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handoutMasterIdLst>
    <p:handoutMasterId r:id="rId26"/>
  </p:handoutMasterIdLst>
  <p:sldIdLst>
    <p:sldId id="256" r:id="rId2"/>
    <p:sldId id="257" r:id="rId3"/>
    <p:sldId id="264" r:id="rId4"/>
    <p:sldId id="265" r:id="rId5"/>
    <p:sldId id="343" r:id="rId6"/>
    <p:sldId id="324" r:id="rId7"/>
    <p:sldId id="355" r:id="rId8"/>
    <p:sldId id="365" r:id="rId9"/>
    <p:sldId id="367" r:id="rId10"/>
    <p:sldId id="326" r:id="rId11"/>
    <p:sldId id="369" r:id="rId12"/>
    <p:sldId id="358" r:id="rId13"/>
    <p:sldId id="359" r:id="rId14"/>
    <p:sldId id="327" r:id="rId15"/>
    <p:sldId id="333" r:id="rId16"/>
    <p:sldId id="286" r:id="rId17"/>
    <p:sldId id="342" r:id="rId18"/>
    <p:sldId id="340" r:id="rId19"/>
    <p:sldId id="338" r:id="rId20"/>
    <p:sldId id="337" r:id="rId21"/>
    <p:sldId id="370" r:id="rId22"/>
    <p:sldId id="371" r:id="rId23"/>
    <p:sldId id="296"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wartz, Sarah (Federal)" initials="SS(" lastIdx="10" clrIdx="0">
    <p:extLst>
      <p:ext uri="{19B8F6BF-5375-455C-9EA6-DF929625EA0E}">
        <p15:presenceInfo xmlns:p15="http://schemas.microsoft.com/office/powerpoint/2012/main" userId="S-1-5-21-400491793-1610620802-1684573522-41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60A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85" autoAdjust="0"/>
    <p:restoredTop sz="94660"/>
  </p:normalViewPr>
  <p:slideViewPr>
    <p:cSldViewPr snapToGrid="0" snapToObjects="1">
      <p:cViewPr varScale="1">
        <p:scale>
          <a:sx n="143" d="100"/>
          <a:sy n="143" d="100"/>
        </p:scale>
        <p:origin x="132" y="3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FEEE5C3-2B1A-449C-9B77-C9A8D6CF22AA}" type="datetimeFigureOut">
              <a:rPr lang="en-US" smtClean="0"/>
              <a:t>3/29/2021</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E40779F-ED73-4391-917D-58A871B2C187}" type="slidenum">
              <a:rPr lang="en-US" smtClean="0"/>
              <a:t>‹#›</a:t>
            </a:fld>
            <a:endParaRPr lang="en-US" dirty="0"/>
          </a:p>
        </p:txBody>
      </p:sp>
    </p:spTree>
    <p:extLst>
      <p:ext uri="{BB962C8B-B14F-4D97-AF65-F5344CB8AC3E}">
        <p14:creationId xmlns:p14="http://schemas.microsoft.com/office/powerpoint/2010/main" val="14202872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EA46689E-5EFD-4874-9289-FC892A62B6E9}" type="datetimeFigureOut">
              <a:rPr lang="en-US" smtClean="0"/>
              <a:t>3/29/2021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2E76021F-123E-47B4-A079-D673F4AE8B1E}" type="slidenum">
              <a:rPr lang="en-US" smtClean="0"/>
              <a:t>‹#›</a:t>
            </a:fld>
            <a:endParaRPr lang="en-US" dirty="0"/>
          </a:p>
        </p:txBody>
      </p:sp>
    </p:spTree>
    <p:extLst>
      <p:ext uri="{BB962C8B-B14F-4D97-AF65-F5344CB8AC3E}">
        <p14:creationId xmlns:p14="http://schemas.microsoft.com/office/powerpoint/2010/main" val="30509934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dirty="0"/>
          </a:p>
          <a:p>
            <a:pPr>
              <a:spcBef>
                <a:spcPct val="0"/>
              </a:spcBef>
            </a:pPr>
            <a:endParaRPr lang="en-US" altLang="en-US" dirty="0">
              <a:solidFill>
                <a:srgbClr val="C00000"/>
              </a:solidFill>
            </a:endParaRPr>
          </a:p>
          <a:p>
            <a:pPr>
              <a:spcBef>
                <a:spcPct val="0"/>
              </a:spcBef>
            </a:pPr>
            <a:endParaRPr lang="en-US" altLang="en-US" dirty="0">
              <a:solidFill>
                <a:srgbClr val="C00000"/>
              </a:solidFill>
            </a:endParaRPr>
          </a:p>
          <a:p>
            <a:pPr>
              <a:spcBef>
                <a:spcPct val="0"/>
              </a:spcBef>
            </a:pPr>
            <a:endParaRPr lang="en-US" altLang="en-US" b="1" u="sng" dirty="0">
              <a:solidFill>
                <a:srgbClr val="C00000"/>
              </a:solidFill>
            </a:endParaRPr>
          </a:p>
        </p:txBody>
      </p:sp>
      <p:sp>
        <p:nvSpPr>
          <p:cNvPr id="256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97379" indent="-305799"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226483"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718063"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209642"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683137"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3156631"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630127"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4103621"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auto" latinLnBrk="0" hangingPunct="1">
              <a:lnSpc>
                <a:spcPct val="100000"/>
              </a:lnSpc>
              <a:spcBef>
                <a:spcPct val="0"/>
              </a:spcBef>
              <a:spcAft>
                <a:spcPts val="0"/>
              </a:spcAft>
              <a:buClrTx/>
              <a:buSzTx/>
              <a:buFontTx/>
              <a:buNone/>
              <a:tabLst/>
              <a:defRPr/>
            </a:pPr>
            <a:fld id="{2DEF197B-EE4D-45CA-84EA-6E6AABDFC52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457200" rtl="0" eaLnBrk="1" fontAlgn="auto" latinLnBrk="0" hangingPunct="1">
                <a:lnSpc>
                  <a:spcPct val="100000"/>
                </a:lnSpc>
                <a:spcBef>
                  <a:spcPct val="0"/>
                </a:spcBef>
                <a:spcAft>
                  <a:spcPts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7338797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jp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powerpoint_mainbar-01.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65400"/>
            <a:ext cx="9144000" cy="1705570"/>
          </a:xfrm>
          <a:prstGeom prst="rect">
            <a:avLst/>
          </a:prstGeom>
        </p:spPr>
      </p:pic>
      <p:sp>
        <p:nvSpPr>
          <p:cNvPr id="8" name="Title 1"/>
          <p:cNvSpPr>
            <a:spLocks noGrp="1"/>
          </p:cNvSpPr>
          <p:nvPr>
            <p:ph type="ctrTitle" hasCustomPrompt="1"/>
          </p:nvPr>
        </p:nvSpPr>
        <p:spPr>
          <a:xfrm>
            <a:off x="298420" y="2661811"/>
            <a:ext cx="5447700" cy="1494975"/>
          </a:xfrm>
        </p:spPr>
        <p:txBody>
          <a:bodyPr>
            <a:normAutofit/>
          </a:bodyPr>
          <a:lstStyle>
            <a:lvl1pPr algn="l">
              <a:defRPr sz="2400" b="1" i="0" cap="all">
                <a:solidFill>
                  <a:schemeClr val="bg1"/>
                </a:solidFill>
                <a:latin typeface="Verdana"/>
              </a:defRPr>
            </a:lvl1pPr>
          </a:lstStyle>
          <a:p>
            <a:r>
              <a:rPr lang="en-US" dirty="0"/>
              <a:t>Click to edit Master </a:t>
            </a:r>
            <a:br>
              <a:rPr lang="en-US" dirty="0"/>
            </a:br>
            <a:r>
              <a:rPr lang="en-US" dirty="0"/>
              <a:t>title style</a:t>
            </a:r>
          </a:p>
        </p:txBody>
      </p:sp>
      <p:pic>
        <p:nvPicPr>
          <p:cNvPr id="9" name="Picture 8" descr="powerpoint_logo.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3588" y="2718858"/>
            <a:ext cx="1986652" cy="1410168"/>
          </a:xfrm>
          <a:prstGeom prst="rect">
            <a:avLst/>
          </a:prstGeom>
        </p:spPr>
      </p:pic>
      <p:pic>
        <p:nvPicPr>
          <p:cNvPr id="10" name="Picture 9" descr="powerpoint_taglin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03807" y="4385806"/>
            <a:ext cx="1889493" cy="197009"/>
          </a:xfrm>
          <a:prstGeom prst="rect">
            <a:avLst/>
          </a:prstGeom>
        </p:spPr>
      </p:pic>
    </p:spTree>
    <p:extLst>
      <p:ext uri="{BB962C8B-B14F-4D97-AF65-F5344CB8AC3E}">
        <p14:creationId xmlns:p14="http://schemas.microsoft.com/office/powerpoint/2010/main" val="1806658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Content Placeholder 2"/>
          <p:cNvSpPr>
            <a:spLocks noGrp="1"/>
          </p:cNvSpPr>
          <p:nvPr>
            <p:ph idx="1"/>
          </p:nvPr>
        </p:nvSpPr>
        <p:spPr>
          <a:xfrm>
            <a:off x="924206" y="1795331"/>
            <a:ext cx="7762594" cy="4330832"/>
          </a:xfrm>
        </p:spPr>
        <p:txBody>
          <a:bodyPr/>
          <a:lstStyle>
            <a:lvl1pPr>
              <a:defRPr>
                <a:latin typeface="Verdana"/>
                <a:cs typeface="Verdana"/>
              </a:defRPr>
            </a:lvl1pPr>
            <a:lvl2pPr>
              <a:defRPr>
                <a:latin typeface="Verdana"/>
                <a:cs typeface="Verdana"/>
              </a:defRPr>
            </a:lvl2pPr>
            <a:lvl3pPr>
              <a:defRPr>
                <a:latin typeface="Verdana"/>
                <a:cs typeface="Verdana"/>
              </a:defRPr>
            </a:lvl3pPr>
            <a:lvl4pPr>
              <a:defRPr>
                <a:latin typeface="Verdana"/>
                <a:cs typeface="Verdana"/>
              </a:defRPr>
            </a:lvl4pPr>
            <a:lvl5pPr>
              <a:defRPr>
                <a:latin typeface="Verdana"/>
                <a:cs typeface="Verdan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1" name="Picture 10"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2" name="Picture 11"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3"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14" name="Picture 13"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Tree>
    <p:extLst>
      <p:ext uri="{BB962C8B-B14F-4D97-AF65-F5344CB8AC3E}">
        <p14:creationId xmlns:p14="http://schemas.microsoft.com/office/powerpoint/2010/main" val="55133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Rectangle 11"/>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4" name="Picture 13"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5" name="Picture 14"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6" name="Picture 15"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7" name="Title 1"/>
          <p:cNvSpPr>
            <a:spLocks noGrp="1"/>
          </p:cNvSpPr>
          <p:nvPr>
            <p:ph type="title"/>
          </p:nvPr>
        </p:nvSpPr>
        <p:spPr>
          <a:xfrm>
            <a:off x="974241" y="3370738"/>
            <a:ext cx="7772400" cy="513379"/>
          </a:xfrm>
        </p:spPr>
        <p:txBody>
          <a:bodyPr anchor="t">
            <a:normAutofit/>
          </a:bodyPr>
          <a:lstStyle>
            <a:lvl1pPr algn="l">
              <a:defRPr sz="2400" b="1" cap="all">
                <a:solidFill>
                  <a:srgbClr val="0060A7"/>
                </a:solidFill>
                <a:latin typeface="Verdana"/>
                <a:cs typeface="Verdana"/>
              </a:defRPr>
            </a:lvl1pPr>
          </a:lstStyle>
          <a:p>
            <a:r>
              <a:rPr lang="en-US" dirty="0"/>
              <a:t>Click to edit Master title style</a:t>
            </a:r>
          </a:p>
        </p:txBody>
      </p:sp>
      <p:sp>
        <p:nvSpPr>
          <p:cNvPr id="18" name="Text Placeholder 2"/>
          <p:cNvSpPr>
            <a:spLocks noGrp="1"/>
          </p:cNvSpPr>
          <p:nvPr>
            <p:ph type="body" idx="1"/>
          </p:nvPr>
        </p:nvSpPr>
        <p:spPr>
          <a:xfrm>
            <a:off x="974241" y="3911137"/>
            <a:ext cx="7772400" cy="31748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924178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Rectangle 12"/>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4" name="Picture 13"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5" name="Picture 14"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6" name="Picture 15"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7" name="Picture 16"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9" name="Content Placeholder 2"/>
          <p:cNvSpPr>
            <a:spLocks noGrp="1"/>
          </p:cNvSpPr>
          <p:nvPr>
            <p:ph sz="half" idx="1"/>
          </p:nvPr>
        </p:nvSpPr>
        <p:spPr>
          <a:xfrm>
            <a:off x="924206" y="1828578"/>
            <a:ext cx="3583798" cy="429758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3"/>
          <p:cNvSpPr>
            <a:spLocks noGrp="1"/>
          </p:cNvSpPr>
          <p:nvPr>
            <p:ph sz="half" idx="2"/>
          </p:nvPr>
        </p:nvSpPr>
        <p:spPr>
          <a:xfrm>
            <a:off x="4684922" y="1828578"/>
            <a:ext cx="4038600" cy="429758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spTree>
    <p:extLst>
      <p:ext uri="{BB962C8B-B14F-4D97-AF65-F5344CB8AC3E}">
        <p14:creationId xmlns:p14="http://schemas.microsoft.com/office/powerpoint/2010/main" val="3258676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5" name="Rectangle 14"/>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6" name="Picture 15"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7" name="Picture 16"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8" name="Picture 17"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9"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20" name="Picture 19"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21" name="Text Placeholder 2"/>
          <p:cNvSpPr>
            <a:spLocks noGrp="1"/>
          </p:cNvSpPr>
          <p:nvPr>
            <p:ph type="body" idx="1"/>
          </p:nvPr>
        </p:nvSpPr>
        <p:spPr>
          <a:xfrm>
            <a:off x="924206" y="1815102"/>
            <a:ext cx="337209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2" name="Content Placeholder 3"/>
          <p:cNvSpPr>
            <a:spLocks noGrp="1"/>
          </p:cNvSpPr>
          <p:nvPr>
            <p:ph sz="half" idx="2"/>
          </p:nvPr>
        </p:nvSpPr>
        <p:spPr>
          <a:xfrm>
            <a:off x="924206" y="2454864"/>
            <a:ext cx="3419384"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4"/>
          <p:cNvSpPr>
            <a:spLocks noGrp="1"/>
          </p:cNvSpPr>
          <p:nvPr>
            <p:ph type="body" sz="quarter" idx="3"/>
          </p:nvPr>
        </p:nvSpPr>
        <p:spPr>
          <a:xfrm>
            <a:off x="4997197" y="1815102"/>
            <a:ext cx="341302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4" name="Content Placeholder 5"/>
          <p:cNvSpPr>
            <a:spLocks noGrp="1"/>
          </p:cNvSpPr>
          <p:nvPr>
            <p:ph sz="quarter" idx="4"/>
          </p:nvPr>
        </p:nvSpPr>
        <p:spPr>
          <a:xfrm>
            <a:off x="4997196" y="2454864"/>
            <a:ext cx="341302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1114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2" name="Rectangle 11"/>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4" name="Picture 13"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5" name="Picture 14"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6" name="Picture 15"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7" name="Title 1"/>
          <p:cNvSpPr>
            <a:spLocks noGrp="1"/>
          </p:cNvSpPr>
          <p:nvPr>
            <p:ph type="title"/>
          </p:nvPr>
        </p:nvSpPr>
        <p:spPr>
          <a:xfrm>
            <a:off x="1829758" y="5336438"/>
            <a:ext cx="5486400" cy="499869"/>
          </a:xfrm>
        </p:spPr>
        <p:txBody>
          <a:bodyPr anchor="b">
            <a:normAutofit/>
          </a:bodyPr>
          <a:lstStyle>
            <a:lvl1pPr algn="l">
              <a:defRPr sz="1800" b="1">
                <a:solidFill>
                  <a:schemeClr val="tx1"/>
                </a:solidFill>
              </a:defRPr>
            </a:lvl1pPr>
          </a:lstStyle>
          <a:p>
            <a:r>
              <a:rPr lang="en-US" dirty="0"/>
              <a:t>Click to edit Master title style</a:t>
            </a:r>
          </a:p>
        </p:txBody>
      </p:sp>
      <p:sp>
        <p:nvSpPr>
          <p:cNvPr id="18" name="Picture Placeholder 2"/>
          <p:cNvSpPr>
            <a:spLocks noGrp="1"/>
          </p:cNvSpPr>
          <p:nvPr>
            <p:ph type="pic" idx="1"/>
          </p:nvPr>
        </p:nvSpPr>
        <p:spPr>
          <a:xfrm>
            <a:off x="1829758" y="1904905"/>
            <a:ext cx="5486400" cy="33406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Text Placeholder 3"/>
          <p:cNvSpPr>
            <a:spLocks noGrp="1"/>
          </p:cNvSpPr>
          <p:nvPr>
            <p:ph type="body" sz="half" idx="2"/>
          </p:nvPr>
        </p:nvSpPr>
        <p:spPr>
          <a:xfrm>
            <a:off x="1829758" y="5856572"/>
            <a:ext cx="5486400" cy="302117"/>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20" name="Title 1"/>
          <p:cNvSpPr txBox="1">
            <a:spLocks/>
          </p:cNvSpPr>
          <p:nvPr userDrawn="1"/>
        </p:nvSpPr>
        <p:spPr>
          <a:xfrm>
            <a:off x="924206" y="454065"/>
            <a:ext cx="7762593" cy="1003095"/>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100" b="1" i="0" kern="1200" cap="all">
                <a:solidFill>
                  <a:srgbClr val="FFFFFF"/>
                </a:solidFill>
                <a:latin typeface=""/>
                <a:ea typeface="+mj-ea"/>
                <a:cs typeface="+mj-cs"/>
              </a:defRPr>
            </a:lvl1pPr>
          </a:lstStyle>
          <a:p>
            <a:r>
              <a:rPr lang="en-US" dirty="0"/>
              <a:t>Title here</a:t>
            </a:r>
          </a:p>
        </p:txBody>
      </p:sp>
    </p:spTree>
    <p:extLst>
      <p:ext uri="{BB962C8B-B14F-4D97-AF65-F5344CB8AC3E}">
        <p14:creationId xmlns:p14="http://schemas.microsoft.com/office/powerpoint/2010/main" val="12226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Rectangle 8"/>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732280" y="5354415"/>
            <a:ext cx="1889493" cy="197009"/>
          </a:xfrm>
          <a:prstGeom prst="rect">
            <a:avLst/>
          </a:prstGeom>
        </p:spPr>
      </p:pic>
      <p:pic>
        <p:nvPicPr>
          <p:cNvPr id="11" name="Picture 10"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193806" y="796287"/>
            <a:ext cx="846997" cy="162555"/>
          </a:xfrm>
          <a:prstGeom prst="rect">
            <a:avLst/>
          </a:prstGeom>
        </p:spPr>
      </p:pic>
      <p:sp>
        <p:nvSpPr>
          <p:cNvPr id="13" name="Vertical Text Placeholder 2"/>
          <p:cNvSpPr>
            <a:spLocks noGrp="1"/>
          </p:cNvSpPr>
          <p:nvPr>
            <p:ph type="body" orient="vert" idx="1"/>
          </p:nvPr>
        </p:nvSpPr>
        <p:spPr>
          <a:xfrm>
            <a:off x="668763" y="791276"/>
            <a:ext cx="6425691" cy="533488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5" name="Picture 14" descr="powerpoint_logo.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5400000">
            <a:off x="7601306" y="5103853"/>
            <a:ext cx="1156922" cy="821208"/>
          </a:xfrm>
          <a:prstGeom prst="rect">
            <a:avLst/>
          </a:prstGeom>
        </p:spPr>
      </p:pic>
      <p:pic>
        <p:nvPicPr>
          <p:cNvPr id="16" name="Picture 15" descr="powerpoint_insidebar_short.jp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5400000">
            <a:off x="5949188" y="2181266"/>
            <a:ext cx="4464812" cy="1010412"/>
          </a:xfrm>
          <a:prstGeom prst="rect">
            <a:avLst/>
          </a:prstGeom>
        </p:spPr>
      </p:pic>
      <p:sp>
        <p:nvSpPr>
          <p:cNvPr id="17" name="Vertical Title 1"/>
          <p:cNvSpPr>
            <a:spLocks noGrp="1"/>
          </p:cNvSpPr>
          <p:nvPr>
            <p:ph type="title" orient="vert" hasCustomPrompt="1"/>
          </p:nvPr>
        </p:nvSpPr>
        <p:spPr>
          <a:xfrm>
            <a:off x="7676389" y="791276"/>
            <a:ext cx="1010412" cy="5334887"/>
          </a:xfrm>
        </p:spPr>
        <p:txBody>
          <a:bodyPr vert="eaVert">
            <a:normAutofit/>
          </a:bodyPr>
          <a:lstStyle>
            <a:lvl1pPr>
              <a:defRPr sz="2000"/>
            </a:lvl1pPr>
          </a:lstStyle>
          <a:p>
            <a:r>
              <a:rPr lang="en-US" dirty="0"/>
              <a:t>Click to edit </a:t>
            </a:r>
            <a:br>
              <a:rPr lang="en-US" dirty="0"/>
            </a:br>
            <a:r>
              <a:rPr lang="en-US" dirty="0"/>
              <a:t>Master title style</a:t>
            </a:r>
          </a:p>
        </p:txBody>
      </p:sp>
    </p:spTree>
    <p:extLst>
      <p:ext uri="{BB962C8B-B14F-4D97-AF65-F5344CB8AC3E}">
        <p14:creationId xmlns:p14="http://schemas.microsoft.com/office/powerpoint/2010/main" val="750053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7" name="Rectangle 6"/>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9" name="Picture 8"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0" name="Picture 9"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1"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12" name="Picture 11"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3" name="Vertical Text Placeholder 2"/>
          <p:cNvSpPr>
            <a:spLocks noGrp="1"/>
          </p:cNvSpPr>
          <p:nvPr>
            <p:ph type="body" orient="vert" idx="1"/>
          </p:nvPr>
        </p:nvSpPr>
        <p:spPr>
          <a:xfrm>
            <a:off x="590180" y="1746479"/>
            <a:ext cx="7775892" cy="443079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3102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0908" y="274638"/>
            <a:ext cx="7775891"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0908" y="1600200"/>
            <a:ext cx="7775892"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Federal Funding Opportunity Number: MBDA-OBD-2016-2004577</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17AB4-AEBB-3342-AC3F-86F316DCF676}" type="slidenum">
              <a:rPr lang="en-US" smtClean="0"/>
              <a:t>‹#›</a:t>
            </a:fld>
            <a:endParaRPr lang="en-US" dirty="0"/>
          </a:p>
        </p:txBody>
      </p:sp>
    </p:spTree>
    <p:extLst>
      <p:ext uri="{BB962C8B-B14F-4D97-AF65-F5344CB8AC3E}">
        <p14:creationId xmlns:p14="http://schemas.microsoft.com/office/powerpoint/2010/main" val="2828438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7" r:id="rId6"/>
    <p:sldLayoutId id="2147483659" r:id="rId7"/>
    <p:sldLayoutId id="2147483658" r:id="rId8"/>
  </p:sldLayoutIdLst>
  <p:hf hdr="0" dt="0"/>
  <p:txStyles>
    <p:titleStyle>
      <a:lvl1pPr algn="l" defTabSz="457200" rtl="0" eaLnBrk="1" latinLnBrk="0" hangingPunct="1">
        <a:spcBef>
          <a:spcPct val="0"/>
        </a:spcBef>
        <a:buNone/>
        <a:defRPr sz="2400" b="1" i="0" kern="1200" cap="all">
          <a:solidFill>
            <a:srgbClr val="FFFFFF"/>
          </a:solidFill>
          <a:latin typeface=""/>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Verdana"/>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Verdana"/>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Verdana"/>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Verdana"/>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bda.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grants.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18753" y="2585653"/>
            <a:ext cx="5842659" cy="1709702"/>
          </a:xfrm>
        </p:spPr>
        <p:txBody>
          <a:bodyPr>
            <a:normAutofit fontScale="90000"/>
          </a:bodyPr>
          <a:lstStyle/>
          <a:p>
            <a:br>
              <a:rPr lang="en-US"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PRE-APPLICATION CONFERENCE</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export project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Notice of  funding opportunity announcement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MBDA-OBD-2021-2006815</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march 29, 2021</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2:00 – 3:00pm EsT</a:t>
            </a:r>
            <a:br>
              <a:rPr lang="en-US" sz="1600" dirty="0">
                <a:latin typeface="Times New Roman" panose="02020603050405020304" pitchFamily="18" charset="0"/>
                <a:cs typeface="Times New Roman" panose="02020603050405020304" pitchFamily="18" charset="0"/>
              </a:rPr>
            </a:br>
            <a:br>
              <a:rPr lang="en-US" sz="1800" dirty="0">
                <a:latin typeface="Times New Roman" panose="02020603050405020304" pitchFamily="18"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5869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In the Fiscal Year 2021 appropriations bill, Congress authorized MBDA to provide funding through grants, contracts, and other agreements with public or private organizations.  See Consolidated Appropriations Act of 2021, Pub. L. No. 116-260 (December 27, 2020). MBDA is authorized pursuant to Executive Order 11625 to provide financial assistance to public and private organizations so that they may render technical and management assistance to minority business enterprises and defray all or part of the costs of pilot or demonstration projects conducted by public or private agencies or organizations which are designed to overcome the special challenges of minority business enterprises.</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Program Authority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5E84184-7A99-4F77-A9DE-1E07430E2A3D}"/>
              </a:ext>
            </a:extLst>
          </p:cNvPr>
          <p:cNvSpPr txBox="1"/>
          <p:nvPr/>
        </p:nvSpPr>
        <p:spPr>
          <a:xfrm>
            <a:off x="4484915" y="6464334"/>
            <a:ext cx="402446"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10</a:t>
            </a:r>
          </a:p>
        </p:txBody>
      </p:sp>
    </p:spTree>
    <p:extLst>
      <p:ext uri="{BB962C8B-B14F-4D97-AF65-F5344CB8AC3E}">
        <p14:creationId xmlns:p14="http://schemas.microsoft.com/office/powerpoint/2010/main" val="4069515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1200" dirty="0">
                <a:latin typeface="Times New Roman" panose="02020603050405020304" pitchFamily="18" charset="0"/>
                <a:cs typeface="Times New Roman" panose="02020603050405020304" pitchFamily="18" charset="0"/>
              </a:rPr>
              <a:t>A. Funding Availability</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MBDA expects to expend approximately $1,600,000 in fiscal year (FY) 2021 funds for the financial assistance awards under this Announcement. MBDA anticipates making four (4) multi-year awards under this announcement. The funding amount for each award in Year 1 (FY 2021) will be $400,000. MBDA anticipates that up to $6,400,000 will be available</a:t>
            </a:r>
          </a:p>
          <a:p>
            <a:pPr marL="0" indent="0">
              <a:buNone/>
            </a:pPr>
            <a:r>
              <a:rPr lang="en-US" sz="1200" dirty="0">
                <a:latin typeface="Times New Roman" panose="02020603050405020304" pitchFamily="18" charset="0"/>
                <a:cs typeface="Times New Roman" panose="02020603050405020304" pitchFamily="18" charset="0"/>
              </a:rPr>
              <a:t>in FY 2022 through FY 2026 to support continuation funding for this program. The funding amounts referenced in this NOFO are subject to the availability of appropriated funds. Publication of this NOFO does not obligate the U.S. Department of Commerce or MBDA to award any specific cooperative agreement or to obligate all or any part of available funds.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B. Project/Award Period</a:t>
            </a:r>
          </a:p>
          <a:p>
            <a:pPr marL="0" indent="0">
              <a:buNone/>
            </a:pPr>
            <a:r>
              <a:rPr lang="en-US" sz="1200" dirty="0">
                <a:latin typeface="Times New Roman" panose="02020603050405020304" pitchFamily="18" charset="0"/>
                <a:cs typeface="Times New Roman" panose="02020603050405020304" pitchFamily="18" charset="0"/>
              </a:rPr>
              <a:t>MBDA will issue awards for a five-year term from July 1, 2021 – June 30, 2026. Receipt of any prospective funding also is contingent upon the availability of funds from Congress, satisfactory performance, and continued relevance to program objectives and will be at the sole discretion of the Department of Commerce.</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C. Type of Funding Instrument</a:t>
            </a:r>
          </a:p>
          <a:p>
            <a:pPr marL="0" indent="0">
              <a:buNone/>
            </a:pPr>
            <a:r>
              <a:rPr lang="en-US" sz="1200" dirty="0">
                <a:latin typeface="Times New Roman" panose="02020603050405020304" pitchFamily="18" charset="0"/>
                <a:cs typeface="Times New Roman" panose="02020603050405020304" pitchFamily="18" charset="0"/>
              </a:rPr>
              <a:t>Selected applicant(s) will receive funding through a cooperative agreement under this Announcement. After the award is made, MBDA staff may assist the project by means of a post-award conference, ongoing collaboration, and communication.</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Award Information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5E84184-7A99-4F77-A9DE-1E07430E2A3D}"/>
              </a:ext>
            </a:extLst>
          </p:cNvPr>
          <p:cNvSpPr txBox="1"/>
          <p:nvPr/>
        </p:nvSpPr>
        <p:spPr>
          <a:xfrm>
            <a:off x="4484915" y="6464334"/>
            <a:ext cx="402446"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11</a:t>
            </a:r>
          </a:p>
        </p:txBody>
      </p:sp>
    </p:spTree>
    <p:extLst>
      <p:ext uri="{BB962C8B-B14F-4D97-AF65-F5344CB8AC3E}">
        <p14:creationId xmlns:p14="http://schemas.microsoft.com/office/powerpoint/2010/main" val="140367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1400" dirty="0">
                <a:latin typeface="Times New Roman" panose="02020603050405020304" pitchFamily="18" charset="0"/>
                <a:cs typeface="Times New Roman" panose="02020603050405020304" pitchFamily="18" charset="0"/>
              </a:rPr>
              <a:t>A. Eligible Applicants</a:t>
            </a:r>
          </a:p>
          <a:p>
            <a:pPr marL="0" indent="0">
              <a:buNone/>
            </a:pPr>
            <a:r>
              <a:rPr lang="en-US" sz="1400" dirty="0">
                <a:latin typeface="Times New Roman" panose="02020603050405020304" pitchFamily="18" charset="0"/>
                <a:cs typeface="Times New Roman" panose="02020603050405020304" pitchFamily="18" charset="0"/>
              </a:rPr>
              <a:t>Eligible applicants include: For-profit entities (including but not limited to sole proprietorships,</a:t>
            </a:r>
          </a:p>
          <a:p>
            <a:pPr marL="0" indent="0">
              <a:buNone/>
            </a:pPr>
            <a:r>
              <a:rPr lang="en-US" sz="1400" dirty="0">
                <a:latin typeface="Times New Roman" panose="02020603050405020304" pitchFamily="18" charset="0"/>
                <a:cs typeface="Times New Roman" panose="02020603050405020304" pitchFamily="18" charset="0"/>
              </a:rPr>
              <a:t>partnerships, limited liability companies, and corporations), non-profit organizations, institutions of higher education, commercial organizations, state and local government entities, Tribal governmental entities, and quasi-government entities.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B. Cost Sharing or Matching Requirement</a:t>
            </a:r>
          </a:p>
          <a:p>
            <a:pPr marL="0" indent="0">
              <a:buNone/>
            </a:pPr>
            <a:r>
              <a:rPr lang="en-US" sz="1400" dirty="0">
                <a:latin typeface="Times New Roman" panose="02020603050405020304" pitchFamily="18" charset="0"/>
                <a:cs typeface="Times New Roman" panose="02020603050405020304" pitchFamily="18" charset="0"/>
              </a:rPr>
              <a:t>Cost sharing is not required for Years 1 and 2 of the award (due to financial recovery</a:t>
            </a:r>
          </a:p>
          <a:p>
            <a:pPr marL="0" indent="0">
              <a:buNone/>
            </a:pPr>
            <a:r>
              <a:rPr lang="en-US" sz="1400" dirty="0">
                <a:latin typeface="Times New Roman" panose="02020603050405020304" pitchFamily="18" charset="0"/>
                <a:cs typeface="Times New Roman" panose="02020603050405020304" pitchFamily="18" charset="0"/>
              </a:rPr>
              <a:t>from the economic impact of COVID-19). A non-federal cost share of 33% of the Federal</a:t>
            </a:r>
          </a:p>
          <a:p>
            <a:pPr marL="0" indent="0">
              <a:buNone/>
            </a:pPr>
            <a:r>
              <a:rPr lang="en-US" sz="1400" dirty="0">
                <a:latin typeface="Times New Roman" panose="02020603050405020304" pitchFamily="18" charset="0"/>
                <a:cs typeface="Times New Roman" panose="02020603050405020304" pitchFamily="18" charset="0"/>
              </a:rPr>
              <a:t>Funding is required for years 3-5.</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C. Other Criteria that Affect Eligibility</a:t>
            </a:r>
          </a:p>
          <a:p>
            <a:pPr marL="0" indent="0">
              <a:buNone/>
            </a:pPr>
            <a:r>
              <a:rPr lang="en-US" sz="1400" dirty="0">
                <a:latin typeface="Times New Roman" panose="02020603050405020304" pitchFamily="18" charset="0"/>
                <a:cs typeface="Times New Roman" panose="02020603050405020304" pitchFamily="18" charset="0"/>
              </a:rPr>
              <a:t>None</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Eligibility Information </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12</a:t>
            </a:r>
          </a:p>
        </p:txBody>
      </p:sp>
    </p:spTree>
    <p:extLst>
      <p:ext uri="{BB962C8B-B14F-4D97-AF65-F5344CB8AC3E}">
        <p14:creationId xmlns:p14="http://schemas.microsoft.com/office/powerpoint/2010/main" val="2999466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100" dirty="0">
                <a:latin typeface="Times New Roman" panose="02020603050405020304" pitchFamily="18" charset="0"/>
                <a:cs typeface="Times New Roman" panose="02020603050405020304" pitchFamily="18" charset="0"/>
              </a:rPr>
              <a:t>A. Address to Request Application Package</a:t>
            </a:r>
          </a:p>
          <a:p>
            <a:pPr marL="0" indent="0">
              <a:buNone/>
            </a:pPr>
            <a:r>
              <a:rPr lang="en-US" sz="1100" dirty="0">
                <a:latin typeface="Times New Roman" panose="02020603050405020304" pitchFamily="18" charset="0"/>
                <a:cs typeface="Times New Roman" panose="02020603050405020304" pitchFamily="18" charset="0"/>
              </a:rPr>
              <a:t>All application materials and forms are available at the grants.gov website (http://www.grants.gov). Helpful competition materials such as FAQs can be found on the MBDA Internet Portal (</a:t>
            </a:r>
            <a:r>
              <a:rPr lang="en-US" sz="1100" dirty="0">
                <a:latin typeface="Times New Roman" panose="02020603050405020304" pitchFamily="18" charset="0"/>
                <a:cs typeface="Times New Roman" panose="02020603050405020304" pitchFamily="18" charset="0"/>
                <a:hlinkClick r:id="rId2"/>
              </a:rPr>
              <a:t>www.mbda.gov</a:t>
            </a:r>
            <a:r>
              <a:rPr lang="en-US" sz="1100" dirty="0">
                <a:latin typeface="Times New Roman" panose="02020603050405020304" pitchFamily="18" charset="0"/>
                <a:cs typeface="Times New Roman" panose="02020603050405020304" pitchFamily="18" charset="0"/>
              </a:rPr>
              <a:t>).</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B. Content and Form of Application: General Requirements. The application must provide sufficient information for the agency to make a determination of merit of the proposal. Each applicant’s proposal must describe in detail the programmatic deliverables that address “Agency Requirements for the Center” (See Section I.B.1 above) refer to NOFO for specific details. </a:t>
            </a:r>
          </a:p>
          <a:p>
            <a:pPr marL="0" indent="0">
              <a:buNone/>
            </a:pPr>
            <a:r>
              <a:rPr lang="en-US" sz="1100" dirty="0">
                <a:latin typeface="Times New Roman" panose="02020603050405020304" pitchFamily="18" charset="0"/>
                <a:cs typeface="Times New Roman" panose="02020603050405020304" pitchFamily="18" charset="0"/>
              </a:rPr>
              <a:t>a. . Content Requirements: A Complete Application</a:t>
            </a:r>
          </a:p>
          <a:p>
            <a:pPr marL="228600" indent="-228600">
              <a:buAutoNum type="arabicParenBoth"/>
            </a:pPr>
            <a:r>
              <a:rPr lang="en-US" sz="1100" dirty="0">
                <a:latin typeface="Times New Roman" panose="02020603050405020304" pitchFamily="18" charset="0"/>
                <a:cs typeface="Times New Roman" panose="02020603050405020304" pitchFamily="18" charset="0"/>
              </a:rPr>
              <a:t>Title Page (One (1) page limit)  </a:t>
            </a:r>
          </a:p>
          <a:p>
            <a:pPr marL="228600" indent="-228600">
              <a:buAutoNum type="arabicParenBoth"/>
            </a:pPr>
            <a:r>
              <a:rPr lang="en-US" sz="1100" dirty="0">
                <a:latin typeface="Times New Roman" panose="02020603050405020304" pitchFamily="18" charset="0"/>
                <a:cs typeface="Times New Roman" panose="02020603050405020304" pitchFamily="18" charset="0"/>
              </a:rPr>
              <a:t>Table of Contents (One (1) page limit) </a:t>
            </a:r>
          </a:p>
          <a:p>
            <a:pPr marL="228600" indent="-228600">
              <a:buAutoNum type="arabicParenBoth"/>
            </a:pPr>
            <a:r>
              <a:rPr lang="fr-FR" sz="1100" dirty="0">
                <a:latin typeface="Times New Roman" panose="02020603050405020304" pitchFamily="18" charset="0"/>
                <a:cs typeface="Times New Roman" panose="02020603050405020304" pitchFamily="18" charset="0"/>
              </a:rPr>
              <a:t>Applicant Narrative (Ten (10) page limit)</a:t>
            </a:r>
          </a:p>
          <a:p>
            <a:pPr marL="228600" indent="-228600">
              <a:buAutoNum type="arabicParenBoth"/>
            </a:pPr>
            <a:r>
              <a:rPr lang="en-US" sz="1100" dirty="0">
                <a:latin typeface="Times New Roman" panose="02020603050405020304" pitchFamily="18" charset="0"/>
                <a:cs typeface="Times New Roman" panose="02020603050405020304" pitchFamily="18" charset="0"/>
              </a:rPr>
              <a:t>Applicant Capability: The applicant must present information describing the experience and qualifications of the organization to carry out the proposal. The application should include the following information.</a:t>
            </a:r>
          </a:p>
          <a:p>
            <a:pPr marL="228600" indent="-228600">
              <a:buAutoNum type="arabicParenBoth"/>
            </a:pPr>
            <a:r>
              <a:rPr lang="en-US" sz="1100" dirty="0">
                <a:latin typeface="Times New Roman" panose="02020603050405020304" pitchFamily="18" charset="0"/>
                <a:cs typeface="Times New Roman" panose="02020603050405020304" pitchFamily="18" charset="0"/>
              </a:rPr>
              <a:t>Project Goals and Objectives: The applicant must provide annual goals for each year of the proposal; including a break-down of the goals in semi-annual increments (e.g. first six-months and twelve-months).</a:t>
            </a:r>
          </a:p>
          <a:p>
            <a:pPr marL="228600" indent="-228600">
              <a:buAutoNum type="arabicParenBoth"/>
            </a:pPr>
            <a:r>
              <a:rPr lang="en-US" sz="1100" dirty="0">
                <a:latin typeface="Times New Roman" panose="02020603050405020304" pitchFamily="18" charset="0"/>
                <a:cs typeface="Times New Roman" panose="02020603050405020304" pitchFamily="18" charset="0"/>
              </a:rPr>
              <a:t>Standard Application Forms. Please refer to the application package available through www.Grants.gov. Please review each form to determine which is required with a submission. Each applicant may not be required to submit all forms listed, depending on the project type or the applicant type.</a:t>
            </a:r>
          </a:p>
          <a:p>
            <a:pPr marL="228600" indent="-228600">
              <a:buAutoNum type="arabicParenBoth"/>
            </a:pPr>
            <a:r>
              <a:rPr lang="en-US" sz="1100" dirty="0">
                <a:latin typeface="Times New Roman" panose="02020603050405020304" pitchFamily="18" charset="0"/>
                <a:cs typeface="Times New Roman" panose="02020603050405020304" pitchFamily="18" charset="0"/>
              </a:rPr>
              <a:t>Format Requirements: All pages should be single-spaced and should be composed in at least 11-point font with one-inch margins on 8-1/2 inch x 11 inch paper. The total proposal shall not exceed 20 pages, including the title page, table of contents, applicant narrative, literature cited, budget narrative, letters of support or letters of commitment (if any), and organizational structure.</a:t>
            </a:r>
          </a:p>
          <a:p>
            <a:pPr marL="228600" indent="-228600">
              <a:buAutoNum type="arabicParenBoth"/>
            </a:pPr>
            <a:endParaRPr lang="en-US" sz="900" dirty="0">
              <a:latin typeface="Times New Roman" panose="02020603050405020304" pitchFamily="18" charset="0"/>
              <a:cs typeface="Times New Roman" panose="02020603050405020304" pitchFamily="18" charset="0"/>
            </a:endParaRPr>
          </a:p>
          <a:p>
            <a:pPr marL="228600" indent="-228600">
              <a:buAutoNum type="arabicParenBoth"/>
            </a:pPr>
            <a:endParaRPr lang="en-US" sz="9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Autofit/>
          </a:bodyPr>
          <a:lstStyle/>
          <a:p>
            <a:r>
              <a:rPr lang="en-US" sz="2000" dirty="0">
                <a:latin typeface="Times New Roman" panose="02020603050405020304" pitchFamily="18" charset="0"/>
                <a:cs typeface="Times New Roman" panose="02020603050405020304" pitchFamily="18" charset="0"/>
              </a:rPr>
              <a:t>Application and Submission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Information</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216454" y="6467403"/>
            <a:ext cx="364202" cy="523220"/>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13</a:t>
            </a:r>
          </a:p>
          <a:p>
            <a:endParaRPr lang="en-US"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1970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4206" y="1646475"/>
            <a:ext cx="7379822" cy="4733060"/>
          </a:xfrm>
        </p:spPr>
        <p:txBody>
          <a:bodyPr>
            <a:noAutofit/>
          </a:bodyPr>
          <a:lstStyle/>
          <a:p>
            <a:pPr marL="0" indent="0">
              <a:buNone/>
            </a:pPr>
            <a:r>
              <a:rPr lang="en-US" sz="1400" dirty="0">
                <a:latin typeface="Times New Roman" panose="02020603050405020304" pitchFamily="18" charset="0"/>
                <a:cs typeface="Times New Roman" panose="02020603050405020304" pitchFamily="18" charset="0"/>
              </a:rPr>
              <a:t>Each applicant (unless the applicant is eligible for an exemption under 2 CFR §</a:t>
            </a:r>
          </a:p>
          <a:p>
            <a:pPr marL="0" indent="0">
              <a:buNone/>
            </a:pPr>
            <a:r>
              <a:rPr lang="en-US" sz="1400" dirty="0">
                <a:latin typeface="Times New Roman" panose="02020603050405020304" pitchFamily="18" charset="0"/>
                <a:cs typeface="Times New Roman" panose="02020603050405020304" pitchFamily="18" charset="0"/>
              </a:rPr>
              <a:t>25.110(b) or (c), or an exception approved by the MBDA under 2 CFR § 25.110(d)) is</a:t>
            </a:r>
          </a:p>
          <a:p>
            <a:pPr marL="0" indent="0">
              <a:buNone/>
            </a:pPr>
            <a:r>
              <a:rPr lang="en-US" sz="1400" dirty="0">
                <a:latin typeface="Times New Roman" panose="02020603050405020304" pitchFamily="18" charset="0"/>
                <a:cs typeface="Times New Roman" panose="02020603050405020304" pitchFamily="18" charset="0"/>
              </a:rPr>
              <a:t>required to:</a:t>
            </a:r>
          </a:p>
          <a:p>
            <a:pPr marL="0" indent="0">
              <a:buNone/>
            </a:pPr>
            <a:r>
              <a:rPr lang="en-US" sz="1400" dirty="0">
                <a:latin typeface="Times New Roman" panose="02020603050405020304" pitchFamily="18" charset="0"/>
                <a:cs typeface="Times New Roman" panose="02020603050405020304" pitchFamily="18" charset="0"/>
              </a:rPr>
              <a:t>1. Register in SAM before submitting an application;</a:t>
            </a:r>
          </a:p>
          <a:p>
            <a:pPr marL="0" indent="0">
              <a:buNone/>
            </a:pPr>
            <a:r>
              <a:rPr lang="en-US" sz="1400" dirty="0">
                <a:latin typeface="Times New Roman" panose="02020603050405020304" pitchFamily="18" charset="0"/>
                <a:cs typeface="Times New Roman" panose="02020603050405020304" pitchFamily="18" charset="0"/>
              </a:rPr>
              <a:t>2. Provide a valid unique entity identifier in the application; and,</a:t>
            </a:r>
          </a:p>
          <a:p>
            <a:pPr marL="0" indent="0">
              <a:buNone/>
            </a:pPr>
            <a:r>
              <a:rPr lang="en-US" sz="1400" dirty="0">
                <a:latin typeface="Times New Roman" panose="02020603050405020304" pitchFamily="18" charset="0"/>
                <a:cs typeface="Times New Roman" panose="02020603050405020304" pitchFamily="18" charset="0"/>
              </a:rPr>
              <a:t>3. Continue to maintain an active SAM registration with current information at all times</a:t>
            </a:r>
          </a:p>
          <a:p>
            <a:pPr marL="0" indent="0">
              <a:buNone/>
            </a:pPr>
            <a:r>
              <a:rPr lang="en-US" sz="1400" dirty="0">
                <a:latin typeface="Times New Roman" panose="02020603050405020304" pitchFamily="18" charset="0"/>
                <a:cs typeface="Times New Roman" panose="02020603050405020304" pitchFamily="18" charset="0"/>
              </a:rPr>
              <a:t>during which it has an active Federal award or an application or plan under consideration by</a:t>
            </a:r>
          </a:p>
          <a:p>
            <a:pPr marL="0" indent="0">
              <a:buNone/>
            </a:pPr>
            <a:r>
              <a:rPr lang="en-US" sz="1400" dirty="0">
                <a:latin typeface="Times New Roman" panose="02020603050405020304" pitchFamily="18" charset="0"/>
                <a:cs typeface="Times New Roman" panose="02020603050405020304" pitchFamily="18" charset="0"/>
              </a:rPr>
              <a:t>MBDA (or any other Federal agency).</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MBDA may not make a Federal award to an applicant until the applicant has complied with</a:t>
            </a:r>
          </a:p>
          <a:p>
            <a:pPr marL="0" indent="0">
              <a:buNone/>
            </a:pPr>
            <a:r>
              <a:rPr lang="en-US" sz="1400" dirty="0">
                <a:latin typeface="Times New Roman" panose="02020603050405020304" pitchFamily="18" charset="0"/>
                <a:cs typeface="Times New Roman" panose="02020603050405020304" pitchFamily="18" charset="0"/>
              </a:rPr>
              <a:t>all applicable unique entity identifier and SAM requirements. If an applicant has not fully</a:t>
            </a:r>
          </a:p>
          <a:p>
            <a:pPr marL="0" indent="0">
              <a:buNone/>
            </a:pPr>
            <a:r>
              <a:rPr lang="en-US" sz="1400" dirty="0">
                <a:latin typeface="Times New Roman" panose="02020603050405020304" pitchFamily="18" charset="0"/>
                <a:cs typeface="Times New Roman" panose="02020603050405020304" pitchFamily="18" charset="0"/>
              </a:rPr>
              <a:t>complied with the requirements by the time MBDA is ready to make the award, MBDA may</a:t>
            </a:r>
          </a:p>
          <a:p>
            <a:pPr marL="0" indent="0">
              <a:buNone/>
            </a:pPr>
            <a:r>
              <a:rPr lang="en-US" sz="1400" dirty="0">
                <a:latin typeface="Times New Roman" panose="02020603050405020304" pitchFamily="18" charset="0"/>
                <a:cs typeface="Times New Roman" panose="02020603050405020304" pitchFamily="18" charset="0"/>
              </a:rPr>
              <a:t>determine that the applicant is not qualified to receive a Federal award and use that</a:t>
            </a:r>
          </a:p>
          <a:p>
            <a:pPr marL="0" indent="0">
              <a:buNone/>
            </a:pPr>
            <a:r>
              <a:rPr lang="en-US" sz="1400" dirty="0">
                <a:latin typeface="Times New Roman" panose="02020603050405020304" pitchFamily="18" charset="0"/>
                <a:cs typeface="Times New Roman" panose="02020603050405020304" pitchFamily="18" charset="0"/>
              </a:rPr>
              <a:t>determination as a basis for making an award to another applicant.</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Unique Entity Identifier and System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for Award Management (SAM)</a:t>
            </a:r>
          </a:p>
        </p:txBody>
      </p:sp>
      <p:sp>
        <p:nvSpPr>
          <p:cNvPr id="4" name="TextBox 3"/>
          <p:cNvSpPr txBox="1"/>
          <p:nvPr/>
        </p:nvSpPr>
        <p:spPr>
          <a:xfrm>
            <a:off x="4267750" y="651262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14</a:t>
            </a:r>
          </a:p>
        </p:txBody>
      </p:sp>
    </p:spTree>
    <p:extLst>
      <p:ext uri="{BB962C8B-B14F-4D97-AF65-F5344CB8AC3E}">
        <p14:creationId xmlns:p14="http://schemas.microsoft.com/office/powerpoint/2010/main" val="434980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7321" y="1605516"/>
            <a:ext cx="8059479" cy="4752754"/>
          </a:xfrm>
        </p:spPr>
        <p:txBody>
          <a:bodyPr>
            <a:normAutofit/>
          </a:bodyPr>
          <a:lstStyle/>
          <a:p>
            <a:pPr marL="0" indent="0">
              <a:buNone/>
            </a:pPr>
            <a:r>
              <a:rPr lang="en-US" sz="1800" dirty="0">
                <a:latin typeface="Times New Roman" panose="02020603050405020304" pitchFamily="18" charset="0"/>
                <a:cs typeface="Times New Roman" panose="02020603050405020304" pitchFamily="18" charset="0"/>
              </a:rPr>
              <a:t>All proposals must be received on or before April 22, 2021at 11:59:59 pm Eastern Standard Time (E.S.T). Applications may be submitted starting from the publication date of this NOFO up to the deadline above. Applications received after this time will not be reviewed or considered for funding. Applications must be submitted electronically via </a:t>
            </a:r>
            <a:r>
              <a:rPr lang="en-US" sz="1800" dirty="0">
                <a:latin typeface="Times New Roman" panose="02020603050405020304" pitchFamily="18" charset="0"/>
                <a:cs typeface="Times New Roman" panose="02020603050405020304" pitchFamily="18" charset="0"/>
                <a:hlinkClick r:id="rId2"/>
              </a:rPr>
              <a:t>www.grants.gov</a:t>
            </a:r>
            <a:r>
              <a:rPr lang="en-US" sz="1800" dirty="0">
                <a:latin typeface="Times New Roman" panose="02020603050405020304" pitchFamily="18" charset="0"/>
                <a:cs typeface="Times New Roman" panose="02020603050405020304" pitchFamily="18" charset="0"/>
              </a:rPr>
              <a:t>.</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The electronic submission will receive a date and time stamp at www.grants.gov and will be processed after it is fully uploaded. Applicants should anticipate receiving confirmation of successful submission within forty-eight (48) hours. It is imperative that applicants obtain this confirmation as proof of successful submission. Waiting to submit an application until the end of the competition period puts an application at risk; be sure to allow ample time.</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Submission dates and times</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15</a:t>
            </a:r>
          </a:p>
        </p:txBody>
      </p:sp>
    </p:spTree>
    <p:extLst>
      <p:ext uri="{BB962C8B-B14F-4D97-AF65-F5344CB8AC3E}">
        <p14:creationId xmlns:p14="http://schemas.microsoft.com/office/powerpoint/2010/main" val="385562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4205" y="1572046"/>
            <a:ext cx="7762594" cy="5062669"/>
          </a:xfrm>
        </p:spPr>
        <p:txBody>
          <a:bodyPr>
            <a:noAutofit/>
          </a:bodyPr>
          <a:lstStyle/>
          <a:p>
            <a:pPr marL="0" indent="0">
              <a:buNone/>
            </a:pPr>
            <a:r>
              <a:rPr lang="en-US" sz="1200" dirty="0">
                <a:solidFill>
                  <a:srgbClr val="000000"/>
                </a:solidFill>
                <a:latin typeface="Times New Roman" panose="02020603050405020304" pitchFamily="18" charset="0"/>
              </a:rPr>
              <a:t>Applicants requesting an indirect cost rate (IDC) are required to submit a copy of their current and signed indirect cost rate agreement with the application package. If an applicant does not have a current Facilities and Administrative (Indirect) Cost Rate Agreement that was negotiated and approved by the Department of Commerce (or by the applicable cognizant Federal agency), please provide a statement to this effect. The applicant must prepare and submit a cost allocation plan and rate proposal or a negotiated indirect cost rate as required by 2 CFR Part 200 “Uniform Administrative Requirements,</a:t>
            </a:r>
          </a:p>
          <a:p>
            <a:pPr marL="0" indent="0">
              <a:buNone/>
            </a:pPr>
            <a:r>
              <a:rPr lang="en-US" sz="1200" dirty="0">
                <a:solidFill>
                  <a:srgbClr val="000000"/>
                </a:solidFill>
                <a:latin typeface="Times New Roman" panose="02020603050405020304" pitchFamily="18" charset="0"/>
              </a:rPr>
              <a:t>Cost Principles and Audit Requirements for Federal Awards.” See 2 CFR § 200.414. The allocation plan and the rate proposal must be submitted to MBDA (or applicable cognizant Federal agency) within ninety (90) days from the award start date.</a:t>
            </a:r>
          </a:p>
          <a:p>
            <a:pPr marL="0" indent="0">
              <a:buNone/>
            </a:pPr>
            <a:endParaRPr lang="en-US" sz="1200" dirty="0">
              <a:solidFill>
                <a:srgbClr val="000000"/>
              </a:solidFill>
              <a:latin typeface="Times New Roman" panose="02020603050405020304" pitchFamily="18" charset="0"/>
            </a:endParaRPr>
          </a:p>
          <a:p>
            <a:pPr marL="0" indent="0">
              <a:buNone/>
            </a:pPr>
            <a:r>
              <a:rPr lang="en-US" sz="1200" dirty="0">
                <a:solidFill>
                  <a:srgbClr val="000000"/>
                </a:solidFill>
                <a:latin typeface="Times New Roman" panose="02020603050405020304" pitchFamily="18" charset="0"/>
              </a:rPr>
              <a:t>Alternatively, in accordance with 2 CFR § 200.414(f), a non-Federal entity that has never received a negotiated indirect cost rate may elect to charge a de minimis rate of 10 percent of modified total direct costs. Applicants proposing a 10 percent de minimis rate pursuant to 2 C.F.R. § 200.414(f) should note this election as part of the budget and budget narrative portion of the application.</a:t>
            </a:r>
          </a:p>
          <a:p>
            <a:pPr marL="0" indent="0">
              <a:buNone/>
            </a:pPr>
            <a:endParaRPr lang="en-US" sz="1200" dirty="0">
              <a:solidFill>
                <a:srgbClr val="000000"/>
              </a:solidFill>
              <a:latin typeface="Times New Roman" panose="02020603050405020304" pitchFamily="18" charset="0"/>
            </a:endParaRPr>
          </a:p>
          <a:p>
            <a:pPr marL="0" indent="0">
              <a:buNone/>
            </a:pPr>
            <a:r>
              <a:rPr lang="en-US" sz="1200" dirty="0">
                <a:solidFill>
                  <a:srgbClr val="000000"/>
                </a:solidFill>
                <a:latin typeface="Times New Roman" panose="02020603050405020304" pitchFamily="18" charset="0"/>
              </a:rPr>
              <a:t>Indirect costs proposed under the award must be clearly identified as a separate budget line item.</a:t>
            </a:r>
          </a:p>
          <a:p>
            <a:pPr marL="0" indent="0">
              <a:buNone/>
            </a:pPr>
            <a:endParaRPr lang="en-US" sz="1200" dirty="0">
              <a:solidFill>
                <a:srgbClr val="000000"/>
              </a:solidFill>
              <a:latin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Funding Restriction</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16</a:t>
            </a:r>
          </a:p>
        </p:txBody>
      </p:sp>
    </p:spTree>
    <p:extLst>
      <p:ext uri="{BB962C8B-B14F-4D97-AF65-F5344CB8AC3E}">
        <p14:creationId xmlns:p14="http://schemas.microsoft.com/office/powerpoint/2010/main" val="3919068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200" dirty="0">
                <a:latin typeface="Times New Roman" panose="02020603050405020304" pitchFamily="18" charset="0"/>
                <a:cs typeface="Times New Roman" panose="02020603050405020304" pitchFamily="18" charset="0"/>
              </a:rPr>
              <a:t>The time it takes to completely upload an application will vary depending on a number of factors, including the size of the application, the speed of the applicant’s Internet connection, and the time it takes www.grants.gov to process the application. If www.grants.gov rejects the application, the applicant must resubmit the entire application and receive a date and time stamp from www.grants.gov. The www.grants.gov time stamp will be considered the date and time of submission receipt. Before beginning to apply through www.grants.gov, please review the application instructions posted at</a:t>
            </a:r>
          </a:p>
          <a:p>
            <a:pPr marL="0" indent="0">
              <a:buNone/>
            </a:pPr>
            <a:r>
              <a:rPr lang="en-US" sz="1200" dirty="0">
                <a:latin typeface="Times New Roman" panose="02020603050405020304" pitchFamily="18" charset="0"/>
                <a:cs typeface="Times New Roman" panose="02020603050405020304" pitchFamily="18" charset="0"/>
              </a:rPr>
              <a:t>www.grants.gov and in this NOFO.</a:t>
            </a:r>
          </a:p>
          <a:p>
            <a:pPr marL="228600" indent="-228600">
              <a:buAutoNum type="arabicPeriod"/>
            </a:pPr>
            <a:r>
              <a:rPr lang="en-US" sz="1200" dirty="0">
                <a:latin typeface="Times New Roman" panose="02020603050405020304" pitchFamily="18" charset="0"/>
                <a:cs typeface="Times New Roman" panose="02020603050405020304" pitchFamily="18" charset="0"/>
              </a:rPr>
              <a:t>Grants.gov Registration: To submit an application through www.grants.gov, you must register for a user ID and password. This process can take between three to five business days and up to four weeks if all steps are not completed correctly.</a:t>
            </a:r>
          </a:p>
          <a:p>
            <a:pPr marL="0" indent="0">
              <a:buNone/>
            </a:pPr>
            <a:endParaRPr lang="en-US" sz="1200" dirty="0">
              <a:latin typeface="Times New Roman" panose="02020603050405020304" pitchFamily="18" charset="0"/>
              <a:cs typeface="Times New Roman" panose="02020603050405020304" pitchFamily="18" charset="0"/>
            </a:endParaRPr>
          </a:p>
          <a:p>
            <a:pPr marL="228600" indent="-228600">
              <a:buAutoNum type="arabicPeriod" startAt="2"/>
            </a:pPr>
            <a:r>
              <a:rPr lang="en-US" sz="1200" dirty="0">
                <a:latin typeface="Times New Roman" panose="02020603050405020304" pitchFamily="18" charset="0"/>
                <a:cs typeface="Times New Roman" panose="02020603050405020304" pitchFamily="18" charset="0"/>
              </a:rPr>
              <a:t>Electronic Submission: The electronic submission date is the date that applications have been submitted electronically   and received by www.Grants.gov. Proof of timely submission shall be the official date and time that www.Grants.gov receives your application.</a:t>
            </a:r>
          </a:p>
          <a:p>
            <a:pPr marL="228600" indent="-228600">
              <a:buAutoNum type="arabicPeriod" startAt="2"/>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3.  Returning Grants.Gov Users: Organizations already registered with Grants.gov do not need to re-register, but the organization must maintain a current System for Award Management (SAM) registration (formerly Central Contractor Registration (CCR)). If the applicant’s SAM registration is not up-to-date the application will not be accepted by</a:t>
            </a:r>
          </a:p>
          <a:p>
            <a:pPr marL="0" indent="0">
              <a:buNone/>
            </a:pPr>
            <a:r>
              <a:rPr lang="en-US" sz="1200" dirty="0">
                <a:latin typeface="Times New Roman" panose="02020603050405020304" pitchFamily="18" charset="0"/>
                <a:cs typeface="Times New Roman" panose="02020603050405020304" pitchFamily="18" charset="0"/>
              </a:rPr>
              <a:t>Grants.gov. An applicant’s CCR username will not work in SAM</a:t>
            </a:r>
          </a:p>
          <a:p>
            <a:pPr marL="228600" indent="-228600">
              <a:buAutoNum type="arabicPeriod"/>
            </a:pPr>
            <a:endParaRPr lang="en-US" sz="12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Other submission requirements</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17</a:t>
            </a:r>
          </a:p>
        </p:txBody>
      </p:sp>
    </p:spTree>
    <p:extLst>
      <p:ext uri="{BB962C8B-B14F-4D97-AF65-F5344CB8AC3E}">
        <p14:creationId xmlns:p14="http://schemas.microsoft.com/office/powerpoint/2010/main" val="1488370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6056" y="1605516"/>
            <a:ext cx="8080744" cy="4763386"/>
          </a:xfrm>
        </p:spPr>
        <p:txBody>
          <a:bodyPr>
            <a:normAutofit/>
          </a:bodyPr>
          <a:lstStyle/>
          <a:p>
            <a:pPr marL="0" indent="0">
              <a:buNone/>
            </a:pPr>
            <a:r>
              <a:rPr lang="en-US" sz="1000" dirty="0">
                <a:latin typeface="Times New Roman" panose="02020603050405020304" pitchFamily="18" charset="0"/>
                <a:cs typeface="Times New Roman" panose="02020603050405020304" pitchFamily="18" charset="0"/>
              </a:rPr>
              <a:t>Evaluation Criteria: The successful applicant will possess experience that is relevant and related to the area(s) covered by MBDA’s Priorities (see section I.B.). Each application will be evaluated based on “Agency Requirements for the Center” (see section I.B.1), and the evaluation criteria included below. It is also anticipated (although not mandatory) that the mission of the successful applicant organization will align with the mission of MBDA. The successful</a:t>
            </a:r>
          </a:p>
          <a:p>
            <a:pPr marL="0" indent="0">
              <a:buNone/>
            </a:pPr>
            <a:r>
              <a:rPr lang="en-US" sz="1000" dirty="0">
                <a:latin typeface="Times New Roman" panose="02020603050405020304" pitchFamily="18" charset="0"/>
                <a:cs typeface="Times New Roman" panose="02020603050405020304" pitchFamily="18" charset="0"/>
              </a:rPr>
              <a:t>applicant also will ensure alignment of budget, resources, objectives, outcomes or goals, and timelines to accomplish the proposed project.</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Narrative (65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Project Description (up to 25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Capability (up to 25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Project Goals and Objects (up to 15 points)</a:t>
            </a:r>
          </a:p>
          <a:p>
            <a:pPr marL="0" indent="0">
              <a:buNone/>
            </a:pPr>
            <a:endParaRPr lang="en-US" sz="1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Budget (35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Budget Breakdown (up to 15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Budget Narrative (up to 20 points)</a:t>
            </a:r>
          </a:p>
          <a:p>
            <a:pPr>
              <a:buFont typeface="Wingdings" panose="05000000000000000000" pitchFamily="2" charset="2"/>
              <a:buChar char="Ø"/>
            </a:pPr>
            <a:endParaRPr lang="en-US" sz="1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Total Available Applications Points (100)</a:t>
            </a:r>
          </a:p>
          <a:p>
            <a:pPr marL="0" indent="0">
              <a:buNone/>
            </a:pPr>
            <a:endParaRPr lang="en-US" sz="1000" dirty="0">
              <a:latin typeface="Times New Roman" panose="02020603050405020304" pitchFamily="18" charset="0"/>
              <a:cs typeface="Times New Roman" panose="02020603050405020304" pitchFamily="18" charset="0"/>
            </a:endParaRPr>
          </a:p>
          <a:p>
            <a:pPr marL="0" indent="0">
              <a:buNone/>
            </a:pPr>
            <a:r>
              <a:rPr lang="en-US" sz="1000" dirty="0">
                <a:latin typeface="Times New Roman" panose="02020603050405020304" pitchFamily="18" charset="0"/>
                <a:cs typeface="Times New Roman" panose="02020603050405020304" pitchFamily="18" charset="0"/>
              </a:rPr>
              <a:t>All applications must adhere to the submission guidelines provided in this section and section IV.B.1.a), “A Complete Application.” Omissions will result in the deduction of points from the final score according to the table below up to and including disqualification of the entire application.</a:t>
            </a:r>
          </a:p>
          <a:p>
            <a:pPr marL="0" indent="0">
              <a:buNone/>
            </a:pPr>
            <a:r>
              <a:rPr lang="en-US" sz="1000" dirty="0">
                <a:latin typeface="Times New Roman" panose="02020603050405020304" pitchFamily="18" charset="0"/>
                <a:cs typeface="Times New Roman" panose="02020603050405020304" pitchFamily="18" charset="0"/>
              </a:rPr>
              <a:t>Mandatory Item 						Failure to Adhere Shall Result In </a:t>
            </a:r>
          </a:p>
          <a:p>
            <a:pPr marL="0" indent="0">
              <a:buNone/>
            </a:pPr>
            <a:r>
              <a:rPr lang="en-US" sz="1000" dirty="0">
                <a:latin typeface="Times New Roman" panose="02020603050405020304" pitchFamily="18" charset="0"/>
                <a:cs typeface="Times New Roman" panose="02020603050405020304" pitchFamily="18" charset="0"/>
              </a:rPr>
              <a:t>Title Page 						(5 Point Deduction)</a:t>
            </a:r>
          </a:p>
          <a:p>
            <a:pPr marL="0" indent="0">
              <a:buNone/>
            </a:pPr>
            <a:r>
              <a:rPr lang="en-US" sz="1000" dirty="0">
                <a:latin typeface="Times New Roman" panose="02020603050405020304" pitchFamily="18" charset="0"/>
                <a:cs typeface="Times New Roman" panose="02020603050405020304" pitchFamily="18" charset="0"/>
              </a:rPr>
              <a:t>Table of Contents 					(5 Point Deduction)</a:t>
            </a:r>
          </a:p>
          <a:p>
            <a:pPr marL="0" indent="0">
              <a:buNone/>
            </a:pPr>
            <a:r>
              <a:rPr lang="en-US" sz="1000" dirty="0">
                <a:latin typeface="Times New Roman" panose="02020603050405020304" pitchFamily="18" charset="0"/>
                <a:cs typeface="Times New Roman" panose="02020603050405020304" pitchFamily="18" charset="0"/>
              </a:rPr>
              <a:t>Applicant Narrative 					(Disqualification)</a:t>
            </a:r>
          </a:p>
          <a:p>
            <a:pPr marL="0" indent="0">
              <a:buNone/>
            </a:pPr>
            <a:r>
              <a:rPr lang="en-US" sz="1000" dirty="0">
                <a:latin typeface="Times New Roman" panose="02020603050405020304" pitchFamily="18" charset="0"/>
                <a:cs typeface="Times New Roman" panose="02020603050405020304" pitchFamily="18" charset="0"/>
              </a:rPr>
              <a:t>Budget Narrative 						(Disqualification)</a:t>
            </a:r>
          </a:p>
          <a:p>
            <a:pPr marL="0" indent="0">
              <a:buNone/>
            </a:pPr>
            <a:r>
              <a:rPr lang="en-US" sz="1000" dirty="0">
                <a:latin typeface="Times New Roman" panose="02020603050405020304" pitchFamily="18" charset="0"/>
                <a:cs typeface="Times New Roman" panose="02020603050405020304" pitchFamily="18" charset="0"/>
              </a:rPr>
              <a:t>Required Standard Forms (SF) and Attachments 		(Disqualification)</a:t>
            </a:r>
          </a:p>
          <a:p>
            <a:pPr marL="0" indent="0">
              <a:buNone/>
            </a:pPr>
            <a:endParaRPr lang="en-US" sz="1000" dirty="0">
              <a:latin typeface="Times New Roman" panose="02020603050405020304" pitchFamily="18" charset="0"/>
              <a:cs typeface="Times New Roman" panose="02020603050405020304" pitchFamily="18" charset="0"/>
            </a:endParaRPr>
          </a:p>
          <a:p>
            <a:pPr marL="0" indent="0">
              <a:buNone/>
            </a:pPr>
            <a:r>
              <a:rPr lang="en-US" sz="1000" dirty="0">
                <a:latin typeface="Times New Roman" panose="02020603050405020304" pitchFamily="18" charset="0"/>
                <a:cs typeface="Times New Roman" panose="02020603050405020304" pitchFamily="18" charset="0"/>
              </a:rPr>
              <a:t>All project proposals will be evaluated and applicant(s) will be selected based on the level at which the proposal addresses the evaluation criteria above, less any points deducted for failure to include the mandatory items noted above.</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Application review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information</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18</a:t>
            </a:r>
          </a:p>
        </p:txBody>
      </p:sp>
    </p:spTree>
    <p:extLst>
      <p:ext uri="{BB962C8B-B14F-4D97-AF65-F5344CB8AC3E}">
        <p14:creationId xmlns:p14="http://schemas.microsoft.com/office/powerpoint/2010/main" val="4219463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200" dirty="0">
                <a:latin typeface="Times New Roman" panose="02020603050405020304" pitchFamily="18" charset="0"/>
                <a:cs typeface="Times New Roman" panose="02020603050405020304" pitchFamily="18" charset="0"/>
              </a:rPr>
              <a:t>Review and Selection Process</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Initial Screening: Prior to the formal review process, each application will receive an initial administrative screening to ensure that all required forms, signatures, and documents are present. An application will not be evaluated by the review panel if: a) the application is received after the closing date; b) the application package is not complete; the project synopsis/description fails to address program objectives </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MBDA Merit Review Panel: Each responsive application will receive an independent, merit review by a panel qualified to evaluate the applications submitted based on the published criteria. The review panel will consist of at least three (3) individuals, all of whom could be a combination of full-time federal employees and/or non-federal civilians at least one of whom will be an MBDA employee.  	Applications will be ranked by averaging the scores of all reviewers for each application. The Chairperson of the merit review panel will be responsible for averaging reviewers’ scores, collating reviewer comments, and completing an evaluation. Applications that receive an overall average of 75 points or more will be considered for funding. Applications receiving an average score of 60 to 74 points will be given a second consideration for funding if the panel requests additional information or clarification and if the applicant is able to respond to the panel’s request for additional information/clarification within an allotted time. Thereafter, the merit review panel may rescore these applications.</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Selection Factors: The ranked applications receiving an initial average score of 75 points or higher or applications given a second consideration (as noted above) will be forwarded to the Program Manager for review and consideration of the merit panel evaluation and overall average score. Upon completion, the Program Manager will forward funding recommendations to the Selecting Official.</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Anticipated Announcement and Award Dates: Anticipated time for processing awards is one hundred twenty (120) days from the receipt of applications. MBDA anticipates that the awards under this NOFO will be made with start</a:t>
            </a:r>
          </a:p>
          <a:p>
            <a:pPr marL="0" indent="0">
              <a:buNone/>
            </a:pPr>
            <a:r>
              <a:rPr lang="en-US" sz="1200" dirty="0">
                <a:latin typeface="Times New Roman" panose="02020603050405020304" pitchFamily="18" charset="0"/>
                <a:cs typeface="Times New Roman" panose="02020603050405020304" pitchFamily="18" charset="0"/>
              </a:rPr>
              <a:t>	dates of July 1, 2021. Successful applicants may be eligible for pre-award costs. </a:t>
            </a:r>
          </a:p>
          <a:p>
            <a:pPr>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Application review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information Continued</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19</a:t>
            </a:r>
          </a:p>
        </p:txBody>
      </p:sp>
    </p:spTree>
    <p:extLst>
      <p:ext uri="{BB962C8B-B14F-4D97-AF65-F5344CB8AC3E}">
        <p14:creationId xmlns:p14="http://schemas.microsoft.com/office/powerpoint/2010/main" val="104756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43379" y="1589103"/>
            <a:ext cx="7843421" cy="4537060"/>
          </a:xfrm>
        </p:spPr>
        <p:txBody>
          <a:bodyPr>
            <a:normAutofit lnSpcReduction="10000"/>
          </a:bodyPr>
          <a:lstStyle/>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Teleconference Protocol </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Important Dates  </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MBDA Alignment</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Notice of Funding Opportunity Announcement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Objectives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Priorities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Authority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Award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Eligibility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Application and Submission Information  </a:t>
            </a:r>
            <a:br>
              <a:rPr lang="en-US" sz="1400" dirty="0">
                <a:solidFill>
                  <a:prstClr val="black"/>
                </a:solidFill>
                <a:latin typeface="Times New Roman" panose="02020603050405020304" pitchFamily="18" charset="0"/>
                <a:cs typeface="Times New Roman" panose="02020603050405020304" pitchFamily="18" charset="0"/>
              </a:rPr>
            </a:br>
            <a:r>
              <a:rPr lang="en-US" sz="1400" dirty="0">
                <a:solidFill>
                  <a:prstClr val="black"/>
                </a:solidFill>
                <a:latin typeface="Times New Roman" panose="02020603050405020304" pitchFamily="18" charset="0"/>
                <a:cs typeface="Times New Roman" panose="02020603050405020304" pitchFamily="18" charset="0"/>
              </a:rPr>
              <a:t>Management (SAM)</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Submission Dates and Times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Funding Restriction</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Other Submission Requirements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Application Review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Reporting</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Agency Contact</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Other Information</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Thank You </a:t>
            </a:r>
          </a:p>
          <a:p>
            <a:endParaRPr lang="en-US" sz="3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overview</a:t>
            </a:r>
          </a:p>
        </p:txBody>
      </p:sp>
      <p:sp>
        <p:nvSpPr>
          <p:cNvPr id="4" name="TextBox 3"/>
          <p:cNvSpPr txBox="1"/>
          <p:nvPr/>
        </p:nvSpPr>
        <p:spPr>
          <a:xfrm>
            <a:off x="4216454" y="6467403"/>
            <a:ext cx="276038"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2</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33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0" indent="0">
              <a:buNone/>
            </a:pPr>
            <a:r>
              <a:rPr lang="en-US" sz="2400" dirty="0">
                <a:latin typeface="Times New Roman" panose="02020603050405020304" pitchFamily="18" charset="0"/>
                <a:cs typeface="Times New Roman" panose="02020603050405020304" pitchFamily="18" charset="0"/>
              </a:rPr>
              <a:t>The project is required to provide the following reports:</a:t>
            </a:r>
          </a:p>
          <a:p>
            <a:pPr marL="0" indent="0">
              <a:buNone/>
            </a:pPr>
            <a:r>
              <a:rPr lang="en-US" sz="2400" dirty="0">
                <a:latin typeface="Times New Roman" panose="02020603050405020304" pitchFamily="18" charset="0"/>
                <a:cs typeface="Times New Roman" panose="02020603050405020304" pitchFamily="18" charset="0"/>
              </a:rPr>
              <a:t>a) Financial Reports –The financial report shall include details on the use of Federal</a:t>
            </a:r>
          </a:p>
          <a:p>
            <a:pPr marL="0" indent="0">
              <a:buNone/>
            </a:pPr>
            <a:r>
              <a:rPr lang="en-US" sz="2400" dirty="0">
                <a:latin typeface="Times New Roman" panose="02020603050405020304" pitchFamily="18" charset="0"/>
                <a:cs typeface="Times New Roman" panose="02020603050405020304" pitchFamily="18" charset="0"/>
              </a:rPr>
              <a:t>funds and contributions of non-Federal funds (if proposed). The financial reports are to be</a:t>
            </a:r>
          </a:p>
          <a:p>
            <a:pPr marL="0" indent="0">
              <a:buNone/>
            </a:pPr>
            <a:r>
              <a:rPr lang="en-US" sz="2400" dirty="0">
                <a:latin typeface="Times New Roman" panose="02020603050405020304" pitchFamily="18" charset="0"/>
                <a:cs typeface="Times New Roman" panose="02020603050405020304" pitchFamily="18" charset="0"/>
              </a:rPr>
              <a:t>submitted to the Department of Commerce via Grants Online on a semi-annual and annual</a:t>
            </a:r>
          </a:p>
          <a:p>
            <a:pPr marL="0" indent="0">
              <a:buNone/>
            </a:pPr>
            <a:r>
              <a:rPr lang="en-US" sz="2400" dirty="0">
                <a:latin typeface="Times New Roman" panose="02020603050405020304" pitchFamily="18" charset="0"/>
                <a:cs typeface="Times New Roman" panose="02020603050405020304" pitchFamily="18" charset="0"/>
              </a:rPr>
              <a:t>basis. The semi-annual and annual reports are due thirty (30) days after the end of the</a:t>
            </a:r>
          </a:p>
          <a:p>
            <a:pPr marL="0" indent="0">
              <a:buNone/>
            </a:pPr>
            <a:r>
              <a:rPr lang="en-US" sz="2400" dirty="0">
                <a:latin typeface="Times New Roman" panose="02020603050405020304" pitchFamily="18" charset="0"/>
                <a:cs typeface="Times New Roman" panose="02020603050405020304" pitchFamily="18" charset="0"/>
              </a:rPr>
              <a:t>initial six-month period in each funding period. The final report is due within one hundred-twenty (120 ) days after the expiration of the award.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b) Progress Report – Progress reports are to be submitted to the Department of Commerce</a:t>
            </a:r>
          </a:p>
          <a:p>
            <a:pPr marL="0" indent="0">
              <a:buNone/>
            </a:pPr>
            <a:r>
              <a:rPr lang="en-US" sz="2400" dirty="0">
                <a:latin typeface="Times New Roman" panose="02020603050405020304" pitchFamily="18" charset="0"/>
                <a:cs typeface="Times New Roman" panose="02020603050405020304" pitchFamily="18" charset="0"/>
              </a:rPr>
              <a:t>via Grants Online on a semi-annual and annual basis. The semi-annual report is due forty-five</a:t>
            </a:r>
          </a:p>
          <a:p>
            <a:pPr marL="0" indent="0">
              <a:buNone/>
            </a:pPr>
            <a:r>
              <a:rPr lang="en-US" sz="2400" dirty="0">
                <a:latin typeface="Times New Roman" panose="02020603050405020304" pitchFamily="18" charset="0"/>
                <a:cs typeface="Times New Roman" panose="02020603050405020304" pitchFamily="18" charset="0"/>
              </a:rPr>
              <a:t>(45) days after the end of the initial six-month period in each funding period. The final</a:t>
            </a:r>
          </a:p>
          <a:p>
            <a:pPr marL="0" indent="0">
              <a:buNone/>
            </a:pPr>
            <a:r>
              <a:rPr lang="en-US" sz="2400" dirty="0">
                <a:latin typeface="Times New Roman" panose="02020603050405020304" pitchFamily="18" charset="0"/>
                <a:cs typeface="Times New Roman" panose="02020603050405020304" pitchFamily="18" charset="0"/>
              </a:rPr>
              <a:t>report is due within one hundred twenty (120) days after the expiration of the award.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semi-annual and annual reports must include data and information to determine project</a:t>
            </a:r>
          </a:p>
          <a:p>
            <a:pPr marL="0" indent="0">
              <a:buNone/>
            </a:pPr>
            <a:r>
              <a:rPr lang="en-US" sz="2400" dirty="0">
                <a:latin typeface="Times New Roman" panose="02020603050405020304" pitchFamily="18" charset="0"/>
                <a:cs typeface="Times New Roman" panose="02020603050405020304" pitchFamily="18" charset="0"/>
              </a:rPr>
              <a:t>progression and success. MBDA will rely on these reports, data, and information as evidence</a:t>
            </a:r>
          </a:p>
          <a:p>
            <a:pPr marL="0" indent="0">
              <a:buNone/>
            </a:pPr>
            <a:r>
              <a:rPr lang="en-US" sz="2400" dirty="0">
                <a:latin typeface="Times New Roman" panose="02020603050405020304" pitchFamily="18" charset="0"/>
                <a:cs typeface="Times New Roman" panose="02020603050405020304" pitchFamily="18" charset="0"/>
              </a:rPr>
              <a:t>for future program design, policy recommendations, and/or statistical purposes.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Note: failure to submit reports in a timely manner may result in MBDA award enforcement</a:t>
            </a:r>
          </a:p>
          <a:p>
            <a:pPr marL="0" indent="0">
              <a:buNone/>
            </a:pPr>
            <a:r>
              <a:rPr lang="en-US" sz="2400" dirty="0">
                <a:latin typeface="Times New Roman" panose="02020603050405020304" pitchFamily="18" charset="0"/>
                <a:cs typeface="Times New Roman" panose="02020603050405020304" pitchFamily="18" charset="0"/>
              </a:rPr>
              <a:t>and/or delayed access to Federal funds.</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Reporting</a:t>
            </a:r>
          </a:p>
        </p:txBody>
      </p:sp>
      <p:sp>
        <p:nvSpPr>
          <p:cNvPr id="4" name="TextBox 3"/>
          <p:cNvSpPr txBox="1"/>
          <p:nvPr/>
        </p:nvSpPr>
        <p:spPr>
          <a:xfrm>
            <a:off x="4216454" y="6467403"/>
            <a:ext cx="364202"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20</a:t>
            </a:r>
          </a:p>
        </p:txBody>
      </p:sp>
    </p:spTree>
    <p:extLst>
      <p:ext uri="{BB962C8B-B14F-4D97-AF65-F5344CB8AC3E}">
        <p14:creationId xmlns:p14="http://schemas.microsoft.com/office/powerpoint/2010/main" val="1262381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6488EA-6A36-40B5-84AB-2F103E98560C}"/>
              </a:ext>
            </a:extLst>
          </p:cNvPr>
          <p:cNvSpPr>
            <a:spLocks noGrp="1"/>
          </p:cNvSpPr>
          <p:nvPr>
            <p:ph idx="1"/>
          </p:nvPr>
        </p:nvSpPr>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Mrs. Nakita Chambers</a:t>
            </a:r>
          </a:p>
          <a:p>
            <a:pPr marL="0" indent="0">
              <a:buNone/>
            </a:pPr>
            <a:r>
              <a:rPr lang="en-US" sz="2800" dirty="0">
                <a:latin typeface="Times New Roman" panose="02020603050405020304" pitchFamily="18" charset="0"/>
                <a:cs typeface="Times New Roman" panose="02020603050405020304" pitchFamily="18" charset="0"/>
              </a:rPr>
              <a:t>MBDA Program Manager</a:t>
            </a:r>
          </a:p>
          <a:p>
            <a:pPr marL="0" indent="0">
              <a:buNone/>
            </a:pPr>
            <a:r>
              <a:rPr lang="en-US" sz="2800" dirty="0">
                <a:latin typeface="Times New Roman" panose="02020603050405020304" pitchFamily="18" charset="0"/>
                <a:cs typeface="Times New Roman" panose="02020603050405020304" pitchFamily="18" charset="0"/>
              </a:rPr>
              <a:t>U.S. Department of Commerce</a:t>
            </a:r>
          </a:p>
          <a:p>
            <a:pPr marL="0" indent="0">
              <a:buNone/>
            </a:pPr>
            <a:r>
              <a:rPr lang="en-US" sz="2800" dirty="0">
                <a:latin typeface="Times New Roman" panose="02020603050405020304" pitchFamily="18" charset="0"/>
                <a:cs typeface="Times New Roman" panose="02020603050405020304" pitchFamily="18" charset="0"/>
              </a:rPr>
              <a:t>1401 Constitution Ave., N.W., Room 5067</a:t>
            </a:r>
          </a:p>
          <a:p>
            <a:pPr marL="0" indent="0">
              <a:buNone/>
            </a:pPr>
            <a:r>
              <a:rPr lang="en-US" sz="2800" dirty="0">
                <a:latin typeface="Times New Roman" panose="02020603050405020304" pitchFamily="18" charset="0"/>
                <a:cs typeface="Times New Roman" panose="02020603050405020304" pitchFamily="18" charset="0"/>
              </a:rPr>
              <a:t>Washington, DC 20230</a:t>
            </a:r>
          </a:p>
          <a:p>
            <a:pPr marL="0" indent="0">
              <a:buNone/>
            </a:pPr>
            <a:r>
              <a:rPr lang="en-US" sz="2800" dirty="0">
                <a:latin typeface="Times New Roman" panose="02020603050405020304" pitchFamily="18" charset="0"/>
                <a:cs typeface="Times New Roman" panose="02020603050405020304" pitchFamily="18" charset="0"/>
              </a:rPr>
              <a:t>Email: nchambers@mbda.gov</a:t>
            </a:r>
          </a:p>
          <a:p>
            <a:pPr marL="0" indent="0">
              <a:buNone/>
            </a:pPr>
            <a:r>
              <a:rPr lang="en-US" sz="2800" dirty="0">
                <a:latin typeface="Times New Roman" panose="02020603050405020304" pitchFamily="18" charset="0"/>
                <a:cs typeface="Times New Roman" panose="02020603050405020304" pitchFamily="18" charset="0"/>
              </a:rPr>
              <a:t>Tel: 202-482-0065</a:t>
            </a:r>
          </a:p>
        </p:txBody>
      </p:sp>
      <p:sp>
        <p:nvSpPr>
          <p:cNvPr id="3" name="Title 2">
            <a:extLst>
              <a:ext uri="{FF2B5EF4-FFF2-40B4-BE49-F238E27FC236}">
                <a16:creationId xmlns:a16="http://schemas.microsoft.com/office/drawing/2014/main" id="{F821F344-4E6F-4254-BC53-1CBF3862E8C9}"/>
              </a:ext>
            </a:extLst>
          </p:cNvPr>
          <p:cNvSpPr>
            <a:spLocks noGrp="1"/>
          </p:cNvSpPr>
          <p:nvPr>
            <p:ph type="title"/>
          </p:nvPr>
        </p:nvSpPr>
        <p:spPr/>
        <p:txBody>
          <a:bodyPr/>
          <a:lstStyle/>
          <a:p>
            <a:r>
              <a:rPr lang="en-US" dirty="0"/>
              <a:t>Agency contact</a:t>
            </a:r>
          </a:p>
        </p:txBody>
      </p:sp>
      <p:sp>
        <p:nvSpPr>
          <p:cNvPr id="4" name="TextBox 3">
            <a:extLst>
              <a:ext uri="{FF2B5EF4-FFF2-40B4-BE49-F238E27FC236}">
                <a16:creationId xmlns:a16="http://schemas.microsoft.com/office/drawing/2014/main" id="{880F0575-483A-49E4-9E47-E4205CC7B1F9}"/>
              </a:ext>
            </a:extLst>
          </p:cNvPr>
          <p:cNvSpPr txBox="1"/>
          <p:nvPr/>
        </p:nvSpPr>
        <p:spPr>
          <a:xfrm>
            <a:off x="3925614" y="6425392"/>
            <a:ext cx="528144"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21</a:t>
            </a:r>
          </a:p>
        </p:txBody>
      </p:sp>
    </p:spTree>
    <p:extLst>
      <p:ext uri="{BB962C8B-B14F-4D97-AF65-F5344CB8AC3E}">
        <p14:creationId xmlns:p14="http://schemas.microsoft.com/office/powerpoint/2010/main" val="1156600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D58F55-C213-4665-8AAF-3226170A83E3}"/>
              </a:ext>
            </a:extLst>
          </p:cNvPr>
          <p:cNvSpPr>
            <a:spLocks noGrp="1"/>
          </p:cNvSpPr>
          <p:nvPr>
            <p:ph idx="1"/>
          </p:nvPr>
        </p:nvSpPr>
        <p:spPr/>
        <p:txBody>
          <a:bodyPr>
            <a:normAutofit/>
          </a:bodyPr>
          <a:lstStyle/>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Pre-Application Teleconference: MBDA will conduct a pre-application teleconference on March 22, 2021. The time of the pre-application teleconference is 2:00 – 3:00 p.m. Eastern Time Participants must register at least 24 hours in advance of the teleconference. Please visit the MBDA Internet Portal at www.mbda.gov to register and additional information.</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Post Award Teleconference</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National Minority Enterprise Development Week Conference</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MBDA National Training Conference</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NOAA Financial Assistance and Grants Management Workshop</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Collaboration with MBDA</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Past Performance and Non-Compliance with Award Provisions</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Limitation of Liability</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Audit Costs</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Right to Use Information</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Freedom of Information Act Disclosure</a:t>
            </a:r>
          </a:p>
        </p:txBody>
      </p:sp>
      <p:sp>
        <p:nvSpPr>
          <p:cNvPr id="3" name="Title 2">
            <a:extLst>
              <a:ext uri="{FF2B5EF4-FFF2-40B4-BE49-F238E27FC236}">
                <a16:creationId xmlns:a16="http://schemas.microsoft.com/office/drawing/2014/main" id="{44B8DB5B-DC6A-4551-A686-8A6C031B585C}"/>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Other information</a:t>
            </a:r>
          </a:p>
        </p:txBody>
      </p:sp>
      <p:sp>
        <p:nvSpPr>
          <p:cNvPr id="4" name="TextBox 3">
            <a:extLst>
              <a:ext uri="{FF2B5EF4-FFF2-40B4-BE49-F238E27FC236}">
                <a16:creationId xmlns:a16="http://schemas.microsoft.com/office/drawing/2014/main" id="{B3FC8247-311B-46BF-A094-A371560B7A0A}"/>
              </a:ext>
            </a:extLst>
          </p:cNvPr>
          <p:cNvSpPr txBox="1"/>
          <p:nvPr/>
        </p:nvSpPr>
        <p:spPr>
          <a:xfrm>
            <a:off x="3850727" y="6464334"/>
            <a:ext cx="859221"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22</a:t>
            </a:r>
          </a:p>
        </p:txBody>
      </p:sp>
    </p:spTree>
    <p:extLst>
      <p:ext uri="{BB962C8B-B14F-4D97-AF65-F5344CB8AC3E}">
        <p14:creationId xmlns:p14="http://schemas.microsoft.com/office/powerpoint/2010/main" val="63755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Thank you for your participation &amp;</a:t>
            </a:r>
            <a:br>
              <a:rPr lang="en-US" dirty="0"/>
            </a:br>
            <a:r>
              <a:rPr lang="en-US" dirty="0"/>
              <a:t>Good luck!</a:t>
            </a:r>
          </a:p>
        </p:txBody>
      </p:sp>
      <p:sp>
        <p:nvSpPr>
          <p:cNvPr id="3" name="Title 2"/>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Thank you </a:t>
            </a:r>
          </a:p>
        </p:txBody>
      </p:sp>
      <p:sp>
        <p:nvSpPr>
          <p:cNvPr id="4" name="TextBox 3"/>
          <p:cNvSpPr txBox="1"/>
          <p:nvPr/>
        </p:nvSpPr>
        <p:spPr>
          <a:xfrm>
            <a:off x="4216454" y="6467403"/>
            <a:ext cx="364203"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23</a:t>
            </a:r>
          </a:p>
        </p:txBody>
      </p:sp>
    </p:spTree>
    <p:extLst>
      <p:ext uri="{BB962C8B-B14F-4D97-AF65-F5344CB8AC3E}">
        <p14:creationId xmlns:p14="http://schemas.microsoft.com/office/powerpoint/2010/main" val="832809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7880" y="1786269"/>
            <a:ext cx="7762594" cy="4359350"/>
          </a:xfrm>
        </p:spPr>
        <p:txBody>
          <a:bodyPr>
            <a:normAutofit/>
          </a:bodyPr>
          <a:lstStyle/>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Phones should be placed on mute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Questions are prompted at designated times and coordinated through conference operator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Teleconference focused on Export Project Notice of Funding Opportunity Announcement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Keep questions relevant to the topic at hand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Avoid duplicating questions   </a:t>
            </a:r>
          </a:p>
          <a:p>
            <a:endParaRPr lang="en-US" dirty="0"/>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Teleconference Protocol </a:t>
            </a:r>
          </a:p>
        </p:txBody>
      </p:sp>
      <p:sp>
        <p:nvSpPr>
          <p:cNvPr id="4" name="TextBox 3"/>
          <p:cNvSpPr txBox="1"/>
          <p:nvPr/>
        </p:nvSpPr>
        <p:spPr>
          <a:xfrm>
            <a:off x="4216454" y="6467403"/>
            <a:ext cx="274434"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3</a:t>
            </a:r>
          </a:p>
        </p:txBody>
      </p:sp>
    </p:spTree>
    <p:extLst>
      <p:ext uri="{BB962C8B-B14F-4D97-AF65-F5344CB8AC3E}">
        <p14:creationId xmlns:p14="http://schemas.microsoft.com/office/powerpoint/2010/main" val="1837736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CFDA #11.802</a:t>
            </a:r>
            <a:r>
              <a:rPr lang="en-US" sz="3000">
                <a:latin typeface="Times New Roman" panose="02020603050405020304" pitchFamily="18" charset="0"/>
                <a:cs typeface="Times New Roman" panose="02020603050405020304" pitchFamily="18" charset="0"/>
              </a:rPr>
              <a:t>, Export Project    </a:t>
            </a:r>
            <a:endParaRPr lang="en-US" sz="3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Competition  </a:t>
            </a:r>
          </a:p>
          <a:p>
            <a:pPr lvl="1"/>
            <a:r>
              <a:rPr lang="en-US" sz="3000" dirty="0">
                <a:latin typeface="Times New Roman" panose="02020603050405020304" pitchFamily="18" charset="0"/>
                <a:cs typeface="Times New Roman" panose="02020603050405020304" pitchFamily="18" charset="0"/>
              </a:rPr>
              <a:t>Published Date: March 22, 2021</a:t>
            </a:r>
          </a:p>
          <a:p>
            <a:pPr lvl="1"/>
            <a:r>
              <a:rPr lang="en-US" sz="3000" dirty="0">
                <a:latin typeface="Times New Roman" panose="02020603050405020304" pitchFamily="18" charset="0"/>
                <a:cs typeface="Times New Roman" panose="02020603050405020304" pitchFamily="18" charset="0"/>
              </a:rPr>
              <a:t>Deadline Date: April 22, 2021 at 11:59 P.M., E.S.T.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Electronic applications only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Anticipated Award   </a:t>
            </a:r>
          </a:p>
          <a:p>
            <a:pPr lvl="1"/>
            <a:r>
              <a:rPr lang="en-US" dirty="0">
                <a:latin typeface="Times New Roman" panose="02020603050405020304" pitchFamily="18" charset="0"/>
                <a:cs typeface="Times New Roman" panose="02020603050405020304" pitchFamily="18" charset="0"/>
              </a:rPr>
              <a:t>Start Date:  July 1, 2021</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Important Dates  </a:t>
            </a:r>
          </a:p>
        </p:txBody>
      </p:sp>
      <p:sp>
        <p:nvSpPr>
          <p:cNvPr id="4" name="TextBox 3"/>
          <p:cNvSpPr txBox="1"/>
          <p:nvPr/>
        </p:nvSpPr>
        <p:spPr>
          <a:xfrm>
            <a:off x="4216454" y="6467403"/>
            <a:ext cx="25039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337423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type="body" idx="1"/>
          </p:nvPr>
        </p:nvSpPr>
        <p:spPr>
          <a:xfrm>
            <a:off x="5832510" y="4385568"/>
            <a:ext cx="2346804" cy="788451"/>
          </a:xfrm>
        </p:spPr>
        <p:txBody>
          <a:bodyPr anchor="ctr">
            <a:normAutofit lnSpcReduction="10000"/>
          </a:bodyPr>
          <a:lstStyle/>
          <a:p>
            <a:pPr marL="0" indent="0" algn="ctr" eaLnBrk="1" hangingPunct="1">
              <a:lnSpc>
                <a:spcPct val="80000"/>
              </a:lnSpc>
              <a:spcBef>
                <a:spcPts val="0"/>
              </a:spcBef>
              <a:spcAft>
                <a:spcPts val="0"/>
              </a:spcAft>
              <a:buFont typeface="Utsaah" pitchFamily="34" charset="0"/>
              <a:buNone/>
              <a:defRPr/>
            </a:pPr>
            <a:r>
              <a:rPr lang="en-US" sz="1800" b="1" cap="small" dirty="0">
                <a:solidFill>
                  <a:schemeClr val="accent1"/>
                </a:solidFill>
                <a:latin typeface="Times New Roman" panose="02020603050405020304" pitchFamily="18" charset="0"/>
                <a:cs typeface="Times New Roman" panose="02020603050405020304" pitchFamily="18" charset="0"/>
              </a:rPr>
              <a:t>Strategy</a:t>
            </a:r>
          </a:p>
          <a:p>
            <a:pPr marL="0" indent="0" algn="ctr" eaLnBrk="1" hangingPunct="1">
              <a:lnSpc>
                <a:spcPct val="80000"/>
              </a:lnSpc>
              <a:spcBef>
                <a:spcPts val="0"/>
              </a:spcBef>
              <a:spcAft>
                <a:spcPts val="0"/>
              </a:spcAft>
              <a:buNone/>
              <a:defRPr/>
            </a:pPr>
            <a:r>
              <a:rPr lang="en-US" sz="1400" dirty="0">
                <a:solidFill>
                  <a:prstClr val="black"/>
                </a:solidFill>
                <a:latin typeface="Times New Roman" panose="02020603050405020304" pitchFamily="18" charset="0"/>
                <a:cs typeface="Times New Roman" panose="02020603050405020304" pitchFamily="18" charset="0"/>
              </a:rPr>
              <a:t>To increase the number of MBEs that gross $1M+ in revenues</a:t>
            </a:r>
          </a:p>
          <a:p>
            <a:pPr marL="0" indent="0" algn="ctr" eaLnBrk="1" hangingPunct="1">
              <a:lnSpc>
                <a:spcPct val="80000"/>
              </a:lnSpc>
              <a:spcBef>
                <a:spcPts val="0"/>
              </a:spcBef>
              <a:spcAft>
                <a:spcPts val="0"/>
              </a:spcAft>
              <a:buFont typeface="Utsaah" pitchFamily="34" charset="0"/>
              <a:buNone/>
              <a:defRPr/>
            </a:pPr>
            <a:endParaRPr lang="en-US" sz="1400" b="1" cap="small" dirty="0">
              <a:solidFill>
                <a:schemeClr val="accent1"/>
              </a:solidFill>
              <a:latin typeface="Verdana" pitchFamily="34" charset="0"/>
              <a:cs typeface="Verdana" pitchFamily="34" charset="0"/>
            </a:endParaRPr>
          </a:p>
          <a:p>
            <a:pPr marL="0" indent="0" algn="ctr" eaLnBrk="1" hangingPunct="1">
              <a:lnSpc>
                <a:spcPct val="80000"/>
              </a:lnSpc>
              <a:spcBef>
                <a:spcPts val="0"/>
              </a:spcBef>
              <a:spcAft>
                <a:spcPts val="0"/>
              </a:spcAft>
              <a:buFont typeface="Utsaah" pitchFamily="34" charset="0"/>
              <a:buNone/>
              <a:defRPr/>
            </a:pPr>
            <a:endParaRPr lang="en-US" sz="1400" b="1" cap="small" dirty="0">
              <a:solidFill>
                <a:schemeClr val="accent1"/>
              </a:solidFill>
              <a:latin typeface="Verdana" pitchFamily="34" charset="0"/>
              <a:cs typeface="Verdana" pitchFamily="34" charset="0"/>
            </a:endParaRPr>
          </a:p>
        </p:txBody>
      </p:sp>
      <p:sp>
        <p:nvSpPr>
          <p:cNvPr id="9" name="TextBox 8"/>
          <p:cNvSpPr txBox="1"/>
          <p:nvPr/>
        </p:nvSpPr>
        <p:spPr>
          <a:xfrm>
            <a:off x="665817" y="1712885"/>
            <a:ext cx="2405062" cy="815416"/>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small" spc="0" normalizeH="0" baseline="0" noProof="0" dirty="0">
                <a:ln>
                  <a:noFill/>
                </a:ln>
                <a:solidFill>
                  <a:srgbClr val="4F81BD"/>
                </a:solidFill>
                <a:effectLst/>
                <a:uLnTx/>
                <a:uFillTx/>
                <a:latin typeface="Times New Roman" panose="02020603050405020304" pitchFamily="18" charset="0"/>
                <a:ea typeface="Verdana" panose="020B0604030504040204" pitchFamily="34" charset="0"/>
                <a:cs typeface="Times New Roman" panose="02020603050405020304" pitchFamily="18" charset="0"/>
              </a:rPr>
              <a:t>Vision</a:t>
            </a: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MBDA is the champion for minority business enterprises</a:t>
            </a:r>
          </a:p>
        </p:txBody>
      </p:sp>
      <p:sp>
        <p:nvSpPr>
          <p:cNvPr id="16" name="TextBox 15"/>
          <p:cNvSpPr txBox="1"/>
          <p:nvPr/>
        </p:nvSpPr>
        <p:spPr>
          <a:xfrm>
            <a:off x="3213547" y="2896482"/>
            <a:ext cx="2405063" cy="1041375"/>
          </a:xfrm>
          <a:prstGeom prst="rect">
            <a:avLst/>
          </a:prstGeom>
          <a:noFill/>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small" spc="0" normalizeH="0" baseline="0" noProof="0" dirty="0">
                <a:ln>
                  <a:noFill/>
                </a:ln>
                <a:solidFill>
                  <a:srgbClr val="4F81BD"/>
                </a:solidFill>
                <a:effectLst/>
                <a:uLnTx/>
                <a:uFillTx/>
                <a:latin typeface="Times New Roman" panose="02020603050405020304" pitchFamily="18" charset="0"/>
                <a:ea typeface="Verdana" panose="020B0604030504040204" pitchFamily="34" charset="0"/>
                <a:cs typeface="Times New Roman" panose="02020603050405020304" pitchFamily="18" charset="0"/>
              </a:rPr>
              <a:t>Mission</a:t>
            </a: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To promote the growth of 11 million minority  business enterprises</a:t>
            </a:r>
          </a:p>
        </p:txBody>
      </p:sp>
      <p:pic>
        <p:nvPicPr>
          <p:cNvPr id="14341" name="Picture 14" descr="doc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941888"/>
            <a:ext cx="1671638" cy="161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Title 1"/>
          <p:cNvSpPr>
            <a:spLocks noGrp="1"/>
          </p:cNvSpPr>
          <p:nvPr>
            <p:ph type="title"/>
          </p:nvPr>
        </p:nvSpPr>
        <p:spPr>
          <a:xfrm>
            <a:off x="457200" y="514411"/>
            <a:ext cx="8143875" cy="858838"/>
          </a:xfrm>
        </p:spPr>
        <p:txBody>
          <a:bodyPr/>
          <a:lstStyle/>
          <a:p>
            <a:r>
              <a:rPr lang="en-US" altLang="en-US" b="0" cap="small" spc="300" dirty="0">
                <a:latin typeface="Verdana" panose="020B0604030504040204" pitchFamily="34" charset="0"/>
                <a:cs typeface="Verdana" panose="020B0604030504040204" pitchFamily="34" charset="0"/>
              </a:rPr>
              <a:t> </a:t>
            </a:r>
            <a:r>
              <a:rPr lang="en-US" altLang="en-US" sz="2400" cap="small" spc="300" dirty="0">
                <a:latin typeface="Times New Roman" panose="02020603050405020304" pitchFamily="18" charset="0"/>
                <a:cs typeface="Times New Roman" panose="02020603050405020304" pitchFamily="18" charset="0"/>
              </a:rPr>
              <a:t>MBDA Strategic Alignment</a:t>
            </a:r>
          </a:p>
        </p:txBody>
      </p:sp>
      <p:sp>
        <p:nvSpPr>
          <p:cNvPr id="7" name="Slide Number Placeholder 2">
            <a:extLst>
              <a:ext uri="{FF2B5EF4-FFF2-40B4-BE49-F238E27FC236}">
                <a16:creationId xmlns:a16="http://schemas.microsoft.com/office/drawing/2014/main" id="{303264EA-912E-4649-A5A7-679A24B8B992}"/>
              </a:ext>
            </a:extLst>
          </p:cNvPr>
          <p:cNvSpPr>
            <a:spLocks noGrp="1"/>
          </p:cNvSpPr>
          <p:nvPr>
            <p:ph type="sldNum" sz="quarter" idx="12"/>
          </p:nvPr>
        </p:nvSpPr>
        <p:spPr>
          <a:xfrm rot="10800000" flipV="1">
            <a:off x="3622089" y="6454061"/>
            <a:ext cx="2129856" cy="319600"/>
          </a:xfrm>
          <a:prstGeom prst="rect">
            <a:avLst/>
          </a:prstGeom>
        </p:spPr>
        <p:txBody>
          <a:bodyPr/>
          <a:lstStyle>
            <a:defPPr>
              <a:defRPr lang="en-US"/>
            </a:defPPr>
            <a:lvl1pPr algn="r" defTabSz="457200" rtl="0" fontAlgn="base">
              <a:spcBef>
                <a:spcPct val="0"/>
              </a:spcBef>
              <a:spcAft>
                <a:spcPct val="0"/>
              </a:spcAft>
              <a:defRPr sz="1000" kern="1200">
                <a:solidFill>
                  <a:schemeClr val="bg1">
                    <a:lumMod val="65000"/>
                  </a:schemeClr>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lang="en-US" sz="1400" b="1" dirty="0">
                <a:solidFill>
                  <a:prstClr val="white">
                    <a:lumMod val="65000"/>
                  </a:prstClr>
                </a:solidFill>
                <a:latin typeface="Times New Roman" panose="02020603050405020304" pitchFamily="18" charset="0"/>
                <a:cs typeface="Times New Roman" panose="02020603050405020304" pitchFamily="18" charset="0"/>
              </a:rPr>
              <a:t>5</a:t>
            </a:r>
            <a:endParaRPr kumimoji="0" lang="en-US" sz="1400" b="1" i="0" u="none" strike="noStrike" kern="1200" cap="none" spc="0" normalizeH="0" baseline="0" noProof="0" dirty="0">
              <a:ln>
                <a:noFill/>
              </a:ln>
              <a:solidFill>
                <a:prstClr val="white">
                  <a:lumMod val="65000"/>
                </a:prstClr>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0624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96615" y="1646474"/>
            <a:ext cx="7762594" cy="4605469"/>
          </a:xfrm>
        </p:spPr>
        <p:txBody>
          <a:bodyPr>
            <a:noAutofit/>
          </a:bodyPr>
          <a:lstStyle/>
          <a:p>
            <a:pPr marL="0" marR="1890" indent="0">
              <a:buNone/>
            </a:pPr>
            <a:r>
              <a:rPr lang="en-US" sz="1600" dirty="0">
                <a:latin typeface="Times New Roman" panose="02020603050405020304" pitchFamily="18" charset="0"/>
              </a:rPr>
              <a:t>The MBDA Export Project (or “Project”) provides technical assistance and business development services to minority business enterprises (MBEs). The technical assistance and business development services are provided through federal financial awards to generate increased financing, contract opportunities, and greater access to new and global markets for MBEs. The project also identifies screens, promotes, and refers MBEs to exporting resources. In addition, the services provided will assist MBEs in creating and retaining jobs.</a:t>
            </a:r>
          </a:p>
          <a:p>
            <a:endParaRPr lang="en-US" sz="1800" dirty="0">
              <a:latin typeface="Times New Roman" panose="02020603050405020304" pitchFamily="18" charset="0"/>
            </a:endParaRPr>
          </a:p>
          <a:p>
            <a:pPr marL="0" marR="1030" indent="0">
              <a:buNone/>
            </a:pPr>
            <a:r>
              <a:rPr lang="en-US" sz="1600" dirty="0">
                <a:latin typeface="Times New Roman" panose="02020603050405020304" pitchFamily="18" charset="0"/>
              </a:rPr>
              <a:t>In accordance with Executive Order 11625 and 15 U.S.C. § 1512, MBDA is soliciting competitive applications from eligible organizations for the operation of MBDA Export Center Projects. MBDA will award four (4) individual cooperative agreements pursuant to this Announcement. The Project must be located within any of the 50 United States or Puerto Rico.</a:t>
            </a:r>
          </a:p>
          <a:p>
            <a:pPr marL="0" indent="0">
              <a:buNone/>
            </a:pPr>
            <a:endParaRPr lang="en-US" sz="1600" dirty="0">
              <a:solidFill>
                <a:srgbClr val="000000"/>
              </a:solidFill>
              <a:latin typeface="Times New Roman" panose="02020603050405020304" pitchFamily="18" charset="0"/>
              <a:cs typeface="Times New Roman" panose="02020603050405020304" pitchFamily="18" charset="0"/>
            </a:endParaRPr>
          </a:p>
          <a:p>
            <a:pPr marL="0" indent="0">
              <a:buNone/>
            </a:pPr>
            <a:r>
              <a:rPr lang="en-US" sz="1600" dirty="0">
                <a:solidFill>
                  <a:srgbClr val="000000"/>
                </a:solidFill>
                <a:latin typeface="Times New Roman" panose="02020603050405020304" pitchFamily="18" charset="0"/>
                <a:cs typeface="Times New Roman" panose="02020603050405020304" pitchFamily="18" charset="0"/>
              </a:rPr>
              <a:t>MBDA provides Federal assistance in support of innovative projects that promote and seek</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to resolve the challenges faced by minority enterprises.</a:t>
            </a:r>
          </a:p>
        </p:txBody>
      </p:sp>
      <p:sp>
        <p:nvSpPr>
          <p:cNvPr id="3" name="Title 2"/>
          <p:cNvSpPr>
            <a:spLocks noGrp="1"/>
          </p:cNvSpPr>
          <p:nvPr>
            <p:ph type="title"/>
          </p:nvPr>
        </p:nvSpPr>
        <p:spPr/>
        <p:txBody>
          <a:bodyPr/>
          <a:lstStyle/>
          <a:p>
            <a:r>
              <a:rPr lang="en-US" dirty="0"/>
              <a:t> </a:t>
            </a:r>
            <a:r>
              <a:rPr lang="en-US" sz="2000" dirty="0">
                <a:latin typeface="Times New Roman" panose="02020603050405020304" pitchFamily="18" charset="0"/>
                <a:cs typeface="Times New Roman" panose="02020603050405020304" pitchFamily="18" charset="0"/>
              </a:rPr>
              <a:t>Program objectives </a:t>
            </a:r>
          </a:p>
        </p:txBody>
      </p:sp>
      <p:sp>
        <p:nvSpPr>
          <p:cNvPr id="4" name="TextBox 3"/>
          <p:cNvSpPr txBox="1"/>
          <p:nvPr/>
        </p:nvSpPr>
        <p:spPr>
          <a:xfrm>
            <a:off x="4216454" y="6467403"/>
            <a:ext cx="274434"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6</a:t>
            </a:r>
          </a:p>
        </p:txBody>
      </p:sp>
    </p:spTree>
    <p:extLst>
      <p:ext uri="{BB962C8B-B14F-4D97-AF65-F5344CB8AC3E}">
        <p14:creationId xmlns:p14="http://schemas.microsoft.com/office/powerpoint/2010/main" val="2138795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1400" dirty="0">
                <a:latin typeface="Times New Roman" panose="02020603050405020304" pitchFamily="18" charset="0"/>
                <a:cs typeface="Times New Roman" panose="02020603050405020304" pitchFamily="18" charset="0"/>
              </a:rPr>
              <a:t>The primary drivers of this Project are: (i) capacity building, and (ii) job</a:t>
            </a:r>
          </a:p>
          <a:p>
            <a:pPr marL="0" indent="0">
              <a:buNone/>
            </a:pPr>
            <a:r>
              <a:rPr lang="en-US" sz="1400" dirty="0">
                <a:latin typeface="Times New Roman" panose="02020603050405020304" pitchFamily="18" charset="0"/>
                <a:cs typeface="Times New Roman" panose="02020603050405020304" pitchFamily="18" charset="0"/>
              </a:rPr>
              <a:t>creation/retention resulting from facilitating global contracts and trade financing for</a:t>
            </a:r>
          </a:p>
          <a:p>
            <a:pPr marL="0" indent="0">
              <a:buNone/>
            </a:pPr>
            <a:r>
              <a:rPr lang="en-US" sz="1400" dirty="0">
                <a:latin typeface="Times New Roman" panose="02020603050405020304" pitchFamily="18" charset="0"/>
                <a:cs typeface="Times New Roman" panose="02020603050405020304" pitchFamily="18" charset="0"/>
              </a:rPr>
              <a:t>medium-sized minority-owned businesses. Project services include (but are not limited to)</a:t>
            </a:r>
          </a:p>
          <a:p>
            <a:pPr marL="0" indent="0">
              <a:buNone/>
            </a:pPr>
            <a:r>
              <a:rPr lang="en-US" sz="1400" dirty="0">
                <a:latin typeface="Times New Roman" panose="02020603050405020304" pitchFamily="18" charset="0"/>
                <a:cs typeface="Times New Roman" panose="02020603050405020304" pitchFamily="18" charset="0"/>
              </a:rPr>
              <a:t>the development of a pool of global contract and trade finance opportunities; direct matching</a:t>
            </a:r>
          </a:p>
          <a:p>
            <a:pPr marL="0" indent="0">
              <a:buNone/>
            </a:pPr>
            <a:r>
              <a:rPr lang="en-US" sz="1400" dirty="0">
                <a:latin typeface="Times New Roman" panose="02020603050405020304" pitchFamily="18" charset="0"/>
                <a:cs typeface="Times New Roman" panose="02020603050405020304" pitchFamily="18" charset="0"/>
              </a:rPr>
              <a:t>of opportunities with qualified/vetted MBEs; relationship management and deal sourcing</a:t>
            </a:r>
          </a:p>
          <a:p>
            <a:pPr marL="0" indent="0">
              <a:buNone/>
            </a:pPr>
            <a:r>
              <a:rPr lang="en-US" sz="1400" dirty="0">
                <a:latin typeface="Times New Roman" panose="02020603050405020304" pitchFamily="18" charset="0"/>
                <a:cs typeface="Times New Roman" panose="02020603050405020304" pitchFamily="18" charset="0"/>
              </a:rPr>
              <a:t>initiatives (such as but not limited to industry clusters); facilitating MBE growth through</a:t>
            </a:r>
          </a:p>
          <a:p>
            <a:pPr marL="0" indent="0">
              <a:buNone/>
            </a:pPr>
            <a:r>
              <a:rPr lang="en-US" sz="1400" dirty="0">
                <a:latin typeface="Times New Roman" panose="02020603050405020304" pitchFamily="18" charset="0"/>
                <a:cs typeface="Times New Roman" panose="02020603050405020304" pitchFamily="18" charset="0"/>
              </a:rPr>
              <a:t>exports (identifying global markets and financing); identifying, matching and securing</a:t>
            </a:r>
          </a:p>
          <a:p>
            <a:pPr marL="0" indent="0">
              <a:buNone/>
            </a:pPr>
            <a:r>
              <a:rPr lang="en-US" sz="1400" dirty="0">
                <a:latin typeface="Times New Roman" panose="02020603050405020304" pitchFamily="18" charset="0"/>
                <a:cs typeface="Times New Roman" panose="02020603050405020304" pitchFamily="18" charset="0"/>
              </a:rPr>
              <a:t>alternative sources of capital and trade financing; educating MBEs on the benefits of</a:t>
            </a:r>
          </a:p>
          <a:p>
            <a:pPr marL="0" indent="0">
              <a:buNone/>
            </a:pPr>
            <a:r>
              <a:rPr lang="en-US" sz="1400" dirty="0">
                <a:latin typeface="Times New Roman" panose="02020603050405020304" pitchFamily="18" charset="0"/>
                <a:cs typeface="Times New Roman" panose="02020603050405020304" pitchFamily="18" charset="0"/>
              </a:rPr>
              <a:t>strategic growth alternatives (e.g., joint ventures, teaming arrangements, and other vehicles</a:t>
            </a:r>
          </a:p>
          <a:p>
            <a:pPr marL="0" indent="0">
              <a:buNone/>
            </a:pPr>
            <a:r>
              <a:rPr lang="en-US" sz="1400" dirty="0">
                <a:latin typeface="Times New Roman" panose="02020603050405020304" pitchFamily="18" charset="0"/>
                <a:cs typeface="Times New Roman" panose="02020603050405020304" pitchFamily="18" charset="0"/>
              </a:rPr>
              <a:t>to enhance business capacity); developing business-to-business matching forums; creating</a:t>
            </a:r>
          </a:p>
          <a:p>
            <a:pPr marL="0" indent="0">
              <a:buNone/>
            </a:pPr>
            <a:r>
              <a:rPr lang="en-US" sz="1400" dirty="0">
                <a:latin typeface="Times New Roman" panose="02020603050405020304" pitchFamily="18" charset="0"/>
                <a:cs typeface="Times New Roman" panose="02020603050405020304" pitchFamily="18" charset="0"/>
              </a:rPr>
              <a:t>trade promotion opportunities for MBEs in the target markets; MBE advocacy; and,</a:t>
            </a:r>
          </a:p>
          <a:p>
            <a:pPr marL="0" indent="0">
              <a:buNone/>
            </a:pPr>
            <a:r>
              <a:rPr lang="en-US" sz="1400" dirty="0">
                <a:latin typeface="Times New Roman" panose="02020603050405020304" pitchFamily="18" charset="0"/>
                <a:cs typeface="Times New Roman" panose="02020603050405020304" pitchFamily="18" charset="0"/>
              </a:rPr>
              <a:t>providing service referrals to MBEs of all sizes.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Export awardees are required to work collaboratively with the MBDA network and other</a:t>
            </a:r>
          </a:p>
          <a:p>
            <a:pPr marL="0" indent="0">
              <a:buNone/>
            </a:pPr>
            <a:r>
              <a:rPr lang="en-US" sz="1400" dirty="0">
                <a:latin typeface="Times New Roman" panose="02020603050405020304" pitchFamily="18" charset="0"/>
                <a:cs typeface="Times New Roman" panose="02020603050405020304" pitchFamily="18" charset="0"/>
              </a:rPr>
              <a:t>MBDA sponsored projects (“MBDA Network”). The Exporting Project will engage the</a:t>
            </a:r>
          </a:p>
          <a:p>
            <a:pPr marL="0" indent="0">
              <a:buNone/>
            </a:pPr>
            <a:r>
              <a:rPr lang="en-US" sz="1400" dirty="0">
                <a:latin typeface="Times New Roman" panose="02020603050405020304" pitchFamily="18" charset="0"/>
                <a:cs typeface="Times New Roman" panose="02020603050405020304" pitchFamily="18" charset="0"/>
              </a:rPr>
              <a:t>MBDA nationwide Network and offer its services to assist MBE clients and customers</a:t>
            </a:r>
          </a:p>
          <a:p>
            <a:pPr marL="0" indent="0">
              <a:buNone/>
            </a:pPr>
            <a:r>
              <a:rPr lang="en-US" sz="1400" dirty="0">
                <a:latin typeface="Times New Roman" panose="02020603050405020304" pitchFamily="18" charset="0"/>
                <a:cs typeface="Times New Roman" panose="02020603050405020304" pitchFamily="18" charset="0"/>
              </a:rPr>
              <a:t>through Network collaboration.</a:t>
            </a:r>
          </a:p>
        </p:txBody>
      </p:sp>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883640" y="6396095"/>
            <a:ext cx="621314"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7</a:t>
            </a:r>
          </a:p>
        </p:txBody>
      </p:sp>
    </p:spTree>
    <p:extLst>
      <p:ext uri="{BB962C8B-B14F-4D97-AF65-F5344CB8AC3E}">
        <p14:creationId xmlns:p14="http://schemas.microsoft.com/office/powerpoint/2010/main" val="3992490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996A42-5C5E-4098-A013-EF5772386DC4}"/>
              </a:ext>
            </a:extLst>
          </p:cNvPr>
          <p:cNvSpPr>
            <a:spLocks noGrp="1"/>
          </p:cNvSpPr>
          <p:nvPr>
            <p:ph idx="1"/>
          </p:nvPr>
        </p:nvSpPr>
        <p:spPr/>
        <p:txBody>
          <a:bodyPr>
            <a:noAutofit/>
          </a:bodyPr>
          <a:lstStyle/>
          <a:p>
            <a:pPr marL="0" indent="0">
              <a:buNone/>
            </a:pPr>
            <a:r>
              <a:rPr lang="en-US" sz="1100" dirty="0">
                <a:latin typeface="Times New Roman" panose="02020603050405020304" pitchFamily="18" charset="0"/>
                <a:cs typeface="Times New Roman" panose="02020603050405020304" pitchFamily="18" charset="0"/>
              </a:rPr>
              <a:t>MBDA anticipates making four (4) awards under this announcement, with the funding amount of $400,000 for each award.</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1. Agency Requirements for the Export Project</a:t>
            </a:r>
          </a:p>
          <a:p>
            <a:pPr marL="228600" indent="-228600">
              <a:buAutoNum type="alphaLcParenR"/>
            </a:pPr>
            <a:r>
              <a:rPr lang="en-US" sz="1100" dirty="0">
                <a:latin typeface="Times New Roman" panose="02020603050405020304" pitchFamily="18" charset="0"/>
                <a:cs typeface="Times New Roman" panose="02020603050405020304" pitchFamily="18" charset="0"/>
              </a:rPr>
              <a:t>Alignment to MBDA Mission – Each proposed project should align, compliment, and support MBDA’s mission to promote the growth and global competitiveness of America’s MBE community.</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b) Service Location - MBDA seeks to fund projects located in any of the United States or</a:t>
            </a:r>
          </a:p>
          <a:p>
            <a:pPr marL="0" indent="0">
              <a:buNone/>
            </a:pPr>
            <a:r>
              <a:rPr lang="en-US" sz="1100" dirty="0">
                <a:latin typeface="Times New Roman" panose="02020603050405020304" pitchFamily="18" charset="0"/>
                <a:cs typeface="Times New Roman" panose="02020603050405020304" pitchFamily="18" charset="0"/>
              </a:rPr>
              <a:t>U.S. Territories.</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c) Services – Funded projects must align with the MBDA program objectives and priorities (I.A. and I.B. above). The projects must provide management and technical assistance (i.e., business consulting services) to MBE clients that support their respective</a:t>
            </a:r>
          </a:p>
          <a:p>
            <a:pPr marL="0" indent="0">
              <a:buNone/>
            </a:pPr>
            <a:r>
              <a:rPr lang="en-US" sz="1100" dirty="0">
                <a:latin typeface="Times New Roman" panose="02020603050405020304" pitchFamily="18" charset="0"/>
                <a:cs typeface="Times New Roman" panose="02020603050405020304" pitchFamily="18" charset="0"/>
              </a:rPr>
              <a:t>business development and capacity building journey.</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d) Performance – Funded projects shall be monitored on a regular basis to track progress. The defined measures and goals are aligned to key outputs, outcomes, and impact under this program.</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e) MBE Service Recipients - Organizations that are owned or controlled by the following persons or groups of persons are the organizations that are considered MBEs for the purpose of this NOFO: African-American, Hispanic-American, American Asian and Pacific Islander, Native American (including Alaska Natives, Alaska Native Corporations and Tribal entities), Asian Indian American, and Hasidic Jewish American. See 15 C.F.R. §§ 1400.1, 1400.2 and Executive Order 11625 (1969).</a:t>
            </a:r>
          </a:p>
        </p:txBody>
      </p:sp>
      <p:sp>
        <p:nvSpPr>
          <p:cNvPr id="3" name="Title 2">
            <a:extLst>
              <a:ext uri="{FF2B5EF4-FFF2-40B4-BE49-F238E27FC236}">
                <a16:creationId xmlns:a16="http://schemas.microsoft.com/office/drawing/2014/main" id="{7FD7BAB7-5AF1-4AB1-8064-72F889BF334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continued</a:t>
            </a:r>
          </a:p>
        </p:txBody>
      </p:sp>
      <p:sp>
        <p:nvSpPr>
          <p:cNvPr id="4" name="TextBox 3">
            <a:extLst>
              <a:ext uri="{FF2B5EF4-FFF2-40B4-BE49-F238E27FC236}">
                <a16:creationId xmlns:a16="http://schemas.microsoft.com/office/drawing/2014/main" id="{87F51F77-0821-482B-9FF7-303835603705}"/>
              </a:ext>
            </a:extLst>
          </p:cNvPr>
          <p:cNvSpPr txBox="1"/>
          <p:nvPr/>
        </p:nvSpPr>
        <p:spPr>
          <a:xfrm>
            <a:off x="4014651" y="6403936"/>
            <a:ext cx="576617"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8</a:t>
            </a:r>
          </a:p>
        </p:txBody>
      </p:sp>
    </p:spTree>
    <p:extLst>
      <p:ext uri="{BB962C8B-B14F-4D97-AF65-F5344CB8AC3E}">
        <p14:creationId xmlns:p14="http://schemas.microsoft.com/office/powerpoint/2010/main" val="2511689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8E19A9-DB70-4598-ABE8-7E946AA2394E}"/>
              </a:ext>
            </a:extLst>
          </p:cNvPr>
          <p:cNvSpPr>
            <a:spLocks noGrp="1"/>
          </p:cNvSpPr>
          <p:nvPr>
            <p:ph idx="1"/>
          </p:nvPr>
        </p:nvSpPr>
        <p:spPr/>
        <p:txBody>
          <a:bodyPr>
            <a:noAutofit/>
          </a:bodyPr>
          <a:lstStyle/>
          <a:p>
            <a:pPr marL="0" indent="0">
              <a:buNone/>
            </a:pPr>
            <a:r>
              <a:rPr lang="en-US" sz="1100" dirty="0">
                <a:latin typeface="Times New Roman" panose="02020603050405020304" pitchFamily="18" charset="0"/>
                <a:cs typeface="Times New Roman" panose="02020603050405020304" pitchFamily="18" charset="0"/>
              </a:rPr>
              <a:t>Performance Measures and Goals –In order to remain consistent with the Agency’s mission, applications should allow for the measurement of growth of MBEs. Applicants should plan projects that allow them to achieve and report goals noted below. These goals shall determine performance achievements and outcomes that result in direct benefit(s) to the clients served and alignment to the program priorities.</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Measures: 						Annual Goals:</a:t>
            </a:r>
          </a:p>
          <a:p>
            <a:pPr marL="0" indent="0">
              <a:buNone/>
            </a:pPr>
            <a:r>
              <a:rPr lang="en-US" sz="1100" dirty="0">
                <a:latin typeface="Times New Roman" panose="02020603050405020304" pitchFamily="18" charset="0"/>
                <a:cs typeface="Times New Roman" panose="02020603050405020304" pitchFamily="18" charset="0"/>
              </a:rPr>
              <a:t>Total Value of Awarded Transactions: 			$55,340,440</a:t>
            </a:r>
          </a:p>
          <a:p>
            <a:pPr marL="0" indent="0">
              <a:buNone/>
            </a:pPr>
            <a:r>
              <a:rPr lang="en-US" sz="1100" dirty="0">
                <a:latin typeface="Times New Roman" panose="02020603050405020304" pitchFamily="18" charset="0"/>
                <a:cs typeface="Times New Roman" panose="02020603050405020304" pitchFamily="18" charset="0"/>
              </a:rPr>
              <a:t>Number of Jobs Created: 				99</a:t>
            </a:r>
          </a:p>
          <a:p>
            <a:pPr marL="0" indent="0">
              <a:buNone/>
            </a:pPr>
            <a:r>
              <a:rPr lang="en-US" sz="1100" dirty="0">
                <a:latin typeface="Times New Roman" panose="02020603050405020304" pitchFamily="18" charset="0"/>
                <a:cs typeface="Times New Roman" panose="02020603050405020304" pitchFamily="18" charset="0"/>
              </a:rPr>
              <a:t>Number of Jobs Retained: 				130</a:t>
            </a:r>
          </a:p>
          <a:p>
            <a:pPr marL="0" indent="0">
              <a:buNone/>
            </a:pPr>
            <a:r>
              <a:rPr lang="en-US" sz="1100" dirty="0">
                <a:latin typeface="Times New Roman" panose="02020603050405020304" pitchFamily="18" charset="0"/>
                <a:cs typeface="Times New Roman" panose="02020603050405020304" pitchFamily="18" charset="0"/>
              </a:rPr>
              <a:t>Total Number of Clients Served: 			187</a:t>
            </a:r>
          </a:p>
          <a:p>
            <a:pPr marL="0" indent="0">
              <a:buNone/>
            </a:pPr>
            <a:r>
              <a:rPr lang="en-US" sz="1100" dirty="0">
                <a:latin typeface="Times New Roman" panose="02020603050405020304" pitchFamily="18" charset="0"/>
                <a:cs typeface="Times New Roman" panose="02020603050405020304" pitchFamily="18" charset="0"/>
              </a:rPr>
              <a:t>Number of New Clients Served: 			Proposed by the Export Center Project</a:t>
            </a:r>
          </a:p>
          <a:p>
            <a:pPr marL="0" indent="0">
              <a:buNone/>
            </a:pPr>
            <a:r>
              <a:rPr lang="en-US" sz="1100" dirty="0">
                <a:latin typeface="Times New Roman" panose="02020603050405020304" pitchFamily="18" charset="0"/>
                <a:cs typeface="Times New Roman" panose="02020603050405020304" pitchFamily="18" charset="0"/>
              </a:rPr>
              <a:t>Number of Existing Clients Served: 			Proposed by the Export Center Project</a:t>
            </a:r>
          </a:p>
          <a:p>
            <a:pPr marL="0" indent="0">
              <a:buNone/>
            </a:pPr>
            <a:r>
              <a:rPr lang="en-US" sz="1100" dirty="0">
                <a:latin typeface="Times New Roman" panose="02020603050405020304" pitchFamily="18" charset="0"/>
                <a:cs typeface="Times New Roman" panose="02020603050405020304" pitchFamily="18" charset="0"/>
              </a:rPr>
              <a:t>**Please read the printed copy of the NOFO for definitions. </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Performance ratings will be assigned by MBDA in proportion to the Project operator’s satisfaction of the performance goals set forth in the application and incorporated into the terms and conditions of the award. The performance measures are defined below.</a:t>
            </a:r>
          </a:p>
          <a:p>
            <a:pPr marL="0" indent="0">
              <a:buNone/>
            </a:pPr>
            <a:r>
              <a:rPr lang="en-US" sz="1100" dirty="0">
                <a:latin typeface="Times New Roman" panose="02020603050405020304" pitchFamily="18" charset="0"/>
                <a:cs typeface="Times New Roman" panose="02020603050405020304" pitchFamily="18" charset="0"/>
              </a:rPr>
              <a:t>MBDA Export Project Performance Scale</a:t>
            </a:r>
          </a:p>
          <a:p>
            <a:pPr marL="0" indent="0">
              <a:buNone/>
            </a:pPr>
            <a:r>
              <a:rPr lang="en-US" sz="1100" dirty="0">
                <a:latin typeface="Times New Roman" panose="02020603050405020304" pitchFamily="18" charset="0"/>
                <a:cs typeface="Times New Roman" panose="02020603050405020304" pitchFamily="18" charset="0"/>
              </a:rPr>
              <a:t>Performance Ratings 					Goal Met 			Points Assigned</a:t>
            </a:r>
          </a:p>
          <a:p>
            <a:pPr marL="0" indent="0">
              <a:buNone/>
            </a:pPr>
            <a:r>
              <a:rPr lang="en-US" sz="1100" dirty="0">
                <a:latin typeface="Times New Roman" panose="02020603050405020304" pitchFamily="18" charset="0"/>
                <a:cs typeface="Times New Roman" panose="02020603050405020304" pitchFamily="18" charset="0"/>
              </a:rPr>
              <a:t>Outstanding 						100% 				100.0</a:t>
            </a:r>
          </a:p>
          <a:p>
            <a:pPr marL="0" indent="0">
              <a:buNone/>
            </a:pPr>
            <a:r>
              <a:rPr lang="en-US" sz="1100" dirty="0">
                <a:latin typeface="Times New Roman" panose="02020603050405020304" pitchFamily="18" charset="0"/>
                <a:cs typeface="Times New Roman" panose="02020603050405020304" pitchFamily="18" charset="0"/>
              </a:rPr>
              <a:t>Commendable 						90% - 99.9% 			90.0 – 99.9</a:t>
            </a:r>
          </a:p>
          <a:p>
            <a:pPr marL="0" indent="0">
              <a:buNone/>
            </a:pPr>
            <a:r>
              <a:rPr lang="en-US" sz="1100" dirty="0">
                <a:latin typeface="Times New Roman" panose="02020603050405020304" pitchFamily="18" charset="0"/>
                <a:cs typeface="Times New Roman" panose="02020603050405020304" pitchFamily="18" charset="0"/>
              </a:rPr>
              <a:t>Good 							80% - 89.9% 			80.0 – 89.9</a:t>
            </a:r>
          </a:p>
          <a:p>
            <a:pPr marL="0" indent="0">
              <a:buNone/>
            </a:pPr>
            <a:r>
              <a:rPr lang="en-US" sz="1100" dirty="0">
                <a:latin typeface="Times New Roman" panose="02020603050405020304" pitchFamily="18" charset="0"/>
                <a:cs typeface="Times New Roman" panose="02020603050405020304" pitchFamily="18" charset="0"/>
              </a:rPr>
              <a:t>Satisfactory 						75% - 79.9% 			75.0 – 79.9 </a:t>
            </a:r>
          </a:p>
        </p:txBody>
      </p:sp>
      <p:sp>
        <p:nvSpPr>
          <p:cNvPr id="3" name="Title 2">
            <a:extLst>
              <a:ext uri="{FF2B5EF4-FFF2-40B4-BE49-F238E27FC236}">
                <a16:creationId xmlns:a16="http://schemas.microsoft.com/office/drawing/2014/main" id="{64125CE9-E8E8-4F08-B163-C503D394EDE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continued</a:t>
            </a:r>
          </a:p>
        </p:txBody>
      </p:sp>
      <p:sp>
        <p:nvSpPr>
          <p:cNvPr id="4" name="TextBox 3">
            <a:extLst>
              <a:ext uri="{FF2B5EF4-FFF2-40B4-BE49-F238E27FC236}">
                <a16:creationId xmlns:a16="http://schemas.microsoft.com/office/drawing/2014/main" id="{4BAB6E2B-28D2-4627-B02A-6D138A2C7499}"/>
              </a:ext>
            </a:extLst>
          </p:cNvPr>
          <p:cNvSpPr txBox="1"/>
          <p:nvPr/>
        </p:nvSpPr>
        <p:spPr>
          <a:xfrm>
            <a:off x="4119154" y="6403935"/>
            <a:ext cx="419864"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9</a:t>
            </a:r>
          </a:p>
        </p:txBody>
      </p:sp>
    </p:spTree>
    <p:extLst>
      <p:ext uri="{BB962C8B-B14F-4D97-AF65-F5344CB8AC3E}">
        <p14:creationId xmlns:p14="http://schemas.microsoft.com/office/powerpoint/2010/main" val="263742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71042</TotalTime>
  <Words>4024</Words>
  <Application>Microsoft Office PowerPoint</Application>
  <PresentationFormat>On-screen Show (4:3)</PresentationFormat>
  <Paragraphs>272</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Times New Roman</vt:lpstr>
      <vt:lpstr>Utsaah</vt:lpstr>
      <vt:lpstr>Verdana</vt:lpstr>
      <vt:lpstr>Wingdings</vt:lpstr>
      <vt:lpstr>Office Theme</vt:lpstr>
      <vt:lpstr> PRE-APPLICATION CONFERENCE export project    Notice of  funding opportunity announcement  MBDA-OBD-2021-2006815 march 29, 2021 2:00 – 3:00pm EsT  </vt:lpstr>
      <vt:lpstr>overview</vt:lpstr>
      <vt:lpstr>Teleconference Protocol </vt:lpstr>
      <vt:lpstr>Important Dates  </vt:lpstr>
      <vt:lpstr> MBDA Strategic Alignment</vt:lpstr>
      <vt:lpstr> Program objectives </vt:lpstr>
      <vt:lpstr>program priorities  </vt:lpstr>
      <vt:lpstr>Program priorities continued</vt:lpstr>
      <vt:lpstr>Program priorities continued</vt:lpstr>
      <vt:lpstr>Program Authority  </vt:lpstr>
      <vt:lpstr>Award Information  </vt:lpstr>
      <vt:lpstr>Eligibility Information </vt:lpstr>
      <vt:lpstr>Application and Submission  Information </vt:lpstr>
      <vt:lpstr>Unique Entity Identifier and System  for Award Management (SAM)</vt:lpstr>
      <vt:lpstr>Submission dates and times</vt:lpstr>
      <vt:lpstr>Funding Restriction</vt:lpstr>
      <vt:lpstr>Other submission requirements</vt:lpstr>
      <vt:lpstr>Application review  information</vt:lpstr>
      <vt:lpstr>Application review  information Continued</vt:lpstr>
      <vt:lpstr>Reporting</vt:lpstr>
      <vt:lpstr>Agency contact</vt:lpstr>
      <vt:lpstr>Other information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Jileen Hohle</dc:creator>
  <cp:lastModifiedBy>Chambers, Nakita (Federal)</cp:lastModifiedBy>
  <cp:revision>277</cp:revision>
  <cp:lastPrinted>2016-05-17T20:15:38Z</cp:lastPrinted>
  <dcterms:created xsi:type="dcterms:W3CDTF">2012-08-22T19:45:22Z</dcterms:created>
  <dcterms:modified xsi:type="dcterms:W3CDTF">2021-03-29T18:17:11Z</dcterms:modified>
</cp:coreProperties>
</file>