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8"/>
  </p:notesMasterIdLst>
  <p:handoutMasterIdLst>
    <p:handoutMasterId r:id="rId29"/>
  </p:handoutMasterIdLst>
  <p:sldIdLst>
    <p:sldId id="256" r:id="rId5"/>
    <p:sldId id="257" r:id="rId6"/>
    <p:sldId id="264" r:id="rId7"/>
    <p:sldId id="265" r:id="rId8"/>
    <p:sldId id="343" r:id="rId9"/>
    <p:sldId id="324" r:id="rId10"/>
    <p:sldId id="355" r:id="rId11"/>
    <p:sldId id="365" r:id="rId12"/>
    <p:sldId id="367" r:id="rId13"/>
    <p:sldId id="326" r:id="rId14"/>
    <p:sldId id="369" r:id="rId15"/>
    <p:sldId id="358" r:id="rId16"/>
    <p:sldId id="359" r:id="rId17"/>
    <p:sldId id="327" r:id="rId18"/>
    <p:sldId id="333" r:id="rId19"/>
    <p:sldId id="286" r:id="rId20"/>
    <p:sldId id="342" r:id="rId21"/>
    <p:sldId id="340" r:id="rId22"/>
    <p:sldId id="338" r:id="rId23"/>
    <p:sldId id="337" r:id="rId24"/>
    <p:sldId id="370" r:id="rId25"/>
    <p:sldId id="371" r:id="rId26"/>
    <p:sldId id="296" r:id="rId2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wartz, Sarah (Federal)" initials="SS(" lastIdx="10" clrIdx="0">
    <p:extLst>
      <p:ext uri="{19B8F6BF-5375-455C-9EA6-DF929625EA0E}">
        <p15:presenceInfo xmlns:p15="http://schemas.microsoft.com/office/powerpoint/2012/main" userId="S-1-5-21-400491793-1610620802-1684573522-41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60A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B207E2-D4E8-45F2-8147-132638CC3337}" v="4" dt="2021-05-26T17:36:16.7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85" autoAdjust="0"/>
    <p:restoredTop sz="94660"/>
  </p:normalViewPr>
  <p:slideViewPr>
    <p:cSldViewPr snapToGrid="0" snapToObjects="1">
      <p:cViewPr varScale="1">
        <p:scale>
          <a:sx n="82" d="100"/>
          <a:sy n="82" d="100"/>
        </p:scale>
        <p:origin x="1440"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FEEE5C3-2B1A-449C-9B77-C9A8D6CF22AA}" type="datetimeFigureOut">
              <a:rPr lang="en-US" smtClean="0"/>
              <a:t>6/8/2021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E40779F-ED73-4391-917D-58A871B2C187}" type="slidenum">
              <a:rPr lang="en-US" smtClean="0"/>
              <a:t>‹#›</a:t>
            </a:fld>
            <a:endParaRPr lang="en-US" dirty="0"/>
          </a:p>
        </p:txBody>
      </p:sp>
    </p:spTree>
    <p:extLst>
      <p:ext uri="{BB962C8B-B14F-4D97-AF65-F5344CB8AC3E}">
        <p14:creationId xmlns:p14="http://schemas.microsoft.com/office/powerpoint/2010/main" val="1420287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EA46689E-5EFD-4874-9289-FC892A62B6E9}" type="datetimeFigureOut">
              <a:rPr lang="en-US" smtClean="0"/>
              <a:t>6/8/2021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2E76021F-123E-47B4-A079-D673F4AE8B1E}" type="slidenum">
              <a:rPr lang="en-US" smtClean="0"/>
              <a:t>‹#›</a:t>
            </a:fld>
            <a:endParaRPr lang="en-US" dirty="0"/>
          </a:p>
        </p:txBody>
      </p:sp>
    </p:spTree>
    <p:extLst>
      <p:ext uri="{BB962C8B-B14F-4D97-AF65-F5344CB8AC3E}">
        <p14:creationId xmlns:p14="http://schemas.microsoft.com/office/powerpoint/2010/main" val="30509934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dirty="0"/>
          </a:p>
          <a:p>
            <a:pPr>
              <a:spcBef>
                <a:spcPct val="0"/>
              </a:spcBef>
            </a:pPr>
            <a:endParaRPr lang="en-US" altLang="en-US" dirty="0">
              <a:solidFill>
                <a:srgbClr val="C00000"/>
              </a:solidFill>
            </a:endParaRPr>
          </a:p>
          <a:p>
            <a:pPr>
              <a:spcBef>
                <a:spcPct val="0"/>
              </a:spcBef>
            </a:pPr>
            <a:endParaRPr lang="en-US" altLang="en-US" dirty="0">
              <a:solidFill>
                <a:srgbClr val="C00000"/>
              </a:solidFill>
            </a:endParaRPr>
          </a:p>
          <a:p>
            <a:pPr>
              <a:spcBef>
                <a:spcPct val="0"/>
              </a:spcBef>
            </a:pPr>
            <a:endParaRPr lang="en-US" altLang="en-US" b="1" u="sng" dirty="0">
              <a:solidFill>
                <a:srgbClr val="C00000"/>
              </a:solidFill>
            </a:endParaRP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MS PGothic" panose="020B0600070205080204" pitchFamily="34" charset="-128"/>
              </a:defRPr>
            </a:lvl1pPr>
            <a:lvl2pPr marL="797379" indent="-305799" eaLnBrk="0" hangingPunct="0">
              <a:spcBef>
                <a:spcPct val="30000"/>
              </a:spcBef>
              <a:defRPr sz="1200">
                <a:solidFill>
                  <a:schemeClr val="tx1"/>
                </a:solidFill>
                <a:latin typeface="Calibri" panose="020F0502020204030204" pitchFamily="34" charset="0"/>
                <a:ea typeface="MS PGothic" panose="020B0600070205080204" pitchFamily="34" charset="-128"/>
              </a:defRPr>
            </a:lvl2pPr>
            <a:lvl3pPr marL="1226483"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3pPr>
            <a:lvl4pPr marL="1718063"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4pPr>
            <a:lvl5pPr marL="2209642" indent="-244969" eaLnBrk="0" hangingPunct="0">
              <a:spcBef>
                <a:spcPct val="30000"/>
              </a:spcBef>
              <a:defRPr sz="1200">
                <a:solidFill>
                  <a:schemeClr val="tx1"/>
                </a:solidFill>
                <a:latin typeface="Calibri" panose="020F0502020204030204" pitchFamily="34" charset="0"/>
                <a:ea typeface="MS PGothic" panose="020B0600070205080204" pitchFamily="34" charset="-128"/>
              </a:defRPr>
            </a:lvl5pPr>
            <a:lvl6pPr marL="2683137"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3156631"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630127"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4103621" indent="-244969"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457200" rtl="0" eaLnBrk="1" fontAlgn="auto" latinLnBrk="0" hangingPunct="1">
              <a:lnSpc>
                <a:spcPct val="100000"/>
              </a:lnSpc>
              <a:spcBef>
                <a:spcPct val="0"/>
              </a:spcBef>
              <a:spcAft>
                <a:spcPts val="0"/>
              </a:spcAft>
              <a:buClrTx/>
              <a:buSzTx/>
              <a:buFontTx/>
              <a:buNone/>
              <a:tabLst/>
              <a:defRPr/>
            </a:pPr>
            <a:fld id="{2DEF197B-EE4D-45CA-84EA-6E6AABDFC52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457200" rtl="0" eaLnBrk="1" fontAlgn="auto" latinLnBrk="0" hangingPunct="1">
                <a:lnSpc>
                  <a:spcPct val="100000"/>
                </a:lnSpc>
                <a:spcBef>
                  <a:spcPct val="0"/>
                </a:spcBef>
                <a:spcAft>
                  <a:spcPts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7338797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jp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6.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powerpoint_mainbar-01.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65400"/>
            <a:ext cx="9144000" cy="1705570"/>
          </a:xfrm>
          <a:prstGeom prst="rect">
            <a:avLst/>
          </a:prstGeom>
        </p:spPr>
      </p:pic>
      <p:sp>
        <p:nvSpPr>
          <p:cNvPr id="8" name="Title 1"/>
          <p:cNvSpPr>
            <a:spLocks noGrp="1"/>
          </p:cNvSpPr>
          <p:nvPr>
            <p:ph type="ctrTitle" hasCustomPrompt="1"/>
          </p:nvPr>
        </p:nvSpPr>
        <p:spPr>
          <a:xfrm>
            <a:off x="298420" y="2661811"/>
            <a:ext cx="5447700" cy="1494975"/>
          </a:xfrm>
        </p:spPr>
        <p:txBody>
          <a:bodyPr>
            <a:normAutofit/>
          </a:bodyPr>
          <a:lstStyle>
            <a:lvl1pPr algn="l">
              <a:defRPr sz="2400" b="1" i="0" cap="all">
                <a:solidFill>
                  <a:schemeClr val="bg1"/>
                </a:solidFill>
                <a:latin typeface="Verdana"/>
              </a:defRPr>
            </a:lvl1pPr>
          </a:lstStyle>
          <a:p>
            <a:r>
              <a:rPr lang="en-US" dirty="0"/>
              <a:t>Click to edit Master </a:t>
            </a:r>
            <a:br>
              <a:rPr lang="en-US" dirty="0"/>
            </a:br>
            <a:r>
              <a:rPr lang="en-US" dirty="0"/>
              <a:t>title style</a:t>
            </a:r>
          </a:p>
        </p:txBody>
      </p:sp>
      <p:pic>
        <p:nvPicPr>
          <p:cNvPr id="9" name="Picture 8" descr="powerpoint_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3588" y="2718858"/>
            <a:ext cx="1986652" cy="1410168"/>
          </a:xfrm>
          <a:prstGeom prst="rect">
            <a:avLst/>
          </a:prstGeom>
        </p:spPr>
      </p:pic>
      <p:pic>
        <p:nvPicPr>
          <p:cNvPr id="10" name="Picture 9" descr="powerpoint_tagline.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703807" y="4385806"/>
            <a:ext cx="1889493" cy="197009"/>
          </a:xfrm>
          <a:prstGeom prst="rect">
            <a:avLst/>
          </a:prstGeom>
        </p:spPr>
      </p:pic>
    </p:spTree>
    <p:extLst>
      <p:ext uri="{BB962C8B-B14F-4D97-AF65-F5344CB8AC3E}">
        <p14:creationId xmlns:p14="http://schemas.microsoft.com/office/powerpoint/2010/main" val="1806658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Content Placeholder 2"/>
          <p:cNvSpPr>
            <a:spLocks noGrp="1"/>
          </p:cNvSpPr>
          <p:nvPr>
            <p:ph idx="1"/>
          </p:nvPr>
        </p:nvSpPr>
        <p:spPr>
          <a:xfrm>
            <a:off x="924206" y="1795331"/>
            <a:ext cx="7762594" cy="4330832"/>
          </a:xfrm>
        </p:spPr>
        <p:txBody>
          <a:bodyPr/>
          <a:lstStyle>
            <a:lvl1pPr>
              <a:defRPr>
                <a:latin typeface="Verdana"/>
                <a:cs typeface="Verdana"/>
              </a:defRPr>
            </a:lvl1pPr>
            <a:lvl2pPr>
              <a:defRPr>
                <a:latin typeface="Verdana"/>
                <a:cs typeface="Verdana"/>
              </a:defRPr>
            </a:lvl2pPr>
            <a:lvl3pPr>
              <a:defRPr>
                <a:latin typeface="Verdana"/>
                <a:cs typeface="Verdana"/>
              </a:defRPr>
            </a:lvl3pPr>
            <a:lvl4pPr>
              <a:defRPr>
                <a:latin typeface="Verdana"/>
                <a:cs typeface="Verdana"/>
              </a:defRPr>
            </a:lvl4pPr>
            <a:lvl5pPr>
              <a:defRPr>
                <a:latin typeface="Verdana"/>
                <a:cs typeface="Verdan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1" name="Picture 10"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2" name="Picture 11"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3"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14" name="Picture 13"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Tree>
    <p:extLst>
      <p:ext uri="{BB962C8B-B14F-4D97-AF65-F5344CB8AC3E}">
        <p14:creationId xmlns:p14="http://schemas.microsoft.com/office/powerpoint/2010/main" val="5513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Rectangle 11"/>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4" name="Picture 13"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5" name="Picture 14"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6" name="Picture 15"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7" name="Title 1"/>
          <p:cNvSpPr>
            <a:spLocks noGrp="1"/>
          </p:cNvSpPr>
          <p:nvPr>
            <p:ph type="title"/>
          </p:nvPr>
        </p:nvSpPr>
        <p:spPr>
          <a:xfrm>
            <a:off x="974241" y="3370738"/>
            <a:ext cx="7772400" cy="513379"/>
          </a:xfrm>
        </p:spPr>
        <p:txBody>
          <a:bodyPr anchor="t">
            <a:normAutofit/>
          </a:bodyPr>
          <a:lstStyle>
            <a:lvl1pPr algn="l">
              <a:defRPr sz="2400" b="1" cap="all">
                <a:solidFill>
                  <a:srgbClr val="0060A7"/>
                </a:solidFill>
                <a:latin typeface="Verdana"/>
                <a:cs typeface="Verdana"/>
              </a:defRPr>
            </a:lvl1pPr>
          </a:lstStyle>
          <a:p>
            <a:r>
              <a:rPr lang="en-US" dirty="0"/>
              <a:t>Click to edit Master title style</a:t>
            </a:r>
          </a:p>
        </p:txBody>
      </p:sp>
      <p:sp>
        <p:nvSpPr>
          <p:cNvPr id="18" name="Text Placeholder 2"/>
          <p:cNvSpPr>
            <a:spLocks noGrp="1"/>
          </p:cNvSpPr>
          <p:nvPr>
            <p:ph type="body" idx="1"/>
          </p:nvPr>
        </p:nvSpPr>
        <p:spPr>
          <a:xfrm>
            <a:off x="974241" y="3911137"/>
            <a:ext cx="7772400" cy="31748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92417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Rectangle 12"/>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5" name="Picture 14"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6" name="Picture 15"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7" name="Picture 16"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9" name="Content Placeholder 2"/>
          <p:cNvSpPr>
            <a:spLocks noGrp="1"/>
          </p:cNvSpPr>
          <p:nvPr>
            <p:ph sz="half" idx="1"/>
          </p:nvPr>
        </p:nvSpPr>
        <p:spPr>
          <a:xfrm>
            <a:off x="924206" y="1828578"/>
            <a:ext cx="3583798" cy="429758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3"/>
          <p:cNvSpPr>
            <a:spLocks noGrp="1"/>
          </p:cNvSpPr>
          <p:nvPr>
            <p:ph sz="half" idx="2"/>
          </p:nvPr>
        </p:nvSpPr>
        <p:spPr>
          <a:xfrm>
            <a:off x="4684922" y="1828578"/>
            <a:ext cx="4038600" cy="4297585"/>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spTree>
    <p:extLst>
      <p:ext uri="{BB962C8B-B14F-4D97-AF65-F5344CB8AC3E}">
        <p14:creationId xmlns:p14="http://schemas.microsoft.com/office/powerpoint/2010/main" val="325867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5" name="Rectangle 14"/>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6" name="Picture 15"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7" name="Picture 16"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8" name="Picture 17"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9"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20" name="Picture 19"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21" name="Text Placeholder 2"/>
          <p:cNvSpPr>
            <a:spLocks noGrp="1"/>
          </p:cNvSpPr>
          <p:nvPr>
            <p:ph type="body" idx="1"/>
          </p:nvPr>
        </p:nvSpPr>
        <p:spPr>
          <a:xfrm>
            <a:off x="924206" y="1815102"/>
            <a:ext cx="3372098"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2" name="Content Placeholder 3"/>
          <p:cNvSpPr>
            <a:spLocks noGrp="1"/>
          </p:cNvSpPr>
          <p:nvPr>
            <p:ph sz="half" idx="2"/>
          </p:nvPr>
        </p:nvSpPr>
        <p:spPr>
          <a:xfrm>
            <a:off x="924206" y="2454864"/>
            <a:ext cx="3419384"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4"/>
          <p:cNvSpPr>
            <a:spLocks noGrp="1"/>
          </p:cNvSpPr>
          <p:nvPr>
            <p:ph type="body" sz="quarter" idx="3"/>
          </p:nvPr>
        </p:nvSpPr>
        <p:spPr>
          <a:xfrm>
            <a:off x="4997197" y="1815102"/>
            <a:ext cx="341302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4" name="Content Placeholder 5"/>
          <p:cNvSpPr>
            <a:spLocks noGrp="1"/>
          </p:cNvSpPr>
          <p:nvPr>
            <p:ph sz="quarter" idx="4"/>
          </p:nvPr>
        </p:nvSpPr>
        <p:spPr>
          <a:xfrm>
            <a:off x="4997196" y="2454864"/>
            <a:ext cx="341302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1114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2" name="Rectangle 11"/>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14" name="Picture 13"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5" name="Picture 14"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pic>
        <p:nvPicPr>
          <p:cNvPr id="16" name="Picture 15"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7" name="Title 1"/>
          <p:cNvSpPr>
            <a:spLocks noGrp="1"/>
          </p:cNvSpPr>
          <p:nvPr>
            <p:ph type="title"/>
          </p:nvPr>
        </p:nvSpPr>
        <p:spPr>
          <a:xfrm>
            <a:off x="1829758" y="5336438"/>
            <a:ext cx="5486400" cy="499869"/>
          </a:xfrm>
        </p:spPr>
        <p:txBody>
          <a:bodyPr anchor="b">
            <a:normAutofit/>
          </a:bodyPr>
          <a:lstStyle>
            <a:lvl1pPr algn="l">
              <a:defRPr sz="1800" b="1">
                <a:solidFill>
                  <a:schemeClr val="tx1"/>
                </a:solidFill>
              </a:defRPr>
            </a:lvl1pPr>
          </a:lstStyle>
          <a:p>
            <a:r>
              <a:rPr lang="en-US" dirty="0"/>
              <a:t>Click to edit Master title style</a:t>
            </a:r>
          </a:p>
        </p:txBody>
      </p:sp>
      <p:sp>
        <p:nvSpPr>
          <p:cNvPr id="18" name="Picture Placeholder 2"/>
          <p:cNvSpPr>
            <a:spLocks noGrp="1"/>
          </p:cNvSpPr>
          <p:nvPr>
            <p:ph type="pic" idx="1"/>
          </p:nvPr>
        </p:nvSpPr>
        <p:spPr>
          <a:xfrm>
            <a:off x="1829758" y="1904905"/>
            <a:ext cx="5486400" cy="33406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9" name="Text Placeholder 3"/>
          <p:cNvSpPr>
            <a:spLocks noGrp="1"/>
          </p:cNvSpPr>
          <p:nvPr>
            <p:ph type="body" sz="half" idx="2"/>
          </p:nvPr>
        </p:nvSpPr>
        <p:spPr>
          <a:xfrm>
            <a:off x="1829758" y="5856572"/>
            <a:ext cx="5486400" cy="302117"/>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20" name="Title 1"/>
          <p:cNvSpPr txBox="1">
            <a:spLocks/>
          </p:cNvSpPr>
          <p:nvPr userDrawn="1"/>
        </p:nvSpPr>
        <p:spPr>
          <a:xfrm>
            <a:off x="924206" y="454065"/>
            <a:ext cx="7762593" cy="1003095"/>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2100" b="1" i="0" kern="1200" cap="all">
                <a:solidFill>
                  <a:srgbClr val="FFFFFF"/>
                </a:solidFill>
                <a:latin typeface=""/>
                <a:ea typeface="+mj-ea"/>
                <a:cs typeface="+mj-cs"/>
              </a:defRPr>
            </a:lvl1pPr>
          </a:lstStyle>
          <a:p>
            <a:r>
              <a:rPr lang="en-US" dirty="0"/>
              <a:t>Title here</a:t>
            </a:r>
          </a:p>
        </p:txBody>
      </p:sp>
    </p:spTree>
    <p:extLst>
      <p:ext uri="{BB962C8B-B14F-4D97-AF65-F5344CB8AC3E}">
        <p14:creationId xmlns:p14="http://schemas.microsoft.com/office/powerpoint/2010/main" val="12226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Rectangle 8"/>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32280" y="5354415"/>
            <a:ext cx="1889493" cy="197009"/>
          </a:xfrm>
          <a:prstGeom prst="rect">
            <a:avLst/>
          </a:prstGeom>
        </p:spPr>
      </p:pic>
      <p:pic>
        <p:nvPicPr>
          <p:cNvPr id="11" name="Picture 10"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193806" y="796287"/>
            <a:ext cx="846997" cy="162555"/>
          </a:xfrm>
          <a:prstGeom prst="rect">
            <a:avLst/>
          </a:prstGeom>
        </p:spPr>
      </p:pic>
      <p:sp>
        <p:nvSpPr>
          <p:cNvPr id="13" name="Vertical Text Placeholder 2"/>
          <p:cNvSpPr>
            <a:spLocks noGrp="1"/>
          </p:cNvSpPr>
          <p:nvPr>
            <p:ph type="body" orient="vert" idx="1"/>
          </p:nvPr>
        </p:nvSpPr>
        <p:spPr>
          <a:xfrm>
            <a:off x="668763" y="791276"/>
            <a:ext cx="6425691" cy="533488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descr="powerpoint_logo.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rot="5400000">
            <a:off x="7601306" y="5103853"/>
            <a:ext cx="1156922" cy="821208"/>
          </a:xfrm>
          <a:prstGeom prst="rect">
            <a:avLst/>
          </a:prstGeom>
        </p:spPr>
      </p:pic>
      <p:pic>
        <p:nvPicPr>
          <p:cNvPr id="16" name="Picture 15" descr="powerpoint_insidebar_short.jp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5400000">
            <a:off x="5949188" y="2181266"/>
            <a:ext cx="4464812" cy="1010412"/>
          </a:xfrm>
          <a:prstGeom prst="rect">
            <a:avLst/>
          </a:prstGeom>
        </p:spPr>
      </p:pic>
      <p:sp>
        <p:nvSpPr>
          <p:cNvPr id="17" name="Vertical Title 1"/>
          <p:cNvSpPr>
            <a:spLocks noGrp="1"/>
          </p:cNvSpPr>
          <p:nvPr>
            <p:ph type="title" orient="vert" hasCustomPrompt="1"/>
          </p:nvPr>
        </p:nvSpPr>
        <p:spPr>
          <a:xfrm>
            <a:off x="7676389" y="791276"/>
            <a:ext cx="1010412" cy="5334887"/>
          </a:xfrm>
        </p:spPr>
        <p:txBody>
          <a:bodyPr vert="eaVert">
            <a:normAutofit/>
          </a:bodyPr>
          <a:lstStyle>
            <a:lvl1pPr>
              <a:defRPr sz="2000"/>
            </a:lvl1pPr>
          </a:lstStyle>
          <a:p>
            <a:r>
              <a:rPr lang="en-US" dirty="0"/>
              <a:t>Click to edit </a:t>
            </a:r>
            <a:br>
              <a:rPr lang="en-US" dirty="0"/>
            </a:br>
            <a:r>
              <a:rPr lang="en-US" dirty="0"/>
              <a:t>Master title style</a:t>
            </a:r>
          </a:p>
        </p:txBody>
      </p:sp>
    </p:spTree>
    <p:extLst>
      <p:ext uri="{BB962C8B-B14F-4D97-AF65-F5344CB8AC3E}">
        <p14:creationId xmlns:p14="http://schemas.microsoft.com/office/powerpoint/2010/main" val="750053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7" name="Rectangle 6"/>
          <p:cNvSpPr/>
          <p:nvPr userDrawn="1"/>
        </p:nvSpPr>
        <p:spPr>
          <a:xfrm>
            <a:off x="457200" y="454066"/>
            <a:ext cx="8229600" cy="59436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powerpoint_taglin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7148" y="6517348"/>
            <a:ext cx="1889493" cy="197009"/>
          </a:xfrm>
          <a:prstGeom prst="rect">
            <a:avLst/>
          </a:prstGeom>
        </p:spPr>
      </p:pic>
      <p:pic>
        <p:nvPicPr>
          <p:cNvPr id="9" name="Picture 8" descr="powerpoint_websi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7306" y="6537765"/>
            <a:ext cx="846997" cy="162555"/>
          </a:xfrm>
          <a:prstGeom prst="rect">
            <a:avLst/>
          </a:prstGeom>
        </p:spPr>
      </p:pic>
      <p:pic>
        <p:nvPicPr>
          <p:cNvPr id="10" name="Picture 9" descr="powerpoint_insidebar.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57200" y="454067"/>
            <a:ext cx="6464381" cy="1003094"/>
          </a:xfrm>
          <a:prstGeom prst="rect">
            <a:avLst/>
          </a:prstGeom>
        </p:spPr>
      </p:pic>
      <p:sp>
        <p:nvSpPr>
          <p:cNvPr id="11" name="Title 1"/>
          <p:cNvSpPr>
            <a:spLocks noGrp="1"/>
          </p:cNvSpPr>
          <p:nvPr>
            <p:ph type="title"/>
          </p:nvPr>
        </p:nvSpPr>
        <p:spPr>
          <a:xfrm>
            <a:off x="924206" y="454065"/>
            <a:ext cx="7762593" cy="1003095"/>
          </a:xfrm>
        </p:spPr>
        <p:txBody>
          <a:bodyPr>
            <a:normAutofit/>
          </a:bodyPr>
          <a:lstStyle>
            <a:lvl1pPr>
              <a:defRPr sz="2100"/>
            </a:lvl1pPr>
          </a:lstStyle>
          <a:p>
            <a:r>
              <a:rPr lang="en-US" dirty="0"/>
              <a:t>Click to edit Master title style</a:t>
            </a:r>
          </a:p>
        </p:txBody>
      </p:sp>
      <p:pic>
        <p:nvPicPr>
          <p:cNvPr id="12" name="Picture 11" descr="powerpoint_logo.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1156" y="562165"/>
            <a:ext cx="1156922" cy="821208"/>
          </a:xfrm>
          <a:prstGeom prst="rect">
            <a:avLst/>
          </a:prstGeom>
        </p:spPr>
      </p:pic>
      <p:sp>
        <p:nvSpPr>
          <p:cNvPr id="13" name="Vertical Text Placeholder 2"/>
          <p:cNvSpPr>
            <a:spLocks noGrp="1"/>
          </p:cNvSpPr>
          <p:nvPr>
            <p:ph type="body" orient="vert" idx="1"/>
          </p:nvPr>
        </p:nvSpPr>
        <p:spPr>
          <a:xfrm>
            <a:off x="590180" y="1746479"/>
            <a:ext cx="7775892" cy="4430792"/>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310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0908" y="274638"/>
            <a:ext cx="7775891"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0908" y="1600200"/>
            <a:ext cx="7775892"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Federal Funding Opportunity Number: MBDA-OBD-2016-2004577</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17AB4-AEBB-3342-AC3F-86F316DCF676}" type="slidenum">
              <a:rPr lang="en-US" smtClean="0"/>
              <a:t>‹#›</a:t>
            </a:fld>
            <a:endParaRPr lang="en-US" dirty="0"/>
          </a:p>
        </p:txBody>
      </p:sp>
    </p:spTree>
    <p:extLst>
      <p:ext uri="{BB962C8B-B14F-4D97-AF65-F5344CB8AC3E}">
        <p14:creationId xmlns:p14="http://schemas.microsoft.com/office/powerpoint/2010/main" val="2828438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7" r:id="rId6"/>
    <p:sldLayoutId id="2147483659" r:id="rId7"/>
    <p:sldLayoutId id="2147483658" r:id="rId8"/>
  </p:sldLayoutIdLst>
  <p:hf hdr="0" dt="0"/>
  <p:txStyles>
    <p:titleStyle>
      <a:lvl1pPr algn="l" defTabSz="457200" rtl="0" eaLnBrk="1" latinLnBrk="0" hangingPunct="1">
        <a:spcBef>
          <a:spcPct val="0"/>
        </a:spcBef>
        <a:buNone/>
        <a:defRPr sz="2400" b="1" i="0" kern="1200" cap="all">
          <a:solidFill>
            <a:srgbClr val="FFFFFF"/>
          </a:solidFill>
          <a:latin typeface=""/>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Verdana"/>
          <a:ea typeface="+mn-ea"/>
          <a:cs typeface="Verdana"/>
        </a:defRPr>
      </a:lvl1pPr>
      <a:lvl2pPr marL="742950" indent="-285750" algn="l" defTabSz="457200" rtl="0" eaLnBrk="1" latinLnBrk="0" hangingPunct="1">
        <a:spcBef>
          <a:spcPct val="20000"/>
        </a:spcBef>
        <a:buFont typeface="Arial"/>
        <a:buChar char="–"/>
        <a:defRPr sz="2800" kern="1200">
          <a:solidFill>
            <a:schemeClr val="tx1"/>
          </a:solidFill>
          <a:latin typeface="Verdana"/>
          <a:ea typeface="+mn-ea"/>
          <a:cs typeface="Verdana"/>
        </a:defRPr>
      </a:lvl2pPr>
      <a:lvl3pPr marL="1143000" indent="-228600" algn="l" defTabSz="457200" rtl="0" eaLnBrk="1" latinLnBrk="0" hangingPunct="1">
        <a:spcBef>
          <a:spcPct val="20000"/>
        </a:spcBef>
        <a:buFont typeface="Arial"/>
        <a:buChar char="•"/>
        <a:defRPr sz="2400" kern="1200">
          <a:solidFill>
            <a:schemeClr val="tx1"/>
          </a:solidFill>
          <a:latin typeface="Verdana"/>
          <a:ea typeface="+mn-ea"/>
          <a:cs typeface="Verdana"/>
        </a:defRPr>
      </a:lvl3pPr>
      <a:lvl4pPr marL="16002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4pPr>
      <a:lvl5pPr marL="2057400" indent="-228600" algn="l" defTabSz="457200" rtl="0" eaLnBrk="1" latinLnBrk="0" hangingPunct="1">
        <a:spcBef>
          <a:spcPct val="20000"/>
        </a:spcBef>
        <a:buFont typeface="Arial"/>
        <a:buChar char="»"/>
        <a:defRPr sz="2000" kern="1200">
          <a:solidFill>
            <a:schemeClr val="tx1"/>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bda.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rants.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18753" y="2585653"/>
            <a:ext cx="5842659" cy="1709702"/>
          </a:xfrm>
        </p:spPr>
        <p:txBody>
          <a:bodyPr>
            <a:normAutofit fontScale="90000"/>
          </a:bodyPr>
          <a:lstStyle/>
          <a:p>
            <a:br>
              <a:rPr lang="en-US"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PRE-APPLICATION CONFERENCE</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American Indian, Alaska native and native Hawaiian project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Notice of  funding opportunity announcement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MBDA-OBD-2021-2006916</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June 8, 2021</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2:00 – 3:00pm EDT</a:t>
            </a:r>
            <a:br>
              <a:rPr lang="en-US" sz="1600" dirty="0">
                <a:latin typeface="Times New Roman" panose="02020603050405020304" pitchFamily="18" charset="0"/>
                <a:cs typeface="Times New Roman" panose="02020603050405020304" pitchFamily="18" charset="0"/>
              </a:rPr>
            </a:br>
            <a:br>
              <a:rPr lang="en-US" sz="1800" dirty="0">
                <a:latin typeface="Times New Roman" panose="02020603050405020304" pitchFamily="18" charset="0"/>
                <a:cs typeface="Times New Roman" panose="02020603050405020304" pitchFamily="18" charset="0"/>
              </a:rPr>
            </a:b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5869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In the Fiscal Year 2021 appropriations bill, Congress authorized the Department of Commerce through MBDA to provide funding to foster, promote and develop minority business enterprises through grants, contracts, and other agreements with public or private organizations. See Consolidated Appropriations Act of 2021, Pub. L. No. 116-260 (Dec. 27, 2020). MBDA is authorized pursuant to Executive Order 11625 to provide financial assistance to public and private organizations so that they may render technical and management assistance to minority business enterprises and defray all or part of the costs of pilot or demonstration projects conducted by public or private agencies or organizations which are designed to overcome the special challenges of minority business enterprises.</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Program Authority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5E84184-7A99-4F77-A9DE-1E07430E2A3D}"/>
              </a:ext>
            </a:extLst>
          </p:cNvPr>
          <p:cNvSpPr txBox="1"/>
          <p:nvPr/>
        </p:nvSpPr>
        <p:spPr>
          <a:xfrm>
            <a:off x="4484915" y="6464334"/>
            <a:ext cx="402446"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10</a:t>
            </a:r>
          </a:p>
        </p:txBody>
      </p:sp>
    </p:spTree>
    <p:extLst>
      <p:ext uri="{BB962C8B-B14F-4D97-AF65-F5344CB8AC3E}">
        <p14:creationId xmlns:p14="http://schemas.microsoft.com/office/powerpoint/2010/main" val="4069515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1200" dirty="0">
                <a:latin typeface="Times New Roman" panose="02020603050405020304" pitchFamily="18" charset="0"/>
                <a:cs typeface="Times New Roman" panose="02020603050405020304" pitchFamily="18" charset="0"/>
              </a:rPr>
              <a:t>A. Funding Availability</a:t>
            </a:r>
          </a:p>
          <a:p>
            <a:pPr marL="0" indent="0">
              <a:buNone/>
            </a:pPr>
            <a:r>
              <a:rPr lang="en-US" sz="1200" dirty="0">
                <a:latin typeface="Times New Roman" panose="02020603050405020304" pitchFamily="18" charset="0"/>
                <a:cs typeface="Times New Roman" panose="02020603050405020304" pitchFamily="18" charset="0"/>
              </a:rPr>
              <a:t>MBDA expects to expend approximately $3,900,0000 in fiscal year (FY) 2021 funds for 13 awards of approximately $300,000 each under this Announcement. The funding amounts referenced in this BAA are subject to the availability of appropriated funds. Publication of this BAA does not obligate the U.S. Department of Commerce or MBDA to award any</a:t>
            </a:r>
          </a:p>
          <a:p>
            <a:pPr marL="0" indent="0">
              <a:buNone/>
            </a:pPr>
            <a:r>
              <a:rPr lang="en-US" sz="1200" dirty="0">
                <a:latin typeface="Times New Roman" panose="02020603050405020304" pitchFamily="18" charset="0"/>
                <a:cs typeface="Times New Roman" panose="02020603050405020304" pitchFamily="18" charset="0"/>
              </a:rPr>
              <a:t>specific grant or cooperative agreement or to obligate all or any part of available funds.</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B. Project/Award Period</a:t>
            </a:r>
          </a:p>
          <a:p>
            <a:pPr marL="0" indent="0">
              <a:buNone/>
            </a:pPr>
            <a:r>
              <a:rPr lang="en-US" sz="1200" dirty="0">
                <a:latin typeface="Times New Roman" panose="02020603050405020304" pitchFamily="18" charset="0"/>
                <a:cs typeface="Times New Roman" panose="02020603050405020304" pitchFamily="18" charset="0"/>
              </a:rPr>
              <a:t>MBDA will issue awards for a two-year term, to be funded one year at a time, from September 1, 2021 through August 31, 2023. Funding for the second year is contingent upon satisfactory performance in the prior year (Year 1) based on proposed goals and maintenance of strategic program priorities. </a:t>
            </a: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C. Type of Funding Instrument</a:t>
            </a:r>
          </a:p>
          <a:p>
            <a:pPr marL="0" indent="0">
              <a:buNone/>
            </a:pPr>
            <a:r>
              <a:rPr lang="en-US" sz="1200" dirty="0">
                <a:latin typeface="Times New Roman" panose="02020603050405020304" pitchFamily="18" charset="0"/>
                <a:cs typeface="Times New Roman" panose="02020603050405020304" pitchFamily="18" charset="0"/>
              </a:rPr>
              <a:t>Selected applicant(s) will receive funding through a grant under this Announcement. After the award is made, MBDA staff may assist the project by means of a post-award conference, ongoing collaboration and communication.</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Award Information </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5E84184-7A99-4F77-A9DE-1E07430E2A3D}"/>
              </a:ext>
            </a:extLst>
          </p:cNvPr>
          <p:cNvSpPr txBox="1"/>
          <p:nvPr/>
        </p:nvSpPr>
        <p:spPr>
          <a:xfrm>
            <a:off x="4484915" y="6464334"/>
            <a:ext cx="402446"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11</a:t>
            </a:r>
          </a:p>
        </p:txBody>
      </p:sp>
    </p:spTree>
    <p:extLst>
      <p:ext uri="{BB962C8B-B14F-4D97-AF65-F5344CB8AC3E}">
        <p14:creationId xmlns:p14="http://schemas.microsoft.com/office/powerpoint/2010/main" val="140367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0" indent="0">
              <a:buNone/>
            </a:pPr>
            <a:r>
              <a:rPr lang="en-US" sz="1400" dirty="0">
                <a:latin typeface="Times New Roman" panose="02020603050405020304" pitchFamily="18" charset="0"/>
                <a:cs typeface="Times New Roman" panose="02020603050405020304" pitchFamily="18" charset="0"/>
              </a:rPr>
              <a:t>A. Eligible Applicants</a:t>
            </a:r>
          </a:p>
          <a:p>
            <a:pPr marL="0" indent="0">
              <a:buNone/>
            </a:pPr>
            <a:r>
              <a:rPr lang="en-US" sz="1400" dirty="0">
                <a:latin typeface="Times New Roman" panose="02020603050405020304" pitchFamily="18" charset="0"/>
                <a:cs typeface="Times New Roman" panose="02020603050405020304" pitchFamily="18" charset="0"/>
              </a:rPr>
              <a:t>Eligible applicants include: Indian Tribal governments, Tribal entities, Alaska Native Corporations, Native Hawaiian entities, for-profit entities (including but not limited to sole proprietorships, partnerships, limited liability companies, and corporations), non-profit organizations, institutions of higher education, commercial organizations, state and local government entities, and quasi-government entities.</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B. Cost Sharing or Matching Requirement</a:t>
            </a:r>
          </a:p>
          <a:p>
            <a:pPr marL="0" indent="0">
              <a:buNone/>
            </a:pPr>
            <a:r>
              <a:rPr lang="en-US" sz="1400" dirty="0">
                <a:latin typeface="Times New Roman" panose="02020603050405020304" pitchFamily="18" charset="0"/>
                <a:cs typeface="Times New Roman" panose="02020603050405020304" pitchFamily="18" charset="0"/>
              </a:rPr>
              <a:t>None</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C. Other Criteria that Affect Eligibility</a:t>
            </a:r>
          </a:p>
          <a:p>
            <a:pPr marL="0" indent="0">
              <a:buNone/>
            </a:pPr>
            <a:r>
              <a:rPr lang="en-US" sz="1400" dirty="0">
                <a:latin typeface="Times New Roman" panose="02020603050405020304" pitchFamily="18" charset="0"/>
                <a:cs typeface="Times New Roman" panose="02020603050405020304" pitchFamily="18" charset="0"/>
              </a:rPr>
              <a:t>None</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Eligibility Information </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12</a:t>
            </a:r>
          </a:p>
        </p:txBody>
      </p:sp>
    </p:spTree>
    <p:extLst>
      <p:ext uri="{BB962C8B-B14F-4D97-AF65-F5344CB8AC3E}">
        <p14:creationId xmlns:p14="http://schemas.microsoft.com/office/powerpoint/2010/main" val="2999466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100" dirty="0">
                <a:latin typeface="Times New Roman" panose="02020603050405020304" pitchFamily="18" charset="0"/>
                <a:cs typeface="Times New Roman" panose="02020603050405020304" pitchFamily="18" charset="0"/>
              </a:rPr>
              <a:t>A. Address to Request Application Package</a:t>
            </a:r>
          </a:p>
          <a:p>
            <a:pPr marL="0" indent="0">
              <a:buNone/>
            </a:pPr>
            <a:r>
              <a:rPr lang="en-US" sz="1100" dirty="0">
                <a:latin typeface="Times New Roman" panose="02020603050405020304" pitchFamily="18" charset="0"/>
                <a:cs typeface="Times New Roman" panose="02020603050405020304" pitchFamily="18" charset="0"/>
              </a:rPr>
              <a:t>All application materials and forms are available at the grants.gov website (http://www.grants.gov). Helpful competition materials such as FAQs can be found on the MBDA Internet Portal (</a:t>
            </a:r>
            <a:r>
              <a:rPr lang="en-US" sz="1100" dirty="0">
                <a:latin typeface="Times New Roman" panose="02020603050405020304" pitchFamily="18" charset="0"/>
                <a:cs typeface="Times New Roman" panose="02020603050405020304" pitchFamily="18" charset="0"/>
                <a:hlinkClick r:id="rId2"/>
              </a:rPr>
              <a:t>www.mbda.gov</a:t>
            </a:r>
            <a:r>
              <a:rPr lang="en-US" sz="1100" dirty="0">
                <a:latin typeface="Times New Roman" panose="02020603050405020304" pitchFamily="18" charset="0"/>
                <a:cs typeface="Times New Roman" panose="02020603050405020304" pitchFamily="18" charset="0"/>
              </a:rPr>
              <a:t>).</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B. Content and Form of Application: General Requirements. The application must provide sufficient information for the agency to make a determination of merit of the proposal. Each applicant’s proposal must describe in detail the programmatic deliverables that address “Agency Requirements for the Center” (See Section I.B.1 above) refer to NOFO for specific details. </a:t>
            </a:r>
          </a:p>
          <a:p>
            <a:pPr marL="0" indent="0">
              <a:buNone/>
            </a:pPr>
            <a:r>
              <a:rPr lang="en-US" sz="1100" dirty="0">
                <a:latin typeface="Times New Roman" panose="02020603050405020304" pitchFamily="18" charset="0"/>
                <a:cs typeface="Times New Roman" panose="02020603050405020304" pitchFamily="18" charset="0"/>
              </a:rPr>
              <a:t>a. . Content Requirements: A Complete Application</a:t>
            </a:r>
          </a:p>
          <a:p>
            <a:pPr marL="228600" indent="-228600">
              <a:buAutoNum type="arabicParenBoth"/>
            </a:pPr>
            <a:r>
              <a:rPr lang="en-US" sz="1100" dirty="0">
                <a:latin typeface="Times New Roman" panose="02020603050405020304" pitchFamily="18" charset="0"/>
                <a:cs typeface="Times New Roman" panose="02020603050405020304" pitchFamily="18" charset="0"/>
              </a:rPr>
              <a:t>Title Page (One (1) page limit)  </a:t>
            </a:r>
          </a:p>
          <a:p>
            <a:pPr marL="228600" indent="-228600">
              <a:buAutoNum type="arabicParenBoth"/>
            </a:pPr>
            <a:r>
              <a:rPr lang="en-US" sz="1100" dirty="0">
                <a:latin typeface="Times New Roman" panose="02020603050405020304" pitchFamily="18" charset="0"/>
                <a:cs typeface="Times New Roman" panose="02020603050405020304" pitchFamily="18" charset="0"/>
              </a:rPr>
              <a:t>Table of Contents (One (1) page limit) </a:t>
            </a:r>
          </a:p>
          <a:p>
            <a:pPr marL="228600" indent="-228600">
              <a:buAutoNum type="arabicParenBoth"/>
            </a:pPr>
            <a:r>
              <a:rPr lang="fr-FR" sz="1100" dirty="0">
                <a:latin typeface="Times New Roman" panose="02020603050405020304" pitchFamily="18" charset="0"/>
                <a:cs typeface="Times New Roman" panose="02020603050405020304" pitchFamily="18" charset="0"/>
              </a:rPr>
              <a:t>Applicant Narrative (Ten (10) page limit)</a:t>
            </a:r>
          </a:p>
          <a:p>
            <a:pPr marL="228600" indent="-228600">
              <a:buAutoNum type="arabicParenBoth"/>
            </a:pPr>
            <a:r>
              <a:rPr lang="en-US" sz="1100" dirty="0">
                <a:latin typeface="Times New Roman" panose="02020603050405020304" pitchFamily="18" charset="0"/>
                <a:cs typeface="Times New Roman" panose="02020603050405020304" pitchFamily="18" charset="0"/>
              </a:rPr>
              <a:t>Supporting Documents (Three (3) page limit)</a:t>
            </a:r>
          </a:p>
          <a:p>
            <a:pPr marL="228600" indent="-228600">
              <a:buAutoNum type="arabicParenBoth"/>
            </a:pPr>
            <a:r>
              <a:rPr lang="en-US" sz="1100" dirty="0">
                <a:latin typeface="Times New Roman" panose="02020603050405020304" pitchFamily="18" charset="0"/>
                <a:cs typeface="Times New Roman" panose="02020603050405020304" pitchFamily="18" charset="0"/>
              </a:rPr>
              <a:t>Standard Forms (SF) and Budget Narrative (Complete 424A’s for each year).  Please refer to the application package available through www.Grants.gov. Please review each form to determine which is required with a submission. Each applicant may not be required to submit all forms listed, depending on the project type or the applicant type.</a:t>
            </a:r>
          </a:p>
          <a:p>
            <a:pPr marL="228600" indent="-228600">
              <a:buAutoNum type="arabicParenBoth"/>
            </a:pPr>
            <a:r>
              <a:rPr lang="en-US" sz="1100" dirty="0">
                <a:latin typeface="Times New Roman" panose="02020603050405020304" pitchFamily="18" charset="0"/>
                <a:cs typeface="Times New Roman" panose="02020603050405020304" pitchFamily="18" charset="0"/>
              </a:rPr>
              <a:t>Format Requirements: All pages should be single-spaced and should be composed in at least 11-point font with one-inch margins on 8-1/2 inch x 11 inch paper. The total proposal shall not exceed 20 pages, including the title page, table of contents, applicant narrative, literature cited, budget narrative, letters of support or letters of commitment (if any), and organizational structure.</a:t>
            </a:r>
          </a:p>
          <a:p>
            <a:pPr marL="228600" indent="-228600">
              <a:buAutoNum type="arabicParenBoth"/>
            </a:pPr>
            <a:endParaRPr lang="en-US" sz="900" dirty="0">
              <a:latin typeface="Times New Roman" panose="02020603050405020304" pitchFamily="18" charset="0"/>
              <a:cs typeface="Times New Roman" panose="02020603050405020304" pitchFamily="18" charset="0"/>
            </a:endParaRPr>
          </a:p>
          <a:p>
            <a:pPr marL="228600" indent="-228600">
              <a:buAutoNum type="arabicParenBoth"/>
            </a:pPr>
            <a:endParaRPr lang="en-US" sz="9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Autofit/>
          </a:bodyPr>
          <a:lstStyle/>
          <a:p>
            <a:r>
              <a:rPr lang="en-US" sz="2000" dirty="0">
                <a:latin typeface="Times New Roman" panose="02020603050405020304" pitchFamily="18" charset="0"/>
                <a:cs typeface="Times New Roman" panose="02020603050405020304" pitchFamily="18" charset="0"/>
              </a:rPr>
              <a:t>Application and Submission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Information</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216454" y="6467403"/>
            <a:ext cx="364202" cy="523220"/>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13</a:t>
            </a:r>
          </a:p>
          <a:p>
            <a:endParaRPr lang="en-US" sz="1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970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4206" y="1646475"/>
            <a:ext cx="7379822" cy="4733060"/>
          </a:xfrm>
        </p:spPr>
        <p:txBody>
          <a:bodyPr>
            <a:noAutofit/>
          </a:bodyPr>
          <a:lstStyle/>
          <a:p>
            <a:pPr marL="0" indent="0">
              <a:buNone/>
            </a:pPr>
            <a:r>
              <a:rPr lang="en-US" sz="1400" dirty="0">
                <a:latin typeface="Times New Roman" panose="02020603050405020304" pitchFamily="18" charset="0"/>
                <a:cs typeface="Times New Roman" panose="02020603050405020304" pitchFamily="18" charset="0"/>
              </a:rPr>
              <a:t>Each applicant (unless the applicant is eligible for an exemption under 2 CFR §</a:t>
            </a:r>
          </a:p>
          <a:p>
            <a:pPr marL="0" indent="0">
              <a:buNone/>
            </a:pPr>
            <a:r>
              <a:rPr lang="en-US" sz="1400" dirty="0">
                <a:latin typeface="Times New Roman" panose="02020603050405020304" pitchFamily="18" charset="0"/>
                <a:cs typeface="Times New Roman" panose="02020603050405020304" pitchFamily="18" charset="0"/>
              </a:rPr>
              <a:t>25.110(b) or (c), or an exception approved by the MBDA under 2 CFR § 25.110(d)) is</a:t>
            </a:r>
          </a:p>
          <a:p>
            <a:pPr marL="0" indent="0">
              <a:buNone/>
            </a:pPr>
            <a:r>
              <a:rPr lang="en-US" sz="1400" dirty="0">
                <a:latin typeface="Times New Roman" panose="02020603050405020304" pitchFamily="18" charset="0"/>
                <a:cs typeface="Times New Roman" panose="02020603050405020304" pitchFamily="18" charset="0"/>
              </a:rPr>
              <a:t>required to:</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1. Register in SAM before submitting an application;</a:t>
            </a:r>
          </a:p>
          <a:p>
            <a:pPr marL="0" indent="0">
              <a:buNone/>
            </a:pPr>
            <a:r>
              <a:rPr lang="en-US" sz="1400" dirty="0">
                <a:latin typeface="Times New Roman" panose="02020603050405020304" pitchFamily="18" charset="0"/>
                <a:cs typeface="Times New Roman" panose="02020603050405020304" pitchFamily="18" charset="0"/>
              </a:rPr>
              <a:t>2. Provide a valid unique entity identifier in the application; and,</a:t>
            </a:r>
          </a:p>
          <a:p>
            <a:pPr marL="0" indent="0">
              <a:buNone/>
            </a:pPr>
            <a:r>
              <a:rPr lang="en-US" sz="1400" dirty="0">
                <a:latin typeface="Times New Roman" panose="02020603050405020304" pitchFamily="18" charset="0"/>
                <a:cs typeface="Times New Roman" panose="02020603050405020304" pitchFamily="18" charset="0"/>
              </a:rPr>
              <a:t>3. Continue to maintain an active SAM registration with current information at all times</a:t>
            </a:r>
          </a:p>
          <a:p>
            <a:pPr marL="0" indent="0">
              <a:buNone/>
            </a:pPr>
            <a:r>
              <a:rPr lang="en-US" sz="1400" dirty="0">
                <a:latin typeface="Times New Roman" panose="02020603050405020304" pitchFamily="18" charset="0"/>
                <a:cs typeface="Times New Roman" panose="02020603050405020304" pitchFamily="18" charset="0"/>
              </a:rPr>
              <a:t>during which it has an active Federal award or an application or plan under consideration by</a:t>
            </a:r>
          </a:p>
          <a:p>
            <a:pPr marL="0" indent="0">
              <a:buNone/>
            </a:pPr>
            <a:r>
              <a:rPr lang="en-US" sz="1400" dirty="0">
                <a:latin typeface="Times New Roman" panose="02020603050405020304" pitchFamily="18" charset="0"/>
                <a:cs typeface="Times New Roman" panose="02020603050405020304" pitchFamily="18" charset="0"/>
              </a:rPr>
              <a:t>MBDA (or any other Federal agency).</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MBDA may not make a Federal award to an applicant until the applicant has complied with</a:t>
            </a:r>
          </a:p>
          <a:p>
            <a:pPr marL="0" indent="0">
              <a:buNone/>
            </a:pPr>
            <a:r>
              <a:rPr lang="en-US" sz="1400" dirty="0">
                <a:latin typeface="Times New Roman" panose="02020603050405020304" pitchFamily="18" charset="0"/>
                <a:cs typeface="Times New Roman" panose="02020603050405020304" pitchFamily="18" charset="0"/>
              </a:rPr>
              <a:t>all applicable unique entity identifier and SAM requirements. If an applicant has not fully</a:t>
            </a:r>
          </a:p>
          <a:p>
            <a:pPr marL="0" indent="0">
              <a:buNone/>
            </a:pPr>
            <a:r>
              <a:rPr lang="en-US" sz="1400" dirty="0">
                <a:latin typeface="Times New Roman" panose="02020603050405020304" pitchFamily="18" charset="0"/>
                <a:cs typeface="Times New Roman" panose="02020603050405020304" pitchFamily="18" charset="0"/>
              </a:rPr>
              <a:t>complied with the requirements by the time MBDA is ready to make the award, MBDA may</a:t>
            </a:r>
          </a:p>
          <a:p>
            <a:pPr marL="0" indent="0">
              <a:buNone/>
            </a:pPr>
            <a:r>
              <a:rPr lang="en-US" sz="1400" dirty="0">
                <a:latin typeface="Times New Roman" panose="02020603050405020304" pitchFamily="18" charset="0"/>
                <a:cs typeface="Times New Roman" panose="02020603050405020304" pitchFamily="18" charset="0"/>
              </a:rPr>
              <a:t>determine that the applicant is not qualified to receive a Federal award and use that</a:t>
            </a:r>
          </a:p>
          <a:p>
            <a:pPr marL="0" indent="0">
              <a:buNone/>
            </a:pPr>
            <a:r>
              <a:rPr lang="en-US" sz="1400" dirty="0">
                <a:latin typeface="Times New Roman" panose="02020603050405020304" pitchFamily="18" charset="0"/>
                <a:cs typeface="Times New Roman" panose="02020603050405020304" pitchFamily="18" charset="0"/>
              </a:rPr>
              <a:t>determination as a basis for making an award to another applicant.</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Unique Entity Identifier and System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for Award Management (SAM)</a:t>
            </a:r>
          </a:p>
        </p:txBody>
      </p:sp>
      <p:sp>
        <p:nvSpPr>
          <p:cNvPr id="4" name="TextBox 3"/>
          <p:cNvSpPr txBox="1"/>
          <p:nvPr/>
        </p:nvSpPr>
        <p:spPr>
          <a:xfrm>
            <a:off x="4267750" y="651262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14</a:t>
            </a:r>
          </a:p>
        </p:txBody>
      </p:sp>
    </p:spTree>
    <p:extLst>
      <p:ext uri="{BB962C8B-B14F-4D97-AF65-F5344CB8AC3E}">
        <p14:creationId xmlns:p14="http://schemas.microsoft.com/office/powerpoint/2010/main" val="434980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7321" y="1605516"/>
            <a:ext cx="8059479" cy="4752754"/>
          </a:xfrm>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All proposals must be received on or before June 30, 2021 at 11:59:59 pm Eastern Time (E.T). Applications may be submitted starting from the publication date of this NOFO up to the deadline above. Applications received after this time will not be reviewed or considered for funding. Applications must be submitted electronically via </a:t>
            </a:r>
            <a:r>
              <a:rPr lang="en-US" sz="1800" dirty="0">
                <a:latin typeface="Times New Roman" panose="02020603050405020304" pitchFamily="18" charset="0"/>
                <a:cs typeface="Times New Roman" panose="02020603050405020304" pitchFamily="18" charset="0"/>
                <a:hlinkClick r:id="rId2"/>
              </a:rPr>
              <a:t>www.grants.gov</a:t>
            </a:r>
            <a:r>
              <a:rPr lang="en-US" sz="1800" dirty="0">
                <a:latin typeface="Times New Roman" panose="02020603050405020304" pitchFamily="18" charset="0"/>
                <a:cs typeface="Times New Roman" panose="02020603050405020304" pitchFamily="18" charset="0"/>
              </a:rPr>
              <a:t>.</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The electronic submission will receive a date and time stamp at www.grants.gov and will be processed after it is fully uploaded. Applicants should anticipate receiving confirmation of successful submission within forty-eight (48) hours. It is imperative that applicants obtain this confirmation as proof of successful submission. Waiting to submit an application until the end of the competition period puts an application at risk; be sure to allow ample time.</a:t>
            </a:r>
          </a:p>
        </p:txBody>
      </p:sp>
      <p:sp>
        <p:nvSpPr>
          <p:cNvPr id="3" name="Title 2"/>
          <p:cNvSpPr>
            <a:spLocks noGrp="1"/>
          </p:cNvSpPr>
          <p:nvPr>
            <p:ph type="title"/>
          </p:nvPr>
        </p:nvSpPr>
        <p:spPr/>
        <p:txBody>
          <a:bodyPr>
            <a:normAutofit/>
          </a:bodyPr>
          <a:lstStyle/>
          <a:p>
            <a:r>
              <a:rPr lang="en-US" sz="2000" dirty="0">
                <a:latin typeface="Times New Roman" panose="02020603050405020304" pitchFamily="18" charset="0"/>
                <a:cs typeface="Times New Roman" panose="02020603050405020304" pitchFamily="18" charset="0"/>
              </a:rPr>
              <a:t>Submission dates and times</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15</a:t>
            </a:r>
          </a:p>
        </p:txBody>
      </p:sp>
    </p:spTree>
    <p:extLst>
      <p:ext uri="{BB962C8B-B14F-4D97-AF65-F5344CB8AC3E}">
        <p14:creationId xmlns:p14="http://schemas.microsoft.com/office/powerpoint/2010/main" val="385562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4205" y="1572046"/>
            <a:ext cx="7762594" cy="5062669"/>
          </a:xfrm>
        </p:spPr>
        <p:txBody>
          <a:bodyPr>
            <a:noAutofit/>
          </a:bodyPr>
          <a:lstStyle/>
          <a:p>
            <a:pPr marL="0" indent="0">
              <a:buNone/>
            </a:pPr>
            <a:r>
              <a:rPr lang="en-US" sz="1200" dirty="0">
                <a:solidFill>
                  <a:srgbClr val="000000"/>
                </a:solidFill>
                <a:latin typeface="Times New Roman" panose="02020603050405020304" pitchFamily="18" charset="0"/>
              </a:rPr>
              <a:t>Applicants requesting an indirect cost rate (IDC) are required to submit a copy of their current and signed indirect cost rate agreement with the application package. If an applicant does not have a current Facilities and Administrative (Indirect) Cost Rate Agreement that was negotiated and approved by the Department of Commerce (or by the applicable cognizant Federal agency), please provide a statement to this effect. The applicant must prepare and submit a cost allocation plan and rate proposal or a negotiated indirect cost rate as required by 2 CFR Part 200 “Uniform Administrative Requirements,</a:t>
            </a:r>
          </a:p>
          <a:p>
            <a:pPr marL="0" indent="0">
              <a:buNone/>
            </a:pPr>
            <a:r>
              <a:rPr lang="en-US" sz="1200" dirty="0">
                <a:solidFill>
                  <a:srgbClr val="000000"/>
                </a:solidFill>
                <a:latin typeface="Times New Roman" panose="02020603050405020304" pitchFamily="18" charset="0"/>
              </a:rPr>
              <a:t>Cost Principles and Audit Requirements for Federal Awards.” See 2 CFR § 200.414. The allocation plan and the rate proposal must be submitted to MBDA (or applicable cognizant Federal agency) within ninety (90) days from the award start date.</a:t>
            </a:r>
          </a:p>
          <a:p>
            <a:pPr marL="0" indent="0">
              <a:buNone/>
            </a:pPr>
            <a:endParaRPr lang="en-US" sz="1200" dirty="0">
              <a:solidFill>
                <a:srgbClr val="000000"/>
              </a:solidFill>
              <a:latin typeface="Times New Roman" panose="02020603050405020304" pitchFamily="18" charset="0"/>
            </a:endParaRPr>
          </a:p>
          <a:p>
            <a:pPr marL="0" indent="0">
              <a:buNone/>
            </a:pPr>
            <a:r>
              <a:rPr lang="en-US" sz="1200" dirty="0">
                <a:solidFill>
                  <a:srgbClr val="000000"/>
                </a:solidFill>
                <a:latin typeface="Times New Roman" panose="02020603050405020304" pitchFamily="18" charset="0"/>
              </a:rPr>
              <a:t>Alternatively, in accordance with 2 CFR § 200.414(f), a non-Federal entity that has never received a negotiated indirect cost rate may elect to charge a de minimis rate of 10 percent of modified total direct costs. Applicants proposing a 10 percent de minimis rate pursuant to 2 C.F.R. § 200.414(f) should note this election as part of the budget and budget narrative portion of the application.</a:t>
            </a:r>
          </a:p>
          <a:p>
            <a:pPr marL="0" indent="0">
              <a:buNone/>
            </a:pPr>
            <a:endParaRPr lang="en-US" sz="1200" dirty="0">
              <a:solidFill>
                <a:srgbClr val="000000"/>
              </a:solidFill>
              <a:latin typeface="Times New Roman" panose="02020603050405020304" pitchFamily="18" charset="0"/>
            </a:endParaRPr>
          </a:p>
          <a:p>
            <a:pPr marL="0" indent="0">
              <a:buNone/>
            </a:pPr>
            <a:r>
              <a:rPr lang="en-US" sz="1200" dirty="0">
                <a:solidFill>
                  <a:srgbClr val="000000"/>
                </a:solidFill>
                <a:latin typeface="Times New Roman" panose="02020603050405020304" pitchFamily="18" charset="0"/>
              </a:rPr>
              <a:t>Indirect costs proposed under the award must be clearly identified as a separate budget line item.</a:t>
            </a:r>
          </a:p>
          <a:p>
            <a:pPr marL="0" indent="0">
              <a:buNone/>
            </a:pPr>
            <a:endParaRPr lang="en-US" sz="1200" dirty="0">
              <a:solidFill>
                <a:srgbClr val="000000"/>
              </a:solidFill>
              <a:latin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Funding Restriction</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16</a:t>
            </a:r>
          </a:p>
        </p:txBody>
      </p:sp>
    </p:spTree>
    <p:extLst>
      <p:ext uri="{BB962C8B-B14F-4D97-AF65-F5344CB8AC3E}">
        <p14:creationId xmlns:p14="http://schemas.microsoft.com/office/powerpoint/2010/main" val="3919068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200" dirty="0">
                <a:latin typeface="Times New Roman" panose="02020603050405020304" pitchFamily="18" charset="0"/>
                <a:cs typeface="Times New Roman" panose="02020603050405020304" pitchFamily="18" charset="0"/>
              </a:rPr>
              <a:t>The time it takes to completely upload an application will vary depending on a number of factors, including the size of the application, the speed of the applicant’s Internet connection, and the time it takes www.grants.gov to process the application. If www.grants.gov rejects the application, the applicant must resubmit the entire application and receive a date and time stamp from www.grants.gov. The www.grants.gov time stamp will be considered the date and time of submission receipt. Before beginning to apply through www.grants.gov, please review the application instructions posted at</a:t>
            </a:r>
          </a:p>
          <a:p>
            <a:pPr marL="0" indent="0">
              <a:buNone/>
            </a:pPr>
            <a:r>
              <a:rPr lang="en-US" sz="1200" dirty="0">
                <a:latin typeface="Times New Roman" panose="02020603050405020304" pitchFamily="18" charset="0"/>
                <a:cs typeface="Times New Roman" panose="02020603050405020304" pitchFamily="18" charset="0"/>
              </a:rPr>
              <a:t>www.grants.gov and in this NOFO.</a:t>
            </a:r>
          </a:p>
          <a:p>
            <a:pPr marL="228600" indent="-228600">
              <a:buAutoNum type="arabicPeriod"/>
            </a:pPr>
            <a:r>
              <a:rPr lang="en-US" sz="1200" dirty="0">
                <a:latin typeface="Times New Roman" panose="02020603050405020304" pitchFamily="18" charset="0"/>
                <a:cs typeface="Times New Roman" panose="02020603050405020304" pitchFamily="18" charset="0"/>
              </a:rPr>
              <a:t>Grants.gov Registration: To submit an application through www.grants.gov, you must register for a user ID and password. This process can take between three to five business days and up to four weeks if all steps are not completed correctly.</a:t>
            </a:r>
          </a:p>
          <a:p>
            <a:pPr marL="0" indent="0">
              <a:buNone/>
            </a:pPr>
            <a:endParaRPr lang="en-US" sz="1200" dirty="0">
              <a:latin typeface="Times New Roman" panose="02020603050405020304" pitchFamily="18" charset="0"/>
              <a:cs typeface="Times New Roman" panose="02020603050405020304" pitchFamily="18" charset="0"/>
            </a:endParaRPr>
          </a:p>
          <a:p>
            <a:pPr marL="228600" indent="-228600">
              <a:buAutoNum type="arabicPeriod" startAt="2"/>
            </a:pPr>
            <a:r>
              <a:rPr lang="en-US" sz="1200" dirty="0">
                <a:latin typeface="Times New Roman" panose="02020603050405020304" pitchFamily="18" charset="0"/>
                <a:cs typeface="Times New Roman" panose="02020603050405020304" pitchFamily="18" charset="0"/>
              </a:rPr>
              <a:t>Electronic Submission: The electronic submission date is the date that applications have been submitted electronically   and received by www.Grants.gov. Proof of timely submission shall be the official date and time that www.Grants.gov receives your application.</a:t>
            </a:r>
          </a:p>
          <a:p>
            <a:pPr marL="228600" indent="-228600">
              <a:buAutoNum type="arabicPeriod" startAt="2"/>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a:latin typeface="Times New Roman" panose="02020603050405020304" pitchFamily="18" charset="0"/>
                <a:cs typeface="Times New Roman" panose="02020603050405020304" pitchFamily="18" charset="0"/>
              </a:rPr>
              <a:t>3.  Returning Grants.Gov Users: Organizations already registered with Grants.gov do not need to re-register, but the organization must maintain a current System for Award Management (SAM) registration (formerly Central Contractor Registration (CCR)). If the applicant’s SAM registration is not up-to-date the application will not be accepted by</a:t>
            </a:r>
          </a:p>
          <a:p>
            <a:pPr marL="0" indent="0">
              <a:buNone/>
            </a:pPr>
            <a:r>
              <a:rPr lang="en-US" sz="1200" dirty="0">
                <a:latin typeface="Times New Roman" panose="02020603050405020304" pitchFamily="18" charset="0"/>
                <a:cs typeface="Times New Roman" panose="02020603050405020304" pitchFamily="18" charset="0"/>
              </a:rPr>
              <a:t>Grants.gov. An applicant’s CCR username will not work in SAM</a:t>
            </a:r>
          </a:p>
          <a:p>
            <a:pPr marL="228600" indent="-228600">
              <a:buAutoNum type="arabicPeriod"/>
            </a:pPr>
            <a:endParaRPr lang="en-US" sz="1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Other submission requirements</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17</a:t>
            </a:r>
          </a:p>
        </p:txBody>
      </p:sp>
    </p:spTree>
    <p:extLst>
      <p:ext uri="{BB962C8B-B14F-4D97-AF65-F5344CB8AC3E}">
        <p14:creationId xmlns:p14="http://schemas.microsoft.com/office/powerpoint/2010/main" val="1488370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6056" y="1605516"/>
            <a:ext cx="8080744" cy="4763386"/>
          </a:xfrm>
        </p:spPr>
        <p:txBody>
          <a:bodyPr>
            <a:normAutofit/>
          </a:bodyPr>
          <a:lstStyle/>
          <a:p>
            <a:pPr marL="0" indent="0">
              <a:buNone/>
            </a:pPr>
            <a:r>
              <a:rPr lang="en-US" sz="1000" dirty="0">
                <a:latin typeface="Times New Roman" panose="02020603050405020304" pitchFamily="18" charset="0"/>
                <a:cs typeface="Times New Roman" panose="02020603050405020304" pitchFamily="18" charset="0"/>
              </a:rPr>
              <a:t>Evaluation Criteria: The successful applicant will possess experience that is relevant and related to the area(s) covered by MBDA’s Priorities (see section I.B.). Each application will be evaluated based on “Agency Requirements for the Center” (see section I.B.1), and the evaluation criteria included below. It is also anticipated (although not mandatory) that the mission of the successful applicant organization will align with the mission of MBDA. The successful</a:t>
            </a:r>
          </a:p>
          <a:p>
            <a:pPr marL="0" indent="0">
              <a:buNone/>
            </a:pPr>
            <a:r>
              <a:rPr lang="en-US" sz="1000" dirty="0">
                <a:latin typeface="Times New Roman" panose="02020603050405020304" pitchFamily="18" charset="0"/>
                <a:cs typeface="Times New Roman" panose="02020603050405020304" pitchFamily="18" charset="0"/>
              </a:rPr>
              <a:t>applicant also will ensure alignment of budget, resources, objectives, outcomes or goals, and timelines to accomplish the proposed project.</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Narrative (65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Project Description (up to 25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Capability (up to 25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Project Goals and Objects (up to 15 points)</a:t>
            </a:r>
          </a:p>
          <a:p>
            <a:pPr marL="0" indent="0">
              <a:buNone/>
            </a:pPr>
            <a:endParaRPr lang="en-US" sz="1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Applicant Budget (35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Budget Breakdown (up to 15 points)</a:t>
            </a: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Budget Narrative (up to 20 points)</a:t>
            </a:r>
          </a:p>
          <a:p>
            <a:pPr>
              <a:buFont typeface="Wingdings" panose="05000000000000000000" pitchFamily="2" charset="2"/>
              <a:buChar char="Ø"/>
            </a:pPr>
            <a:endParaRPr lang="en-US" sz="1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000" dirty="0">
                <a:latin typeface="Times New Roman" panose="02020603050405020304" pitchFamily="18" charset="0"/>
                <a:cs typeface="Times New Roman" panose="02020603050405020304" pitchFamily="18" charset="0"/>
              </a:rPr>
              <a:t>Total Available Applications Points (100)</a:t>
            </a:r>
          </a:p>
          <a:p>
            <a:pPr marL="0" indent="0">
              <a:buNone/>
            </a:pPr>
            <a:endParaRPr lang="en-US" sz="1000" dirty="0">
              <a:latin typeface="Times New Roman" panose="02020603050405020304" pitchFamily="18" charset="0"/>
              <a:cs typeface="Times New Roman" panose="02020603050405020304" pitchFamily="18" charset="0"/>
            </a:endParaRPr>
          </a:p>
          <a:p>
            <a:pPr marL="0" indent="0">
              <a:buNone/>
            </a:pPr>
            <a:r>
              <a:rPr lang="en-US" sz="1000" dirty="0">
                <a:latin typeface="Times New Roman" panose="02020603050405020304" pitchFamily="18" charset="0"/>
                <a:cs typeface="Times New Roman" panose="02020603050405020304" pitchFamily="18" charset="0"/>
              </a:rPr>
              <a:t>All applications must adhere to the submission guidelines provided in this section and section IV.B.1.a), “A Complete Application.” Omissions will result in the deduction of points from the final score according to the table below up to and including disqualification of the entire application.</a:t>
            </a:r>
          </a:p>
          <a:p>
            <a:pPr marL="0" indent="0">
              <a:buNone/>
            </a:pPr>
            <a:r>
              <a:rPr lang="en-US" sz="1000" dirty="0">
                <a:latin typeface="Times New Roman" panose="02020603050405020304" pitchFamily="18" charset="0"/>
                <a:cs typeface="Times New Roman" panose="02020603050405020304" pitchFamily="18" charset="0"/>
              </a:rPr>
              <a:t>Mandatory Item 						Failure to Adhere Shall Result In </a:t>
            </a:r>
          </a:p>
          <a:p>
            <a:pPr marL="0" indent="0">
              <a:buNone/>
            </a:pPr>
            <a:r>
              <a:rPr lang="en-US" sz="1000" dirty="0">
                <a:latin typeface="Times New Roman" panose="02020603050405020304" pitchFamily="18" charset="0"/>
                <a:cs typeface="Times New Roman" panose="02020603050405020304" pitchFamily="18" charset="0"/>
              </a:rPr>
              <a:t>Title Page 						(5 Point Deduction)</a:t>
            </a:r>
          </a:p>
          <a:p>
            <a:pPr marL="0" indent="0">
              <a:buNone/>
            </a:pPr>
            <a:r>
              <a:rPr lang="en-US" sz="1000" dirty="0">
                <a:latin typeface="Times New Roman" panose="02020603050405020304" pitchFamily="18" charset="0"/>
                <a:cs typeface="Times New Roman" panose="02020603050405020304" pitchFamily="18" charset="0"/>
              </a:rPr>
              <a:t>Table of Contents 					(5 Point Deduction)</a:t>
            </a:r>
          </a:p>
          <a:p>
            <a:pPr marL="0" indent="0">
              <a:buNone/>
            </a:pPr>
            <a:r>
              <a:rPr lang="en-US" sz="1000" dirty="0">
                <a:latin typeface="Times New Roman" panose="02020603050405020304" pitchFamily="18" charset="0"/>
                <a:cs typeface="Times New Roman" panose="02020603050405020304" pitchFamily="18" charset="0"/>
              </a:rPr>
              <a:t>Applicant Narrative 					(Disqualification)</a:t>
            </a:r>
          </a:p>
          <a:p>
            <a:pPr marL="0" indent="0">
              <a:buNone/>
            </a:pPr>
            <a:r>
              <a:rPr lang="en-US" sz="1000" dirty="0">
                <a:latin typeface="Times New Roman" panose="02020603050405020304" pitchFamily="18" charset="0"/>
                <a:cs typeface="Times New Roman" panose="02020603050405020304" pitchFamily="18" charset="0"/>
              </a:rPr>
              <a:t>Budget Narrative 						(Disqualification)</a:t>
            </a:r>
          </a:p>
          <a:p>
            <a:pPr marL="0" indent="0">
              <a:buNone/>
            </a:pPr>
            <a:r>
              <a:rPr lang="en-US" sz="1000" dirty="0">
                <a:latin typeface="Times New Roman" panose="02020603050405020304" pitchFamily="18" charset="0"/>
                <a:cs typeface="Times New Roman" panose="02020603050405020304" pitchFamily="18" charset="0"/>
              </a:rPr>
              <a:t>Required Standard Forms (SF) and Attachments 		(Disqualification)</a:t>
            </a:r>
          </a:p>
          <a:p>
            <a:pPr marL="0" indent="0">
              <a:buNone/>
            </a:pPr>
            <a:endParaRPr lang="en-US" sz="1000" dirty="0">
              <a:latin typeface="Times New Roman" panose="02020603050405020304" pitchFamily="18" charset="0"/>
              <a:cs typeface="Times New Roman" panose="02020603050405020304" pitchFamily="18" charset="0"/>
            </a:endParaRPr>
          </a:p>
          <a:p>
            <a:pPr marL="0" indent="0">
              <a:buNone/>
            </a:pPr>
            <a:r>
              <a:rPr lang="en-US" sz="1000" dirty="0">
                <a:latin typeface="Times New Roman" panose="02020603050405020304" pitchFamily="18" charset="0"/>
                <a:cs typeface="Times New Roman" panose="02020603050405020304" pitchFamily="18" charset="0"/>
              </a:rPr>
              <a:t>All project proposals will be evaluated and applicant(s) will be selected based on the level at which the proposal addresses the evaluation criteria above, less any points deducted for failure to include the mandatory items noted above.</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Application review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information</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18</a:t>
            </a:r>
          </a:p>
        </p:txBody>
      </p:sp>
    </p:spTree>
    <p:extLst>
      <p:ext uri="{BB962C8B-B14F-4D97-AF65-F5344CB8AC3E}">
        <p14:creationId xmlns:p14="http://schemas.microsoft.com/office/powerpoint/2010/main" val="4219463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200" dirty="0">
                <a:latin typeface="Times New Roman" panose="02020603050405020304" pitchFamily="18" charset="0"/>
                <a:cs typeface="Times New Roman" panose="02020603050405020304" pitchFamily="18" charset="0"/>
              </a:rPr>
              <a:t>Review and Selection Process</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Initial Screening: Prior to the formal review process, each application will receive an initial administrative screening to ensure that all required forms, signatures, and documents are present. An application will not be evaluated by the review panel if: a) the application is received after the closing date; b) the application package is not complete; the project synopsis/description fails to address program objectives </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MBDA Merit Review Panel: Each responsive application will receive an independent, merit review by a panel qualified to evaluate the applications submitted based on the published criteria. The review panel will consist of at least three (3) individuals, all of whom could be a combination of full-time federal employees and/or non-federal civilians at least one of whom will be an MBDA employee.  	Applications will be ranked by averaging the scores of all reviewers for each application. The Chairperson of the merit review panel will be responsible for averaging reviewers’ scores, collating reviewer comments, and completing an evaluation. Applications that receive an overall average of 75 points or more will be considered for funding. Applications receiving an average score of 60 to 74 points will be given a second consideration for funding if the panel requests additional information or clarification and if the applicant is able to respond to the panel’s request for additional information/clarification within an allotted time. Thereafter, the merit review panel may rescore these applications.</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Selection Factors: The ranked applications receiving an initial average score of 75 points or higher or applications given a second consideration (as noted above) will be forwarded to the Program Manager for review and consideration of the merit panel evaluation and overall average score. Upon completion, the Program Manager will forward funding recommendations to the Selecting Official.</a:t>
            </a:r>
          </a:p>
          <a:p>
            <a:pPr>
              <a:buFont typeface="Wingdings" panose="05000000000000000000" pitchFamily="2" charset="2"/>
              <a:buChar char="Ø"/>
            </a:pPr>
            <a:r>
              <a:rPr lang="en-US" sz="1200" dirty="0">
                <a:latin typeface="Times New Roman" panose="02020603050405020304" pitchFamily="18" charset="0"/>
                <a:cs typeface="Times New Roman" panose="02020603050405020304" pitchFamily="18" charset="0"/>
              </a:rPr>
              <a:t>Anticipated Announcement and Award Dates: MBDA anticipates that the awards under this BAA will be made with start dates of September 1, 2021.  Successful applicants may be eligible for pre-award costs. </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Application review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information Continued</a:t>
            </a:r>
          </a:p>
        </p:txBody>
      </p:sp>
      <p:sp>
        <p:nvSpPr>
          <p:cNvPr id="4" name="TextBox 3"/>
          <p:cNvSpPr txBox="1"/>
          <p:nvPr/>
        </p:nvSpPr>
        <p:spPr>
          <a:xfrm>
            <a:off x="4216454" y="6467403"/>
            <a:ext cx="364202"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19</a:t>
            </a:r>
          </a:p>
        </p:txBody>
      </p:sp>
    </p:spTree>
    <p:extLst>
      <p:ext uri="{BB962C8B-B14F-4D97-AF65-F5344CB8AC3E}">
        <p14:creationId xmlns:p14="http://schemas.microsoft.com/office/powerpoint/2010/main" val="104756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43379" y="1589103"/>
            <a:ext cx="7843421" cy="4537060"/>
          </a:xfrm>
        </p:spPr>
        <p:txBody>
          <a:bodyPr>
            <a:normAutofit lnSpcReduction="10000"/>
          </a:bodyPr>
          <a:lstStyle/>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Teleconference Protocol </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Important Dates  </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MBDA Alignment</a:t>
            </a:r>
          </a:p>
          <a:p>
            <a:pPr lvl="0">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Notice of Funding Opportunity Announcement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Objectives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Priorities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Program Authority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Award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Eligibility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Application and Submission Information  </a:t>
            </a:r>
            <a:br>
              <a:rPr lang="en-US" sz="1400" dirty="0">
                <a:solidFill>
                  <a:prstClr val="black"/>
                </a:solidFill>
                <a:latin typeface="Times New Roman" panose="02020603050405020304" pitchFamily="18" charset="0"/>
                <a:cs typeface="Times New Roman" panose="02020603050405020304" pitchFamily="18" charset="0"/>
              </a:rPr>
            </a:br>
            <a:r>
              <a:rPr lang="en-US" sz="1400" dirty="0">
                <a:solidFill>
                  <a:prstClr val="black"/>
                </a:solidFill>
                <a:latin typeface="Times New Roman" panose="02020603050405020304" pitchFamily="18" charset="0"/>
                <a:cs typeface="Times New Roman" panose="02020603050405020304" pitchFamily="18" charset="0"/>
              </a:rPr>
              <a:t>Management (SAM)</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Submission Dates and Times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Funding Restriction</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Other Submission Requirements</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Application Review Information </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Reporting</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Agency Contact</a:t>
            </a:r>
          </a:p>
          <a:p>
            <a:pPr lvl="1">
              <a:buFont typeface="Wingdings" panose="05000000000000000000" pitchFamily="2" charset="2"/>
              <a:buChar char="q"/>
            </a:pPr>
            <a:r>
              <a:rPr lang="en-US" sz="1400" dirty="0">
                <a:solidFill>
                  <a:prstClr val="black"/>
                </a:solidFill>
                <a:latin typeface="Times New Roman" panose="02020603050405020304" pitchFamily="18" charset="0"/>
                <a:cs typeface="Times New Roman" panose="02020603050405020304" pitchFamily="18" charset="0"/>
              </a:rPr>
              <a:t>Other Information</a:t>
            </a:r>
          </a:p>
          <a:p>
            <a:pPr marL="0" lvl="0" indent="0">
              <a:buNone/>
            </a:pPr>
            <a:endParaRPr lang="en-US" sz="1400" dirty="0">
              <a:solidFill>
                <a:prstClr val="black"/>
              </a:solidFill>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overview</a:t>
            </a:r>
          </a:p>
        </p:txBody>
      </p:sp>
      <p:sp>
        <p:nvSpPr>
          <p:cNvPr id="4" name="TextBox 3"/>
          <p:cNvSpPr txBox="1"/>
          <p:nvPr/>
        </p:nvSpPr>
        <p:spPr>
          <a:xfrm>
            <a:off x="4216454" y="6467403"/>
            <a:ext cx="276038"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2</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33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0" indent="0">
              <a:buNone/>
            </a:pPr>
            <a:r>
              <a:rPr lang="en-US" sz="2400" dirty="0">
                <a:latin typeface="Times New Roman" panose="02020603050405020304" pitchFamily="18" charset="0"/>
                <a:cs typeface="Times New Roman" panose="02020603050405020304" pitchFamily="18" charset="0"/>
              </a:rPr>
              <a:t>The project is required to provide the following reports:</a:t>
            </a:r>
          </a:p>
          <a:p>
            <a:pPr marL="0" indent="0">
              <a:buNone/>
            </a:pPr>
            <a:r>
              <a:rPr lang="en-US" sz="2400" dirty="0">
                <a:latin typeface="Times New Roman" panose="02020603050405020304" pitchFamily="18" charset="0"/>
                <a:cs typeface="Times New Roman" panose="02020603050405020304" pitchFamily="18" charset="0"/>
              </a:rPr>
              <a:t>a) Financial Reports –The financial report shall include details on the use of Federal</a:t>
            </a:r>
          </a:p>
          <a:p>
            <a:pPr marL="0" indent="0">
              <a:buNone/>
            </a:pPr>
            <a:r>
              <a:rPr lang="en-US" sz="2400" dirty="0">
                <a:latin typeface="Times New Roman" panose="02020603050405020304" pitchFamily="18" charset="0"/>
                <a:cs typeface="Times New Roman" panose="02020603050405020304" pitchFamily="18" charset="0"/>
              </a:rPr>
              <a:t>funds and contributions of non-Federal funds (if proposed). The financial reports are to be</a:t>
            </a:r>
          </a:p>
          <a:p>
            <a:pPr marL="0" indent="0">
              <a:buNone/>
            </a:pPr>
            <a:r>
              <a:rPr lang="en-US" sz="2400" dirty="0">
                <a:latin typeface="Times New Roman" panose="02020603050405020304" pitchFamily="18" charset="0"/>
                <a:cs typeface="Times New Roman" panose="02020603050405020304" pitchFamily="18" charset="0"/>
              </a:rPr>
              <a:t>submitted to the Department of Commerce via Grants Online on a semi-annual and annual</a:t>
            </a:r>
          </a:p>
          <a:p>
            <a:pPr marL="0" indent="0">
              <a:buNone/>
            </a:pPr>
            <a:r>
              <a:rPr lang="en-US" sz="2400" dirty="0">
                <a:latin typeface="Times New Roman" panose="02020603050405020304" pitchFamily="18" charset="0"/>
                <a:cs typeface="Times New Roman" panose="02020603050405020304" pitchFamily="18" charset="0"/>
              </a:rPr>
              <a:t>basis. The semi-annual and annual reports are due forty-five (45) days after the end of the</a:t>
            </a:r>
          </a:p>
          <a:p>
            <a:pPr marL="0" indent="0">
              <a:buNone/>
            </a:pPr>
            <a:r>
              <a:rPr lang="en-US" sz="2400" dirty="0">
                <a:latin typeface="Times New Roman" panose="02020603050405020304" pitchFamily="18" charset="0"/>
                <a:cs typeface="Times New Roman" panose="02020603050405020304" pitchFamily="18" charset="0"/>
              </a:rPr>
              <a:t>initial six-month period in each funding period. The final report is due within one hundred twenty (120)</a:t>
            </a:r>
          </a:p>
          <a:p>
            <a:pPr marL="0" indent="0">
              <a:buNone/>
            </a:pPr>
            <a:r>
              <a:rPr lang="en-US" sz="2400" dirty="0">
                <a:latin typeface="Times New Roman" panose="02020603050405020304" pitchFamily="18" charset="0"/>
                <a:cs typeface="Times New Roman" panose="02020603050405020304" pitchFamily="18" charset="0"/>
              </a:rPr>
              <a:t>days after the expiration of each funding period.</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b) Progress Report – Progress reports are to be submitted to the Department of Commerce</a:t>
            </a:r>
          </a:p>
          <a:p>
            <a:pPr marL="0" indent="0">
              <a:buNone/>
            </a:pPr>
            <a:r>
              <a:rPr lang="en-US" sz="2400" dirty="0">
                <a:latin typeface="Times New Roman" panose="02020603050405020304" pitchFamily="18" charset="0"/>
                <a:cs typeface="Times New Roman" panose="02020603050405020304" pitchFamily="18" charset="0"/>
              </a:rPr>
              <a:t>via Grants Online on a semi-annual and annual basis. The semi-annual report is due forty-five</a:t>
            </a:r>
          </a:p>
          <a:p>
            <a:pPr marL="0" indent="0">
              <a:buNone/>
            </a:pPr>
            <a:r>
              <a:rPr lang="en-US" sz="2400" dirty="0">
                <a:latin typeface="Times New Roman" panose="02020603050405020304" pitchFamily="18" charset="0"/>
                <a:cs typeface="Times New Roman" panose="02020603050405020304" pitchFamily="18" charset="0"/>
              </a:rPr>
              <a:t>(45) days after the end of the initial six-month period in each funding period. The final</a:t>
            </a:r>
          </a:p>
          <a:p>
            <a:pPr marL="0" indent="0">
              <a:buNone/>
            </a:pPr>
            <a:r>
              <a:rPr lang="en-US" sz="2400" dirty="0">
                <a:latin typeface="Times New Roman" panose="02020603050405020304" pitchFamily="18" charset="0"/>
                <a:cs typeface="Times New Roman" panose="02020603050405020304" pitchFamily="18" charset="0"/>
              </a:rPr>
              <a:t>report is due within one hundred twenty (120) days after the expiration of each funding period.</a:t>
            </a:r>
          </a:p>
          <a:p>
            <a:pPr marL="0" indent="0">
              <a:buNone/>
            </a:pPr>
            <a:r>
              <a:rPr lang="en-US" sz="2400" dirty="0">
                <a:latin typeface="Times New Roman" panose="02020603050405020304" pitchFamily="18" charset="0"/>
                <a:cs typeface="Times New Roman" panose="02020603050405020304" pitchFamily="18" charset="0"/>
              </a:rPr>
              <a:t>The semi-annual and annual reports must include data and information to determine project</a:t>
            </a:r>
          </a:p>
          <a:p>
            <a:pPr marL="0" indent="0">
              <a:buNone/>
            </a:pPr>
            <a:r>
              <a:rPr lang="en-US" sz="2400" dirty="0">
                <a:latin typeface="Times New Roman" panose="02020603050405020304" pitchFamily="18" charset="0"/>
                <a:cs typeface="Times New Roman" panose="02020603050405020304" pitchFamily="18" charset="0"/>
              </a:rPr>
              <a:t>progression and success. MBDA will rely on these reports, data, and information as evidence</a:t>
            </a:r>
          </a:p>
          <a:p>
            <a:pPr marL="0" indent="0">
              <a:buNone/>
            </a:pPr>
            <a:r>
              <a:rPr lang="en-US" sz="2400" dirty="0">
                <a:latin typeface="Times New Roman" panose="02020603050405020304" pitchFamily="18" charset="0"/>
                <a:cs typeface="Times New Roman" panose="02020603050405020304" pitchFamily="18" charset="0"/>
              </a:rPr>
              <a:t>for future program design, policy recommendations, and/or statistical purposes.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Note: failure to submit reports in a timely manner may result in MBDA award enforcement</a:t>
            </a:r>
          </a:p>
          <a:p>
            <a:pPr marL="0" indent="0">
              <a:buNone/>
            </a:pPr>
            <a:r>
              <a:rPr lang="en-US" sz="2400" dirty="0">
                <a:latin typeface="Times New Roman" panose="02020603050405020304" pitchFamily="18" charset="0"/>
                <a:cs typeface="Times New Roman" panose="02020603050405020304" pitchFamily="18" charset="0"/>
              </a:rPr>
              <a:t>and/or delayed access to Federal funds.</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cs typeface="Times New Roman" panose="02020603050405020304" pitchFamily="18" charset="0"/>
              </a:rPr>
              <a:t>Reporting</a:t>
            </a:r>
          </a:p>
        </p:txBody>
      </p:sp>
      <p:sp>
        <p:nvSpPr>
          <p:cNvPr id="4" name="TextBox 3"/>
          <p:cNvSpPr txBox="1"/>
          <p:nvPr/>
        </p:nvSpPr>
        <p:spPr>
          <a:xfrm>
            <a:off x="4216454" y="6467403"/>
            <a:ext cx="364202"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20</a:t>
            </a:r>
          </a:p>
        </p:txBody>
      </p:sp>
    </p:spTree>
    <p:extLst>
      <p:ext uri="{BB962C8B-B14F-4D97-AF65-F5344CB8AC3E}">
        <p14:creationId xmlns:p14="http://schemas.microsoft.com/office/powerpoint/2010/main" val="1262381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6488EA-6A36-40B5-84AB-2F103E98560C}"/>
              </a:ext>
            </a:extLst>
          </p:cNvPr>
          <p:cNvSpPr>
            <a:spLocks noGrp="1"/>
          </p:cNvSpPr>
          <p:nvPr>
            <p:ph idx="1"/>
          </p:nvPr>
        </p:nvSpPr>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Mrs. Nakita Chambers</a:t>
            </a:r>
          </a:p>
          <a:p>
            <a:pPr marL="0" indent="0">
              <a:buNone/>
            </a:pPr>
            <a:r>
              <a:rPr lang="en-US" sz="2800" dirty="0">
                <a:latin typeface="Times New Roman" panose="02020603050405020304" pitchFamily="18" charset="0"/>
                <a:cs typeface="Times New Roman" panose="02020603050405020304" pitchFamily="18" charset="0"/>
              </a:rPr>
              <a:t>MBDA Program Manager</a:t>
            </a:r>
          </a:p>
          <a:p>
            <a:pPr marL="0" indent="0">
              <a:buNone/>
            </a:pPr>
            <a:r>
              <a:rPr lang="en-US" sz="2800" dirty="0">
                <a:latin typeface="Times New Roman" panose="02020603050405020304" pitchFamily="18" charset="0"/>
                <a:cs typeface="Times New Roman" panose="02020603050405020304" pitchFamily="18" charset="0"/>
              </a:rPr>
              <a:t>U.S. Department of Commerce</a:t>
            </a:r>
          </a:p>
          <a:p>
            <a:pPr marL="0" indent="0">
              <a:buNone/>
            </a:pPr>
            <a:r>
              <a:rPr lang="en-US" sz="2800" dirty="0">
                <a:latin typeface="Times New Roman" panose="02020603050405020304" pitchFamily="18" charset="0"/>
                <a:cs typeface="Times New Roman" panose="02020603050405020304" pitchFamily="18" charset="0"/>
              </a:rPr>
              <a:t>Email: nchambers@mbda.gov</a:t>
            </a:r>
          </a:p>
          <a:p>
            <a:pPr marL="0" indent="0">
              <a:buNone/>
            </a:pPr>
            <a:r>
              <a:rPr lang="en-US" sz="2800" dirty="0">
                <a:latin typeface="Times New Roman" panose="02020603050405020304" pitchFamily="18" charset="0"/>
                <a:cs typeface="Times New Roman" panose="02020603050405020304" pitchFamily="18" charset="0"/>
              </a:rPr>
              <a:t>Tel: 202-482-0065</a:t>
            </a:r>
          </a:p>
        </p:txBody>
      </p:sp>
      <p:sp>
        <p:nvSpPr>
          <p:cNvPr id="3" name="Title 2">
            <a:extLst>
              <a:ext uri="{FF2B5EF4-FFF2-40B4-BE49-F238E27FC236}">
                <a16:creationId xmlns:a16="http://schemas.microsoft.com/office/drawing/2014/main" id="{F821F344-4E6F-4254-BC53-1CBF3862E8C9}"/>
              </a:ext>
            </a:extLst>
          </p:cNvPr>
          <p:cNvSpPr>
            <a:spLocks noGrp="1"/>
          </p:cNvSpPr>
          <p:nvPr>
            <p:ph type="title"/>
          </p:nvPr>
        </p:nvSpPr>
        <p:spPr/>
        <p:txBody>
          <a:bodyPr/>
          <a:lstStyle/>
          <a:p>
            <a:r>
              <a:rPr lang="en-US" dirty="0"/>
              <a:t>Agency contact</a:t>
            </a:r>
          </a:p>
        </p:txBody>
      </p:sp>
      <p:sp>
        <p:nvSpPr>
          <p:cNvPr id="4" name="TextBox 3">
            <a:extLst>
              <a:ext uri="{FF2B5EF4-FFF2-40B4-BE49-F238E27FC236}">
                <a16:creationId xmlns:a16="http://schemas.microsoft.com/office/drawing/2014/main" id="{880F0575-483A-49E4-9E47-E4205CC7B1F9}"/>
              </a:ext>
            </a:extLst>
          </p:cNvPr>
          <p:cNvSpPr txBox="1"/>
          <p:nvPr/>
        </p:nvSpPr>
        <p:spPr>
          <a:xfrm>
            <a:off x="3925614" y="6425392"/>
            <a:ext cx="52814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21</a:t>
            </a:r>
          </a:p>
        </p:txBody>
      </p:sp>
    </p:spTree>
    <p:extLst>
      <p:ext uri="{BB962C8B-B14F-4D97-AF65-F5344CB8AC3E}">
        <p14:creationId xmlns:p14="http://schemas.microsoft.com/office/powerpoint/2010/main" val="1156600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D58F55-C213-4665-8AAF-3226170A83E3}"/>
              </a:ext>
            </a:extLst>
          </p:cNvPr>
          <p:cNvSpPr>
            <a:spLocks noGrp="1"/>
          </p:cNvSpPr>
          <p:nvPr>
            <p:ph idx="1"/>
          </p:nvPr>
        </p:nvSpPr>
        <p:spPr/>
        <p:txBody>
          <a:bodyPr>
            <a:normAutofit/>
          </a:bodyPr>
          <a:lstStyle/>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Post Award Teleconference</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National Minority Enterprise Development Week Conference (travel for year 2 ONLY)</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MBDA National Training Conference (travel for years 1 and 2)</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NOAA Grants Management Workshop (virtual)</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Collaboration with MBDA</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Past Performance and Non-Compliance with Award Provisions</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Limitation of Liability</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Audit Costs</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Right to Use Information</a:t>
            </a:r>
          </a:p>
          <a:p>
            <a:pPr>
              <a:buFont typeface="Wingdings" panose="05000000000000000000" pitchFamily="2" charset="2"/>
              <a:buChar char="Ø"/>
            </a:pPr>
            <a:r>
              <a:rPr lang="en-US" sz="1600" dirty="0">
                <a:latin typeface="Times New Roman" panose="02020603050405020304" pitchFamily="18" charset="0"/>
                <a:cs typeface="Times New Roman" panose="02020603050405020304" pitchFamily="18" charset="0"/>
              </a:rPr>
              <a:t>Freedom of Information Act Disclosure</a:t>
            </a:r>
          </a:p>
        </p:txBody>
      </p:sp>
      <p:sp>
        <p:nvSpPr>
          <p:cNvPr id="3" name="Title 2">
            <a:extLst>
              <a:ext uri="{FF2B5EF4-FFF2-40B4-BE49-F238E27FC236}">
                <a16:creationId xmlns:a16="http://schemas.microsoft.com/office/drawing/2014/main" id="{44B8DB5B-DC6A-4551-A686-8A6C031B585C}"/>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Other information</a:t>
            </a:r>
          </a:p>
        </p:txBody>
      </p:sp>
      <p:sp>
        <p:nvSpPr>
          <p:cNvPr id="4" name="TextBox 3">
            <a:extLst>
              <a:ext uri="{FF2B5EF4-FFF2-40B4-BE49-F238E27FC236}">
                <a16:creationId xmlns:a16="http://schemas.microsoft.com/office/drawing/2014/main" id="{B3FC8247-311B-46BF-A094-A371560B7A0A}"/>
              </a:ext>
            </a:extLst>
          </p:cNvPr>
          <p:cNvSpPr txBox="1"/>
          <p:nvPr/>
        </p:nvSpPr>
        <p:spPr>
          <a:xfrm>
            <a:off x="3850727" y="6464334"/>
            <a:ext cx="859221"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22</a:t>
            </a:r>
          </a:p>
        </p:txBody>
      </p:sp>
    </p:spTree>
    <p:extLst>
      <p:ext uri="{BB962C8B-B14F-4D97-AF65-F5344CB8AC3E}">
        <p14:creationId xmlns:p14="http://schemas.microsoft.com/office/powerpoint/2010/main" val="63755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Thank you for your participation &amp;</a:t>
            </a:r>
            <a:br>
              <a:rPr lang="en-US" dirty="0"/>
            </a:br>
            <a:r>
              <a:rPr lang="en-US" dirty="0"/>
              <a:t>Good luck!</a:t>
            </a:r>
          </a:p>
        </p:txBody>
      </p:sp>
      <p:sp>
        <p:nvSpPr>
          <p:cNvPr id="3" name="Title 2"/>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Thank you </a:t>
            </a:r>
          </a:p>
        </p:txBody>
      </p:sp>
      <p:sp>
        <p:nvSpPr>
          <p:cNvPr id="4" name="TextBox 3"/>
          <p:cNvSpPr txBox="1"/>
          <p:nvPr/>
        </p:nvSpPr>
        <p:spPr>
          <a:xfrm>
            <a:off x="4216454" y="6467403"/>
            <a:ext cx="364203"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23</a:t>
            </a:r>
          </a:p>
        </p:txBody>
      </p:sp>
    </p:spTree>
    <p:extLst>
      <p:ext uri="{BB962C8B-B14F-4D97-AF65-F5344CB8AC3E}">
        <p14:creationId xmlns:p14="http://schemas.microsoft.com/office/powerpoint/2010/main" val="832809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17880" y="1786269"/>
            <a:ext cx="7762594" cy="4359350"/>
          </a:xfrm>
        </p:spPr>
        <p:txBody>
          <a:bodyPr>
            <a:normAutofit/>
          </a:bodyPr>
          <a:lstStyle/>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Phones should be placed on mute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Questions are prompted at designated times and coordinated through conference operator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Teleconference focused on American Indian, Alaska Native, and Native Hawaiian Project</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Keep questions relevant to the topic at hand   </a:t>
            </a: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Avoid duplicating questions   </a:t>
            </a:r>
          </a:p>
          <a:p>
            <a:endParaRPr lang="en-US" dirty="0"/>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Teleconference Protocol </a:t>
            </a:r>
          </a:p>
        </p:txBody>
      </p:sp>
      <p:sp>
        <p:nvSpPr>
          <p:cNvPr id="4" name="TextBox 3"/>
          <p:cNvSpPr txBox="1"/>
          <p:nvPr/>
        </p:nvSpPr>
        <p:spPr>
          <a:xfrm>
            <a:off x="4216454" y="6467403"/>
            <a:ext cx="274434" cy="307777"/>
          </a:xfrm>
          <a:prstGeom prst="rect">
            <a:avLst/>
          </a:prstGeom>
          <a:noFill/>
        </p:spPr>
        <p:txBody>
          <a:bodyPr wrap="none" rtlCol="0">
            <a:spAutoFit/>
          </a:bodyPr>
          <a:lstStyle/>
          <a:p>
            <a:r>
              <a:rPr lang="en-US" sz="1400" b="1" dirty="0">
                <a:latin typeface="Times New Roman" panose="02020603050405020304" pitchFamily="18" charset="0"/>
                <a:cs typeface="Times New Roman" panose="02020603050405020304" pitchFamily="18" charset="0"/>
              </a:rPr>
              <a:t>3</a:t>
            </a:r>
          </a:p>
        </p:txBody>
      </p:sp>
    </p:spTree>
    <p:extLst>
      <p:ext uri="{BB962C8B-B14F-4D97-AF65-F5344CB8AC3E}">
        <p14:creationId xmlns:p14="http://schemas.microsoft.com/office/powerpoint/2010/main" val="1837736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CFDA #11.804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Competition  </a:t>
            </a:r>
          </a:p>
          <a:p>
            <a:pPr lvl="1"/>
            <a:r>
              <a:rPr lang="en-US" sz="3000" dirty="0">
                <a:latin typeface="Times New Roman" panose="02020603050405020304" pitchFamily="18" charset="0"/>
                <a:cs typeface="Times New Roman" panose="02020603050405020304" pitchFamily="18" charset="0"/>
              </a:rPr>
              <a:t>Published Date: May 30, 2021</a:t>
            </a:r>
          </a:p>
          <a:p>
            <a:pPr lvl="1"/>
            <a:r>
              <a:rPr lang="en-US" sz="3000" dirty="0">
                <a:latin typeface="Times New Roman" panose="02020603050405020304" pitchFamily="18" charset="0"/>
                <a:cs typeface="Times New Roman" panose="02020603050405020304" pitchFamily="18" charset="0"/>
              </a:rPr>
              <a:t>Deadline Date: June 30, 2021at 11:59 P.M., E.D.T.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Electronic applications only </a:t>
            </a:r>
          </a:p>
          <a:p>
            <a:pPr>
              <a:buFont typeface="Wingdings" panose="05000000000000000000" pitchFamily="2" charset="2"/>
              <a:buChar char="Ø"/>
            </a:pPr>
            <a:r>
              <a:rPr lang="en-US" sz="3000" dirty="0">
                <a:latin typeface="Times New Roman" panose="02020603050405020304" pitchFamily="18" charset="0"/>
                <a:cs typeface="Times New Roman" panose="02020603050405020304" pitchFamily="18" charset="0"/>
              </a:rPr>
              <a:t>Anticipated Award   </a:t>
            </a:r>
          </a:p>
          <a:p>
            <a:pPr lvl="1"/>
            <a:r>
              <a:rPr lang="en-US" dirty="0">
                <a:latin typeface="Times New Roman" panose="02020603050405020304" pitchFamily="18" charset="0"/>
                <a:cs typeface="Times New Roman" panose="02020603050405020304" pitchFamily="18" charset="0"/>
              </a:rPr>
              <a:t>Start Date:  September 1, 2021</a:t>
            </a:r>
          </a:p>
        </p:txBody>
      </p:sp>
      <p:sp>
        <p:nvSpPr>
          <p:cNvPr id="3" name="Title 2"/>
          <p:cNvSpPr>
            <a:spLocks noGrp="1"/>
          </p:cNvSpPr>
          <p:nvPr>
            <p:ph type="title"/>
          </p:nvPr>
        </p:nvSpPr>
        <p:spPr/>
        <p:txBody>
          <a:bodyPr>
            <a:normAutofit/>
          </a:bodyPr>
          <a:lstStyle/>
          <a:p>
            <a:r>
              <a:rPr lang="en-US" sz="2400" dirty="0">
                <a:latin typeface="Times New Roman" panose="02020603050405020304" pitchFamily="18" charset="0"/>
                <a:ea typeface="Verdana" pitchFamily="34" charset="0"/>
                <a:cs typeface="Times New Roman" panose="02020603050405020304" pitchFamily="18" charset="0"/>
              </a:rPr>
              <a:t>Important Dates  </a:t>
            </a:r>
          </a:p>
        </p:txBody>
      </p:sp>
      <p:sp>
        <p:nvSpPr>
          <p:cNvPr id="4" name="TextBox 3"/>
          <p:cNvSpPr txBox="1"/>
          <p:nvPr/>
        </p:nvSpPr>
        <p:spPr>
          <a:xfrm>
            <a:off x="4216454" y="6467403"/>
            <a:ext cx="25039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3374233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type="body" idx="1"/>
          </p:nvPr>
        </p:nvSpPr>
        <p:spPr>
          <a:xfrm>
            <a:off x="5832510" y="4385568"/>
            <a:ext cx="2346804" cy="788451"/>
          </a:xfrm>
        </p:spPr>
        <p:txBody>
          <a:bodyPr anchor="ctr">
            <a:normAutofit lnSpcReduction="10000"/>
          </a:bodyPr>
          <a:lstStyle/>
          <a:p>
            <a:pPr marL="0" indent="0" algn="ctr" eaLnBrk="1" hangingPunct="1">
              <a:lnSpc>
                <a:spcPct val="80000"/>
              </a:lnSpc>
              <a:spcBef>
                <a:spcPts val="0"/>
              </a:spcBef>
              <a:spcAft>
                <a:spcPts val="0"/>
              </a:spcAft>
              <a:buFont typeface="Utsaah" pitchFamily="34" charset="0"/>
              <a:buNone/>
              <a:defRPr/>
            </a:pPr>
            <a:r>
              <a:rPr lang="en-US" sz="1800" b="1" cap="small" dirty="0">
                <a:solidFill>
                  <a:schemeClr val="accent1"/>
                </a:solidFill>
                <a:latin typeface="Times New Roman" panose="02020603050405020304" pitchFamily="18" charset="0"/>
                <a:cs typeface="Times New Roman" panose="02020603050405020304" pitchFamily="18" charset="0"/>
              </a:rPr>
              <a:t>Strategy</a:t>
            </a:r>
          </a:p>
          <a:p>
            <a:pPr marL="0" indent="0" algn="ctr" eaLnBrk="1" hangingPunct="1">
              <a:lnSpc>
                <a:spcPct val="80000"/>
              </a:lnSpc>
              <a:spcBef>
                <a:spcPts val="0"/>
              </a:spcBef>
              <a:spcAft>
                <a:spcPts val="0"/>
              </a:spcAft>
              <a:buNone/>
              <a:defRPr/>
            </a:pPr>
            <a:r>
              <a:rPr lang="en-US" sz="1400" dirty="0">
                <a:solidFill>
                  <a:prstClr val="black"/>
                </a:solidFill>
                <a:latin typeface="Times New Roman" panose="02020603050405020304" pitchFamily="18" charset="0"/>
                <a:cs typeface="Times New Roman" panose="02020603050405020304" pitchFamily="18" charset="0"/>
              </a:rPr>
              <a:t>To increase the number of MBEs that gross $1M+ in revenues</a:t>
            </a:r>
          </a:p>
          <a:p>
            <a:pPr marL="0" indent="0" algn="ctr" eaLnBrk="1" hangingPunct="1">
              <a:lnSpc>
                <a:spcPct val="80000"/>
              </a:lnSpc>
              <a:spcBef>
                <a:spcPts val="0"/>
              </a:spcBef>
              <a:spcAft>
                <a:spcPts val="0"/>
              </a:spcAft>
              <a:buFont typeface="Utsaah" pitchFamily="34" charset="0"/>
              <a:buNone/>
              <a:defRPr/>
            </a:pPr>
            <a:endParaRPr lang="en-US" sz="1400" b="1" cap="small" dirty="0">
              <a:solidFill>
                <a:schemeClr val="accent1"/>
              </a:solidFill>
              <a:latin typeface="Verdana" pitchFamily="34" charset="0"/>
              <a:cs typeface="Verdana" pitchFamily="34" charset="0"/>
            </a:endParaRPr>
          </a:p>
          <a:p>
            <a:pPr marL="0" indent="0" algn="ctr" eaLnBrk="1" hangingPunct="1">
              <a:lnSpc>
                <a:spcPct val="80000"/>
              </a:lnSpc>
              <a:spcBef>
                <a:spcPts val="0"/>
              </a:spcBef>
              <a:spcAft>
                <a:spcPts val="0"/>
              </a:spcAft>
              <a:buFont typeface="Utsaah" pitchFamily="34" charset="0"/>
              <a:buNone/>
              <a:defRPr/>
            </a:pPr>
            <a:endParaRPr lang="en-US" sz="1400" b="1" cap="small" dirty="0">
              <a:solidFill>
                <a:schemeClr val="accent1"/>
              </a:solidFill>
              <a:latin typeface="Verdana" pitchFamily="34" charset="0"/>
              <a:cs typeface="Verdana" pitchFamily="34" charset="0"/>
            </a:endParaRPr>
          </a:p>
        </p:txBody>
      </p:sp>
      <p:sp>
        <p:nvSpPr>
          <p:cNvPr id="9" name="TextBox 8"/>
          <p:cNvSpPr txBox="1"/>
          <p:nvPr/>
        </p:nvSpPr>
        <p:spPr>
          <a:xfrm>
            <a:off x="665817" y="1712885"/>
            <a:ext cx="2405062" cy="815416"/>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4F81BD"/>
                </a:solidFill>
                <a:effectLst/>
                <a:uLnTx/>
                <a:uFillTx/>
                <a:latin typeface="Times New Roman" panose="02020603050405020304" pitchFamily="18" charset="0"/>
                <a:ea typeface="Verdana" panose="020B0604030504040204" pitchFamily="34" charset="0"/>
                <a:cs typeface="Times New Roman" panose="02020603050405020304" pitchFamily="18" charset="0"/>
              </a:rPr>
              <a:t>Vision</a:t>
            </a: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MBDA is the champion for minority business enterprises</a:t>
            </a:r>
          </a:p>
        </p:txBody>
      </p:sp>
      <p:sp>
        <p:nvSpPr>
          <p:cNvPr id="16" name="TextBox 15"/>
          <p:cNvSpPr txBox="1"/>
          <p:nvPr/>
        </p:nvSpPr>
        <p:spPr>
          <a:xfrm>
            <a:off x="3213547" y="2896482"/>
            <a:ext cx="2405063" cy="1041375"/>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small" spc="0" normalizeH="0" baseline="0" noProof="0" dirty="0">
                <a:ln>
                  <a:noFill/>
                </a:ln>
                <a:solidFill>
                  <a:srgbClr val="4F81BD"/>
                </a:solidFill>
                <a:effectLst/>
                <a:uLnTx/>
                <a:uFillTx/>
                <a:latin typeface="Times New Roman" panose="02020603050405020304" pitchFamily="18" charset="0"/>
                <a:ea typeface="Verdana" panose="020B0604030504040204" pitchFamily="34" charset="0"/>
                <a:cs typeface="Times New Roman" panose="02020603050405020304" pitchFamily="18" charset="0"/>
              </a:rPr>
              <a:t>Mission</a:t>
            </a:r>
          </a:p>
          <a:p>
            <a:pPr marL="0" marR="0" lvl="0" indent="0" algn="ctr" defTabSz="457200" rtl="0" eaLnBrk="1" fontAlgn="auto" latinLnBrk="0" hangingPunct="1">
              <a:lnSpc>
                <a:spcPts val="18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To promote the growth of 11 million minority  business enterprises</a:t>
            </a:r>
          </a:p>
        </p:txBody>
      </p:sp>
      <p:pic>
        <p:nvPicPr>
          <p:cNvPr id="14341" name="Picture 14" descr="doc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941888"/>
            <a:ext cx="1671638" cy="161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itle 1"/>
          <p:cNvSpPr>
            <a:spLocks noGrp="1"/>
          </p:cNvSpPr>
          <p:nvPr>
            <p:ph type="title"/>
          </p:nvPr>
        </p:nvSpPr>
        <p:spPr>
          <a:xfrm>
            <a:off x="457200" y="514411"/>
            <a:ext cx="8143875" cy="858838"/>
          </a:xfrm>
        </p:spPr>
        <p:txBody>
          <a:bodyPr/>
          <a:lstStyle/>
          <a:p>
            <a:r>
              <a:rPr lang="en-US" altLang="en-US" b="0" cap="small" spc="300" dirty="0">
                <a:latin typeface="Verdana" panose="020B0604030504040204" pitchFamily="34" charset="0"/>
                <a:cs typeface="Verdana" panose="020B0604030504040204" pitchFamily="34" charset="0"/>
              </a:rPr>
              <a:t> </a:t>
            </a:r>
            <a:r>
              <a:rPr lang="en-US" altLang="en-US" sz="2400" cap="small" spc="300" dirty="0">
                <a:latin typeface="Times New Roman" panose="02020603050405020304" pitchFamily="18" charset="0"/>
                <a:cs typeface="Times New Roman" panose="02020603050405020304" pitchFamily="18" charset="0"/>
              </a:rPr>
              <a:t>MBDA Strategic Alignment</a:t>
            </a:r>
          </a:p>
        </p:txBody>
      </p:sp>
      <p:sp>
        <p:nvSpPr>
          <p:cNvPr id="7" name="Slide Number Placeholder 2">
            <a:extLst>
              <a:ext uri="{FF2B5EF4-FFF2-40B4-BE49-F238E27FC236}">
                <a16:creationId xmlns:a16="http://schemas.microsoft.com/office/drawing/2014/main" id="{303264EA-912E-4649-A5A7-679A24B8B992}"/>
              </a:ext>
            </a:extLst>
          </p:cNvPr>
          <p:cNvSpPr>
            <a:spLocks noGrp="1"/>
          </p:cNvSpPr>
          <p:nvPr>
            <p:ph type="sldNum" sz="quarter" idx="12"/>
          </p:nvPr>
        </p:nvSpPr>
        <p:spPr>
          <a:xfrm rot="10800000" flipV="1">
            <a:off x="3622089" y="6454061"/>
            <a:ext cx="2129856" cy="319600"/>
          </a:xfrm>
          <a:prstGeom prst="rect">
            <a:avLst/>
          </a:prstGeom>
        </p:spPr>
        <p:txBody>
          <a:bodyPr/>
          <a:lstStyle>
            <a:defPPr>
              <a:defRPr lang="en-US"/>
            </a:defPPr>
            <a:lvl1pPr algn="r" defTabSz="457200" rtl="0" fontAlgn="base">
              <a:spcBef>
                <a:spcPct val="0"/>
              </a:spcBef>
              <a:spcAft>
                <a:spcPct val="0"/>
              </a:spcAft>
              <a:defRPr sz="1000" kern="1200">
                <a:solidFill>
                  <a:schemeClr val="bg1">
                    <a:lumMod val="65000"/>
                  </a:schemeClr>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lang="en-US" sz="1400" b="1" dirty="0">
                <a:solidFill>
                  <a:prstClr val="white">
                    <a:lumMod val="65000"/>
                  </a:prstClr>
                </a:solidFill>
                <a:latin typeface="Times New Roman" panose="02020603050405020304" pitchFamily="18" charset="0"/>
                <a:cs typeface="Times New Roman" panose="02020603050405020304" pitchFamily="18" charset="0"/>
              </a:rPr>
              <a:t>5</a:t>
            </a:r>
            <a:endParaRPr kumimoji="0" lang="en-US" sz="1400" b="1" i="0" u="none" strike="noStrike" kern="1200" cap="none" spc="0" normalizeH="0" baseline="0" noProof="0" dirty="0">
              <a:ln>
                <a:noFill/>
              </a:ln>
              <a:solidFill>
                <a:prstClr val="white">
                  <a:lumMod val="65000"/>
                </a:prstClr>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62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96615" y="1646474"/>
            <a:ext cx="7762594" cy="4605469"/>
          </a:xfrm>
        </p:spPr>
        <p:txBody>
          <a:bodyPr>
            <a:noAutofit/>
          </a:bodyPr>
          <a:lstStyle/>
          <a:p>
            <a:pPr marL="0" indent="0">
              <a:buNone/>
            </a:pPr>
            <a:r>
              <a:rPr lang="en-US" sz="1600" dirty="0">
                <a:solidFill>
                  <a:srgbClr val="000000"/>
                </a:solidFill>
                <a:latin typeface="Times New Roman" panose="02020603050405020304" pitchFamily="18" charset="0"/>
                <a:cs typeface="Times New Roman" panose="02020603050405020304" pitchFamily="18" charset="0"/>
              </a:rPr>
              <a:t>The Minority Business Development Agency (MBDA), a bureau of the U.S. Department</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of Commerce, will provide Federal assistance to support innovative projects seeking to</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promote and ensure the inclusion and use of minority enterprises.</a:t>
            </a:r>
          </a:p>
          <a:p>
            <a:pPr marL="0" indent="0">
              <a:buNone/>
            </a:pPr>
            <a:endParaRPr lang="en-US" sz="1600" dirty="0">
              <a:solidFill>
                <a:srgbClr val="000000"/>
              </a:solidFill>
              <a:latin typeface="Times New Roman" panose="02020603050405020304" pitchFamily="18" charset="0"/>
              <a:cs typeface="Times New Roman" panose="02020603050405020304" pitchFamily="18" charset="0"/>
            </a:endParaRPr>
          </a:p>
          <a:p>
            <a:pPr marL="0" indent="0">
              <a:buNone/>
            </a:pPr>
            <a:r>
              <a:rPr lang="en-US" sz="1600" dirty="0">
                <a:solidFill>
                  <a:srgbClr val="000000"/>
                </a:solidFill>
                <a:latin typeface="Times New Roman" panose="02020603050405020304" pitchFamily="18" charset="0"/>
                <a:cs typeface="Times New Roman" panose="02020603050405020304" pitchFamily="18" charset="0"/>
              </a:rPr>
              <a:t>This Announcement provides information about the Agency’s strategic priorities for the</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American Indian, Alaska Native, and Native Hawaiian project (AIANNH) businesses to</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encourage new activities, education, outreach, innovative projects that are not addressed</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through other MBDA programs. This announcement is not a method for awarding</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congressionally directed funds or existing funded awards. The focus areas of the AIANNH</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projects are job creation and retention, and economic impact for Tribal communities and</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businesses. The AIANNH projects may provide technical business services including, but</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not limited to: entrepreneurial assistance, training, capital access, Federal procurement</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assistance, networking and relationship management, deal sourcing, joint ventures and</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partnerships, strategic infrastructure and economic planning assistance, and education for</a:t>
            </a:r>
          </a:p>
          <a:p>
            <a:pPr marL="0" indent="0">
              <a:buNone/>
            </a:pPr>
            <a:r>
              <a:rPr lang="en-US" sz="1600" dirty="0">
                <a:solidFill>
                  <a:srgbClr val="000000"/>
                </a:solidFill>
                <a:latin typeface="Times New Roman" panose="02020603050405020304" pitchFamily="18" charset="0"/>
                <a:cs typeface="Times New Roman" panose="02020603050405020304" pitchFamily="18" charset="0"/>
              </a:rPr>
              <a:t>tribal entities.</a:t>
            </a:r>
          </a:p>
        </p:txBody>
      </p:sp>
      <p:sp>
        <p:nvSpPr>
          <p:cNvPr id="3" name="Title 2"/>
          <p:cNvSpPr>
            <a:spLocks noGrp="1"/>
          </p:cNvSpPr>
          <p:nvPr>
            <p:ph type="title"/>
          </p:nvPr>
        </p:nvSpPr>
        <p:spPr/>
        <p:txBody>
          <a:bodyPr/>
          <a:lstStyle/>
          <a:p>
            <a:r>
              <a:rPr lang="en-US" dirty="0"/>
              <a:t> </a:t>
            </a:r>
            <a:r>
              <a:rPr lang="en-US" sz="2000" dirty="0">
                <a:latin typeface="Times New Roman" panose="02020603050405020304" pitchFamily="18" charset="0"/>
                <a:cs typeface="Times New Roman" panose="02020603050405020304" pitchFamily="18" charset="0"/>
              </a:rPr>
              <a:t>Program objectives </a:t>
            </a:r>
          </a:p>
        </p:txBody>
      </p:sp>
      <p:sp>
        <p:nvSpPr>
          <p:cNvPr id="4" name="TextBox 3"/>
          <p:cNvSpPr txBox="1"/>
          <p:nvPr/>
        </p:nvSpPr>
        <p:spPr>
          <a:xfrm>
            <a:off x="4216454" y="6467403"/>
            <a:ext cx="274434" cy="307777"/>
          </a:xfrm>
          <a:prstGeom prst="rect">
            <a:avLst/>
          </a:prstGeom>
          <a:noFill/>
        </p:spPr>
        <p:txBody>
          <a:bodyPr wrap="none" rtlCol="0">
            <a:spAutoFit/>
          </a:bodyPr>
          <a:lstStyle/>
          <a:p>
            <a:pPr algn="ctr"/>
            <a:r>
              <a:rPr lang="en-US" sz="1400" b="1" dirty="0">
                <a:latin typeface="Times New Roman" panose="02020603050405020304" pitchFamily="18" charset="0"/>
                <a:cs typeface="Times New Roman" panose="02020603050405020304" pitchFamily="18" charset="0"/>
              </a:rPr>
              <a:t>6</a:t>
            </a:r>
          </a:p>
        </p:txBody>
      </p:sp>
    </p:spTree>
    <p:extLst>
      <p:ext uri="{BB962C8B-B14F-4D97-AF65-F5344CB8AC3E}">
        <p14:creationId xmlns:p14="http://schemas.microsoft.com/office/powerpoint/2010/main" val="2138795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1400" dirty="0">
                <a:latin typeface="Times New Roman" panose="02020603050405020304" pitchFamily="18" charset="0"/>
                <a:cs typeface="Times New Roman" panose="02020603050405020304" pitchFamily="18" charset="0"/>
              </a:rPr>
              <a:t>MBDA leads Federal Government efforts to promote the growth and global</a:t>
            </a:r>
          </a:p>
          <a:p>
            <a:pPr marL="0" indent="0">
              <a:buNone/>
            </a:pPr>
            <a:r>
              <a:rPr lang="en-US" sz="1400" dirty="0">
                <a:latin typeface="Times New Roman" panose="02020603050405020304" pitchFamily="18" charset="0"/>
                <a:cs typeface="Times New Roman" panose="02020603050405020304" pitchFamily="18" charset="0"/>
              </a:rPr>
              <a:t>competitiveness of minority business enterprises (MBEs). MBDA has established key</a:t>
            </a:r>
          </a:p>
          <a:p>
            <a:pPr marL="0" indent="0">
              <a:buNone/>
            </a:pPr>
            <a:r>
              <a:rPr lang="en-US" sz="1400" dirty="0">
                <a:latin typeface="Times New Roman" panose="02020603050405020304" pitchFamily="18" charset="0"/>
                <a:cs typeface="Times New Roman" panose="02020603050405020304" pitchFamily="18" charset="0"/>
              </a:rPr>
              <a:t>priorities designed to overcome the unique challenges faced by minority business enterprises</a:t>
            </a:r>
          </a:p>
          <a:p>
            <a:pPr marL="0" indent="0">
              <a:buNone/>
            </a:pPr>
            <a:r>
              <a:rPr lang="en-US" sz="1400" dirty="0">
                <a:latin typeface="Times New Roman" panose="02020603050405020304" pitchFamily="18" charset="0"/>
                <a:cs typeface="Times New Roman" panose="02020603050405020304" pitchFamily="18" charset="0"/>
              </a:rPr>
              <a:t>(MBEs). The program initiative presented in this announcement is: American Indian, Alaska Native, and Native Hawaiian Project – This project provides support for the American Indian, Alaska Native, and Native Hawaiian communities (AIANNH) and has been one focus area of MBDA’s overall support for minority business development since the Agency’s inception. Although AIANNH businesses experience a</a:t>
            </a:r>
          </a:p>
          <a:p>
            <a:pPr marL="0" indent="0">
              <a:buNone/>
            </a:pPr>
            <a:r>
              <a:rPr lang="en-US" sz="1400" dirty="0">
                <a:latin typeface="Times New Roman" panose="02020603050405020304" pitchFamily="18" charset="0"/>
                <a:cs typeface="Times New Roman" panose="02020603050405020304" pitchFamily="18" charset="0"/>
              </a:rPr>
              <a:t>range of common needs and problems that impede growth, MBDA has identified the following three Strategic Initiatives to support Tribal and native business growth:</a:t>
            </a:r>
          </a:p>
          <a:p>
            <a:pPr marL="0" indent="0">
              <a:buNone/>
            </a:pPr>
            <a:endParaRPr lang="en-US" sz="1400" dirty="0">
              <a:latin typeface="Times New Roman" panose="02020603050405020304" pitchFamily="18" charset="0"/>
              <a:cs typeface="Times New Roman" panose="02020603050405020304" pitchFamily="18" charset="0"/>
            </a:endParaRPr>
          </a:p>
          <a:p>
            <a:pPr marL="0" indent="0">
              <a:buNone/>
            </a:pPr>
            <a:r>
              <a:rPr lang="en-US" sz="1400" dirty="0">
                <a:latin typeface="Times New Roman" panose="02020603050405020304" pitchFamily="18" charset="0"/>
                <a:cs typeface="Times New Roman" panose="02020603050405020304" pitchFamily="18" charset="0"/>
              </a:rPr>
              <a:t>1. AIANNH Strategic Initiatives (Applicants must select one or more of the following</a:t>
            </a:r>
          </a:p>
          <a:p>
            <a:pPr marL="0" indent="0">
              <a:buNone/>
            </a:pPr>
            <a:r>
              <a:rPr lang="en-US" sz="1400" dirty="0">
                <a:latin typeface="Times New Roman" panose="02020603050405020304" pitchFamily="18" charset="0"/>
                <a:cs typeface="Times New Roman" panose="02020603050405020304" pitchFamily="18" charset="0"/>
              </a:rPr>
              <a:t>initiatives to address in the application.)</a:t>
            </a:r>
          </a:p>
          <a:p>
            <a:pPr marL="0" indent="0">
              <a:buNone/>
            </a:pPr>
            <a:r>
              <a:rPr lang="en-US" sz="1400" dirty="0">
                <a:latin typeface="Times New Roman" panose="02020603050405020304" pitchFamily="18" charset="0"/>
                <a:cs typeface="Times New Roman" panose="02020603050405020304" pitchFamily="18" charset="0"/>
              </a:rPr>
              <a:t>a) Innovation and Entrepreneurship (e.g., business training, access to capital, incubators,</a:t>
            </a:r>
          </a:p>
          <a:p>
            <a:pPr marL="0" indent="0">
              <a:buNone/>
            </a:pPr>
            <a:r>
              <a:rPr lang="en-US" sz="1400" dirty="0">
                <a:latin typeface="Times New Roman" panose="02020603050405020304" pitchFamily="18" charset="0"/>
                <a:cs typeface="Times New Roman" panose="02020603050405020304" pitchFamily="18" charset="0"/>
              </a:rPr>
              <a:t>accelerators, Federal program coaching);</a:t>
            </a:r>
          </a:p>
          <a:p>
            <a:pPr marL="0" indent="0">
              <a:buNone/>
            </a:pPr>
            <a:r>
              <a:rPr lang="en-US" sz="1400" dirty="0">
                <a:latin typeface="Times New Roman" panose="02020603050405020304" pitchFamily="18" charset="0"/>
                <a:cs typeface="Times New Roman" panose="02020603050405020304" pitchFamily="18" charset="0"/>
              </a:rPr>
              <a:t>b) Strategic Planning (e.g., fostering, developing and/or implementing entrepreneurial and</a:t>
            </a:r>
          </a:p>
          <a:p>
            <a:pPr marL="0" indent="0">
              <a:buNone/>
            </a:pPr>
            <a:r>
              <a:rPr lang="en-US" sz="1400" dirty="0">
                <a:latin typeface="Times New Roman" panose="02020603050405020304" pitchFamily="18" charset="0"/>
                <a:cs typeface="Times New Roman" panose="02020603050405020304" pitchFamily="18" charset="0"/>
              </a:rPr>
              <a:t>economic development); and</a:t>
            </a:r>
          </a:p>
          <a:p>
            <a:pPr marL="0" indent="0">
              <a:buNone/>
            </a:pPr>
            <a:r>
              <a:rPr lang="en-US" sz="1400" dirty="0">
                <a:latin typeface="Times New Roman" panose="02020603050405020304" pitchFamily="18" charset="0"/>
                <a:cs typeface="Times New Roman" panose="02020603050405020304" pitchFamily="18" charset="0"/>
              </a:rPr>
              <a:t>c) Transformative Projects (e.g., support for MBEs involved in infrastructure focused</a:t>
            </a:r>
          </a:p>
          <a:p>
            <a:pPr marL="0" indent="0">
              <a:buNone/>
            </a:pPr>
            <a:r>
              <a:rPr lang="en-US" sz="1400" dirty="0">
                <a:latin typeface="Times New Roman" panose="02020603050405020304" pitchFamily="18" charset="0"/>
                <a:cs typeface="Times New Roman" panose="02020603050405020304" pitchFamily="18" charset="0"/>
              </a:rPr>
              <a:t>public-private partnerships, and broadband).</a:t>
            </a:r>
          </a:p>
        </p:txBody>
      </p:sp>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4" name="TextBox 3"/>
          <p:cNvSpPr txBox="1"/>
          <p:nvPr/>
        </p:nvSpPr>
        <p:spPr>
          <a:xfrm>
            <a:off x="3883640" y="6396095"/>
            <a:ext cx="621314"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7</a:t>
            </a:r>
          </a:p>
        </p:txBody>
      </p:sp>
    </p:spTree>
    <p:extLst>
      <p:ext uri="{BB962C8B-B14F-4D97-AF65-F5344CB8AC3E}">
        <p14:creationId xmlns:p14="http://schemas.microsoft.com/office/powerpoint/2010/main" val="3992490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996A42-5C5E-4098-A013-EF5772386DC4}"/>
              </a:ext>
            </a:extLst>
          </p:cNvPr>
          <p:cNvSpPr>
            <a:spLocks noGrp="1"/>
          </p:cNvSpPr>
          <p:nvPr>
            <p:ph idx="1"/>
          </p:nvPr>
        </p:nvSpPr>
        <p:spPr/>
        <p:txBody>
          <a:bodyPr>
            <a:noAutofit/>
          </a:bodyPr>
          <a:lstStyle/>
          <a:p>
            <a:pPr marL="0" indent="0">
              <a:buNone/>
            </a:pPr>
            <a:r>
              <a:rPr lang="en-US" sz="1100" dirty="0">
                <a:latin typeface="Times New Roman" panose="02020603050405020304" pitchFamily="18" charset="0"/>
                <a:cs typeface="Times New Roman" panose="02020603050405020304" pitchFamily="18" charset="0"/>
              </a:rPr>
              <a:t>2. AIANNH Locations:</a:t>
            </a:r>
          </a:p>
          <a:p>
            <a:pPr marL="0" indent="0">
              <a:buNone/>
            </a:pPr>
            <a:r>
              <a:rPr lang="en-US" sz="1100" dirty="0">
                <a:latin typeface="Times New Roman" panose="02020603050405020304" pitchFamily="18" charset="0"/>
                <a:cs typeface="Times New Roman" panose="02020603050405020304" pitchFamily="18" charset="0"/>
              </a:rPr>
              <a:t>MBDA anticipates making at least one award in each of these service locations: (1) Alaska; (2) California; (3) Northwest Area (including states of Idaho, Oregon and Washington); (4) Rocky Mountain Area (including states of Montana and Wyoming); (5) Western Area (including states of Arizona, Nevada, and Utah); (6) Southwest Area (including states of Colorado and New Mexico); (7) Great Plains Area (including states of Nebraska, North Dakota and South Dakota); (8) Southern Plains Area (including states of Kansas, Oklahoma and Texas); (9) Midwest Area (including the states of Iowa, Michigan, Minnesota, and Wisconsin); (10) Eastern Area (including the states of Alabama, Arkansas, Connecticut, Delaware, Florida, Georgia, Kentucky, Illinois, Indiana, Louisiana, Maine, Massachusetts, Missouri, Mississippi, New Hampshire, New Jersey, New York, North Carolina, Ohio, Pennsylvania, Rhode Island, South Carolina, Tennessee, Vermont, Virginia, West Virginia); and (11) Hawaii.</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MBDA anticipates making at least one (1) award under this announcement in the 11designated areas for a total of 13 awards in the amount of $3,900,000. The funding amount for each award will be approximately $300,000 each. </a:t>
            </a:r>
          </a:p>
          <a:p>
            <a:pPr marL="0" indent="0">
              <a:buNone/>
            </a:pPr>
            <a:endParaRPr lang="en-US" sz="1100" dirty="0">
              <a:latin typeface="Times New Roman" panose="02020603050405020304" pitchFamily="18" charset="0"/>
              <a:cs typeface="Times New Roman" panose="02020603050405020304" pitchFamily="18" charset="0"/>
            </a:endParaRPr>
          </a:p>
          <a:p>
            <a:pPr marL="0" indent="0">
              <a:buNone/>
            </a:pPr>
            <a:r>
              <a:rPr lang="en-US" sz="1100" dirty="0">
                <a:latin typeface="Times New Roman" panose="02020603050405020304" pitchFamily="18" charset="0"/>
                <a:cs typeface="Times New Roman" panose="02020603050405020304" pitchFamily="18" charset="0"/>
              </a:rPr>
              <a:t>3. Agency Requirements for Each Project</a:t>
            </a:r>
          </a:p>
          <a:p>
            <a:pPr marL="0" indent="0">
              <a:buNone/>
            </a:pPr>
            <a:r>
              <a:rPr lang="en-US" sz="1100" dirty="0">
                <a:latin typeface="Times New Roman" panose="02020603050405020304" pitchFamily="18" charset="0"/>
                <a:cs typeface="Times New Roman" panose="02020603050405020304" pitchFamily="18" charset="0"/>
              </a:rPr>
              <a:t>a) Alignment to MBDA Mission – Each proposed project should align, compliment and support MBDA’s mission to promote the growth and global competitiveness of America’s minority business enterprise (MBE) community.</a:t>
            </a:r>
          </a:p>
          <a:p>
            <a:pPr marL="0" indent="0">
              <a:buNone/>
            </a:pPr>
            <a:r>
              <a:rPr lang="en-US" sz="1100" dirty="0">
                <a:latin typeface="Times New Roman" panose="02020603050405020304" pitchFamily="18" charset="0"/>
                <a:cs typeface="Times New Roman" panose="02020603050405020304" pitchFamily="18" charset="0"/>
              </a:rPr>
              <a:t>b) Service Location - MBDA seeks to fund projects located in a U.S. State or U.S. Territory servicing Tribal and native businesses in one of the locations designated in AIANNH Locations section (I.B.2 above). Applications must identify the designated</a:t>
            </a:r>
          </a:p>
          <a:p>
            <a:pPr marL="0" indent="0">
              <a:buNone/>
            </a:pPr>
            <a:r>
              <a:rPr lang="en-US" sz="1100" dirty="0">
                <a:latin typeface="Times New Roman" panose="02020603050405020304" pitchFamily="18" charset="0"/>
                <a:cs typeface="Times New Roman" panose="02020603050405020304" pitchFamily="18" charset="0"/>
              </a:rPr>
              <a:t>location that it will impact through the award.</a:t>
            </a:r>
          </a:p>
          <a:p>
            <a:pPr marL="0" indent="0">
              <a:buNone/>
            </a:pPr>
            <a:r>
              <a:rPr lang="en-US" sz="1100" dirty="0">
                <a:latin typeface="Times New Roman" panose="02020603050405020304" pitchFamily="18" charset="0"/>
                <a:cs typeface="Times New Roman" panose="02020603050405020304" pitchFamily="18" charset="0"/>
              </a:rPr>
              <a:t>c) Performance – Funded projects must align with the MBDA program priorities as</a:t>
            </a:r>
          </a:p>
          <a:p>
            <a:pPr marL="0" indent="0">
              <a:buNone/>
            </a:pPr>
            <a:r>
              <a:rPr lang="en-US" sz="1100" dirty="0">
                <a:latin typeface="Times New Roman" panose="02020603050405020304" pitchFamily="18" charset="0"/>
                <a:cs typeface="Times New Roman" panose="02020603050405020304" pitchFamily="18" charset="0"/>
              </a:rPr>
              <a:t>described in Section I.B. above. Further, applications must address one or more of the three</a:t>
            </a:r>
          </a:p>
          <a:p>
            <a:pPr marL="0" indent="0">
              <a:buNone/>
            </a:pPr>
            <a:r>
              <a:rPr lang="en-US" sz="1100" dirty="0">
                <a:latin typeface="Times New Roman" panose="02020603050405020304" pitchFamily="18" charset="0"/>
                <a:cs typeface="Times New Roman" panose="02020603050405020304" pitchFamily="18" charset="0"/>
              </a:rPr>
              <a:t>(3) AIANNH Strategic Initiatives section (I.B.1 above) in order to support Tribal and native</a:t>
            </a:r>
          </a:p>
          <a:p>
            <a:pPr marL="0" indent="0">
              <a:buNone/>
            </a:pPr>
            <a:r>
              <a:rPr lang="en-US" sz="1100" dirty="0">
                <a:latin typeface="Times New Roman" panose="02020603050405020304" pitchFamily="18" charset="0"/>
                <a:cs typeface="Times New Roman" panose="02020603050405020304" pitchFamily="18" charset="0"/>
              </a:rPr>
              <a:t>business growth.</a:t>
            </a:r>
          </a:p>
          <a:p>
            <a:pPr marL="0" indent="0">
              <a:buNone/>
            </a:pPr>
            <a:endParaRPr lang="en-US" sz="11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7FD7BAB7-5AF1-4AB1-8064-72F889BF334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continued</a:t>
            </a:r>
          </a:p>
        </p:txBody>
      </p:sp>
      <p:sp>
        <p:nvSpPr>
          <p:cNvPr id="4" name="TextBox 3">
            <a:extLst>
              <a:ext uri="{FF2B5EF4-FFF2-40B4-BE49-F238E27FC236}">
                <a16:creationId xmlns:a16="http://schemas.microsoft.com/office/drawing/2014/main" id="{87F51F77-0821-482B-9FF7-303835603705}"/>
              </a:ext>
            </a:extLst>
          </p:cNvPr>
          <p:cNvSpPr txBox="1"/>
          <p:nvPr/>
        </p:nvSpPr>
        <p:spPr>
          <a:xfrm>
            <a:off x="4014651" y="6403936"/>
            <a:ext cx="576617"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8</a:t>
            </a:r>
          </a:p>
        </p:txBody>
      </p:sp>
    </p:spTree>
    <p:extLst>
      <p:ext uri="{BB962C8B-B14F-4D97-AF65-F5344CB8AC3E}">
        <p14:creationId xmlns:p14="http://schemas.microsoft.com/office/powerpoint/2010/main" val="2511689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8E19A9-DB70-4598-ABE8-7E946AA2394E}"/>
              </a:ext>
            </a:extLst>
          </p:cNvPr>
          <p:cNvSpPr>
            <a:spLocks noGrp="1"/>
          </p:cNvSpPr>
          <p:nvPr>
            <p:ph idx="1"/>
          </p:nvPr>
        </p:nvSpPr>
        <p:spPr/>
        <p:txBody>
          <a:bodyPr>
            <a:noAutofit/>
          </a:bodyPr>
          <a:lstStyle/>
          <a:p>
            <a:pPr marL="0" indent="0">
              <a:buNone/>
            </a:pPr>
            <a:r>
              <a:rPr lang="en-US" sz="1050" dirty="0">
                <a:latin typeface="Times New Roman" panose="02020603050405020304" pitchFamily="18" charset="0"/>
                <a:cs typeface="Times New Roman" panose="02020603050405020304" pitchFamily="18" charset="0"/>
              </a:rPr>
              <a:t> d) Innovation - Applications must address the unique challenges faced by AIANNH communities and businesses in the designated locations and are encouraged to use innovative approaches to address these challenges.</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e) MBE Service Recipients - Organizations that are owned or controlled by the following persons or groups of persons are the organizations that are considered MBEs for the purpose of this BAA AIANNH initiative and for the purpose of pilot or demonstration projects</a:t>
            </a:r>
          </a:p>
          <a:p>
            <a:pPr marL="0" indent="0">
              <a:buNone/>
            </a:pPr>
            <a:r>
              <a:rPr lang="en-US" sz="1050" dirty="0">
                <a:latin typeface="Times New Roman" panose="02020603050405020304" pitchFamily="18" charset="0"/>
                <a:cs typeface="Times New Roman" panose="02020603050405020304" pitchFamily="18" charset="0"/>
              </a:rPr>
              <a:t>designed to overcome their challenges: Native Americans (Including American Indians), Alaska Natives (including Alaska Native Corporations and Tribal entities), Native Hawaiians, and Pacific Islander Americans, African Americans, Hispanic Americans,</a:t>
            </a:r>
          </a:p>
          <a:p>
            <a:pPr marL="0" indent="0">
              <a:buNone/>
            </a:pPr>
            <a:r>
              <a:rPr lang="en-US" sz="1050" dirty="0">
                <a:latin typeface="Times New Roman" panose="02020603050405020304" pitchFamily="18" charset="0"/>
                <a:cs typeface="Times New Roman" panose="02020603050405020304" pitchFamily="18" charset="0"/>
              </a:rPr>
              <a:t>Hasidic Jews, and Asian Indians.</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In order to remain consistent with the Agency’s mission, MBDA would like applications to allow for the measurement of growth in the AIANNH business community through the elements listed in the table below. Applicants should plan projects that allow them to set</a:t>
            </a:r>
          </a:p>
          <a:p>
            <a:pPr marL="0" indent="0">
              <a:buNone/>
            </a:pPr>
            <a:r>
              <a:rPr lang="en-US" sz="1050" dirty="0">
                <a:latin typeface="Times New Roman" panose="02020603050405020304" pitchFamily="18" charset="0"/>
                <a:cs typeface="Times New Roman" panose="02020603050405020304" pitchFamily="18" charset="0"/>
              </a:rPr>
              <a:t>goals in these areas and to capture success stories.</a:t>
            </a:r>
          </a:p>
          <a:p>
            <a:pPr marL="0" indent="0">
              <a:buNone/>
            </a:pPr>
            <a:r>
              <a:rPr lang="en-US" sz="1050" dirty="0">
                <a:latin typeface="Times New Roman" panose="02020603050405020304" pitchFamily="18" charset="0"/>
                <a:cs typeface="Times New Roman" panose="02020603050405020304" pitchFamily="18" charset="0"/>
              </a:rPr>
              <a:t>Measures and Goals</a:t>
            </a:r>
          </a:p>
          <a:p>
            <a:pPr marL="0" indent="0">
              <a:buNone/>
            </a:pPr>
            <a:r>
              <a:rPr lang="en-US" sz="1050" dirty="0">
                <a:latin typeface="Times New Roman" panose="02020603050405020304" pitchFamily="18" charset="0"/>
                <a:cs typeface="Times New Roman" panose="02020603050405020304" pitchFamily="18" charset="0"/>
              </a:rPr>
              <a:t>Number of MBEs Served</a:t>
            </a:r>
          </a:p>
          <a:p>
            <a:pPr marL="0" indent="0">
              <a:buNone/>
            </a:pPr>
            <a:r>
              <a:rPr lang="en-US" sz="1050" dirty="0">
                <a:latin typeface="Times New Roman" panose="02020603050405020304" pitchFamily="18" charset="0"/>
                <a:cs typeface="Times New Roman" panose="02020603050405020304" pitchFamily="18" charset="0"/>
              </a:rPr>
              <a:t>Economic Growth*</a:t>
            </a:r>
          </a:p>
          <a:p>
            <a:pPr marL="0" indent="0">
              <a:buNone/>
            </a:pPr>
            <a:r>
              <a:rPr lang="en-US" sz="1050" dirty="0">
                <a:latin typeface="Times New Roman" panose="02020603050405020304" pitchFamily="18" charset="0"/>
                <a:cs typeface="Times New Roman" panose="02020603050405020304" pitchFamily="18" charset="0"/>
              </a:rPr>
              <a:t>Number of Businesses Served**</a:t>
            </a:r>
          </a:p>
          <a:p>
            <a:pPr marL="0" indent="0">
              <a:buNone/>
            </a:pPr>
            <a:r>
              <a:rPr lang="en-US" sz="1050" dirty="0">
                <a:latin typeface="Times New Roman" panose="02020603050405020304" pitchFamily="18" charset="0"/>
                <a:cs typeface="Times New Roman" panose="02020603050405020304" pitchFamily="18" charset="0"/>
              </a:rPr>
              <a:t>Number of Success Stories</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**Definitions are outlined in the NOFO.</a:t>
            </a:r>
          </a:p>
        </p:txBody>
      </p:sp>
      <p:sp>
        <p:nvSpPr>
          <p:cNvPr id="3" name="Title 2">
            <a:extLst>
              <a:ext uri="{FF2B5EF4-FFF2-40B4-BE49-F238E27FC236}">
                <a16:creationId xmlns:a16="http://schemas.microsoft.com/office/drawing/2014/main" id="{64125CE9-E8E8-4F08-B163-C503D394EDE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Program priorities continued</a:t>
            </a:r>
          </a:p>
        </p:txBody>
      </p:sp>
      <p:sp>
        <p:nvSpPr>
          <p:cNvPr id="4" name="TextBox 3">
            <a:extLst>
              <a:ext uri="{FF2B5EF4-FFF2-40B4-BE49-F238E27FC236}">
                <a16:creationId xmlns:a16="http://schemas.microsoft.com/office/drawing/2014/main" id="{4BAB6E2B-28D2-4627-B02A-6D138A2C7499}"/>
              </a:ext>
            </a:extLst>
          </p:cNvPr>
          <p:cNvSpPr txBox="1"/>
          <p:nvPr/>
        </p:nvSpPr>
        <p:spPr>
          <a:xfrm>
            <a:off x="4119154" y="6403935"/>
            <a:ext cx="419864" cy="307777"/>
          </a:xfrm>
          <a:prstGeom prst="rect">
            <a:avLst/>
          </a:prstGeom>
          <a:noFill/>
        </p:spPr>
        <p:txBody>
          <a:bodyPr wrap="square" rtlCol="0">
            <a:spAutoFit/>
          </a:bodyPr>
          <a:lstStyle/>
          <a:p>
            <a:pPr algn="ctr"/>
            <a:r>
              <a:rPr lang="en-US" sz="1400" b="1" dirty="0">
                <a:latin typeface="Times New Roman" panose="02020603050405020304" pitchFamily="18" charset="0"/>
                <a:cs typeface="Times New Roman" panose="02020603050405020304" pitchFamily="18" charset="0"/>
              </a:rPr>
              <a:t>9</a:t>
            </a:r>
          </a:p>
        </p:txBody>
      </p:sp>
    </p:spTree>
    <p:extLst>
      <p:ext uri="{BB962C8B-B14F-4D97-AF65-F5344CB8AC3E}">
        <p14:creationId xmlns:p14="http://schemas.microsoft.com/office/powerpoint/2010/main" val="263742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3A1326B6F167458AEF8FAAC882658A" ma:contentTypeVersion="12" ma:contentTypeDescription="Create a new document." ma:contentTypeScope="" ma:versionID="4a7dc49edd3501e842cb0a8b787d8693">
  <xsd:schema xmlns:xsd="http://www.w3.org/2001/XMLSchema" xmlns:xs="http://www.w3.org/2001/XMLSchema" xmlns:p="http://schemas.microsoft.com/office/2006/metadata/properties" xmlns:ns1="http://schemas.microsoft.com/sharepoint/v3" xmlns:ns3="e2d3d16d-9f26-4416-9c33-9c53dc4ef9fe" xmlns:ns4="745c7e65-57ac-4a3a-b2a9-07c4eb3b7314" targetNamespace="http://schemas.microsoft.com/office/2006/metadata/properties" ma:root="true" ma:fieldsID="8d1d92d9ae7b7f586dd7ad6d50bb0a53" ns1:_="" ns3:_="" ns4:_="">
    <xsd:import namespace="http://schemas.microsoft.com/sharepoint/v3"/>
    <xsd:import namespace="e2d3d16d-9f26-4416-9c33-9c53dc4ef9fe"/>
    <xsd:import namespace="745c7e65-57ac-4a3a-b2a9-07c4eb3b731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d3d16d-9f26-4416-9c33-9c53dc4ef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c7e65-57ac-4a3a-b2a9-07c4eb3b731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0DCC12B4-8E9A-44B4-8893-A84E69B7C6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2d3d16d-9f26-4416-9c33-9c53dc4ef9fe"/>
    <ds:schemaRef ds:uri="745c7e65-57ac-4a3a-b2a9-07c4eb3b73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B74DA29-1FE6-484A-96AE-B39686B9D02F}">
  <ds:schemaRefs>
    <ds:schemaRef ds:uri="http://schemas.microsoft.com/sharepoint/v3/contenttype/forms"/>
  </ds:schemaRefs>
</ds:datastoreItem>
</file>

<file path=customXml/itemProps3.xml><?xml version="1.0" encoding="utf-8"?>
<ds:datastoreItem xmlns:ds="http://schemas.openxmlformats.org/officeDocument/2006/customXml" ds:itemID="{EF4F63BF-EA66-4FBD-AE8A-BCF3AC99FD9E}">
  <ds:schemaRefs>
    <ds:schemaRef ds:uri="745c7e65-57ac-4a3a-b2a9-07c4eb3b7314"/>
    <ds:schemaRef ds:uri="http://www.w3.org/XML/1998/namespace"/>
    <ds:schemaRef ds:uri="http://purl.org/dc/terms/"/>
    <ds:schemaRef ds:uri="http://schemas.microsoft.com/office/2006/documentManagement/types"/>
    <ds:schemaRef ds:uri="http://purl.org/dc/dcmitype/"/>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e2d3d16d-9f26-4416-9c33-9c53dc4ef9fe"/>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71065</TotalTime>
  <Words>3512</Words>
  <Application>Microsoft Office PowerPoint</Application>
  <PresentationFormat>On-screen Show (4:3)</PresentationFormat>
  <Paragraphs>265</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MS PGothic</vt:lpstr>
      <vt:lpstr>Arial</vt:lpstr>
      <vt:lpstr>Calibri</vt:lpstr>
      <vt:lpstr>Times New Roman</vt:lpstr>
      <vt:lpstr>Utsaah</vt:lpstr>
      <vt:lpstr>Verdana</vt:lpstr>
      <vt:lpstr>Wingdings</vt:lpstr>
      <vt:lpstr>Office Theme</vt:lpstr>
      <vt:lpstr> PRE-APPLICATION CONFERENCE American Indian, Alaska native and native Hawaiian project  Notice of  funding opportunity announcement  MBDA-OBD-2021-2006916 June 8, 2021 2:00 – 3:00pm EDT  </vt:lpstr>
      <vt:lpstr>overview</vt:lpstr>
      <vt:lpstr>Teleconference Protocol </vt:lpstr>
      <vt:lpstr>Important Dates  </vt:lpstr>
      <vt:lpstr> MBDA Strategic Alignment</vt:lpstr>
      <vt:lpstr> Program objectives </vt:lpstr>
      <vt:lpstr>program priorities  </vt:lpstr>
      <vt:lpstr>Program priorities continued</vt:lpstr>
      <vt:lpstr>Program priorities continued</vt:lpstr>
      <vt:lpstr>Program Authority  </vt:lpstr>
      <vt:lpstr>Award Information  </vt:lpstr>
      <vt:lpstr>Eligibility Information </vt:lpstr>
      <vt:lpstr>Application and Submission  Information </vt:lpstr>
      <vt:lpstr>Unique Entity Identifier and System  for Award Management (SAM)</vt:lpstr>
      <vt:lpstr>Submission dates and times</vt:lpstr>
      <vt:lpstr>Funding Restriction</vt:lpstr>
      <vt:lpstr>Other submission requirements</vt:lpstr>
      <vt:lpstr>Application review  information</vt:lpstr>
      <vt:lpstr>Application review  information Continued</vt:lpstr>
      <vt:lpstr>Reporting</vt:lpstr>
      <vt:lpstr>Agency contact</vt:lpstr>
      <vt:lpstr>Other information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Jileen Hohle</dc:creator>
  <cp:lastModifiedBy>Antavia Grimsley</cp:lastModifiedBy>
  <cp:revision>272</cp:revision>
  <cp:lastPrinted>2016-05-17T20:15:38Z</cp:lastPrinted>
  <dcterms:created xsi:type="dcterms:W3CDTF">2012-08-22T19:45:22Z</dcterms:created>
  <dcterms:modified xsi:type="dcterms:W3CDTF">2021-06-08T17:06:12Z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0x0101003A3A1326B6F167458AEF8FAAC882658A</vt:lpwstr>
  </property>
</Properties>
</file>