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8"/>
  </p:notesMasterIdLst>
  <p:handoutMasterIdLst>
    <p:handoutMasterId r:id="rId39"/>
  </p:handoutMasterIdLst>
  <p:sldIdLst>
    <p:sldId id="256" r:id="rId5"/>
    <p:sldId id="257" r:id="rId6"/>
    <p:sldId id="264" r:id="rId7"/>
    <p:sldId id="265" r:id="rId8"/>
    <p:sldId id="343" r:id="rId9"/>
    <p:sldId id="324" r:id="rId10"/>
    <p:sldId id="667" r:id="rId11"/>
    <p:sldId id="669" r:id="rId12"/>
    <p:sldId id="258" r:id="rId13"/>
    <p:sldId id="633" r:id="rId14"/>
    <p:sldId id="628" r:id="rId15"/>
    <p:sldId id="651" r:id="rId16"/>
    <p:sldId id="658" r:id="rId17"/>
    <p:sldId id="665" r:id="rId18"/>
    <p:sldId id="266" r:id="rId19"/>
    <p:sldId id="666" r:id="rId20"/>
    <p:sldId id="270" r:id="rId21"/>
    <p:sldId id="326" r:id="rId22"/>
    <p:sldId id="369" r:id="rId23"/>
    <p:sldId id="668" r:id="rId24"/>
    <p:sldId id="358" r:id="rId25"/>
    <p:sldId id="670" r:id="rId26"/>
    <p:sldId id="359" r:id="rId27"/>
    <p:sldId id="327" r:id="rId28"/>
    <p:sldId id="333" r:id="rId29"/>
    <p:sldId id="286" r:id="rId30"/>
    <p:sldId id="342" r:id="rId31"/>
    <p:sldId id="340" r:id="rId32"/>
    <p:sldId id="338" r:id="rId33"/>
    <p:sldId id="337" r:id="rId34"/>
    <p:sldId id="370" r:id="rId35"/>
    <p:sldId id="371" r:id="rId36"/>
    <p:sldId id="296"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wartz, Sarah (Federal)" initials="SS(" lastIdx="10" clrIdx="0">
    <p:extLst>
      <p:ext uri="{19B8F6BF-5375-455C-9EA6-DF929625EA0E}">
        <p15:presenceInfo xmlns:p15="http://schemas.microsoft.com/office/powerpoint/2012/main" userId="S-1-5-21-400491793-1610620802-1684573522-41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66"/>
    <a:srgbClr val="0060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8" autoAdjust="0"/>
    <p:restoredTop sz="94660"/>
  </p:normalViewPr>
  <p:slideViewPr>
    <p:cSldViewPr snapToGrid="0" snapToObjects="1">
      <p:cViewPr varScale="1">
        <p:scale>
          <a:sx n="82" d="100"/>
          <a:sy n="82" d="100"/>
        </p:scale>
        <p:origin x="1450"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FEEE5C3-2B1A-449C-9B77-C9A8D6CF22AA}" type="datetimeFigureOut">
              <a:rPr lang="en-US" smtClean="0"/>
              <a:t>6/4/2021</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E40779F-ED73-4391-917D-58A871B2C187}" type="slidenum">
              <a:rPr lang="en-US" smtClean="0"/>
              <a:t>‹#›</a:t>
            </a:fld>
            <a:endParaRPr lang="en-US" dirty="0"/>
          </a:p>
        </p:txBody>
      </p:sp>
    </p:spTree>
    <p:extLst>
      <p:ext uri="{BB962C8B-B14F-4D97-AF65-F5344CB8AC3E}">
        <p14:creationId xmlns:p14="http://schemas.microsoft.com/office/powerpoint/2010/main" val="14202872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EA46689E-5EFD-4874-9289-FC892A62B6E9}" type="datetimeFigureOut">
              <a:rPr lang="en-US" smtClean="0"/>
              <a:t>6/4/2021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2E76021F-123E-47B4-A079-D673F4AE8B1E}" type="slidenum">
              <a:rPr lang="en-US" smtClean="0"/>
              <a:t>‹#›</a:t>
            </a:fld>
            <a:endParaRPr lang="en-US" dirty="0"/>
          </a:p>
        </p:txBody>
      </p:sp>
    </p:spTree>
    <p:extLst>
      <p:ext uri="{BB962C8B-B14F-4D97-AF65-F5344CB8AC3E}">
        <p14:creationId xmlns:p14="http://schemas.microsoft.com/office/powerpoint/2010/main" val="30509934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a:p>
          <a:p>
            <a:pPr>
              <a:spcBef>
                <a:spcPct val="0"/>
              </a:spcBef>
            </a:pPr>
            <a:endParaRPr lang="en-US" altLang="en-US" dirty="0">
              <a:solidFill>
                <a:srgbClr val="C00000"/>
              </a:solidFill>
            </a:endParaRPr>
          </a:p>
          <a:p>
            <a:pPr>
              <a:spcBef>
                <a:spcPct val="0"/>
              </a:spcBef>
            </a:pPr>
            <a:endParaRPr lang="en-US" altLang="en-US" dirty="0">
              <a:solidFill>
                <a:srgbClr val="C00000"/>
              </a:solidFill>
            </a:endParaRPr>
          </a:p>
          <a:p>
            <a:pPr>
              <a:spcBef>
                <a:spcPct val="0"/>
              </a:spcBef>
            </a:pPr>
            <a:endParaRPr lang="en-US" altLang="en-US" b="1" u="sng" dirty="0">
              <a:solidFill>
                <a:srgbClr val="C00000"/>
              </a:solidFill>
            </a:endParaRPr>
          </a:p>
        </p:txBody>
      </p:sp>
      <p:sp>
        <p:nvSpPr>
          <p:cNvPr id="25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97379" indent="-305799"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226483" indent="-244969"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718063" indent="-244969"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209642" indent="-244969"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683137" indent="-24496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156631" indent="-24496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630127" indent="-24496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4103621" indent="-244969"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DEF197B-EE4D-45CA-84EA-6E6AABDFC52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733879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58562F-01DD-4EFD-9CDF-2C53E7FA276C}" type="slidenum">
              <a:rPr lang="en-US" smtClean="0"/>
              <a:t>9</a:t>
            </a:fld>
            <a:endParaRPr lang="en-US" dirty="0"/>
          </a:p>
        </p:txBody>
      </p:sp>
    </p:spTree>
    <p:extLst>
      <p:ext uri="{BB962C8B-B14F-4D97-AF65-F5344CB8AC3E}">
        <p14:creationId xmlns:p14="http://schemas.microsoft.com/office/powerpoint/2010/main" val="2981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BE3F7A-A672-45AB-A014-A38F8886FC6F}" type="slidenum">
              <a:rPr lang="en-US" smtClean="0"/>
              <a:t>10</a:t>
            </a:fld>
            <a:endParaRPr lang="en-US" dirty="0"/>
          </a:p>
        </p:txBody>
      </p:sp>
    </p:spTree>
    <p:extLst>
      <p:ext uri="{BB962C8B-B14F-4D97-AF65-F5344CB8AC3E}">
        <p14:creationId xmlns:p14="http://schemas.microsoft.com/office/powerpoint/2010/main" val="413130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BE3F7A-A672-45AB-A014-A38F8886FC6F}" type="slidenum">
              <a:rPr lang="en-US" smtClean="0"/>
              <a:t>13</a:t>
            </a:fld>
            <a:endParaRPr lang="en-US" dirty="0"/>
          </a:p>
        </p:txBody>
      </p:sp>
    </p:spTree>
    <p:extLst>
      <p:ext uri="{BB962C8B-B14F-4D97-AF65-F5344CB8AC3E}">
        <p14:creationId xmlns:p14="http://schemas.microsoft.com/office/powerpoint/2010/main" val="246176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58562F-01DD-4EFD-9CDF-2C53E7FA276C}" type="slidenum">
              <a:rPr lang="en-US" smtClean="0"/>
              <a:t>15</a:t>
            </a:fld>
            <a:endParaRPr lang="en-US" dirty="0"/>
          </a:p>
        </p:txBody>
      </p:sp>
    </p:spTree>
    <p:extLst>
      <p:ext uri="{BB962C8B-B14F-4D97-AF65-F5344CB8AC3E}">
        <p14:creationId xmlns:p14="http://schemas.microsoft.com/office/powerpoint/2010/main" val="116045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17</a:t>
            </a:fld>
            <a:endParaRPr lang="en-US" dirty="0"/>
          </a:p>
        </p:txBody>
      </p:sp>
    </p:spTree>
    <p:extLst>
      <p:ext uri="{BB962C8B-B14F-4D97-AF65-F5344CB8AC3E}">
        <p14:creationId xmlns:p14="http://schemas.microsoft.com/office/powerpoint/2010/main" val="3960487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powerpoint_mainbar-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65400"/>
            <a:ext cx="9144000" cy="1705570"/>
          </a:xfrm>
          <a:prstGeom prst="rect">
            <a:avLst/>
          </a:prstGeom>
        </p:spPr>
      </p:pic>
      <p:sp>
        <p:nvSpPr>
          <p:cNvPr id="8" name="Title 1"/>
          <p:cNvSpPr>
            <a:spLocks noGrp="1"/>
          </p:cNvSpPr>
          <p:nvPr>
            <p:ph type="ctrTitle" hasCustomPrompt="1"/>
          </p:nvPr>
        </p:nvSpPr>
        <p:spPr>
          <a:xfrm>
            <a:off x="298420" y="2661811"/>
            <a:ext cx="5447700" cy="1494975"/>
          </a:xfrm>
        </p:spPr>
        <p:txBody>
          <a:bodyPr>
            <a:normAutofit/>
          </a:bodyPr>
          <a:lstStyle>
            <a:lvl1pPr algn="l">
              <a:defRPr sz="2400" b="1" i="0" cap="all">
                <a:solidFill>
                  <a:schemeClr val="bg1"/>
                </a:solidFill>
                <a:latin typeface="Verdana"/>
              </a:defRPr>
            </a:lvl1pPr>
          </a:lstStyle>
          <a:p>
            <a:r>
              <a:rPr lang="en-US" dirty="0"/>
              <a:t>Click to edit Master </a:t>
            </a:r>
            <a:br>
              <a:rPr lang="en-US" dirty="0"/>
            </a:br>
            <a:r>
              <a:rPr lang="en-US" dirty="0"/>
              <a:t>title style</a:t>
            </a:r>
          </a:p>
        </p:txBody>
      </p:sp>
      <p:pic>
        <p:nvPicPr>
          <p:cNvPr id="9" name="Picture 8" descr="powerpoint_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588" y="2718858"/>
            <a:ext cx="1986652" cy="1410168"/>
          </a:xfrm>
          <a:prstGeom prst="rect">
            <a:avLst/>
          </a:prstGeom>
        </p:spPr>
      </p:pic>
      <p:pic>
        <p:nvPicPr>
          <p:cNvPr id="10" name="Picture 9" descr="powerpoint_taglin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3807" y="4385806"/>
            <a:ext cx="1889493" cy="197009"/>
          </a:xfrm>
          <a:prstGeom prst="rect">
            <a:avLst/>
          </a:prstGeom>
        </p:spPr>
      </p:pic>
    </p:spTree>
    <p:extLst>
      <p:ext uri="{BB962C8B-B14F-4D97-AF65-F5344CB8AC3E}">
        <p14:creationId xmlns:p14="http://schemas.microsoft.com/office/powerpoint/2010/main" val="180665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DD7B-B255-43F1-969B-1D53118CA8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14DD96-AEBD-4BAC-BC8E-4394B0C582C1}"/>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AA9CD1F-931F-4CCE-9811-526EB7AC268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77A1996-0058-4284-AA16-9D4930AE74A4}"/>
              </a:ext>
            </a:extLst>
          </p:cNvPr>
          <p:cNvSpPr>
            <a:spLocks noGrp="1"/>
          </p:cNvSpPr>
          <p:nvPr>
            <p:ph type="sldNum" sz="quarter" idx="12"/>
          </p:nvPr>
        </p:nvSpPr>
        <p:spPr/>
        <p:txBody>
          <a:bodyPr/>
          <a:lstStyle/>
          <a:p>
            <a:fld id="{A339BCDB-6FCA-4A45-9BB1-F8B25E48560F}" type="slidenum">
              <a:rPr lang="en-US" smtClean="0"/>
              <a:t>‹#›</a:t>
            </a:fld>
            <a:endParaRPr lang="en-US" dirty="0"/>
          </a:p>
        </p:txBody>
      </p:sp>
    </p:spTree>
    <p:extLst>
      <p:ext uri="{BB962C8B-B14F-4D97-AF65-F5344CB8AC3E}">
        <p14:creationId xmlns:p14="http://schemas.microsoft.com/office/powerpoint/2010/main" val="269297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457200" y="454066"/>
            <a:ext cx="8229600" cy="594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a:spLocks noGrp="1"/>
          </p:cNvSpPr>
          <p:nvPr>
            <p:ph idx="1"/>
          </p:nvPr>
        </p:nvSpPr>
        <p:spPr>
          <a:xfrm>
            <a:off x="924206" y="1795331"/>
            <a:ext cx="7762594" cy="4330832"/>
          </a:xfrm>
        </p:spPr>
        <p:txBody>
          <a:bodyPr/>
          <a:lstStyle>
            <a:lvl1pPr>
              <a:defRPr>
                <a:latin typeface="Verdana"/>
                <a:cs typeface="Verdana"/>
              </a:defRPr>
            </a:lvl1pPr>
            <a:lvl2pPr>
              <a:defRPr>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powerpoint_tagli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148" y="6517348"/>
            <a:ext cx="1889493" cy="197009"/>
          </a:xfrm>
          <a:prstGeom prst="rect">
            <a:avLst/>
          </a:prstGeom>
        </p:spPr>
      </p:pic>
      <p:pic>
        <p:nvPicPr>
          <p:cNvPr id="11" name="Picture 10" descr="powerpoint_webs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306" y="6537765"/>
            <a:ext cx="846997" cy="162555"/>
          </a:xfrm>
          <a:prstGeom prst="rect">
            <a:avLst/>
          </a:prstGeom>
        </p:spPr>
      </p:pic>
      <p:pic>
        <p:nvPicPr>
          <p:cNvPr id="12" name="Picture 11" descr="powerpoint_insideba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454067"/>
            <a:ext cx="6464381" cy="1003094"/>
          </a:xfrm>
          <a:prstGeom prst="rect">
            <a:avLst/>
          </a:prstGeom>
        </p:spPr>
      </p:pic>
      <p:sp>
        <p:nvSpPr>
          <p:cNvPr id="13" name="Title 1"/>
          <p:cNvSpPr>
            <a:spLocks noGrp="1"/>
          </p:cNvSpPr>
          <p:nvPr>
            <p:ph type="title"/>
          </p:nvPr>
        </p:nvSpPr>
        <p:spPr>
          <a:xfrm>
            <a:off x="924206" y="454065"/>
            <a:ext cx="7762593" cy="1003095"/>
          </a:xfrm>
        </p:spPr>
        <p:txBody>
          <a:bodyPr>
            <a:normAutofit/>
          </a:bodyPr>
          <a:lstStyle>
            <a:lvl1pPr>
              <a:defRPr sz="2100"/>
            </a:lvl1pPr>
          </a:lstStyle>
          <a:p>
            <a:r>
              <a:rPr lang="en-US" dirty="0"/>
              <a:t>Click to edit Master title style</a:t>
            </a:r>
          </a:p>
        </p:txBody>
      </p:sp>
      <p:pic>
        <p:nvPicPr>
          <p:cNvPr id="14" name="Picture 13" descr="powerpoint_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81156" y="562165"/>
            <a:ext cx="1156922" cy="821208"/>
          </a:xfrm>
          <a:prstGeom prst="rect">
            <a:avLst/>
          </a:prstGeom>
        </p:spPr>
      </p:pic>
    </p:spTree>
    <p:extLst>
      <p:ext uri="{BB962C8B-B14F-4D97-AF65-F5344CB8AC3E}">
        <p14:creationId xmlns:p14="http://schemas.microsoft.com/office/powerpoint/2010/main" val="55133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Rectangle 11"/>
          <p:cNvSpPr/>
          <p:nvPr userDrawn="1"/>
        </p:nvSpPr>
        <p:spPr>
          <a:xfrm>
            <a:off x="457200" y="454066"/>
            <a:ext cx="8229600" cy="594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powerpoint_tagli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148" y="6517348"/>
            <a:ext cx="1889493" cy="197009"/>
          </a:xfrm>
          <a:prstGeom prst="rect">
            <a:avLst/>
          </a:prstGeom>
        </p:spPr>
      </p:pic>
      <p:pic>
        <p:nvPicPr>
          <p:cNvPr id="14" name="Picture 13" descr="powerpoint_webs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306" y="6537765"/>
            <a:ext cx="846997" cy="162555"/>
          </a:xfrm>
          <a:prstGeom prst="rect">
            <a:avLst/>
          </a:prstGeom>
        </p:spPr>
      </p:pic>
      <p:pic>
        <p:nvPicPr>
          <p:cNvPr id="15" name="Picture 14" descr="powerpoint_insideba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454067"/>
            <a:ext cx="6464381" cy="1003094"/>
          </a:xfrm>
          <a:prstGeom prst="rect">
            <a:avLst/>
          </a:prstGeom>
        </p:spPr>
      </p:pic>
      <p:pic>
        <p:nvPicPr>
          <p:cNvPr id="16" name="Picture 15" descr="powerpoint_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81156" y="562165"/>
            <a:ext cx="1156922" cy="821208"/>
          </a:xfrm>
          <a:prstGeom prst="rect">
            <a:avLst/>
          </a:prstGeom>
        </p:spPr>
      </p:pic>
      <p:sp>
        <p:nvSpPr>
          <p:cNvPr id="17" name="Title 1"/>
          <p:cNvSpPr>
            <a:spLocks noGrp="1"/>
          </p:cNvSpPr>
          <p:nvPr>
            <p:ph type="title"/>
          </p:nvPr>
        </p:nvSpPr>
        <p:spPr>
          <a:xfrm>
            <a:off x="974241" y="3370738"/>
            <a:ext cx="7772400" cy="513379"/>
          </a:xfrm>
        </p:spPr>
        <p:txBody>
          <a:bodyPr anchor="t">
            <a:normAutofit/>
          </a:bodyPr>
          <a:lstStyle>
            <a:lvl1pPr algn="l">
              <a:defRPr sz="2400" b="1" cap="all">
                <a:solidFill>
                  <a:srgbClr val="0060A7"/>
                </a:solidFill>
                <a:latin typeface="Verdana"/>
                <a:cs typeface="Verdana"/>
              </a:defRPr>
            </a:lvl1pPr>
          </a:lstStyle>
          <a:p>
            <a:r>
              <a:rPr lang="en-US" dirty="0"/>
              <a:t>Click to edit Master title style</a:t>
            </a:r>
          </a:p>
        </p:txBody>
      </p:sp>
      <p:sp>
        <p:nvSpPr>
          <p:cNvPr id="18" name="Text Placeholder 2"/>
          <p:cNvSpPr>
            <a:spLocks noGrp="1"/>
          </p:cNvSpPr>
          <p:nvPr>
            <p:ph type="body" idx="1"/>
          </p:nvPr>
        </p:nvSpPr>
        <p:spPr>
          <a:xfrm>
            <a:off x="974241" y="3911137"/>
            <a:ext cx="7772400" cy="31748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2417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p:cNvSpPr/>
          <p:nvPr userDrawn="1"/>
        </p:nvSpPr>
        <p:spPr>
          <a:xfrm>
            <a:off x="457200" y="454066"/>
            <a:ext cx="8229600" cy="594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powerpoint_tagli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148" y="6517348"/>
            <a:ext cx="1889493" cy="197009"/>
          </a:xfrm>
          <a:prstGeom prst="rect">
            <a:avLst/>
          </a:prstGeom>
        </p:spPr>
      </p:pic>
      <p:pic>
        <p:nvPicPr>
          <p:cNvPr id="15" name="Picture 14" descr="powerpoint_webs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306" y="6537765"/>
            <a:ext cx="846997" cy="162555"/>
          </a:xfrm>
          <a:prstGeom prst="rect">
            <a:avLst/>
          </a:prstGeom>
        </p:spPr>
      </p:pic>
      <p:pic>
        <p:nvPicPr>
          <p:cNvPr id="16" name="Picture 15" descr="powerpoint_insideba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454067"/>
            <a:ext cx="6464381" cy="1003094"/>
          </a:xfrm>
          <a:prstGeom prst="rect">
            <a:avLst/>
          </a:prstGeom>
        </p:spPr>
      </p:pic>
      <p:pic>
        <p:nvPicPr>
          <p:cNvPr id="17" name="Picture 16" descr="powerpoint_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81156" y="562165"/>
            <a:ext cx="1156922" cy="821208"/>
          </a:xfrm>
          <a:prstGeom prst="rect">
            <a:avLst/>
          </a:prstGeom>
        </p:spPr>
      </p:pic>
      <p:sp>
        <p:nvSpPr>
          <p:cNvPr id="19" name="Content Placeholder 2"/>
          <p:cNvSpPr>
            <a:spLocks noGrp="1"/>
          </p:cNvSpPr>
          <p:nvPr>
            <p:ph sz="half" idx="1"/>
          </p:nvPr>
        </p:nvSpPr>
        <p:spPr>
          <a:xfrm>
            <a:off x="924206" y="1828578"/>
            <a:ext cx="3583798" cy="4297585"/>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p:cNvSpPr>
            <a:spLocks noGrp="1"/>
          </p:cNvSpPr>
          <p:nvPr>
            <p:ph sz="half" idx="2"/>
          </p:nvPr>
        </p:nvSpPr>
        <p:spPr>
          <a:xfrm>
            <a:off x="4684922" y="1828578"/>
            <a:ext cx="4038600" cy="4297585"/>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p:cNvSpPr>
            <a:spLocks noGrp="1"/>
          </p:cNvSpPr>
          <p:nvPr>
            <p:ph type="title"/>
          </p:nvPr>
        </p:nvSpPr>
        <p:spPr>
          <a:xfrm>
            <a:off x="924206" y="454065"/>
            <a:ext cx="7762593" cy="1003095"/>
          </a:xfrm>
        </p:spPr>
        <p:txBody>
          <a:bodyPr>
            <a:normAutofit/>
          </a:bodyPr>
          <a:lstStyle>
            <a:lvl1pPr>
              <a:defRPr sz="2100"/>
            </a:lvl1pPr>
          </a:lstStyle>
          <a:p>
            <a:r>
              <a:rPr lang="en-US" dirty="0"/>
              <a:t>Click to edit Master title style</a:t>
            </a:r>
          </a:p>
        </p:txBody>
      </p:sp>
    </p:spTree>
    <p:extLst>
      <p:ext uri="{BB962C8B-B14F-4D97-AF65-F5344CB8AC3E}">
        <p14:creationId xmlns:p14="http://schemas.microsoft.com/office/powerpoint/2010/main" val="3258676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14"/>
          <p:cNvSpPr/>
          <p:nvPr userDrawn="1"/>
        </p:nvSpPr>
        <p:spPr>
          <a:xfrm>
            <a:off x="457200" y="454066"/>
            <a:ext cx="8229600" cy="594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powerpoint_tagli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148" y="6517348"/>
            <a:ext cx="1889493" cy="197009"/>
          </a:xfrm>
          <a:prstGeom prst="rect">
            <a:avLst/>
          </a:prstGeom>
        </p:spPr>
      </p:pic>
      <p:pic>
        <p:nvPicPr>
          <p:cNvPr id="17" name="Picture 16" descr="powerpoint_webs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306" y="6537765"/>
            <a:ext cx="846997" cy="162555"/>
          </a:xfrm>
          <a:prstGeom prst="rect">
            <a:avLst/>
          </a:prstGeom>
        </p:spPr>
      </p:pic>
      <p:pic>
        <p:nvPicPr>
          <p:cNvPr id="18" name="Picture 17" descr="powerpoint_insideba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454067"/>
            <a:ext cx="6464381" cy="1003094"/>
          </a:xfrm>
          <a:prstGeom prst="rect">
            <a:avLst/>
          </a:prstGeom>
        </p:spPr>
      </p:pic>
      <p:sp>
        <p:nvSpPr>
          <p:cNvPr id="19" name="Title 1"/>
          <p:cNvSpPr>
            <a:spLocks noGrp="1"/>
          </p:cNvSpPr>
          <p:nvPr>
            <p:ph type="title"/>
          </p:nvPr>
        </p:nvSpPr>
        <p:spPr>
          <a:xfrm>
            <a:off x="924206" y="454065"/>
            <a:ext cx="7762593" cy="1003095"/>
          </a:xfrm>
        </p:spPr>
        <p:txBody>
          <a:bodyPr>
            <a:normAutofit/>
          </a:bodyPr>
          <a:lstStyle>
            <a:lvl1pPr>
              <a:defRPr sz="2100"/>
            </a:lvl1pPr>
          </a:lstStyle>
          <a:p>
            <a:r>
              <a:rPr lang="en-US" dirty="0"/>
              <a:t>Click to edit Master title style</a:t>
            </a:r>
          </a:p>
        </p:txBody>
      </p:sp>
      <p:pic>
        <p:nvPicPr>
          <p:cNvPr id="20" name="Picture 19" descr="powerpoint_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81156" y="562165"/>
            <a:ext cx="1156922" cy="821208"/>
          </a:xfrm>
          <a:prstGeom prst="rect">
            <a:avLst/>
          </a:prstGeom>
        </p:spPr>
      </p:pic>
      <p:sp>
        <p:nvSpPr>
          <p:cNvPr id="21" name="Text Placeholder 2"/>
          <p:cNvSpPr>
            <a:spLocks noGrp="1"/>
          </p:cNvSpPr>
          <p:nvPr>
            <p:ph type="body" idx="1"/>
          </p:nvPr>
        </p:nvSpPr>
        <p:spPr>
          <a:xfrm>
            <a:off x="924206" y="1815102"/>
            <a:ext cx="337209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3"/>
          <p:cNvSpPr>
            <a:spLocks noGrp="1"/>
          </p:cNvSpPr>
          <p:nvPr>
            <p:ph sz="half" idx="2"/>
          </p:nvPr>
        </p:nvSpPr>
        <p:spPr>
          <a:xfrm>
            <a:off x="924206" y="2454864"/>
            <a:ext cx="3419384"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4"/>
          <p:cNvSpPr>
            <a:spLocks noGrp="1"/>
          </p:cNvSpPr>
          <p:nvPr>
            <p:ph type="body" sz="quarter" idx="3"/>
          </p:nvPr>
        </p:nvSpPr>
        <p:spPr>
          <a:xfrm>
            <a:off x="4997197" y="1815102"/>
            <a:ext cx="3413024"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4" name="Content Placeholder 5"/>
          <p:cNvSpPr>
            <a:spLocks noGrp="1"/>
          </p:cNvSpPr>
          <p:nvPr>
            <p:ph sz="quarter" idx="4"/>
          </p:nvPr>
        </p:nvSpPr>
        <p:spPr>
          <a:xfrm>
            <a:off x="4997196" y="2454864"/>
            <a:ext cx="341302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1114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Rectangle 11"/>
          <p:cNvSpPr/>
          <p:nvPr userDrawn="1"/>
        </p:nvSpPr>
        <p:spPr>
          <a:xfrm>
            <a:off x="457200" y="454066"/>
            <a:ext cx="8229600" cy="594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powerpoint_tagli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148" y="6517348"/>
            <a:ext cx="1889493" cy="197009"/>
          </a:xfrm>
          <a:prstGeom prst="rect">
            <a:avLst/>
          </a:prstGeom>
        </p:spPr>
      </p:pic>
      <p:pic>
        <p:nvPicPr>
          <p:cNvPr id="14" name="Picture 13" descr="powerpoint_webs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306" y="6537765"/>
            <a:ext cx="846997" cy="162555"/>
          </a:xfrm>
          <a:prstGeom prst="rect">
            <a:avLst/>
          </a:prstGeom>
        </p:spPr>
      </p:pic>
      <p:pic>
        <p:nvPicPr>
          <p:cNvPr id="15" name="Picture 14" descr="powerpoint_insideba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454067"/>
            <a:ext cx="6464381" cy="1003094"/>
          </a:xfrm>
          <a:prstGeom prst="rect">
            <a:avLst/>
          </a:prstGeom>
        </p:spPr>
      </p:pic>
      <p:pic>
        <p:nvPicPr>
          <p:cNvPr id="16" name="Picture 15" descr="powerpoint_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81156" y="562165"/>
            <a:ext cx="1156922" cy="821208"/>
          </a:xfrm>
          <a:prstGeom prst="rect">
            <a:avLst/>
          </a:prstGeom>
        </p:spPr>
      </p:pic>
      <p:sp>
        <p:nvSpPr>
          <p:cNvPr id="17" name="Title 1"/>
          <p:cNvSpPr>
            <a:spLocks noGrp="1"/>
          </p:cNvSpPr>
          <p:nvPr>
            <p:ph type="title"/>
          </p:nvPr>
        </p:nvSpPr>
        <p:spPr>
          <a:xfrm>
            <a:off x="1829758" y="5336438"/>
            <a:ext cx="5486400" cy="499869"/>
          </a:xfrm>
        </p:spPr>
        <p:txBody>
          <a:bodyPr anchor="b">
            <a:normAutofit/>
          </a:bodyPr>
          <a:lstStyle>
            <a:lvl1pPr algn="l">
              <a:defRPr sz="1800" b="1">
                <a:solidFill>
                  <a:schemeClr val="tx1"/>
                </a:solidFill>
              </a:defRPr>
            </a:lvl1pPr>
          </a:lstStyle>
          <a:p>
            <a:r>
              <a:rPr lang="en-US" dirty="0"/>
              <a:t>Click to edit Master title style</a:t>
            </a:r>
          </a:p>
        </p:txBody>
      </p:sp>
      <p:sp>
        <p:nvSpPr>
          <p:cNvPr id="18" name="Picture Placeholder 2"/>
          <p:cNvSpPr>
            <a:spLocks noGrp="1"/>
          </p:cNvSpPr>
          <p:nvPr>
            <p:ph type="pic" idx="1"/>
          </p:nvPr>
        </p:nvSpPr>
        <p:spPr>
          <a:xfrm>
            <a:off x="1829758" y="1904905"/>
            <a:ext cx="5486400" cy="33406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9" name="Text Placeholder 3"/>
          <p:cNvSpPr>
            <a:spLocks noGrp="1"/>
          </p:cNvSpPr>
          <p:nvPr>
            <p:ph type="body" sz="half" idx="2"/>
          </p:nvPr>
        </p:nvSpPr>
        <p:spPr>
          <a:xfrm>
            <a:off x="1829758" y="5856572"/>
            <a:ext cx="5486400" cy="302117"/>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0" name="Title 1"/>
          <p:cNvSpPr txBox="1">
            <a:spLocks/>
          </p:cNvSpPr>
          <p:nvPr userDrawn="1"/>
        </p:nvSpPr>
        <p:spPr>
          <a:xfrm>
            <a:off x="924206" y="454065"/>
            <a:ext cx="7762593" cy="10030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100" b="1" i="0" kern="1200" cap="all">
                <a:solidFill>
                  <a:srgbClr val="FFFFFF"/>
                </a:solidFill>
                <a:latin typeface=""/>
                <a:ea typeface="+mj-ea"/>
                <a:cs typeface="+mj-cs"/>
              </a:defRPr>
            </a:lvl1pPr>
          </a:lstStyle>
          <a:p>
            <a:r>
              <a:rPr lang="en-US" dirty="0"/>
              <a:t>Title here</a:t>
            </a:r>
          </a:p>
        </p:txBody>
      </p:sp>
    </p:spTree>
    <p:extLst>
      <p:ext uri="{BB962C8B-B14F-4D97-AF65-F5344CB8AC3E}">
        <p14:creationId xmlns:p14="http://schemas.microsoft.com/office/powerpoint/2010/main" val="1222608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Rectangle 8"/>
          <p:cNvSpPr/>
          <p:nvPr userDrawn="1"/>
        </p:nvSpPr>
        <p:spPr>
          <a:xfrm>
            <a:off x="457200" y="454066"/>
            <a:ext cx="8229600" cy="594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powerpoint_tagli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732280" y="5354415"/>
            <a:ext cx="1889493" cy="197009"/>
          </a:xfrm>
          <a:prstGeom prst="rect">
            <a:avLst/>
          </a:prstGeom>
        </p:spPr>
      </p:pic>
      <p:pic>
        <p:nvPicPr>
          <p:cNvPr id="11" name="Picture 10" descr="powerpoint_webs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93806" y="796287"/>
            <a:ext cx="846997" cy="162555"/>
          </a:xfrm>
          <a:prstGeom prst="rect">
            <a:avLst/>
          </a:prstGeom>
        </p:spPr>
      </p:pic>
      <p:sp>
        <p:nvSpPr>
          <p:cNvPr id="13" name="Vertical Text Placeholder 2"/>
          <p:cNvSpPr>
            <a:spLocks noGrp="1"/>
          </p:cNvSpPr>
          <p:nvPr>
            <p:ph type="body" orient="vert" idx="1"/>
          </p:nvPr>
        </p:nvSpPr>
        <p:spPr>
          <a:xfrm>
            <a:off x="668763" y="791276"/>
            <a:ext cx="6425691" cy="533488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powerpoint_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7601306" y="5103853"/>
            <a:ext cx="1156922" cy="821208"/>
          </a:xfrm>
          <a:prstGeom prst="rect">
            <a:avLst/>
          </a:prstGeom>
        </p:spPr>
      </p:pic>
      <p:pic>
        <p:nvPicPr>
          <p:cNvPr id="16" name="Picture 15" descr="powerpoint_insidebar_short.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5949188" y="2181266"/>
            <a:ext cx="4464812" cy="1010412"/>
          </a:xfrm>
          <a:prstGeom prst="rect">
            <a:avLst/>
          </a:prstGeom>
        </p:spPr>
      </p:pic>
      <p:sp>
        <p:nvSpPr>
          <p:cNvPr id="17" name="Vertical Title 1"/>
          <p:cNvSpPr>
            <a:spLocks noGrp="1"/>
          </p:cNvSpPr>
          <p:nvPr>
            <p:ph type="title" orient="vert" hasCustomPrompt="1"/>
          </p:nvPr>
        </p:nvSpPr>
        <p:spPr>
          <a:xfrm>
            <a:off x="7676389" y="791276"/>
            <a:ext cx="1010412" cy="5334887"/>
          </a:xfrm>
        </p:spPr>
        <p:txBody>
          <a:bodyPr vert="eaVert">
            <a:normAutofit/>
          </a:bodyPr>
          <a:lstStyle>
            <a:lvl1pPr>
              <a:defRPr sz="2000"/>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750053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p:cNvSpPr/>
          <p:nvPr userDrawn="1"/>
        </p:nvSpPr>
        <p:spPr>
          <a:xfrm>
            <a:off x="457200" y="454066"/>
            <a:ext cx="8229600" cy="5943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powerpoint_tagli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148" y="6517348"/>
            <a:ext cx="1889493" cy="197009"/>
          </a:xfrm>
          <a:prstGeom prst="rect">
            <a:avLst/>
          </a:prstGeom>
        </p:spPr>
      </p:pic>
      <p:pic>
        <p:nvPicPr>
          <p:cNvPr id="9" name="Picture 8" descr="powerpoint_webs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7306" y="6537765"/>
            <a:ext cx="846997" cy="162555"/>
          </a:xfrm>
          <a:prstGeom prst="rect">
            <a:avLst/>
          </a:prstGeom>
        </p:spPr>
      </p:pic>
      <p:pic>
        <p:nvPicPr>
          <p:cNvPr id="10" name="Picture 9" descr="powerpoint_insidebar.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454067"/>
            <a:ext cx="6464381" cy="1003094"/>
          </a:xfrm>
          <a:prstGeom prst="rect">
            <a:avLst/>
          </a:prstGeom>
        </p:spPr>
      </p:pic>
      <p:sp>
        <p:nvSpPr>
          <p:cNvPr id="11" name="Title 1"/>
          <p:cNvSpPr>
            <a:spLocks noGrp="1"/>
          </p:cNvSpPr>
          <p:nvPr>
            <p:ph type="title"/>
          </p:nvPr>
        </p:nvSpPr>
        <p:spPr>
          <a:xfrm>
            <a:off x="924206" y="454065"/>
            <a:ext cx="7762593" cy="1003095"/>
          </a:xfrm>
        </p:spPr>
        <p:txBody>
          <a:bodyPr>
            <a:normAutofit/>
          </a:bodyPr>
          <a:lstStyle>
            <a:lvl1pPr>
              <a:defRPr sz="2100"/>
            </a:lvl1pPr>
          </a:lstStyle>
          <a:p>
            <a:r>
              <a:rPr lang="en-US" dirty="0"/>
              <a:t>Click to edit Master title style</a:t>
            </a:r>
          </a:p>
        </p:txBody>
      </p:sp>
      <p:pic>
        <p:nvPicPr>
          <p:cNvPr id="12" name="Picture 11" descr="powerpoint_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81156" y="562165"/>
            <a:ext cx="1156922" cy="821208"/>
          </a:xfrm>
          <a:prstGeom prst="rect">
            <a:avLst/>
          </a:prstGeom>
        </p:spPr>
      </p:pic>
      <p:sp>
        <p:nvSpPr>
          <p:cNvPr id="13" name="Vertical Text Placeholder 2"/>
          <p:cNvSpPr>
            <a:spLocks noGrp="1"/>
          </p:cNvSpPr>
          <p:nvPr>
            <p:ph type="body" orient="vert" idx="1"/>
          </p:nvPr>
        </p:nvSpPr>
        <p:spPr>
          <a:xfrm>
            <a:off x="590180" y="1746479"/>
            <a:ext cx="7775892" cy="443079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3102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4C0C1-ED8C-4E57-8EF7-99D03B54FA6D}"/>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5A7F6D7-2EDA-43B3-BA19-6AD904DA464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26BB8C9-B3DB-4B34-8389-0D68C700E050}"/>
              </a:ext>
            </a:extLst>
          </p:cNvPr>
          <p:cNvSpPr>
            <a:spLocks noGrp="1"/>
          </p:cNvSpPr>
          <p:nvPr>
            <p:ph type="sldNum" sz="quarter" idx="12"/>
          </p:nvPr>
        </p:nvSpPr>
        <p:spPr/>
        <p:txBody>
          <a:bodyPr/>
          <a:lstStyle/>
          <a:p>
            <a:fld id="{A339BCDB-6FCA-4A45-9BB1-F8B25E48560F}" type="slidenum">
              <a:rPr lang="en-US" smtClean="0"/>
              <a:t>‹#›</a:t>
            </a:fld>
            <a:endParaRPr lang="en-US" dirty="0"/>
          </a:p>
        </p:txBody>
      </p:sp>
    </p:spTree>
    <p:extLst>
      <p:ext uri="{BB962C8B-B14F-4D97-AF65-F5344CB8AC3E}">
        <p14:creationId xmlns:p14="http://schemas.microsoft.com/office/powerpoint/2010/main" val="2160077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0908" y="274638"/>
            <a:ext cx="777589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0908" y="1600200"/>
            <a:ext cx="7775892"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7AB4-AEBB-3342-AC3F-86F316DCF676}" type="slidenum">
              <a:rPr lang="en-US" smtClean="0"/>
              <a:t>‹#›</a:t>
            </a:fld>
            <a:endParaRPr lang="en-US" dirty="0"/>
          </a:p>
        </p:txBody>
      </p:sp>
    </p:spTree>
    <p:extLst>
      <p:ext uri="{BB962C8B-B14F-4D97-AF65-F5344CB8AC3E}">
        <p14:creationId xmlns:p14="http://schemas.microsoft.com/office/powerpoint/2010/main" val="282843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7" r:id="rId6"/>
    <p:sldLayoutId id="2147483659" r:id="rId7"/>
    <p:sldLayoutId id="2147483658" r:id="rId8"/>
    <p:sldLayoutId id="2147483660" r:id="rId9"/>
    <p:sldLayoutId id="2147483661" r:id="rId10"/>
  </p:sldLayoutIdLst>
  <p:hf hdr="0" ftr="0" dt="0"/>
  <p:txStyles>
    <p:titleStyle>
      <a:lvl1pPr algn="l" defTabSz="457200" rtl="0" eaLnBrk="1" latinLnBrk="0" hangingPunct="1">
        <a:spcBef>
          <a:spcPct val="0"/>
        </a:spcBef>
        <a:buNone/>
        <a:defRPr sz="2400" b="1" i="0" kern="1200" cap="all">
          <a:solidFill>
            <a:srgbClr val="FFFFFF"/>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www.mbda.gov/news/press-releases/2020/06/minority-business-development-agency-awards-10m-federal-funding-under"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sv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www.mbda.gov/"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grants.gov/"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18753" y="2585653"/>
            <a:ext cx="5842659" cy="1709702"/>
          </a:xfrm>
        </p:spPr>
        <p:txBody>
          <a:bodyPr>
            <a:normAutofit fontScale="90000"/>
          </a:bodyPr>
          <a:lstStyle/>
          <a:p>
            <a:br>
              <a:rPr lang="en-US"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PRE-APPLICATION CONFERENCE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MBE Equity Multiplier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Notice of  funding opportunity announcement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MBDA-OBD-2021-2006868</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June 4, 2021</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2:00 – 3:00pm EDT</a:t>
            </a:r>
            <a:br>
              <a:rPr lang="en-US" sz="16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869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C188B33-B6CE-45BB-90B4-63C31954D75F}"/>
              </a:ext>
            </a:extLst>
          </p:cNvPr>
          <p:cNvSpPr txBox="1">
            <a:spLocks/>
          </p:cNvSpPr>
          <p:nvPr/>
        </p:nvSpPr>
        <p:spPr>
          <a:xfrm>
            <a:off x="3954499" y="1825792"/>
            <a:ext cx="6107906" cy="339447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endParaRPr lang="en-US" sz="2100" dirty="0"/>
          </a:p>
          <a:p>
            <a:pPr marL="0" indent="0" algn="ctr">
              <a:buNone/>
              <a:defRPr/>
            </a:pPr>
            <a:endParaRPr lang="en-US" sz="2100" dirty="0"/>
          </a:p>
        </p:txBody>
      </p:sp>
      <p:sp>
        <p:nvSpPr>
          <p:cNvPr id="2" name="Slide Number Placeholder 1">
            <a:extLst>
              <a:ext uri="{FF2B5EF4-FFF2-40B4-BE49-F238E27FC236}">
                <a16:creationId xmlns:a16="http://schemas.microsoft.com/office/drawing/2014/main" id="{85D06F06-BA22-415E-A0A5-796F47BD6C5C}"/>
              </a:ext>
            </a:extLst>
          </p:cNvPr>
          <p:cNvSpPr>
            <a:spLocks noGrp="1"/>
          </p:cNvSpPr>
          <p:nvPr>
            <p:ph type="sldNum" sz="quarter" idx="12"/>
          </p:nvPr>
        </p:nvSpPr>
        <p:spPr>
          <a:xfrm>
            <a:off x="2165132" y="6529435"/>
            <a:ext cx="2941788" cy="207749"/>
          </a:xfrm>
        </p:spPr>
        <p:txBody>
          <a:bodyPr/>
          <a:lstStyle/>
          <a:p>
            <a:fld id="{D57F1E4F-1CFF-5643-939E-217C01CDF565}" type="slidenum">
              <a:rPr lang="en-US" sz="1400" b="1" smtClean="0">
                <a:solidFill>
                  <a:schemeClr val="tx1"/>
                </a:solidFill>
              </a:rPr>
              <a:pPr/>
              <a:t>10</a:t>
            </a:fld>
            <a:endParaRPr lang="en-US" sz="1400" b="1" dirty="0">
              <a:solidFill>
                <a:schemeClr val="tx1"/>
              </a:solidFill>
            </a:endParaRPr>
          </a:p>
        </p:txBody>
      </p:sp>
      <p:sp>
        <p:nvSpPr>
          <p:cNvPr id="8" name="TextBox 7">
            <a:extLst>
              <a:ext uri="{FF2B5EF4-FFF2-40B4-BE49-F238E27FC236}">
                <a16:creationId xmlns:a16="http://schemas.microsoft.com/office/drawing/2014/main" id="{ECC55972-B1F0-4ABD-93B9-74B9B7920491}"/>
              </a:ext>
            </a:extLst>
          </p:cNvPr>
          <p:cNvSpPr txBox="1"/>
          <p:nvPr/>
        </p:nvSpPr>
        <p:spPr>
          <a:xfrm>
            <a:off x="419843" y="1685919"/>
            <a:ext cx="2615020" cy="323165"/>
          </a:xfrm>
          <a:prstGeom prst="rect">
            <a:avLst/>
          </a:prstGeom>
          <a:noFill/>
        </p:spPr>
        <p:txBody>
          <a:bodyPr wrap="square" rtlCol="0">
            <a:spAutoFit/>
          </a:bodyPr>
          <a:lstStyle/>
          <a:p>
            <a:r>
              <a:rPr lang="en-US" sz="1500" b="1" u="sng" dirty="0"/>
              <a:t>CARES ACT OF FY 2020 </a:t>
            </a:r>
          </a:p>
        </p:txBody>
      </p:sp>
      <p:sp>
        <p:nvSpPr>
          <p:cNvPr id="9" name="Rectangle 8">
            <a:extLst>
              <a:ext uri="{FF2B5EF4-FFF2-40B4-BE49-F238E27FC236}">
                <a16:creationId xmlns:a16="http://schemas.microsoft.com/office/drawing/2014/main" id="{C1770998-129E-44CA-846D-220D06EC511B}"/>
              </a:ext>
            </a:extLst>
          </p:cNvPr>
          <p:cNvSpPr/>
          <p:nvPr/>
        </p:nvSpPr>
        <p:spPr>
          <a:xfrm>
            <a:off x="285835" y="2028160"/>
            <a:ext cx="2941787" cy="3785652"/>
          </a:xfrm>
          <a:prstGeom prst="rect">
            <a:avLst/>
          </a:prstGeom>
        </p:spPr>
        <p:txBody>
          <a:bodyPr wrap="square">
            <a:spAutoFit/>
          </a:bodyPr>
          <a:lstStyle/>
          <a:p>
            <a:pPr marL="214313" indent="-214313">
              <a:buFont typeface="Arial" panose="020B0604020202020204" pitchFamily="34" charset="0"/>
              <a:buChar char="•"/>
            </a:pPr>
            <a:r>
              <a:rPr lang="en-US" sz="1200" dirty="0">
                <a:solidFill>
                  <a:srgbClr val="212121"/>
                </a:solidFill>
                <a:latin typeface="Arial" panose="020B0604020202020204" pitchFamily="34" charset="0"/>
              </a:rPr>
              <a:t>MBDA </a:t>
            </a:r>
            <a:r>
              <a:rPr lang="en-US" sz="1200" b="1" dirty="0">
                <a:solidFill>
                  <a:srgbClr val="212121"/>
                </a:solidFill>
                <a:latin typeface="Arial" panose="020B0604020202020204" pitchFamily="34" charset="0"/>
              </a:rPr>
              <a:t>supports the minority business </a:t>
            </a:r>
            <a:r>
              <a:rPr lang="en-US" sz="1200" dirty="0">
                <a:solidFill>
                  <a:srgbClr val="212121"/>
                </a:solidFill>
                <a:latin typeface="Arial" panose="020B0604020202020204" pitchFamily="34" charset="0"/>
              </a:rPr>
              <a:t>community through the </a:t>
            </a:r>
            <a:r>
              <a:rPr lang="en-US" sz="1200" b="1" dirty="0">
                <a:solidFill>
                  <a:srgbClr val="212121"/>
                </a:solidFill>
                <a:latin typeface="Arial" panose="020B0604020202020204" pitchFamily="34" charset="0"/>
              </a:rPr>
              <a:t>deployment of federal funding under sections 1107 and 1108 </a:t>
            </a:r>
            <a:r>
              <a:rPr lang="en-US" sz="1200" dirty="0">
                <a:solidFill>
                  <a:srgbClr val="212121"/>
                </a:solidFill>
                <a:latin typeface="Arial" panose="020B0604020202020204" pitchFamily="34" charset="0"/>
              </a:rPr>
              <a:t>of the Coronavirus Aid, Relief, and Economic Security (CARES) Act </a:t>
            </a:r>
          </a:p>
          <a:p>
            <a:endParaRPr lang="en-US" sz="1200" b="1" dirty="0">
              <a:solidFill>
                <a:srgbClr val="212121"/>
              </a:solidFill>
              <a:latin typeface="Arial" panose="020B0604020202020204" pitchFamily="34" charset="0"/>
            </a:endParaRPr>
          </a:p>
          <a:p>
            <a:pPr marL="214313" indent="-214313">
              <a:buFont typeface="Arial" panose="020B0604020202020204" pitchFamily="34" charset="0"/>
              <a:buChar char="•"/>
            </a:pPr>
            <a:r>
              <a:rPr lang="en-US" sz="1200" dirty="0">
                <a:solidFill>
                  <a:srgbClr val="212121"/>
                </a:solidFill>
                <a:latin typeface="Arial" panose="020B0604020202020204" pitchFamily="34" charset="0"/>
              </a:rPr>
              <a:t>Congress authorized </a:t>
            </a:r>
            <a:r>
              <a:rPr lang="en-US" sz="1200" b="1" dirty="0">
                <a:solidFill>
                  <a:srgbClr val="212121"/>
                </a:solidFill>
                <a:latin typeface="Arial" panose="020B0604020202020204" pitchFamily="34" charset="0"/>
              </a:rPr>
              <a:t>$10 million </a:t>
            </a:r>
            <a:r>
              <a:rPr lang="en-US" sz="1200" dirty="0">
                <a:solidFill>
                  <a:srgbClr val="212121"/>
                </a:solidFill>
                <a:latin typeface="Arial" panose="020B0604020202020204" pitchFamily="34" charset="0"/>
              </a:rPr>
              <a:t>for </a:t>
            </a:r>
            <a:r>
              <a:rPr lang="en-US" sz="1200" b="1" dirty="0">
                <a:solidFill>
                  <a:srgbClr val="212121"/>
                </a:solidFill>
                <a:latin typeface="Arial" panose="020B0604020202020204" pitchFamily="34" charset="0"/>
              </a:rPr>
              <a:t>education, training, and advising small and minority business enterprises </a:t>
            </a:r>
            <a:r>
              <a:rPr lang="en-US" sz="1200" dirty="0">
                <a:solidFill>
                  <a:srgbClr val="212121"/>
                </a:solidFill>
                <a:latin typeface="Arial" panose="020B0604020202020204" pitchFamily="34" charset="0"/>
              </a:rPr>
              <a:t>in their recovery from the effects of the COVID-19 crisis</a:t>
            </a:r>
          </a:p>
          <a:p>
            <a:r>
              <a:rPr lang="en-US" sz="1200" dirty="0">
                <a:solidFill>
                  <a:srgbClr val="212121"/>
                </a:solidFill>
                <a:latin typeface="Arial" panose="020B0604020202020204" pitchFamily="34" charset="0"/>
              </a:rPr>
              <a:t> </a:t>
            </a:r>
          </a:p>
          <a:p>
            <a:pPr marL="214313" indent="-214313">
              <a:buFont typeface="Arial" panose="020B0604020202020204" pitchFamily="34" charset="0"/>
              <a:buChar char="•"/>
            </a:pPr>
            <a:r>
              <a:rPr lang="en-US" sz="1200" b="1" dirty="0">
                <a:solidFill>
                  <a:srgbClr val="212121"/>
                </a:solidFill>
                <a:latin typeface="Arial" panose="020B0604020202020204" pitchFamily="34" charset="0"/>
              </a:rPr>
              <a:t>30 Grants</a:t>
            </a:r>
            <a:r>
              <a:rPr lang="en-US" sz="1200" dirty="0">
                <a:solidFill>
                  <a:srgbClr val="212121"/>
                </a:solidFill>
                <a:latin typeface="Arial" panose="020B0604020202020204" pitchFamily="34" charset="0"/>
              </a:rPr>
              <a:t> awarded to </a:t>
            </a:r>
            <a:r>
              <a:rPr lang="en-US" sz="1200" b="1" dirty="0">
                <a:solidFill>
                  <a:srgbClr val="212121"/>
                </a:solidFill>
                <a:latin typeface="Arial" panose="020B0604020202020204" pitchFamily="34" charset="0"/>
              </a:rPr>
              <a:t>24 existing MBDA Business and Specialty Centers, plus 5 national minority chambers of commerce </a:t>
            </a:r>
          </a:p>
          <a:p>
            <a:pPr marL="214313" indent="-214313">
              <a:buFont typeface="Arial" panose="020B0604020202020204" pitchFamily="34" charset="0"/>
              <a:buChar char="•"/>
            </a:pPr>
            <a:endParaRPr lang="en-US" sz="1200" dirty="0">
              <a:solidFill>
                <a:srgbClr val="212121"/>
              </a:solidFill>
              <a:latin typeface="Arial" panose="020B0604020202020204" pitchFamily="34" charset="0"/>
            </a:endParaRPr>
          </a:p>
          <a:p>
            <a:pPr marL="214313" indent="-214313">
              <a:buFont typeface="Arial" panose="020B0604020202020204" pitchFamily="34" charset="0"/>
              <a:buChar char="•"/>
            </a:pPr>
            <a:r>
              <a:rPr lang="en-US" sz="1200" dirty="0">
                <a:solidFill>
                  <a:srgbClr val="212121"/>
                </a:solidFill>
                <a:latin typeface="Arial" panose="020B0604020202020204" pitchFamily="34" charset="0"/>
              </a:rPr>
              <a:t>Period of performance is </a:t>
            </a:r>
            <a:r>
              <a:rPr lang="en-US" sz="1200" b="1" dirty="0">
                <a:solidFill>
                  <a:srgbClr val="212121"/>
                </a:solidFill>
                <a:latin typeface="Arial" panose="020B0604020202020204" pitchFamily="34" charset="0"/>
              </a:rPr>
              <a:t>June 1, 2020 through May 31, 2021</a:t>
            </a:r>
            <a:endParaRPr lang="en-US" sz="1200" b="1" dirty="0">
              <a:solidFill>
                <a:srgbClr val="212121"/>
              </a:solidFill>
              <a:latin typeface="Open Sans"/>
            </a:endParaRPr>
          </a:p>
        </p:txBody>
      </p:sp>
      <p:pic>
        <p:nvPicPr>
          <p:cNvPr id="2054" name="Picture 6" descr="Photos of the U.S. Capitol Building in Washington, DC">
            <a:extLst>
              <a:ext uri="{FF2B5EF4-FFF2-40B4-BE49-F238E27FC236}">
                <a16:creationId xmlns:a16="http://schemas.microsoft.com/office/drawing/2014/main" id="{FEC63451-257B-4A3B-977F-60DF92C45A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28" r="16276"/>
          <a:stretch/>
        </p:blipFill>
        <p:spPr bwMode="auto">
          <a:xfrm>
            <a:off x="3337502" y="1908472"/>
            <a:ext cx="2292698" cy="31237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A2C1615-A69A-44C3-9DF7-7B12239765A4}"/>
              </a:ext>
            </a:extLst>
          </p:cNvPr>
          <p:cNvSpPr txBox="1"/>
          <p:nvPr/>
        </p:nvSpPr>
        <p:spPr>
          <a:xfrm>
            <a:off x="2242055" y="5785761"/>
            <a:ext cx="5276027" cy="207749"/>
          </a:xfrm>
          <a:prstGeom prst="rect">
            <a:avLst/>
          </a:prstGeom>
          <a:noFill/>
        </p:spPr>
        <p:txBody>
          <a:bodyPr wrap="square">
            <a:spAutoFit/>
          </a:bodyPr>
          <a:lstStyle/>
          <a:p>
            <a:r>
              <a:rPr lang="en-US" sz="750" dirty="0">
                <a:hlinkClick r:id="rId4"/>
              </a:rPr>
              <a:t>https://www.mbda.gov/news/press-releases/2020/06/minority-business-development-agency-awards-10m-federal-funding-under</a:t>
            </a:r>
            <a:r>
              <a:rPr lang="en-US" sz="750" dirty="0"/>
              <a:t> </a:t>
            </a:r>
          </a:p>
        </p:txBody>
      </p:sp>
      <p:sp>
        <p:nvSpPr>
          <p:cNvPr id="15" name="Rectangle 14">
            <a:extLst>
              <a:ext uri="{FF2B5EF4-FFF2-40B4-BE49-F238E27FC236}">
                <a16:creationId xmlns:a16="http://schemas.microsoft.com/office/drawing/2014/main" id="{BF047E7E-387F-4412-8CEA-A1F770F555E5}"/>
              </a:ext>
            </a:extLst>
          </p:cNvPr>
          <p:cNvSpPr/>
          <p:nvPr/>
        </p:nvSpPr>
        <p:spPr>
          <a:xfrm>
            <a:off x="5728858" y="2024218"/>
            <a:ext cx="2941787" cy="3785652"/>
          </a:xfrm>
          <a:prstGeom prst="rect">
            <a:avLst/>
          </a:prstGeom>
        </p:spPr>
        <p:txBody>
          <a:bodyPr wrap="square">
            <a:spAutoFit/>
          </a:bodyPr>
          <a:lstStyle/>
          <a:p>
            <a:pPr marL="214313" indent="-214313">
              <a:buFont typeface="Arial" panose="020B0604020202020204" pitchFamily="34" charset="0"/>
              <a:buChar char="•"/>
            </a:pPr>
            <a:r>
              <a:rPr lang="en-US" sz="1200" dirty="0">
                <a:solidFill>
                  <a:srgbClr val="212121"/>
                </a:solidFill>
                <a:latin typeface="Arial" panose="020B0604020202020204" pitchFamily="34" charset="0"/>
              </a:rPr>
              <a:t>MBDA continues to </a:t>
            </a:r>
            <a:r>
              <a:rPr lang="en-US" sz="1200" b="1" dirty="0">
                <a:solidFill>
                  <a:srgbClr val="212121"/>
                </a:solidFill>
                <a:latin typeface="Arial" panose="020B0604020202020204" pitchFamily="34" charset="0"/>
              </a:rPr>
              <a:t>support the minority businesses</a:t>
            </a:r>
            <a:r>
              <a:rPr lang="en-US" sz="1200" dirty="0">
                <a:solidFill>
                  <a:srgbClr val="212121"/>
                </a:solidFill>
                <a:latin typeface="Arial" panose="020B0604020202020204" pitchFamily="34" charset="0"/>
              </a:rPr>
              <a:t> through the </a:t>
            </a:r>
            <a:r>
              <a:rPr lang="en-US" sz="1200" b="1" dirty="0">
                <a:solidFill>
                  <a:srgbClr val="212121"/>
                </a:solidFill>
                <a:latin typeface="Arial" panose="020B0604020202020204" pitchFamily="34" charset="0"/>
              </a:rPr>
              <a:t>deployment of COVID Relief funding under title III, section 323(d)(B) </a:t>
            </a:r>
            <a:r>
              <a:rPr lang="en-US" sz="1200" dirty="0">
                <a:solidFill>
                  <a:srgbClr val="212121"/>
                </a:solidFill>
                <a:latin typeface="Arial" panose="020B0604020202020204" pitchFamily="34" charset="0"/>
              </a:rPr>
              <a:t>of the Consolidated Appropriations Act </a:t>
            </a:r>
          </a:p>
          <a:p>
            <a:endParaRPr lang="en-US" sz="1200" b="1" dirty="0">
              <a:solidFill>
                <a:srgbClr val="212121"/>
              </a:solidFill>
              <a:latin typeface="Arial" panose="020B0604020202020204" pitchFamily="34" charset="0"/>
            </a:endParaRPr>
          </a:p>
          <a:p>
            <a:pPr marL="214313" indent="-214313">
              <a:buFont typeface="Arial" panose="020B0604020202020204" pitchFamily="34" charset="0"/>
              <a:buChar char="•"/>
            </a:pPr>
            <a:r>
              <a:rPr lang="en-US" sz="1200" dirty="0">
                <a:solidFill>
                  <a:srgbClr val="212121"/>
                </a:solidFill>
                <a:latin typeface="Arial" panose="020B0604020202020204" pitchFamily="34" charset="0"/>
              </a:rPr>
              <a:t>Congress authorized </a:t>
            </a:r>
            <a:r>
              <a:rPr lang="en-US" sz="1200" b="1" dirty="0">
                <a:solidFill>
                  <a:srgbClr val="212121"/>
                </a:solidFill>
                <a:latin typeface="Arial" panose="020B0604020202020204" pitchFamily="34" charset="0"/>
              </a:rPr>
              <a:t>$25 million </a:t>
            </a:r>
            <a:r>
              <a:rPr lang="en-US" sz="1200" dirty="0">
                <a:solidFill>
                  <a:srgbClr val="212121"/>
                </a:solidFill>
                <a:latin typeface="Arial" panose="020B0604020202020204" pitchFamily="34" charset="0"/>
              </a:rPr>
              <a:t>for </a:t>
            </a:r>
            <a:r>
              <a:rPr lang="en-US" sz="1200" b="1" dirty="0">
                <a:solidFill>
                  <a:srgbClr val="212121"/>
                </a:solidFill>
                <a:latin typeface="Arial" panose="020B0604020202020204" pitchFamily="34" charset="0"/>
              </a:rPr>
              <a:t>assisting minority business enterprises to prevent, prepare for and respond to coronavirus, </a:t>
            </a:r>
            <a:r>
              <a:rPr lang="en-US" sz="1200" dirty="0">
                <a:solidFill>
                  <a:srgbClr val="212121"/>
                </a:solidFill>
                <a:latin typeface="Arial" panose="020B0604020202020204" pitchFamily="34" charset="0"/>
              </a:rPr>
              <a:t>in their recovery from the effects of the COVID-19 crisis</a:t>
            </a:r>
          </a:p>
          <a:p>
            <a:r>
              <a:rPr lang="en-US" sz="1200" dirty="0">
                <a:solidFill>
                  <a:srgbClr val="212121"/>
                </a:solidFill>
                <a:latin typeface="Arial" panose="020B0604020202020204" pitchFamily="34" charset="0"/>
              </a:rPr>
              <a:t> </a:t>
            </a:r>
          </a:p>
          <a:p>
            <a:pPr marL="214313" indent="-214313">
              <a:buFont typeface="Arial" panose="020B0604020202020204" pitchFamily="34" charset="0"/>
              <a:buChar char="•"/>
            </a:pPr>
            <a:r>
              <a:rPr lang="en-US" sz="1200" b="1" dirty="0">
                <a:solidFill>
                  <a:srgbClr val="212121"/>
                </a:solidFill>
                <a:latin typeface="Arial" panose="020B0604020202020204" pitchFamily="34" charset="0"/>
              </a:rPr>
              <a:t>Anticipate 30 Grants</a:t>
            </a:r>
            <a:r>
              <a:rPr lang="en-US" sz="1200" dirty="0">
                <a:solidFill>
                  <a:srgbClr val="212121"/>
                </a:solidFill>
                <a:latin typeface="Arial" panose="020B0604020202020204" pitchFamily="34" charset="0"/>
              </a:rPr>
              <a:t> will be awarded to </a:t>
            </a:r>
            <a:r>
              <a:rPr lang="en-US" sz="1200" b="1" dirty="0">
                <a:solidFill>
                  <a:srgbClr val="212121"/>
                </a:solidFill>
                <a:latin typeface="Arial" panose="020B0604020202020204" pitchFamily="34" charset="0"/>
              </a:rPr>
              <a:t>30 existing MBDA Business and Specialty Centers </a:t>
            </a:r>
          </a:p>
          <a:p>
            <a:pPr marL="214313" indent="-214313">
              <a:buFont typeface="Arial" panose="020B0604020202020204" pitchFamily="34" charset="0"/>
              <a:buChar char="•"/>
            </a:pPr>
            <a:endParaRPr lang="en-US" sz="1200" dirty="0">
              <a:solidFill>
                <a:srgbClr val="212121"/>
              </a:solidFill>
              <a:latin typeface="Arial" panose="020B0604020202020204" pitchFamily="34" charset="0"/>
            </a:endParaRPr>
          </a:p>
          <a:p>
            <a:pPr marL="214313" indent="-214313">
              <a:buFont typeface="Arial" panose="020B0604020202020204" pitchFamily="34" charset="0"/>
              <a:buChar char="•"/>
            </a:pPr>
            <a:r>
              <a:rPr lang="en-US" sz="1200" dirty="0">
                <a:solidFill>
                  <a:srgbClr val="212121"/>
                </a:solidFill>
                <a:latin typeface="Arial" panose="020B0604020202020204" pitchFamily="34" charset="0"/>
              </a:rPr>
              <a:t>Period of performance projected is </a:t>
            </a:r>
            <a:r>
              <a:rPr lang="en-US" sz="1200" b="1" dirty="0">
                <a:solidFill>
                  <a:srgbClr val="212121"/>
                </a:solidFill>
                <a:latin typeface="Arial" panose="020B0604020202020204" pitchFamily="34" charset="0"/>
              </a:rPr>
              <a:t>July 1, 2021 through June 30, 2022</a:t>
            </a:r>
            <a:endParaRPr lang="en-US" sz="1200" b="1" dirty="0">
              <a:solidFill>
                <a:srgbClr val="212121"/>
              </a:solidFill>
              <a:latin typeface="Open Sans"/>
            </a:endParaRPr>
          </a:p>
        </p:txBody>
      </p:sp>
      <p:sp>
        <p:nvSpPr>
          <p:cNvPr id="16" name="TextBox 15">
            <a:extLst>
              <a:ext uri="{FF2B5EF4-FFF2-40B4-BE49-F238E27FC236}">
                <a16:creationId xmlns:a16="http://schemas.microsoft.com/office/drawing/2014/main" id="{2223DF48-EF34-4FF2-AA3B-96D50F857ED1}"/>
              </a:ext>
            </a:extLst>
          </p:cNvPr>
          <p:cNvSpPr txBox="1"/>
          <p:nvPr/>
        </p:nvSpPr>
        <p:spPr>
          <a:xfrm>
            <a:off x="5772235" y="1483278"/>
            <a:ext cx="3371765" cy="784830"/>
          </a:xfrm>
          <a:prstGeom prst="rect">
            <a:avLst/>
          </a:prstGeom>
          <a:noFill/>
        </p:spPr>
        <p:txBody>
          <a:bodyPr wrap="square" rtlCol="0">
            <a:spAutoFit/>
          </a:bodyPr>
          <a:lstStyle/>
          <a:p>
            <a:pPr algn="ctr"/>
            <a:r>
              <a:rPr lang="en-US" sz="1500" b="1" u="sng" dirty="0"/>
              <a:t>CONSOLIDATED APPROPRIATIONS ACT FY2021 </a:t>
            </a:r>
          </a:p>
          <a:p>
            <a:pPr algn="ctr"/>
            <a:endParaRPr lang="en-US" sz="1500" b="1" dirty="0"/>
          </a:p>
        </p:txBody>
      </p:sp>
      <p:sp>
        <p:nvSpPr>
          <p:cNvPr id="17" name="TextBox 16">
            <a:extLst>
              <a:ext uri="{FF2B5EF4-FFF2-40B4-BE49-F238E27FC236}">
                <a16:creationId xmlns:a16="http://schemas.microsoft.com/office/drawing/2014/main" id="{A57CA968-EFFB-4CE3-A7BD-37029C0A220C}"/>
              </a:ext>
            </a:extLst>
          </p:cNvPr>
          <p:cNvSpPr txBox="1"/>
          <p:nvPr/>
        </p:nvSpPr>
        <p:spPr>
          <a:xfrm>
            <a:off x="987878" y="970884"/>
            <a:ext cx="6996794" cy="507831"/>
          </a:xfrm>
          <a:prstGeom prst="rect">
            <a:avLst/>
          </a:prstGeom>
          <a:solidFill>
            <a:schemeClr val="bg1"/>
          </a:solidFill>
          <a:ln>
            <a:solidFill>
              <a:srgbClr val="314580"/>
            </a:solidFill>
          </a:ln>
        </p:spPr>
        <p:txBody>
          <a:bodyPr wrap="square" rtlCol="0">
            <a:spAutoFit/>
          </a:bodyPr>
          <a:lstStyle/>
          <a:p>
            <a:pPr algn="ctr" defTabSz="685800">
              <a:defRPr/>
            </a:pPr>
            <a:r>
              <a:rPr lang="en-US" sz="2700" dirty="0">
                <a:solidFill>
                  <a:srgbClr val="314580"/>
                </a:solidFill>
                <a:latin typeface="Century Gothic" panose="020B0502020202020204" pitchFamily="34" charset="0"/>
              </a:rPr>
              <a:t>MBDA APPROPRIATIONS</a:t>
            </a:r>
            <a:endParaRPr lang="en-US" dirty="0">
              <a:solidFill>
                <a:srgbClr val="314580"/>
              </a:solidFill>
              <a:latin typeface="Century Gothic" panose="020B0502020202020204" pitchFamily="34" charset="0"/>
            </a:endParaRPr>
          </a:p>
        </p:txBody>
      </p:sp>
    </p:spTree>
    <p:extLst>
      <p:ext uri="{BB962C8B-B14F-4D97-AF65-F5344CB8AC3E}">
        <p14:creationId xmlns:p14="http://schemas.microsoft.com/office/powerpoint/2010/main" val="39271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map&#10;&#10;Description automatically generated">
            <a:extLst>
              <a:ext uri="{FF2B5EF4-FFF2-40B4-BE49-F238E27FC236}">
                <a16:creationId xmlns:a16="http://schemas.microsoft.com/office/drawing/2014/main" id="{2BDC912E-B37D-BD4A-B339-8FA68B02C85F}"/>
              </a:ext>
            </a:extLst>
          </p:cNvPr>
          <p:cNvPicPr>
            <a:picLocks noChangeAspect="1"/>
          </p:cNvPicPr>
          <p:nvPr/>
        </p:nvPicPr>
        <p:blipFill>
          <a:blip r:embed="rId2"/>
          <a:stretch>
            <a:fillRect/>
          </a:stretch>
        </p:blipFill>
        <p:spPr>
          <a:xfrm>
            <a:off x="1662068" y="1940539"/>
            <a:ext cx="5758288" cy="3863811"/>
          </a:xfrm>
          <a:prstGeom prst="rect">
            <a:avLst/>
          </a:prstGeom>
        </p:spPr>
      </p:pic>
      <p:sp>
        <p:nvSpPr>
          <p:cNvPr id="9" name="Title 1">
            <a:extLst>
              <a:ext uri="{FF2B5EF4-FFF2-40B4-BE49-F238E27FC236}">
                <a16:creationId xmlns:a16="http://schemas.microsoft.com/office/drawing/2014/main" id="{9E80B6A8-05E3-4440-823E-7920DAC4AB52}"/>
              </a:ext>
            </a:extLst>
          </p:cNvPr>
          <p:cNvSpPr txBox="1">
            <a:spLocks/>
          </p:cNvSpPr>
          <p:nvPr/>
        </p:nvSpPr>
        <p:spPr>
          <a:xfrm>
            <a:off x="334901" y="1285283"/>
            <a:ext cx="7886700" cy="613544"/>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100" b="1" dirty="0">
              <a:solidFill>
                <a:srgbClr val="002247"/>
              </a:solidFill>
              <a:latin typeface="+mn-lt"/>
            </a:endParaRPr>
          </a:p>
        </p:txBody>
      </p:sp>
      <p:sp>
        <p:nvSpPr>
          <p:cNvPr id="6" name="TextBox 5">
            <a:extLst>
              <a:ext uri="{FF2B5EF4-FFF2-40B4-BE49-F238E27FC236}">
                <a16:creationId xmlns:a16="http://schemas.microsoft.com/office/drawing/2014/main" id="{0B69C578-B245-B349-8349-1646EB608D26}"/>
              </a:ext>
            </a:extLst>
          </p:cNvPr>
          <p:cNvSpPr txBox="1"/>
          <p:nvPr/>
        </p:nvSpPr>
        <p:spPr>
          <a:xfrm>
            <a:off x="334901" y="1586129"/>
            <a:ext cx="7752810" cy="276999"/>
          </a:xfrm>
          <a:prstGeom prst="rect">
            <a:avLst/>
          </a:prstGeom>
          <a:noFill/>
        </p:spPr>
        <p:txBody>
          <a:bodyPr wrap="square" rtlCol="0">
            <a:spAutoFit/>
          </a:bodyPr>
          <a:lstStyle/>
          <a:p>
            <a:pPr algn="ctr"/>
            <a:r>
              <a:rPr lang="en-US" sz="1200" dirty="0">
                <a:solidFill>
                  <a:srgbClr val="002247"/>
                </a:solidFill>
                <a:latin typeface="Arial Nova" panose="020B0504020202020204" pitchFamily="34" charset="0"/>
              </a:rPr>
              <a:t>National Network of MBDA Business Centers, Specialty Centers and National Minority Chambers</a:t>
            </a:r>
          </a:p>
        </p:txBody>
      </p:sp>
      <p:sp>
        <p:nvSpPr>
          <p:cNvPr id="22" name="TextBox 21">
            <a:extLst>
              <a:ext uri="{FF2B5EF4-FFF2-40B4-BE49-F238E27FC236}">
                <a16:creationId xmlns:a16="http://schemas.microsoft.com/office/drawing/2014/main" id="{90D1BAB9-AD54-D34E-B6B7-5ADCAB8FBE90}"/>
              </a:ext>
            </a:extLst>
          </p:cNvPr>
          <p:cNvSpPr txBox="1"/>
          <p:nvPr/>
        </p:nvSpPr>
        <p:spPr>
          <a:xfrm>
            <a:off x="1272722" y="1894717"/>
            <a:ext cx="2152779" cy="3347070"/>
          </a:xfrm>
          <a:prstGeom prst="rect">
            <a:avLst/>
          </a:prstGeom>
          <a:noFill/>
        </p:spPr>
        <p:txBody>
          <a:bodyPr wrap="square" rtlCol="0">
            <a:spAutoFit/>
          </a:bodyPr>
          <a:lstStyle/>
          <a:p>
            <a:r>
              <a:rPr lang="en-US" sz="900" dirty="0">
                <a:solidFill>
                  <a:srgbClr val="C00000"/>
                </a:solidFill>
              </a:rPr>
              <a:t>BUSINESS CENTERS</a:t>
            </a:r>
            <a:endParaRPr lang="en-US" sz="675" dirty="0">
              <a:solidFill>
                <a:srgbClr val="C00000"/>
              </a:solidFill>
            </a:endParaRPr>
          </a:p>
          <a:p>
            <a:endParaRPr lang="en-US" sz="675" b="1" u="sng" dirty="0"/>
          </a:p>
          <a:p>
            <a:r>
              <a:rPr lang="en-US" sz="675" b="1" u="sng" dirty="0"/>
              <a:t>Arizona</a:t>
            </a:r>
          </a:p>
          <a:p>
            <a:r>
              <a:rPr lang="en-US" sz="675" b="1" dirty="0"/>
              <a:t>Phoenix MBDA Business Center</a:t>
            </a:r>
          </a:p>
          <a:p>
            <a:endParaRPr lang="en-US" sz="675" dirty="0"/>
          </a:p>
          <a:p>
            <a:r>
              <a:rPr lang="en-US" sz="675" b="1" u="sng" dirty="0"/>
              <a:t>California</a:t>
            </a:r>
          </a:p>
          <a:p>
            <a:r>
              <a:rPr lang="en-US" sz="675" b="1" dirty="0"/>
              <a:t>Pasadena MBDA Business Center</a:t>
            </a:r>
          </a:p>
          <a:p>
            <a:r>
              <a:rPr lang="en-US" sz="675" b="1" dirty="0"/>
              <a:t>San Jose MBDA Business Center</a:t>
            </a:r>
          </a:p>
          <a:p>
            <a:endParaRPr lang="en-US" sz="675" dirty="0"/>
          </a:p>
          <a:p>
            <a:r>
              <a:rPr lang="en-US" sz="675" b="1" u="sng" dirty="0"/>
              <a:t>Colorado</a:t>
            </a:r>
          </a:p>
          <a:p>
            <a:r>
              <a:rPr lang="en-US" sz="675" b="1" dirty="0"/>
              <a:t>Denver MBDA Business Center</a:t>
            </a:r>
          </a:p>
          <a:p>
            <a:endParaRPr lang="en-US" sz="675" dirty="0"/>
          </a:p>
          <a:p>
            <a:r>
              <a:rPr lang="en-US" sz="675" b="1" u="sng" dirty="0"/>
              <a:t>District of Columbia</a:t>
            </a:r>
          </a:p>
          <a:p>
            <a:r>
              <a:rPr lang="en-US" sz="675" b="1" dirty="0"/>
              <a:t>Washington DC MBDA Business Center</a:t>
            </a:r>
          </a:p>
          <a:p>
            <a:endParaRPr lang="en-US" sz="675" dirty="0"/>
          </a:p>
          <a:p>
            <a:r>
              <a:rPr lang="en-US" sz="675" b="1" u="sng" dirty="0"/>
              <a:t>Georgia</a:t>
            </a:r>
          </a:p>
          <a:p>
            <a:r>
              <a:rPr lang="en-US" sz="675" b="1" dirty="0"/>
              <a:t>Atlanta MBDA Business Center</a:t>
            </a:r>
          </a:p>
          <a:p>
            <a:endParaRPr lang="en-US" sz="675" dirty="0"/>
          </a:p>
          <a:p>
            <a:r>
              <a:rPr lang="en-US" sz="675" b="1" u="sng" dirty="0"/>
              <a:t>Hawaii</a:t>
            </a:r>
          </a:p>
          <a:p>
            <a:r>
              <a:rPr lang="en-US" sz="675" b="1" dirty="0"/>
              <a:t>Honolulu MBDA Business Center</a:t>
            </a:r>
          </a:p>
          <a:p>
            <a:endParaRPr lang="en-US" sz="675" dirty="0"/>
          </a:p>
          <a:p>
            <a:r>
              <a:rPr lang="en-US" sz="675" b="1" u="sng" dirty="0"/>
              <a:t>Illinois</a:t>
            </a:r>
          </a:p>
          <a:p>
            <a:r>
              <a:rPr lang="en-US" sz="675" b="1" dirty="0"/>
              <a:t>Chicago MBDA Business Center</a:t>
            </a:r>
          </a:p>
          <a:p>
            <a:endParaRPr lang="en-US" sz="675" dirty="0"/>
          </a:p>
          <a:p>
            <a:r>
              <a:rPr lang="en-US" sz="675" b="1" u="sng" dirty="0"/>
              <a:t>Maryland</a:t>
            </a:r>
          </a:p>
          <a:p>
            <a:r>
              <a:rPr lang="en-US" sz="675" b="1" dirty="0"/>
              <a:t>Baltimore MBDA Business Center</a:t>
            </a:r>
          </a:p>
          <a:p>
            <a:endParaRPr lang="en-US" sz="675" dirty="0"/>
          </a:p>
          <a:p>
            <a:r>
              <a:rPr lang="en-US" sz="675" b="1" u="sng" dirty="0"/>
              <a:t>Michigan</a:t>
            </a:r>
          </a:p>
          <a:p>
            <a:r>
              <a:rPr lang="en-US" sz="675" b="1" dirty="0"/>
              <a:t>Detroit MBDA Business Center</a:t>
            </a:r>
          </a:p>
          <a:p>
            <a:endParaRPr lang="en-US" sz="675" dirty="0"/>
          </a:p>
          <a:p>
            <a:endParaRPr lang="en-US" sz="675" dirty="0"/>
          </a:p>
        </p:txBody>
      </p:sp>
      <p:sp>
        <p:nvSpPr>
          <p:cNvPr id="39" name="TextBox 38">
            <a:extLst>
              <a:ext uri="{FF2B5EF4-FFF2-40B4-BE49-F238E27FC236}">
                <a16:creationId xmlns:a16="http://schemas.microsoft.com/office/drawing/2014/main" id="{20B6D6C4-E923-0642-A873-E55853B7F0A8}"/>
              </a:ext>
            </a:extLst>
          </p:cNvPr>
          <p:cNvSpPr txBox="1"/>
          <p:nvPr/>
        </p:nvSpPr>
        <p:spPr>
          <a:xfrm>
            <a:off x="3509641" y="1898827"/>
            <a:ext cx="1697153" cy="3312445"/>
          </a:xfrm>
          <a:prstGeom prst="rect">
            <a:avLst/>
          </a:prstGeom>
          <a:noFill/>
        </p:spPr>
        <p:txBody>
          <a:bodyPr wrap="square" rtlCol="0">
            <a:spAutoFit/>
          </a:bodyPr>
          <a:lstStyle/>
          <a:p>
            <a:endParaRPr lang="en-US" sz="675" dirty="0"/>
          </a:p>
          <a:p>
            <a:r>
              <a:rPr lang="en-US" sz="675" b="1" u="sng" dirty="0"/>
              <a:t>Minnesota</a:t>
            </a:r>
          </a:p>
          <a:p>
            <a:r>
              <a:rPr lang="en-US" sz="675" b="1" dirty="0"/>
              <a:t>Minneapolis MBDA Business Center</a:t>
            </a:r>
          </a:p>
          <a:p>
            <a:endParaRPr lang="en-US" sz="675" b="1" dirty="0"/>
          </a:p>
          <a:p>
            <a:r>
              <a:rPr lang="en-US" sz="675" b="1" u="sng" dirty="0"/>
              <a:t>Missouri</a:t>
            </a:r>
          </a:p>
          <a:p>
            <a:r>
              <a:rPr lang="en-US" sz="675" b="1" dirty="0"/>
              <a:t>St. Louis MBDA Business Center</a:t>
            </a:r>
          </a:p>
          <a:p>
            <a:endParaRPr lang="en-US" sz="675" dirty="0"/>
          </a:p>
          <a:p>
            <a:r>
              <a:rPr lang="en-US" sz="675" b="1" u="sng" dirty="0"/>
              <a:t>New York</a:t>
            </a:r>
          </a:p>
          <a:p>
            <a:r>
              <a:rPr lang="en-US" sz="675" b="1" dirty="0"/>
              <a:t>Manhattan MBDA Business Center</a:t>
            </a:r>
          </a:p>
          <a:p>
            <a:r>
              <a:rPr lang="en-US" sz="675" b="1" dirty="0"/>
              <a:t>South Bronx MBDA Business Center</a:t>
            </a:r>
          </a:p>
          <a:p>
            <a:endParaRPr lang="en-US" sz="675" dirty="0"/>
          </a:p>
          <a:p>
            <a:r>
              <a:rPr lang="en-US" sz="675" b="1" u="sng" dirty="0"/>
              <a:t>Pennsylvania</a:t>
            </a:r>
          </a:p>
          <a:p>
            <a:r>
              <a:rPr lang="en-US" sz="675" b="1" dirty="0"/>
              <a:t>Philadelphia MBDA Business Center</a:t>
            </a:r>
          </a:p>
          <a:p>
            <a:endParaRPr lang="en-US" sz="675" dirty="0"/>
          </a:p>
          <a:p>
            <a:r>
              <a:rPr lang="en-US" sz="675" b="1" u="sng" dirty="0"/>
              <a:t>Puerto Rico</a:t>
            </a:r>
          </a:p>
          <a:p>
            <a:r>
              <a:rPr lang="en-US" sz="675" b="1" dirty="0"/>
              <a:t>Puerto Rico MBDA Business Center</a:t>
            </a:r>
          </a:p>
          <a:p>
            <a:endParaRPr lang="en-US" sz="675" dirty="0"/>
          </a:p>
          <a:p>
            <a:r>
              <a:rPr lang="en-US" sz="675" b="1" u="sng" dirty="0"/>
              <a:t>South Carolina</a:t>
            </a:r>
          </a:p>
          <a:p>
            <a:r>
              <a:rPr lang="en-US" sz="675" b="1" dirty="0"/>
              <a:t>Columbia MBDA Business Center</a:t>
            </a:r>
          </a:p>
          <a:p>
            <a:endParaRPr lang="en-US" sz="675" dirty="0"/>
          </a:p>
          <a:p>
            <a:r>
              <a:rPr lang="en-US" sz="675" b="1" u="sng" dirty="0"/>
              <a:t>Tennessee</a:t>
            </a:r>
          </a:p>
          <a:p>
            <a:r>
              <a:rPr lang="en-US" sz="675" b="1" dirty="0"/>
              <a:t>Memphis MBDA Business Center</a:t>
            </a:r>
          </a:p>
          <a:p>
            <a:endParaRPr lang="en-US" sz="675" dirty="0"/>
          </a:p>
          <a:p>
            <a:r>
              <a:rPr lang="en-US" sz="675" b="1" u="sng" dirty="0"/>
              <a:t>Texas</a:t>
            </a:r>
          </a:p>
          <a:p>
            <a:r>
              <a:rPr lang="en-US" sz="675" b="1" dirty="0"/>
              <a:t>Dallas MBDA Business Center</a:t>
            </a:r>
          </a:p>
          <a:p>
            <a:r>
              <a:rPr lang="en-US" sz="675" b="1" dirty="0"/>
              <a:t>El Paso MBDA Business Center</a:t>
            </a:r>
          </a:p>
          <a:p>
            <a:r>
              <a:rPr lang="en-US" sz="675" b="1" dirty="0"/>
              <a:t>San Antonio MBDA Business Center</a:t>
            </a:r>
          </a:p>
          <a:p>
            <a:endParaRPr lang="en-US" sz="675" dirty="0"/>
          </a:p>
          <a:p>
            <a:r>
              <a:rPr lang="en-US" sz="675" b="1" u="sng" dirty="0"/>
              <a:t>Washington</a:t>
            </a:r>
          </a:p>
          <a:p>
            <a:r>
              <a:rPr lang="en-US" sz="675" b="1" dirty="0"/>
              <a:t>Tacoma MBDA Business Center</a:t>
            </a:r>
          </a:p>
          <a:p>
            <a:endParaRPr lang="en-US" sz="675" dirty="0"/>
          </a:p>
        </p:txBody>
      </p:sp>
      <p:sp>
        <p:nvSpPr>
          <p:cNvPr id="40" name="TextBox 39">
            <a:extLst>
              <a:ext uri="{FF2B5EF4-FFF2-40B4-BE49-F238E27FC236}">
                <a16:creationId xmlns:a16="http://schemas.microsoft.com/office/drawing/2014/main" id="{C5EF903D-3019-7444-A552-E45BBA191FF1}"/>
              </a:ext>
            </a:extLst>
          </p:cNvPr>
          <p:cNvSpPr txBox="1"/>
          <p:nvPr/>
        </p:nvSpPr>
        <p:spPr>
          <a:xfrm>
            <a:off x="5679573" y="1898827"/>
            <a:ext cx="2887910" cy="2654573"/>
          </a:xfrm>
          <a:prstGeom prst="rect">
            <a:avLst/>
          </a:prstGeom>
          <a:noFill/>
        </p:spPr>
        <p:txBody>
          <a:bodyPr wrap="square" rtlCol="0">
            <a:spAutoFit/>
          </a:bodyPr>
          <a:lstStyle/>
          <a:p>
            <a:r>
              <a:rPr lang="en-US" sz="900" dirty="0">
                <a:solidFill>
                  <a:srgbClr val="C00000"/>
                </a:solidFill>
              </a:rPr>
              <a:t>SPECIALTY EXPORT CENTERS</a:t>
            </a:r>
          </a:p>
          <a:p>
            <a:endParaRPr lang="en-US" sz="675" dirty="0"/>
          </a:p>
          <a:p>
            <a:r>
              <a:rPr lang="en-US" sz="675" b="1" u="sng" dirty="0"/>
              <a:t>California</a:t>
            </a:r>
          </a:p>
          <a:p>
            <a:r>
              <a:rPr lang="en-US" sz="675" b="1" dirty="0"/>
              <a:t>Sacramento MBDA Export Center</a:t>
            </a:r>
          </a:p>
          <a:p>
            <a:endParaRPr lang="en-US" sz="675" b="1" dirty="0"/>
          </a:p>
          <a:p>
            <a:r>
              <a:rPr lang="en-US" sz="675" b="1" u="sng" dirty="0"/>
              <a:t>Florida</a:t>
            </a:r>
          </a:p>
          <a:p>
            <a:r>
              <a:rPr lang="en-US" sz="675" b="1" dirty="0"/>
              <a:t>Miami MBDA Export Center</a:t>
            </a:r>
          </a:p>
          <a:p>
            <a:endParaRPr lang="en-US" sz="675" dirty="0"/>
          </a:p>
          <a:p>
            <a:endParaRPr lang="en-US" sz="675" dirty="0"/>
          </a:p>
          <a:p>
            <a:r>
              <a:rPr lang="en-US" sz="900" dirty="0">
                <a:solidFill>
                  <a:srgbClr val="C00000"/>
                </a:solidFill>
              </a:rPr>
              <a:t>MINORITY CHAMBERS OF COMMERCE</a:t>
            </a:r>
            <a:endParaRPr lang="en-US" sz="675" dirty="0">
              <a:solidFill>
                <a:srgbClr val="C00000"/>
              </a:solidFill>
            </a:endParaRPr>
          </a:p>
          <a:p>
            <a:endParaRPr lang="en-US" sz="675" dirty="0"/>
          </a:p>
          <a:p>
            <a:r>
              <a:rPr lang="en-US" sz="675" b="1" u="sng" dirty="0"/>
              <a:t>District of Columbia</a:t>
            </a:r>
          </a:p>
          <a:p>
            <a:r>
              <a:rPr lang="en-US" sz="675" b="1" dirty="0"/>
              <a:t>National Asian &amp; Pacific Islander American Chamber of Commerce &amp; Entrepreneurship </a:t>
            </a:r>
          </a:p>
          <a:p>
            <a:r>
              <a:rPr lang="en-US" sz="675" b="1" dirty="0"/>
              <a:t>U.S. Hispanic Chamber of Commerce</a:t>
            </a:r>
          </a:p>
          <a:p>
            <a:r>
              <a:rPr lang="en-US" sz="675" b="1" dirty="0"/>
              <a:t>U.S. Black Chamber</a:t>
            </a:r>
          </a:p>
          <a:p>
            <a:endParaRPr lang="en-US" sz="675" b="1" dirty="0"/>
          </a:p>
          <a:p>
            <a:r>
              <a:rPr lang="en-US" sz="675" b="1" u="sng" dirty="0"/>
              <a:t>New York</a:t>
            </a:r>
          </a:p>
          <a:p>
            <a:r>
              <a:rPr lang="en-US" sz="675" b="1" dirty="0"/>
              <a:t>National Urban League</a:t>
            </a:r>
          </a:p>
          <a:p>
            <a:endParaRPr lang="en-US" sz="675" dirty="0"/>
          </a:p>
          <a:p>
            <a:r>
              <a:rPr lang="en-US" sz="675" b="1" u="sng" dirty="0"/>
              <a:t>Detroit, MI</a:t>
            </a:r>
          </a:p>
          <a:p>
            <a:r>
              <a:rPr lang="en-US" sz="675" b="1" dirty="0"/>
              <a:t>National Business League</a:t>
            </a:r>
          </a:p>
          <a:p>
            <a:endParaRPr lang="en-US" sz="675" dirty="0"/>
          </a:p>
          <a:p>
            <a:endParaRPr lang="en-US" sz="675" dirty="0"/>
          </a:p>
        </p:txBody>
      </p:sp>
      <p:sp>
        <p:nvSpPr>
          <p:cNvPr id="13" name="Slide Number Placeholder 12">
            <a:extLst>
              <a:ext uri="{FF2B5EF4-FFF2-40B4-BE49-F238E27FC236}">
                <a16:creationId xmlns:a16="http://schemas.microsoft.com/office/drawing/2014/main" id="{6DB0185E-2B95-40AF-AC86-7BE136B016E1}"/>
              </a:ext>
            </a:extLst>
          </p:cNvPr>
          <p:cNvSpPr>
            <a:spLocks noGrp="1"/>
          </p:cNvSpPr>
          <p:nvPr>
            <p:ph type="sldNum" sz="quarter" idx="12"/>
          </p:nvPr>
        </p:nvSpPr>
        <p:spPr>
          <a:xfrm>
            <a:off x="3195146" y="6195500"/>
            <a:ext cx="1169688" cy="662500"/>
          </a:xfrm>
        </p:spPr>
        <p:txBody>
          <a:bodyPr/>
          <a:lstStyle/>
          <a:p>
            <a:fld id="{D57F1E4F-1CFF-5643-939E-217C01CDF565}" type="slidenum">
              <a:rPr lang="en-US" b="1" smtClean="0">
                <a:solidFill>
                  <a:schemeClr val="tx1"/>
                </a:solidFill>
              </a:rPr>
              <a:pPr/>
              <a:t>11</a:t>
            </a:fld>
            <a:endParaRPr lang="en-US" b="1" dirty="0">
              <a:solidFill>
                <a:schemeClr val="tx1"/>
              </a:solidFill>
            </a:endParaRPr>
          </a:p>
        </p:txBody>
      </p:sp>
      <p:sp>
        <p:nvSpPr>
          <p:cNvPr id="7" name="TextBox 6">
            <a:extLst>
              <a:ext uri="{FF2B5EF4-FFF2-40B4-BE49-F238E27FC236}">
                <a16:creationId xmlns:a16="http://schemas.microsoft.com/office/drawing/2014/main" id="{ACBF8ADF-D47F-4108-BAE8-92561FBD5B36}"/>
              </a:ext>
            </a:extLst>
          </p:cNvPr>
          <p:cNvSpPr txBox="1"/>
          <p:nvPr/>
        </p:nvSpPr>
        <p:spPr>
          <a:xfrm>
            <a:off x="511791" y="5602422"/>
            <a:ext cx="3853042" cy="300082"/>
          </a:xfrm>
          <a:prstGeom prst="rect">
            <a:avLst/>
          </a:prstGeom>
          <a:solidFill>
            <a:schemeClr val="accent6">
              <a:lumMod val="40000"/>
              <a:lumOff val="60000"/>
            </a:schemeClr>
          </a:solidFill>
        </p:spPr>
        <p:txBody>
          <a:bodyPr wrap="none" rtlCol="0">
            <a:spAutoFit/>
          </a:bodyPr>
          <a:lstStyle/>
          <a:p>
            <a:r>
              <a:rPr lang="en-US" sz="1350" dirty="0"/>
              <a:t>Distribution: 23 cities in 17 states, and 1 US territory</a:t>
            </a:r>
          </a:p>
        </p:txBody>
      </p:sp>
      <p:sp>
        <p:nvSpPr>
          <p:cNvPr id="14" name="TextBox 13">
            <a:extLst>
              <a:ext uri="{FF2B5EF4-FFF2-40B4-BE49-F238E27FC236}">
                <a16:creationId xmlns:a16="http://schemas.microsoft.com/office/drawing/2014/main" id="{F23525FB-3079-43F6-8BA3-C650C4C21CE9}"/>
              </a:ext>
            </a:extLst>
          </p:cNvPr>
          <p:cNvSpPr txBox="1"/>
          <p:nvPr/>
        </p:nvSpPr>
        <p:spPr>
          <a:xfrm>
            <a:off x="987878" y="970884"/>
            <a:ext cx="6996794" cy="507831"/>
          </a:xfrm>
          <a:prstGeom prst="rect">
            <a:avLst/>
          </a:prstGeom>
          <a:solidFill>
            <a:schemeClr val="bg1"/>
          </a:solidFill>
          <a:ln>
            <a:solidFill>
              <a:srgbClr val="314580"/>
            </a:solidFill>
          </a:ln>
        </p:spPr>
        <p:txBody>
          <a:bodyPr wrap="square" rtlCol="0">
            <a:spAutoFit/>
          </a:bodyPr>
          <a:lstStyle/>
          <a:p>
            <a:pPr algn="ctr" defTabSz="685800">
              <a:defRPr/>
            </a:pPr>
            <a:r>
              <a:rPr lang="en-US" sz="2700" dirty="0">
                <a:solidFill>
                  <a:srgbClr val="314580"/>
                </a:solidFill>
                <a:latin typeface="Century Gothic" panose="020B0502020202020204" pitchFamily="34" charset="0"/>
              </a:rPr>
              <a:t>MBDA CURRENT INVESTMENTS</a:t>
            </a:r>
            <a:endParaRPr lang="en-US" dirty="0">
              <a:solidFill>
                <a:srgbClr val="314580"/>
              </a:solidFill>
              <a:latin typeface="Century Gothic" panose="020B0502020202020204" pitchFamily="34" charset="0"/>
            </a:endParaRPr>
          </a:p>
        </p:txBody>
      </p:sp>
    </p:spTree>
    <p:extLst>
      <p:ext uri="{BB962C8B-B14F-4D97-AF65-F5344CB8AC3E}">
        <p14:creationId xmlns:p14="http://schemas.microsoft.com/office/powerpoint/2010/main" val="1758239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80B6A8-05E3-4440-823E-7920DAC4AB52}"/>
              </a:ext>
            </a:extLst>
          </p:cNvPr>
          <p:cNvSpPr txBox="1">
            <a:spLocks/>
          </p:cNvSpPr>
          <p:nvPr/>
        </p:nvSpPr>
        <p:spPr>
          <a:xfrm>
            <a:off x="396777" y="1589387"/>
            <a:ext cx="7886700" cy="666213"/>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100" b="1" dirty="0">
              <a:solidFill>
                <a:schemeClr val="accent6">
                  <a:lumMod val="50000"/>
                </a:schemeClr>
              </a:solidFill>
            </a:endParaRPr>
          </a:p>
        </p:txBody>
      </p:sp>
      <p:sp>
        <p:nvSpPr>
          <p:cNvPr id="26" name="Rounded Rectangle 25">
            <a:extLst>
              <a:ext uri="{FF2B5EF4-FFF2-40B4-BE49-F238E27FC236}">
                <a16:creationId xmlns:a16="http://schemas.microsoft.com/office/drawing/2014/main" id="{E090CE88-A1BC-0147-B9D5-146E5FADBECE}"/>
              </a:ext>
            </a:extLst>
          </p:cNvPr>
          <p:cNvSpPr/>
          <p:nvPr/>
        </p:nvSpPr>
        <p:spPr>
          <a:xfrm>
            <a:off x="506008" y="2297097"/>
            <a:ext cx="2373947" cy="2502906"/>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350" dirty="0"/>
          </a:p>
        </p:txBody>
      </p:sp>
      <p:sp>
        <p:nvSpPr>
          <p:cNvPr id="27" name="Rounded Rectangle 26">
            <a:extLst>
              <a:ext uri="{FF2B5EF4-FFF2-40B4-BE49-F238E27FC236}">
                <a16:creationId xmlns:a16="http://schemas.microsoft.com/office/drawing/2014/main" id="{9AC3F040-DB00-F94C-8DED-A2AEBC8D858E}"/>
              </a:ext>
            </a:extLst>
          </p:cNvPr>
          <p:cNvSpPr/>
          <p:nvPr/>
        </p:nvSpPr>
        <p:spPr>
          <a:xfrm>
            <a:off x="6114229" y="2252585"/>
            <a:ext cx="2373947" cy="2502906"/>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350" dirty="0"/>
          </a:p>
        </p:txBody>
      </p:sp>
      <p:sp>
        <p:nvSpPr>
          <p:cNvPr id="25" name="Rounded Rectangle 24">
            <a:extLst>
              <a:ext uri="{FF2B5EF4-FFF2-40B4-BE49-F238E27FC236}">
                <a16:creationId xmlns:a16="http://schemas.microsoft.com/office/drawing/2014/main" id="{DB657757-FC20-584D-8FFA-928CF5E8FB6B}"/>
              </a:ext>
            </a:extLst>
          </p:cNvPr>
          <p:cNvSpPr/>
          <p:nvPr/>
        </p:nvSpPr>
        <p:spPr>
          <a:xfrm>
            <a:off x="3260550" y="2297097"/>
            <a:ext cx="2373947" cy="2502906"/>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350" dirty="0"/>
          </a:p>
        </p:txBody>
      </p:sp>
      <p:sp>
        <p:nvSpPr>
          <p:cNvPr id="14" name="TextBox 13">
            <a:extLst>
              <a:ext uri="{FF2B5EF4-FFF2-40B4-BE49-F238E27FC236}">
                <a16:creationId xmlns:a16="http://schemas.microsoft.com/office/drawing/2014/main" id="{8E863729-7D52-4133-B2CB-7B9DC5F319E4}"/>
              </a:ext>
            </a:extLst>
          </p:cNvPr>
          <p:cNvSpPr txBox="1"/>
          <p:nvPr/>
        </p:nvSpPr>
        <p:spPr>
          <a:xfrm>
            <a:off x="3431576" y="3488631"/>
            <a:ext cx="2131033" cy="1246495"/>
          </a:xfrm>
          <a:prstGeom prst="rect">
            <a:avLst/>
          </a:prstGeom>
          <a:noFill/>
          <a:ln w="28575">
            <a:noFill/>
            <a:prstDash val="sysDash"/>
          </a:ln>
        </p:spPr>
        <p:txBody>
          <a:bodyPr vert="horz" wrap="square" lIns="0" tIns="0" rIns="0" bIns="0" rtlCol="0">
            <a:spAutoFit/>
          </a:bodyPr>
          <a:lstStyle/>
          <a:p>
            <a:pPr defTabSz="685800">
              <a:defRPr/>
            </a:pPr>
            <a:r>
              <a:rPr lang="en-US" sz="1350" b="1" dirty="0">
                <a:solidFill>
                  <a:srgbClr val="002247"/>
                </a:solidFill>
                <a:latin typeface="Arial Nova Light" panose="020B0304020202020204" pitchFamily="34" charset="0"/>
              </a:rPr>
              <a:t>Assisted securing 1,256 awards totaling over $21.2M</a:t>
            </a:r>
            <a:r>
              <a:rPr lang="en-US" sz="1350" dirty="0">
                <a:solidFill>
                  <a:srgbClr val="002247"/>
                </a:solidFill>
                <a:latin typeface="Arial Nova Light" panose="020B0304020202020204" pitchFamily="34" charset="0"/>
              </a:rPr>
              <a:t> in Federal Loans (including PPP, EIDL, Disaster, state, county &amp; other) </a:t>
            </a:r>
          </a:p>
        </p:txBody>
      </p:sp>
      <p:sp>
        <p:nvSpPr>
          <p:cNvPr id="15" name="TextBox 14">
            <a:extLst>
              <a:ext uri="{FF2B5EF4-FFF2-40B4-BE49-F238E27FC236}">
                <a16:creationId xmlns:a16="http://schemas.microsoft.com/office/drawing/2014/main" id="{C5A8CDB1-907F-49BA-9389-190CD4F7A024}"/>
              </a:ext>
            </a:extLst>
          </p:cNvPr>
          <p:cNvSpPr txBox="1"/>
          <p:nvPr/>
        </p:nvSpPr>
        <p:spPr>
          <a:xfrm>
            <a:off x="4340127" y="2734500"/>
            <a:ext cx="1445230" cy="507831"/>
          </a:xfrm>
          <a:prstGeom prst="rect">
            <a:avLst/>
          </a:prstGeom>
          <a:noFill/>
          <a:ln w="28575">
            <a:noFill/>
            <a:prstDash val="sysDash"/>
          </a:ln>
        </p:spPr>
        <p:txBody>
          <a:bodyPr vert="horz" wrap="square" lIns="0" tIns="0" rIns="0" bIns="0" rtlCol="0">
            <a:spAutoFit/>
          </a:bodyPr>
          <a:lstStyle/>
          <a:p>
            <a:pPr defTabSz="685800">
              <a:defRPr/>
            </a:pPr>
            <a:r>
              <a:rPr lang="en-US" sz="1650" dirty="0">
                <a:solidFill>
                  <a:srgbClr val="002247"/>
                </a:solidFill>
                <a:latin typeface="Arial Black" panose="020B0A04020102020204" pitchFamily="34" charset="0"/>
              </a:rPr>
              <a:t>Loans</a:t>
            </a:r>
          </a:p>
          <a:p>
            <a:pPr defTabSz="685800">
              <a:defRPr/>
            </a:pPr>
            <a:r>
              <a:rPr lang="en-US" sz="1650" dirty="0">
                <a:solidFill>
                  <a:srgbClr val="002247"/>
                </a:solidFill>
                <a:latin typeface="Arial Black" panose="020B0A04020102020204" pitchFamily="34" charset="0"/>
              </a:rPr>
              <a:t>&amp; Grants</a:t>
            </a:r>
          </a:p>
        </p:txBody>
      </p:sp>
      <p:pic>
        <p:nvPicPr>
          <p:cNvPr id="16" name="Graphic 15" descr="Coins">
            <a:extLst>
              <a:ext uri="{FF2B5EF4-FFF2-40B4-BE49-F238E27FC236}">
                <a16:creationId xmlns:a16="http://schemas.microsoft.com/office/drawing/2014/main" id="{73225C64-41AE-4119-86A3-D53E8B0271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63403" y="2545244"/>
            <a:ext cx="685800" cy="685800"/>
          </a:xfrm>
          <a:prstGeom prst="rect">
            <a:avLst/>
          </a:prstGeom>
        </p:spPr>
      </p:pic>
      <p:sp>
        <p:nvSpPr>
          <p:cNvPr id="20" name="TextBox 19">
            <a:extLst>
              <a:ext uri="{FF2B5EF4-FFF2-40B4-BE49-F238E27FC236}">
                <a16:creationId xmlns:a16="http://schemas.microsoft.com/office/drawing/2014/main" id="{8498E3DB-46B3-4D03-AFD6-D932F710FB94}"/>
              </a:ext>
            </a:extLst>
          </p:cNvPr>
          <p:cNvSpPr txBox="1"/>
          <p:nvPr/>
        </p:nvSpPr>
        <p:spPr>
          <a:xfrm>
            <a:off x="609723" y="3841959"/>
            <a:ext cx="2162785" cy="623248"/>
          </a:xfrm>
          <a:prstGeom prst="rect">
            <a:avLst/>
          </a:prstGeom>
          <a:noFill/>
          <a:ln w="28575">
            <a:noFill/>
            <a:prstDash val="sysDash"/>
          </a:ln>
        </p:spPr>
        <p:txBody>
          <a:bodyPr vert="horz" wrap="square" lIns="0" tIns="0" rIns="0" bIns="0" rtlCol="0">
            <a:spAutoFit/>
          </a:bodyPr>
          <a:lstStyle/>
          <a:p>
            <a:pPr defTabSz="685800">
              <a:defRPr/>
            </a:pPr>
            <a:r>
              <a:rPr lang="en-US" sz="1350" dirty="0">
                <a:solidFill>
                  <a:srgbClr val="002247"/>
                </a:solidFill>
                <a:latin typeface="Arial Nova Light" panose="020B0304020202020204" pitchFamily="34" charset="0"/>
              </a:rPr>
              <a:t>Over </a:t>
            </a:r>
            <a:r>
              <a:rPr lang="en-US" sz="1350" b="1" dirty="0">
                <a:solidFill>
                  <a:srgbClr val="002247"/>
                </a:solidFill>
                <a:latin typeface="Arial Nova Light" panose="020B0304020202020204" pitchFamily="34" charset="0"/>
              </a:rPr>
              <a:t>538K educated and informed </a:t>
            </a:r>
            <a:r>
              <a:rPr lang="en-US" sz="1350" dirty="0">
                <a:solidFill>
                  <a:srgbClr val="002247"/>
                </a:solidFill>
                <a:latin typeface="Arial Nova Light" panose="020B0304020202020204" pitchFamily="34" charset="0"/>
              </a:rPr>
              <a:t>and </a:t>
            </a:r>
            <a:r>
              <a:rPr lang="en-US" sz="1350" b="1" dirty="0">
                <a:solidFill>
                  <a:srgbClr val="002247"/>
                </a:solidFill>
                <a:latin typeface="Arial Nova Light" panose="020B0304020202020204" pitchFamily="34" charset="0"/>
              </a:rPr>
              <a:t>2,050 success stories </a:t>
            </a:r>
            <a:r>
              <a:rPr lang="en-US" sz="1350" dirty="0">
                <a:solidFill>
                  <a:srgbClr val="002247"/>
                </a:solidFill>
                <a:latin typeface="Arial Nova Light" panose="020B0304020202020204" pitchFamily="34" charset="0"/>
              </a:rPr>
              <a:t>reported</a:t>
            </a:r>
          </a:p>
        </p:txBody>
      </p:sp>
      <p:sp>
        <p:nvSpPr>
          <p:cNvPr id="21" name="TextBox 20">
            <a:extLst>
              <a:ext uri="{FF2B5EF4-FFF2-40B4-BE49-F238E27FC236}">
                <a16:creationId xmlns:a16="http://schemas.microsoft.com/office/drawing/2014/main" id="{2801FD15-AD3B-47C5-AA8B-160DE4269F31}"/>
              </a:ext>
            </a:extLst>
          </p:cNvPr>
          <p:cNvSpPr txBox="1"/>
          <p:nvPr/>
        </p:nvSpPr>
        <p:spPr>
          <a:xfrm>
            <a:off x="1363809" y="2616951"/>
            <a:ext cx="1518862" cy="1015663"/>
          </a:xfrm>
          <a:prstGeom prst="rect">
            <a:avLst/>
          </a:prstGeom>
          <a:noFill/>
          <a:ln w="28575">
            <a:noFill/>
            <a:prstDash val="sysDash"/>
          </a:ln>
        </p:spPr>
        <p:txBody>
          <a:bodyPr vert="horz" wrap="square" lIns="0" tIns="0" rIns="0" bIns="0" rtlCol="0">
            <a:spAutoFit/>
          </a:bodyPr>
          <a:lstStyle/>
          <a:p>
            <a:pPr algn="ctr" defTabSz="685800">
              <a:defRPr/>
            </a:pPr>
            <a:r>
              <a:rPr lang="en-US" sz="1650" dirty="0">
                <a:solidFill>
                  <a:srgbClr val="002247"/>
                </a:solidFill>
                <a:latin typeface="Arial Black" panose="020B0A04020102020204" pitchFamily="34" charset="0"/>
              </a:rPr>
              <a:t>Small &amp; Minority Businesses Served </a:t>
            </a:r>
          </a:p>
        </p:txBody>
      </p:sp>
      <p:sp>
        <p:nvSpPr>
          <p:cNvPr id="23" name="TextBox 22">
            <a:extLst>
              <a:ext uri="{FF2B5EF4-FFF2-40B4-BE49-F238E27FC236}">
                <a16:creationId xmlns:a16="http://schemas.microsoft.com/office/drawing/2014/main" id="{0E24DFC5-FB8B-4B0D-AB6D-EAF801C92939}"/>
              </a:ext>
            </a:extLst>
          </p:cNvPr>
          <p:cNvSpPr txBox="1"/>
          <p:nvPr/>
        </p:nvSpPr>
        <p:spPr>
          <a:xfrm>
            <a:off x="6216439" y="3888183"/>
            <a:ext cx="2207705" cy="553998"/>
          </a:xfrm>
          <a:prstGeom prst="rect">
            <a:avLst/>
          </a:prstGeom>
          <a:noFill/>
          <a:ln w="28575">
            <a:noFill/>
            <a:prstDash val="sysDash"/>
          </a:ln>
        </p:spPr>
        <p:txBody>
          <a:bodyPr vert="horz" wrap="square" lIns="0" tIns="0" rIns="0" bIns="0" rtlCol="0">
            <a:spAutoFit/>
          </a:bodyPr>
          <a:lstStyle/>
          <a:p>
            <a:pPr defTabSz="685800">
              <a:defRPr/>
            </a:pPr>
            <a:r>
              <a:rPr lang="en-US" sz="1200" b="1" dirty="0">
                <a:solidFill>
                  <a:srgbClr val="002247"/>
                </a:solidFill>
                <a:latin typeface="Arial Nova Light" panose="020B0304020202020204" pitchFamily="34" charset="0"/>
              </a:rPr>
              <a:t>5,118 </a:t>
            </a:r>
            <a:r>
              <a:rPr lang="en-US" sz="1200" dirty="0">
                <a:solidFill>
                  <a:srgbClr val="002247"/>
                </a:solidFill>
                <a:latin typeface="Arial Nova Light" panose="020B0304020202020204" pitchFamily="34" charset="0"/>
              </a:rPr>
              <a:t>small and minority businesses were assisted in designated distressed areas</a:t>
            </a:r>
            <a:endParaRPr lang="en-US" sz="1200" strike="sngStrike" dirty="0">
              <a:solidFill>
                <a:srgbClr val="002247"/>
              </a:solidFill>
              <a:latin typeface="Arial Nova Light" panose="020B0304020202020204" pitchFamily="34" charset="0"/>
            </a:endParaRPr>
          </a:p>
        </p:txBody>
      </p:sp>
      <p:sp>
        <p:nvSpPr>
          <p:cNvPr id="28" name="TextBox 27">
            <a:extLst>
              <a:ext uri="{FF2B5EF4-FFF2-40B4-BE49-F238E27FC236}">
                <a16:creationId xmlns:a16="http://schemas.microsoft.com/office/drawing/2014/main" id="{50379579-8D1B-473B-B9C1-2577798713F7}"/>
              </a:ext>
            </a:extLst>
          </p:cNvPr>
          <p:cNvSpPr txBox="1"/>
          <p:nvPr/>
        </p:nvSpPr>
        <p:spPr>
          <a:xfrm>
            <a:off x="6861246" y="2474302"/>
            <a:ext cx="1626761" cy="1269578"/>
          </a:xfrm>
          <a:prstGeom prst="rect">
            <a:avLst/>
          </a:prstGeom>
          <a:noFill/>
          <a:ln w="28575">
            <a:noFill/>
            <a:prstDash val="sysDash"/>
          </a:ln>
        </p:spPr>
        <p:txBody>
          <a:bodyPr vert="horz" wrap="square" lIns="0" tIns="0" rIns="0" bIns="0" rtlCol="0">
            <a:spAutoFit/>
          </a:bodyPr>
          <a:lstStyle/>
          <a:p>
            <a:pPr defTabSz="685800">
              <a:defRPr/>
            </a:pPr>
            <a:r>
              <a:rPr lang="en-US" sz="1650" dirty="0">
                <a:solidFill>
                  <a:srgbClr val="002247"/>
                </a:solidFill>
                <a:latin typeface="Arial Black" panose="020B0A04020102020204" pitchFamily="34" charset="0"/>
              </a:rPr>
              <a:t>Impacts in Economically Distressed and Rural Areas</a:t>
            </a:r>
          </a:p>
        </p:txBody>
      </p:sp>
      <p:sp>
        <p:nvSpPr>
          <p:cNvPr id="6" name="Slide Number Placeholder 5">
            <a:extLst>
              <a:ext uri="{FF2B5EF4-FFF2-40B4-BE49-F238E27FC236}">
                <a16:creationId xmlns:a16="http://schemas.microsoft.com/office/drawing/2014/main" id="{32D45813-F7AD-4BCC-992C-96BD11D913A2}"/>
              </a:ext>
            </a:extLst>
          </p:cNvPr>
          <p:cNvSpPr>
            <a:spLocks noGrp="1"/>
          </p:cNvSpPr>
          <p:nvPr>
            <p:ph type="sldNum" sz="quarter" idx="12"/>
          </p:nvPr>
        </p:nvSpPr>
        <p:spPr>
          <a:xfrm>
            <a:off x="3636579" y="6356350"/>
            <a:ext cx="1292773" cy="501650"/>
          </a:xfrm>
        </p:spPr>
        <p:txBody>
          <a:bodyPr/>
          <a:lstStyle/>
          <a:p>
            <a:fld id="{D57F1E4F-1CFF-5643-939E-217C01CDF565}" type="slidenum">
              <a:rPr lang="en-US" b="1" smtClean="0">
                <a:solidFill>
                  <a:schemeClr val="tx1"/>
                </a:solidFill>
              </a:rPr>
              <a:pPr/>
              <a:t>12</a:t>
            </a:fld>
            <a:endParaRPr lang="en-US" b="1" dirty="0">
              <a:solidFill>
                <a:schemeClr val="tx1"/>
              </a:solidFill>
            </a:endParaRPr>
          </a:p>
        </p:txBody>
      </p:sp>
      <p:pic>
        <p:nvPicPr>
          <p:cNvPr id="8" name="Graphic 7" descr="Map with pin">
            <a:extLst>
              <a:ext uri="{FF2B5EF4-FFF2-40B4-BE49-F238E27FC236}">
                <a16:creationId xmlns:a16="http://schemas.microsoft.com/office/drawing/2014/main" id="{08986CC5-E072-40BA-B7DC-51E05CF26C13}"/>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r:embed="rId5"/>
              </a:ext>
            </a:extLst>
          </a:blip>
          <a:stretch>
            <a:fillRect/>
          </a:stretch>
        </p:blipFill>
        <p:spPr>
          <a:xfrm>
            <a:off x="6216439" y="2641398"/>
            <a:ext cx="542597" cy="542597"/>
          </a:xfrm>
          <a:prstGeom prst="rect">
            <a:avLst/>
          </a:prstGeom>
        </p:spPr>
      </p:pic>
      <p:pic>
        <p:nvPicPr>
          <p:cNvPr id="11" name="Graphic 10" descr="Connections">
            <a:extLst>
              <a:ext uri="{FF2B5EF4-FFF2-40B4-BE49-F238E27FC236}">
                <a16:creationId xmlns:a16="http://schemas.microsoft.com/office/drawing/2014/main" id="{F70FC16B-4E4A-4D50-9A2A-F21EF226E8DD}"/>
              </a:ext>
            </a:extLst>
          </p:cNvPr>
          <p:cNvPicPr>
            <a:picLocks noChangeAspect="1"/>
          </p:cNvPicPr>
          <p:nvPr/>
        </p:nvPicPr>
        <p: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609723" y="2645515"/>
            <a:ext cx="685800" cy="685800"/>
          </a:xfrm>
          <a:prstGeom prst="rect">
            <a:avLst/>
          </a:prstGeom>
        </p:spPr>
      </p:pic>
      <p:sp>
        <p:nvSpPr>
          <p:cNvPr id="22" name="TextBox 21">
            <a:extLst>
              <a:ext uri="{FF2B5EF4-FFF2-40B4-BE49-F238E27FC236}">
                <a16:creationId xmlns:a16="http://schemas.microsoft.com/office/drawing/2014/main" id="{7B2BAF04-4CD6-4197-A91C-753ED58C3A62}"/>
              </a:ext>
            </a:extLst>
          </p:cNvPr>
          <p:cNvSpPr txBox="1"/>
          <p:nvPr/>
        </p:nvSpPr>
        <p:spPr>
          <a:xfrm>
            <a:off x="474183" y="4919887"/>
            <a:ext cx="8783879" cy="923330"/>
          </a:xfrm>
          <a:prstGeom prst="rect">
            <a:avLst/>
          </a:prstGeom>
          <a:noFill/>
        </p:spPr>
        <p:txBody>
          <a:bodyPr wrap="none" rtlCol="0">
            <a:spAutoFit/>
          </a:bodyPr>
          <a:lstStyle/>
          <a:p>
            <a:r>
              <a:rPr lang="en-US" sz="1350" i="1" dirty="0"/>
              <a:t>Performance data is ongoing and not audited. </a:t>
            </a:r>
          </a:p>
          <a:p>
            <a:r>
              <a:rPr lang="en-US" sz="1350" i="1" dirty="0"/>
              <a:t>Types of services may range from information broadcasts to online training to direct consulting services.</a:t>
            </a:r>
          </a:p>
          <a:p>
            <a:r>
              <a:rPr lang="en-US" sz="1350" i="1" dirty="0"/>
              <a:t>Types of success stories can range from debt payment deferral to loan or contract awarded to firm to jobs created/retained</a:t>
            </a:r>
          </a:p>
          <a:p>
            <a:r>
              <a:rPr lang="en-US" sz="1350" i="1" dirty="0"/>
              <a:t>Data represents June 1, 2020 through February 28, 2021.    </a:t>
            </a:r>
          </a:p>
        </p:txBody>
      </p:sp>
      <p:sp>
        <p:nvSpPr>
          <p:cNvPr id="24" name="TextBox 23">
            <a:extLst>
              <a:ext uri="{FF2B5EF4-FFF2-40B4-BE49-F238E27FC236}">
                <a16:creationId xmlns:a16="http://schemas.microsoft.com/office/drawing/2014/main" id="{4110E490-E3C7-41AF-9693-F0F410969D42}"/>
              </a:ext>
            </a:extLst>
          </p:cNvPr>
          <p:cNvSpPr txBox="1"/>
          <p:nvPr/>
        </p:nvSpPr>
        <p:spPr>
          <a:xfrm>
            <a:off x="860523" y="959644"/>
            <a:ext cx="6996794" cy="507831"/>
          </a:xfrm>
          <a:prstGeom prst="rect">
            <a:avLst/>
          </a:prstGeom>
          <a:solidFill>
            <a:schemeClr val="bg1"/>
          </a:solidFill>
          <a:ln>
            <a:solidFill>
              <a:srgbClr val="314580"/>
            </a:solidFill>
          </a:ln>
        </p:spPr>
        <p:txBody>
          <a:bodyPr wrap="square" rtlCol="0">
            <a:spAutoFit/>
          </a:bodyPr>
          <a:lstStyle/>
          <a:p>
            <a:pPr algn="ctr" defTabSz="685800">
              <a:defRPr/>
            </a:pPr>
            <a:r>
              <a:rPr lang="en-US" sz="2700" dirty="0">
                <a:solidFill>
                  <a:srgbClr val="314580"/>
                </a:solidFill>
                <a:latin typeface="Century Gothic" panose="020B0502020202020204" pitchFamily="34" charset="0"/>
              </a:rPr>
              <a:t>GRANT FUNDS – IMPACT</a:t>
            </a:r>
            <a:endParaRPr lang="en-US" dirty="0">
              <a:solidFill>
                <a:srgbClr val="314580"/>
              </a:solidFill>
              <a:latin typeface="Century Gothic" panose="020B0502020202020204" pitchFamily="34" charset="0"/>
            </a:endParaRPr>
          </a:p>
        </p:txBody>
      </p:sp>
    </p:spTree>
    <p:extLst>
      <p:ext uri="{BB962C8B-B14F-4D97-AF65-F5344CB8AC3E}">
        <p14:creationId xmlns:p14="http://schemas.microsoft.com/office/powerpoint/2010/main" val="916063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80B6A8-05E3-4440-823E-7920DAC4AB52}"/>
              </a:ext>
            </a:extLst>
          </p:cNvPr>
          <p:cNvSpPr txBox="1">
            <a:spLocks/>
          </p:cNvSpPr>
          <p:nvPr/>
        </p:nvSpPr>
        <p:spPr>
          <a:xfrm>
            <a:off x="501805" y="1555231"/>
            <a:ext cx="8013545" cy="666213"/>
          </a:xfrm>
          <a:prstGeom prst="rect">
            <a:avLst/>
          </a:prstGeom>
        </p:spPr>
        <p:txBody>
          <a:bodyP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100" b="1" dirty="0">
                <a:solidFill>
                  <a:srgbClr val="002247"/>
                </a:solidFill>
              </a:rPr>
              <a:t>All MBDA Programs – First 9 months (Q1+Q2+Q3) UNDER COVID</a:t>
            </a:r>
          </a:p>
          <a:p>
            <a:pPr algn="ctr"/>
            <a:r>
              <a:rPr lang="en-US" sz="2100" b="1" dirty="0">
                <a:solidFill>
                  <a:srgbClr val="002247"/>
                </a:solidFill>
              </a:rPr>
              <a:t>June 1, 2020 – February 28, 2021</a:t>
            </a:r>
            <a:endParaRPr lang="en-US" sz="2100" b="1" dirty="0">
              <a:solidFill>
                <a:schemeClr val="accent6">
                  <a:lumMod val="50000"/>
                </a:schemeClr>
              </a:solidFill>
            </a:endParaRPr>
          </a:p>
        </p:txBody>
      </p:sp>
      <p:sp>
        <p:nvSpPr>
          <p:cNvPr id="25" name="Rounded Rectangle 24">
            <a:extLst>
              <a:ext uri="{FF2B5EF4-FFF2-40B4-BE49-F238E27FC236}">
                <a16:creationId xmlns:a16="http://schemas.microsoft.com/office/drawing/2014/main" id="{DB657757-FC20-584D-8FFA-928CF5E8FB6B}"/>
              </a:ext>
            </a:extLst>
          </p:cNvPr>
          <p:cNvSpPr/>
          <p:nvPr/>
        </p:nvSpPr>
        <p:spPr>
          <a:xfrm>
            <a:off x="429878" y="3272741"/>
            <a:ext cx="2373947" cy="2502906"/>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350" dirty="0"/>
          </a:p>
        </p:txBody>
      </p:sp>
      <p:sp>
        <p:nvSpPr>
          <p:cNvPr id="14" name="TextBox 13">
            <a:extLst>
              <a:ext uri="{FF2B5EF4-FFF2-40B4-BE49-F238E27FC236}">
                <a16:creationId xmlns:a16="http://schemas.microsoft.com/office/drawing/2014/main" id="{8E863729-7D52-4133-B2CB-7B9DC5F319E4}"/>
              </a:ext>
            </a:extLst>
          </p:cNvPr>
          <p:cNvSpPr txBox="1"/>
          <p:nvPr/>
        </p:nvSpPr>
        <p:spPr>
          <a:xfrm>
            <a:off x="582860" y="4292670"/>
            <a:ext cx="2131033" cy="1246495"/>
          </a:xfrm>
          <a:prstGeom prst="rect">
            <a:avLst/>
          </a:prstGeom>
          <a:noFill/>
          <a:ln w="28575">
            <a:noFill/>
            <a:prstDash val="sysDash"/>
          </a:ln>
        </p:spPr>
        <p:txBody>
          <a:bodyPr vert="horz" wrap="square" lIns="0" tIns="0" rIns="0" bIns="0" rtlCol="0">
            <a:spAutoFit/>
          </a:bodyPr>
          <a:lstStyle/>
          <a:p>
            <a:pPr defTabSz="685800">
              <a:defRPr/>
            </a:pPr>
            <a:r>
              <a:rPr lang="en-US" sz="1350" b="1" dirty="0">
                <a:solidFill>
                  <a:srgbClr val="002247"/>
                </a:solidFill>
                <a:latin typeface="Arial Nova Light" panose="020B0304020202020204" pitchFamily="34" charset="0"/>
              </a:rPr>
              <a:t>Assisted securing 1,256 awards totaling over $21.2M</a:t>
            </a:r>
            <a:r>
              <a:rPr lang="en-US" sz="1350" dirty="0">
                <a:solidFill>
                  <a:srgbClr val="002247"/>
                </a:solidFill>
                <a:latin typeface="Arial Nova Light" panose="020B0304020202020204" pitchFamily="34" charset="0"/>
              </a:rPr>
              <a:t> in Federal Loans (including PPP, EIDL, Disaster, state, county &amp; other) </a:t>
            </a:r>
          </a:p>
        </p:txBody>
      </p:sp>
      <p:sp>
        <p:nvSpPr>
          <p:cNvPr id="15" name="TextBox 14">
            <a:extLst>
              <a:ext uri="{FF2B5EF4-FFF2-40B4-BE49-F238E27FC236}">
                <a16:creationId xmlns:a16="http://schemas.microsoft.com/office/drawing/2014/main" id="{C5A8CDB1-907F-49BA-9389-190CD4F7A024}"/>
              </a:ext>
            </a:extLst>
          </p:cNvPr>
          <p:cNvSpPr txBox="1"/>
          <p:nvPr/>
        </p:nvSpPr>
        <p:spPr>
          <a:xfrm>
            <a:off x="1491411" y="3538539"/>
            <a:ext cx="1445230" cy="507831"/>
          </a:xfrm>
          <a:prstGeom prst="rect">
            <a:avLst/>
          </a:prstGeom>
          <a:noFill/>
          <a:ln w="28575">
            <a:noFill/>
            <a:prstDash val="sysDash"/>
          </a:ln>
        </p:spPr>
        <p:txBody>
          <a:bodyPr vert="horz" wrap="square" lIns="0" tIns="0" rIns="0" bIns="0" rtlCol="0">
            <a:spAutoFit/>
          </a:bodyPr>
          <a:lstStyle/>
          <a:p>
            <a:pPr defTabSz="685800">
              <a:defRPr/>
            </a:pPr>
            <a:r>
              <a:rPr lang="en-US" sz="1650" dirty="0">
                <a:solidFill>
                  <a:srgbClr val="002247"/>
                </a:solidFill>
                <a:latin typeface="Arial Black" panose="020B0A04020102020204" pitchFamily="34" charset="0"/>
              </a:rPr>
              <a:t>Loans</a:t>
            </a:r>
          </a:p>
          <a:p>
            <a:pPr defTabSz="685800">
              <a:defRPr/>
            </a:pPr>
            <a:r>
              <a:rPr lang="en-US" sz="1650" dirty="0">
                <a:solidFill>
                  <a:srgbClr val="002247"/>
                </a:solidFill>
                <a:latin typeface="Arial Black" panose="020B0A04020102020204" pitchFamily="34" charset="0"/>
              </a:rPr>
              <a:t>&amp; Grants</a:t>
            </a:r>
          </a:p>
        </p:txBody>
      </p:sp>
      <p:pic>
        <p:nvPicPr>
          <p:cNvPr id="16" name="Graphic 15" descr="Coins">
            <a:extLst>
              <a:ext uri="{FF2B5EF4-FFF2-40B4-BE49-F238E27FC236}">
                <a16:creationId xmlns:a16="http://schemas.microsoft.com/office/drawing/2014/main" id="{73225C64-41AE-4119-86A3-D53E8B0271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4687" y="3349283"/>
            <a:ext cx="685800" cy="685800"/>
          </a:xfrm>
          <a:prstGeom prst="rect">
            <a:avLst/>
          </a:prstGeom>
        </p:spPr>
      </p:pic>
      <p:sp>
        <p:nvSpPr>
          <p:cNvPr id="6" name="Slide Number Placeholder 5">
            <a:extLst>
              <a:ext uri="{FF2B5EF4-FFF2-40B4-BE49-F238E27FC236}">
                <a16:creationId xmlns:a16="http://schemas.microsoft.com/office/drawing/2014/main" id="{32D45813-F7AD-4BCC-992C-96BD11D913A2}"/>
              </a:ext>
            </a:extLst>
          </p:cNvPr>
          <p:cNvSpPr>
            <a:spLocks noGrp="1"/>
          </p:cNvSpPr>
          <p:nvPr>
            <p:ph type="sldNum" sz="quarter" idx="12"/>
          </p:nvPr>
        </p:nvSpPr>
        <p:spPr>
          <a:xfrm>
            <a:off x="2713894" y="6356350"/>
            <a:ext cx="1779496" cy="501650"/>
          </a:xfrm>
        </p:spPr>
        <p:txBody>
          <a:bodyPr/>
          <a:lstStyle/>
          <a:p>
            <a:fld id="{D57F1E4F-1CFF-5643-939E-217C01CDF565}" type="slidenum">
              <a:rPr lang="en-US" b="1" smtClean="0">
                <a:solidFill>
                  <a:schemeClr val="tx1"/>
                </a:solidFill>
              </a:rPr>
              <a:pPr/>
              <a:t>13</a:t>
            </a:fld>
            <a:endParaRPr lang="en-US" b="1" dirty="0">
              <a:solidFill>
                <a:schemeClr val="tx1"/>
              </a:solidFill>
            </a:endParaRPr>
          </a:p>
        </p:txBody>
      </p:sp>
      <p:sp>
        <p:nvSpPr>
          <p:cNvPr id="7" name="TextBox 6">
            <a:extLst>
              <a:ext uri="{FF2B5EF4-FFF2-40B4-BE49-F238E27FC236}">
                <a16:creationId xmlns:a16="http://schemas.microsoft.com/office/drawing/2014/main" id="{A2E7AE89-0059-4726-B8E2-8057C6F6E920}"/>
              </a:ext>
            </a:extLst>
          </p:cNvPr>
          <p:cNvSpPr txBox="1"/>
          <p:nvPr/>
        </p:nvSpPr>
        <p:spPr>
          <a:xfrm>
            <a:off x="437592" y="2601905"/>
            <a:ext cx="2501326" cy="369332"/>
          </a:xfrm>
          <a:prstGeom prst="rect">
            <a:avLst/>
          </a:prstGeom>
          <a:noFill/>
        </p:spPr>
        <p:txBody>
          <a:bodyPr wrap="none" rtlCol="0">
            <a:spAutoFit/>
          </a:bodyPr>
          <a:lstStyle/>
          <a:p>
            <a:r>
              <a:rPr lang="en-US" b="1" i="1" dirty="0"/>
              <a:t>CARES Act 2020 Funding</a:t>
            </a:r>
          </a:p>
        </p:txBody>
      </p:sp>
      <p:sp>
        <p:nvSpPr>
          <p:cNvPr id="24" name="Rounded Rectangle 24">
            <a:extLst>
              <a:ext uri="{FF2B5EF4-FFF2-40B4-BE49-F238E27FC236}">
                <a16:creationId xmlns:a16="http://schemas.microsoft.com/office/drawing/2014/main" id="{B758B20F-D400-46A9-893B-3F64AC1E0222}"/>
              </a:ext>
            </a:extLst>
          </p:cNvPr>
          <p:cNvSpPr/>
          <p:nvPr/>
        </p:nvSpPr>
        <p:spPr>
          <a:xfrm>
            <a:off x="3468671" y="3268798"/>
            <a:ext cx="2373947" cy="2502906"/>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350" dirty="0"/>
          </a:p>
        </p:txBody>
      </p:sp>
      <p:sp>
        <p:nvSpPr>
          <p:cNvPr id="29" name="TextBox 28">
            <a:extLst>
              <a:ext uri="{FF2B5EF4-FFF2-40B4-BE49-F238E27FC236}">
                <a16:creationId xmlns:a16="http://schemas.microsoft.com/office/drawing/2014/main" id="{31E0923D-6C0E-4CA9-BBB4-A127EF99D157}"/>
              </a:ext>
            </a:extLst>
          </p:cNvPr>
          <p:cNvSpPr txBox="1"/>
          <p:nvPr/>
        </p:nvSpPr>
        <p:spPr>
          <a:xfrm>
            <a:off x="3621653" y="4288727"/>
            <a:ext cx="2131033" cy="1038746"/>
          </a:xfrm>
          <a:prstGeom prst="rect">
            <a:avLst/>
          </a:prstGeom>
          <a:noFill/>
          <a:ln w="28575">
            <a:noFill/>
            <a:prstDash val="sysDash"/>
          </a:ln>
        </p:spPr>
        <p:txBody>
          <a:bodyPr vert="horz" wrap="square" lIns="0" tIns="0" rIns="0" bIns="0" rtlCol="0">
            <a:spAutoFit/>
          </a:bodyPr>
          <a:lstStyle/>
          <a:p>
            <a:pPr defTabSz="685800">
              <a:defRPr/>
            </a:pPr>
            <a:r>
              <a:rPr lang="en-US" sz="1350" b="1" dirty="0">
                <a:solidFill>
                  <a:srgbClr val="002247"/>
                </a:solidFill>
                <a:latin typeface="Arial Nova Light" panose="020B0304020202020204" pitchFamily="34" charset="0"/>
              </a:rPr>
              <a:t>Assisted securing 187 awards totaling over $53M</a:t>
            </a:r>
            <a:r>
              <a:rPr lang="en-US" sz="1350" dirty="0">
                <a:solidFill>
                  <a:srgbClr val="002247"/>
                </a:solidFill>
                <a:latin typeface="Arial Nova Light" panose="020B0304020202020204" pitchFamily="34" charset="0"/>
              </a:rPr>
              <a:t> in Federal Loans (including PPP, SBA &amp; other) </a:t>
            </a:r>
          </a:p>
        </p:txBody>
      </p:sp>
      <p:sp>
        <p:nvSpPr>
          <p:cNvPr id="30" name="TextBox 29">
            <a:extLst>
              <a:ext uri="{FF2B5EF4-FFF2-40B4-BE49-F238E27FC236}">
                <a16:creationId xmlns:a16="http://schemas.microsoft.com/office/drawing/2014/main" id="{007AE2A5-2782-40A1-B8B2-45023C1A1885}"/>
              </a:ext>
            </a:extLst>
          </p:cNvPr>
          <p:cNvSpPr txBox="1"/>
          <p:nvPr/>
        </p:nvSpPr>
        <p:spPr>
          <a:xfrm>
            <a:off x="4493389" y="3613105"/>
            <a:ext cx="1445230" cy="253916"/>
          </a:xfrm>
          <a:prstGeom prst="rect">
            <a:avLst/>
          </a:prstGeom>
          <a:noFill/>
          <a:ln w="28575">
            <a:noFill/>
            <a:prstDash val="sysDash"/>
          </a:ln>
        </p:spPr>
        <p:txBody>
          <a:bodyPr vert="horz" wrap="square" lIns="0" tIns="0" rIns="0" bIns="0" rtlCol="0">
            <a:spAutoFit/>
          </a:bodyPr>
          <a:lstStyle/>
          <a:p>
            <a:pPr defTabSz="685800">
              <a:defRPr/>
            </a:pPr>
            <a:r>
              <a:rPr lang="en-US" sz="1650" dirty="0">
                <a:solidFill>
                  <a:srgbClr val="002247"/>
                </a:solidFill>
                <a:latin typeface="Arial Black" panose="020B0A04020102020204" pitchFamily="34" charset="0"/>
              </a:rPr>
              <a:t>Loans</a:t>
            </a:r>
          </a:p>
        </p:txBody>
      </p:sp>
      <p:pic>
        <p:nvPicPr>
          <p:cNvPr id="31" name="Graphic 30" descr="Coins">
            <a:extLst>
              <a:ext uri="{FF2B5EF4-FFF2-40B4-BE49-F238E27FC236}">
                <a16:creationId xmlns:a16="http://schemas.microsoft.com/office/drawing/2014/main" id="{B573C9A1-D9A8-4C1D-92C1-3BBB0D5FFD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3480" y="3345340"/>
            <a:ext cx="685800" cy="685800"/>
          </a:xfrm>
          <a:prstGeom prst="rect">
            <a:avLst/>
          </a:prstGeom>
        </p:spPr>
      </p:pic>
      <p:sp>
        <p:nvSpPr>
          <p:cNvPr id="32" name="TextBox 31">
            <a:extLst>
              <a:ext uri="{FF2B5EF4-FFF2-40B4-BE49-F238E27FC236}">
                <a16:creationId xmlns:a16="http://schemas.microsoft.com/office/drawing/2014/main" id="{F537A1A0-7EEA-49F1-92B6-F46C2B4AA527}"/>
              </a:ext>
            </a:extLst>
          </p:cNvPr>
          <p:cNvSpPr txBox="1"/>
          <p:nvPr/>
        </p:nvSpPr>
        <p:spPr>
          <a:xfrm>
            <a:off x="3476385" y="2313606"/>
            <a:ext cx="2257508" cy="923330"/>
          </a:xfrm>
          <a:prstGeom prst="rect">
            <a:avLst/>
          </a:prstGeom>
          <a:noFill/>
        </p:spPr>
        <p:txBody>
          <a:bodyPr wrap="square" rtlCol="0">
            <a:spAutoFit/>
          </a:bodyPr>
          <a:lstStyle/>
          <a:p>
            <a:pPr algn="ctr"/>
            <a:r>
              <a:rPr lang="en-US" b="1" i="1" dirty="0"/>
              <a:t>Standard MBDA Business &amp; Specialty Center Funding</a:t>
            </a:r>
          </a:p>
        </p:txBody>
      </p:sp>
      <p:sp>
        <p:nvSpPr>
          <p:cNvPr id="33" name="TextBox 32">
            <a:extLst>
              <a:ext uri="{FF2B5EF4-FFF2-40B4-BE49-F238E27FC236}">
                <a16:creationId xmlns:a16="http://schemas.microsoft.com/office/drawing/2014/main" id="{F12E9A1D-0F7C-443E-B51B-B0FB8E44277C}"/>
              </a:ext>
            </a:extLst>
          </p:cNvPr>
          <p:cNvSpPr txBox="1"/>
          <p:nvPr/>
        </p:nvSpPr>
        <p:spPr>
          <a:xfrm>
            <a:off x="3023290" y="4184873"/>
            <a:ext cx="300082" cy="369332"/>
          </a:xfrm>
          <a:prstGeom prst="rect">
            <a:avLst/>
          </a:prstGeom>
          <a:noFill/>
        </p:spPr>
        <p:txBody>
          <a:bodyPr wrap="none" rtlCol="0">
            <a:spAutoFit/>
          </a:bodyPr>
          <a:lstStyle/>
          <a:p>
            <a:r>
              <a:rPr lang="en-US" b="1" i="1" dirty="0"/>
              <a:t>+</a:t>
            </a:r>
          </a:p>
        </p:txBody>
      </p:sp>
      <p:sp>
        <p:nvSpPr>
          <p:cNvPr id="35" name="TextBox 34">
            <a:extLst>
              <a:ext uri="{FF2B5EF4-FFF2-40B4-BE49-F238E27FC236}">
                <a16:creationId xmlns:a16="http://schemas.microsoft.com/office/drawing/2014/main" id="{FEC88B8A-8EA3-4F0B-BEBD-436D63201BC5}"/>
              </a:ext>
            </a:extLst>
          </p:cNvPr>
          <p:cNvSpPr txBox="1"/>
          <p:nvPr/>
        </p:nvSpPr>
        <p:spPr>
          <a:xfrm>
            <a:off x="6459595" y="2540814"/>
            <a:ext cx="2257508" cy="369332"/>
          </a:xfrm>
          <a:prstGeom prst="rect">
            <a:avLst/>
          </a:prstGeom>
          <a:noFill/>
        </p:spPr>
        <p:txBody>
          <a:bodyPr wrap="square" rtlCol="0">
            <a:spAutoFit/>
          </a:bodyPr>
          <a:lstStyle/>
          <a:p>
            <a:r>
              <a:rPr lang="en-US" b="1" i="1" dirty="0"/>
              <a:t>Overall Impact</a:t>
            </a:r>
          </a:p>
        </p:txBody>
      </p:sp>
      <p:sp>
        <p:nvSpPr>
          <p:cNvPr id="37" name="Rounded Rectangle 24">
            <a:extLst>
              <a:ext uri="{FF2B5EF4-FFF2-40B4-BE49-F238E27FC236}">
                <a16:creationId xmlns:a16="http://schemas.microsoft.com/office/drawing/2014/main" id="{7C2A5CC3-F2CB-4884-A55C-C45D6674FAAD}"/>
              </a:ext>
            </a:extLst>
          </p:cNvPr>
          <p:cNvSpPr/>
          <p:nvPr/>
        </p:nvSpPr>
        <p:spPr>
          <a:xfrm>
            <a:off x="6345697" y="3268798"/>
            <a:ext cx="2373947" cy="2502906"/>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350" dirty="0"/>
          </a:p>
        </p:txBody>
      </p:sp>
      <p:sp>
        <p:nvSpPr>
          <p:cNvPr id="38" name="TextBox 37">
            <a:extLst>
              <a:ext uri="{FF2B5EF4-FFF2-40B4-BE49-F238E27FC236}">
                <a16:creationId xmlns:a16="http://schemas.microsoft.com/office/drawing/2014/main" id="{3E7E82C0-55A6-411D-B7C8-BF684A74B83E}"/>
              </a:ext>
            </a:extLst>
          </p:cNvPr>
          <p:cNvSpPr txBox="1"/>
          <p:nvPr/>
        </p:nvSpPr>
        <p:spPr>
          <a:xfrm>
            <a:off x="5934228" y="4184873"/>
            <a:ext cx="300082" cy="369332"/>
          </a:xfrm>
          <a:prstGeom prst="rect">
            <a:avLst/>
          </a:prstGeom>
          <a:noFill/>
        </p:spPr>
        <p:txBody>
          <a:bodyPr wrap="none" rtlCol="0">
            <a:spAutoFit/>
          </a:bodyPr>
          <a:lstStyle/>
          <a:p>
            <a:r>
              <a:rPr lang="en-US" b="1" i="1" dirty="0"/>
              <a:t>=</a:t>
            </a:r>
          </a:p>
        </p:txBody>
      </p:sp>
      <p:sp>
        <p:nvSpPr>
          <p:cNvPr id="39" name="TextBox 38">
            <a:extLst>
              <a:ext uri="{FF2B5EF4-FFF2-40B4-BE49-F238E27FC236}">
                <a16:creationId xmlns:a16="http://schemas.microsoft.com/office/drawing/2014/main" id="{02A274EF-13C3-4B36-8EF2-E8CE025ADABB}"/>
              </a:ext>
            </a:extLst>
          </p:cNvPr>
          <p:cNvSpPr txBox="1"/>
          <p:nvPr/>
        </p:nvSpPr>
        <p:spPr>
          <a:xfrm>
            <a:off x="6753516" y="4104652"/>
            <a:ext cx="2131033" cy="1246495"/>
          </a:xfrm>
          <a:prstGeom prst="rect">
            <a:avLst/>
          </a:prstGeom>
          <a:noFill/>
          <a:ln w="28575">
            <a:noFill/>
            <a:prstDash val="sysDash"/>
          </a:ln>
        </p:spPr>
        <p:txBody>
          <a:bodyPr vert="horz" wrap="square" lIns="0" tIns="0" rIns="0" bIns="0" rtlCol="0">
            <a:spAutoFit/>
          </a:bodyPr>
          <a:lstStyle/>
          <a:p>
            <a:pPr defTabSz="685800">
              <a:defRPr/>
            </a:pPr>
            <a:r>
              <a:rPr lang="en-US" sz="1350" b="1" dirty="0">
                <a:solidFill>
                  <a:srgbClr val="002247"/>
                </a:solidFill>
                <a:latin typeface="Arial Nova Light" panose="020B0304020202020204" pitchFamily="34" charset="0"/>
              </a:rPr>
              <a:t>Outcomes</a:t>
            </a:r>
          </a:p>
          <a:p>
            <a:pPr marL="214313" indent="-214313" defTabSz="685800">
              <a:buFont typeface="Arial" panose="020B0604020202020204" pitchFamily="34" charset="0"/>
              <a:buChar char="•"/>
              <a:defRPr/>
            </a:pPr>
            <a:r>
              <a:rPr lang="en-US" sz="1350" b="1" dirty="0">
                <a:solidFill>
                  <a:srgbClr val="002247"/>
                </a:solidFill>
                <a:latin typeface="Arial Nova Light" panose="020B0304020202020204" pitchFamily="34" charset="0"/>
              </a:rPr>
              <a:t>1,443 awards </a:t>
            </a:r>
          </a:p>
          <a:p>
            <a:pPr marL="214313" indent="-214313" defTabSz="685800">
              <a:buFont typeface="Arial" panose="020B0604020202020204" pitchFamily="34" charset="0"/>
              <a:buChar char="•"/>
              <a:defRPr/>
            </a:pPr>
            <a:r>
              <a:rPr lang="en-US" sz="1350" b="1" dirty="0">
                <a:solidFill>
                  <a:srgbClr val="002247"/>
                </a:solidFill>
                <a:latin typeface="Arial Nova Light" panose="020B0304020202020204" pitchFamily="34" charset="0"/>
              </a:rPr>
              <a:t> $74.2M </a:t>
            </a:r>
          </a:p>
          <a:p>
            <a:pPr defTabSz="685800">
              <a:defRPr/>
            </a:pPr>
            <a:r>
              <a:rPr lang="en-US" sz="1350" b="1" dirty="0">
                <a:solidFill>
                  <a:srgbClr val="002247"/>
                </a:solidFill>
                <a:latin typeface="Arial Nova Light" panose="020B0304020202020204" pitchFamily="34" charset="0"/>
              </a:rPr>
              <a:t>Impact</a:t>
            </a:r>
          </a:p>
          <a:p>
            <a:pPr marL="214313" indent="-214313" defTabSz="685800">
              <a:buFont typeface="Arial" panose="020B0604020202020204" pitchFamily="34" charset="0"/>
              <a:buChar char="•"/>
              <a:defRPr/>
            </a:pPr>
            <a:r>
              <a:rPr lang="en-US" sz="1350" b="1" dirty="0">
                <a:solidFill>
                  <a:srgbClr val="002247"/>
                </a:solidFill>
                <a:latin typeface="Arial Nova Light" panose="020B0304020202020204" pitchFamily="34" charset="0"/>
              </a:rPr>
              <a:t>Nearly 1,700 Jobs Created &amp; Retained </a:t>
            </a:r>
            <a:endParaRPr lang="en-US" sz="1350" dirty="0">
              <a:solidFill>
                <a:srgbClr val="002247"/>
              </a:solidFill>
              <a:latin typeface="Arial Nova Light" panose="020B0304020202020204" pitchFamily="34" charset="0"/>
            </a:endParaRPr>
          </a:p>
        </p:txBody>
      </p:sp>
      <p:sp>
        <p:nvSpPr>
          <p:cNvPr id="23" name="TextBox 22">
            <a:extLst>
              <a:ext uri="{FF2B5EF4-FFF2-40B4-BE49-F238E27FC236}">
                <a16:creationId xmlns:a16="http://schemas.microsoft.com/office/drawing/2014/main" id="{4D3DD519-CC3B-4F19-99BB-CCD96695CE45}"/>
              </a:ext>
            </a:extLst>
          </p:cNvPr>
          <p:cNvSpPr txBox="1"/>
          <p:nvPr/>
        </p:nvSpPr>
        <p:spPr>
          <a:xfrm>
            <a:off x="987878" y="970884"/>
            <a:ext cx="6996794" cy="507831"/>
          </a:xfrm>
          <a:prstGeom prst="rect">
            <a:avLst/>
          </a:prstGeom>
          <a:solidFill>
            <a:schemeClr val="bg1"/>
          </a:solidFill>
          <a:ln>
            <a:solidFill>
              <a:srgbClr val="314580"/>
            </a:solidFill>
          </a:ln>
        </p:spPr>
        <p:txBody>
          <a:bodyPr wrap="square" rtlCol="0">
            <a:spAutoFit/>
          </a:bodyPr>
          <a:lstStyle/>
          <a:p>
            <a:pPr algn="ctr" defTabSz="685800">
              <a:defRPr/>
            </a:pPr>
            <a:r>
              <a:rPr lang="en-US" sz="2700" dirty="0">
                <a:solidFill>
                  <a:srgbClr val="314580"/>
                </a:solidFill>
                <a:latin typeface="Century Gothic" panose="020B0502020202020204" pitchFamily="34" charset="0"/>
              </a:rPr>
              <a:t>OVERALL MBDA YTD IMPACT</a:t>
            </a:r>
            <a:endParaRPr lang="en-US" dirty="0">
              <a:solidFill>
                <a:srgbClr val="314580"/>
              </a:solidFill>
              <a:latin typeface="Century Gothic" panose="020B0502020202020204" pitchFamily="34" charset="0"/>
            </a:endParaRPr>
          </a:p>
        </p:txBody>
      </p:sp>
      <p:sp>
        <p:nvSpPr>
          <p:cNvPr id="26" name="TextBox 25">
            <a:extLst>
              <a:ext uri="{FF2B5EF4-FFF2-40B4-BE49-F238E27FC236}">
                <a16:creationId xmlns:a16="http://schemas.microsoft.com/office/drawing/2014/main" id="{957F2FB2-6644-4DAD-BCD8-BDEC51553489}"/>
              </a:ext>
            </a:extLst>
          </p:cNvPr>
          <p:cNvSpPr txBox="1"/>
          <p:nvPr/>
        </p:nvSpPr>
        <p:spPr>
          <a:xfrm>
            <a:off x="7250526" y="3610319"/>
            <a:ext cx="1445230" cy="253916"/>
          </a:xfrm>
          <a:prstGeom prst="rect">
            <a:avLst/>
          </a:prstGeom>
          <a:noFill/>
          <a:ln w="28575">
            <a:noFill/>
            <a:prstDash val="sysDash"/>
          </a:ln>
        </p:spPr>
        <p:txBody>
          <a:bodyPr vert="horz" wrap="square" lIns="0" tIns="0" rIns="0" bIns="0" rtlCol="0">
            <a:spAutoFit/>
          </a:bodyPr>
          <a:lstStyle/>
          <a:p>
            <a:pPr defTabSz="685800">
              <a:defRPr/>
            </a:pPr>
            <a:r>
              <a:rPr lang="en-US" sz="1650" dirty="0">
                <a:solidFill>
                  <a:srgbClr val="002247"/>
                </a:solidFill>
                <a:latin typeface="Arial Black" panose="020B0A04020102020204" pitchFamily="34" charset="0"/>
              </a:rPr>
              <a:t>YTD Totals </a:t>
            </a:r>
          </a:p>
        </p:txBody>
      </p:sp>
      <p:pic>
        <p:nvPicPr>
          <p:cNvPr id="27" name="Graphic 26" descr="Coins">
            <a:extLst>
              <a:ext uri="{FF2B5EF4-FFF2-40B4-BE49-F238E27FC236}">
                <a16:creationId xmlns:a16="http://schemas.microsoft.com/office/drawing/2014/main" id="{2B4992ED-6B97-45F1-AD8A-60D78D711F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10616" y="3342554"/>
            <a:ext cx="685800" cy="685800"/>
          </a:xfrm>
          <a:prstGeom prst="rect">
            <a:avLst/>
          </a:prstGeom>
        </p:spPr>
      </p:pic>
    </p:spTree>
    <p:extLst>
      <p:ext uri="{BB962C8B-B14F-4D97-AF65-F5344CB8AC3E}">
        <p14:creationId xmlns:p14="http://schemas.microsoft.com/office/powerpoint/2010/main" val="3945720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working on a machine">
            <a:extLst>
              <a:ext uri="{FF2B5EF4-FFF2-40B4-BE49-F238E27FC236}">
                <a16:creationId xmlns:a16="http://schemas.microsoft.com/office/drawing/2014/main" id="{CCBE0E85-265D-4F4E-AD7E-C6CF9B0BA960}"/>
              </a:ext>
            </a:extLst>
          </p:cNvPr>
          <p:cNvPicPr>
            <a:picLocks noChangeAspect="1"/>
          </p:cNvPicPr>
          <p:nvPr/>
        </p:nvPicPr>
        <p:blipFill rotWithShape="1">
          <a:blip r:embed="rId2">
            <a:extLst>
              <a:ext uri="{28A0092B-C50C-407E-A947-70E740481C1C}">
                <a14:useLocalDpi xmlns:a14="http://schemas.microsoft.com/office/drawing/2010/main" val="0"/>
              </a:ext>
            </a:extLst>
          </a:blip>
          <a:srcRect l="32308" r="26442"/>
          <a:stretch/>
        </p:blipFill>
        <p:spPr>
          <a:xfrm>
            <a:off x="0" y="857250"/>
            <a:ext cx="3771900" cy="5143500"/>
          </a:xfrm>
          <a:prstGeom prst="rect">
            <a:avLst/>
          </a:prstGeom>
        </p:spPr>
      </p:pic>
      <p:sp>
        <p:nvSpPr>
          <p:cNvPr id="4" name="Rectangle 3">
            <a:extLst>
              <a:ext uri="{FF2B5EF4-FFF2-40B4-BE49-F238E27FC236}">
                <a16:creationId xmlns:a16="http://schemas.microsoft.com/office/drawing/2014/main" id="{1B6BAD0B-C6D8-4B4A-8B3B-EF9860C133FB}"/>
              </a:ext>
            </a:extLst>
          </p:cNvPr>
          <p:cNvSpPr/>
          <p:nvPr/>
        </p:nvSpPr>
        <p:spPr>
          <a:xfrm>
            <a:off x="0" y="857250"/>
            <a:ext cx="3771900" cy="5143500"/>
          </a:xfrm>
          <a:prstGeom prst="rect">
            <a:avLst/>
          </a:prstGeom>
          <a:solidFill>
            <a:srgbClr val="57ADAC">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4B80BDDF-075A-43B3-9D38-EC6857194368}"/>
              </a:ext>
            </a:extLst>
          </p:cNvPr>
          <p:cNvSpPr/>
          <p:nvPr/>
        </p:nvSpPr>
        <p:spPr>
          <a:xfrm>
            <a:off x="137222" y="1798640"/>
            <a:ext cx="1422585" cy="138450"/>
          </a:xfrm>
          <a:prstGeom prst="rect">
            <a:avLst/>
          </a:prstGeom>
          <a:solidFill>
            <a:srgbClr val="F0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4" descr="MBDA.png">
            <a:extLst>
              <a:ext uri="{FF2B5EF4-FFF2-40B4-BE49-F238E27FC236}">
                <a16:creationId xmlns:a16="http://schemas.microsoft.com/office/drawing/2014/main" id="{2F0D2AE0-7741-42FE-B143-6E1AC6443497}"/>
              </a:ext>
            </a:extLst>
          </p:cNvPr>
          <p:cNvPicPr>
            <a:picLocks noChangeAspect="1"/>
          </p:cNvPicPr>
          <p:nvPr/>
        </p:nvPicPr>
        <p:blipFill rotWithShape="1">
          <a:blip r:embed="rId3">
            <a:duotone>
              <a:schemeClr val="bg2">
                <a:shade val="45000"/>
                <a:satMod val="135000"/>
              </a:schemeClr>
              <a:prstClr val="white"/>
            </a:duotone>
          </a:blip>
          <a:srcRect t="10395" b="39037"/>
          <a:stretch/>
        </p:blipFill>
        <p:spPr>
          <a:xfrm>
            <a:off x="244929" y="1167504"/>
            <a:ext cx="1084091" cy="548192"/>
          </a:xfrm>
          <a:prstGeom prst="rect">
            <a:avLst/>
          </a:prstGeom>
        </p:spPr>
      </p:pic>
      <p:sp>
        <p:nvSpPr>
          <p:cNvPr id="10" name="TextBox 9">
            <a:extLst>
              <a:ext uri="{FF2B5EF4-FFF2-40B4-BE49-F238E27FC236}">
                <a16:creationId xmlns:a16="http://schemas.microsoft.com/office/drawing/2014/main" id="{9E633BC5-2834-45C9-8AD1-2EDEB23E7A7C}"/>
              </a:ext>
            </a:extLst>
          </p:cNvPr>
          <p:cNvSpPr txBox="1"/>
          <p:nvPr/>
        </p:nvSpPr>
        <p:spPr>
          <a:xfrm>
            <a:off x="6311504" y="1339453"/>
            <a:ext cx="1201928" cy="553998"/>
          </a:xfrm>
          <a:prstGeom prst="rect">
            <a:avLst/>
          </a:prstGeom>
          <a:noFill/>
        </p:spPr>
        <p:txBody>
          <a:bodyPr wrap="square" rtlCol="0">
            <a:spAutoFit/>
          </a:bodyPr>
          <a:lstStyle/>
          <a:p>
            <a:r>
              <a:rPr lang="en-US" sz="1500" b="1" dirty="0">
                <a:solidFill>
                  <a:schemeClr val="tx1">
                    <a:lumMod val="65000"/>
                    <a:lumOff val="35000"/>
                  </a:schemeClr>
                </a:solidFill>
                <a:latin typeface="Century Gothic" panose="020B0502020202020204" pitchFamily="34" charset="0"/>
              </a:rPr>
              <a:t>OUR</a:t>
            </a:r>
          </a:p>
          <a:p>
            <a:r>
              <a:rPr lang="en-US" sz="1500" b="1" dirty="0">
                <a:solidFill>
                  <a:schemeClr val="tx1">
                    <a:lumMod val="65000"/>
                    <a:lumOff val="35000"/>
                  </a:schemeClr>
                </a:solidFill>
                <a:latin typeface="Century Gothic" panose="020B0502020202020204" pitchFamily="34" charset="0"/>
              </a:rPr>
              <a:t>GRANTS</a:t>
            </a:r>
          </a:p>
        </p:txBody>
      </p:sp>
      <p:sp>
        <p:nvSpPr>
          <p:cNvPr id="11" name="TextBox 10">
            <a:extLst>
              <a:ext uri="{FF2B5EF4-FFF2-40B4-BE49-F238E27FC236}">
                <a16:creationId xmlns:a16="http://schemas.microsoft.com/office/drawing/2014/main" id="{C3071512-481F-439B-BBF2-D5FB53EFFADA}"/>
              </a:ext>
            </a:extLst>
          </p:cNvPr>
          <p:cNvSpPr txBox="1"/>
          <p:nvPr/>
        </p:nvSpPr>
        <p:spPr>
          <a:xfrm>
            <a:off x="6407944" y="3343274"/>
            <a:ext cx="2202657" cy="553998"/>
          </a:xfrm>
          <a:prstGeom prst="rect">
            <a:avLst/>
          </a:prstGeom>
          <a:noFill/>
        </p:spPr>
        <p:txBody>
          <a:bodyPr wrap="square" rtlCol="0">
            <a:spAutoFit/>
          </a:bodyPr>
          <a:lstStyle/>
          <a:p>
            <a:r>
              <a:rPr lang="en-US" sz="1500" b="1" dirty="0">
                <a:solidFill>
                  <a:schemeClr val="tx1">
                    <a:lumMod val="65000"/>
                    <a:lumOff val="35000"/>
                  </a:schemeClr>
                </a:solidFill>
                <a:latin typeface="Century Gothic" panose="020B0502020202020204" pitchFamily="34" charset="0"/>
              </a:rPr>
              <a:t>OUR </a:t>
            </a:r>
          </a:p>
          <a:p>
            <a:r>
              <a:rPr lang="en-US" sz="1500" b="1" dirty="0">
                <a:solidFill>
                  <a:schemeClr val="tx1">
                    <a:lumMod val="65000"/>
                    <a:lumOff val="35000"/>
                  </a:schemeClr>
                </a:solidFill>
                <a:latin typeface="Century Gothic" panose="020B0502020202020204" pitchFamily="34" charset="0"/>
              </a:rPr>
              <a:t>ECOSYSTEM</a:t>
            </a:r>
          </a:p>
        </p:txBody>
      </p:sp>
      <p:sp>
        <p:nvSpPr>
          <p:cNvPr id="12" name="TextBox 11">
            <a:extLst>
              <a:ext uri="{FF2B5EF4-FFF2-40B4-BE49-F238E27FC236}">
                <a16:creationId xmlns:a16="http://schemas.microsoft.com/office/drawing/2014/main" id="{90EECD0F-D469-4B6C-9EA5-CD23DB4C805B}"/>
              </a:ext>
            </a:extLst>
          </p:cNvPr>
          <p:cNvSpPr txBox="1"/>
          <p:nvPr/>
        </p:nvSpPr>
        <p:spPr>
          <a:xfrm>
            <a:off x="4072220" y="3332560"/>
            <a:ext cx="1299882" cy="553998"/>
          </a:xfrm>
          <a:prstGeom prst="rect">
            <a:avLst/>
          </a:prstGeom>
          <a:noFill/>
        </p:spPr>
        <p:txBody>
          <a:bodyPr wrap="square" rtlCol="0">
            <a:spAutoFit/>
          </a:bodyPr>
          <a:lstStyle/>
          <a:p>
            <a:r>
              <a:rPr lang="en-US" sz="1500" b="1" dirty="0">
                <a:solidFill>
                  <a:schemeClr val="tx1">
                    <a:lumMod val="65000"/>
                    <a:lumOff val="35000"/>
                  </a:schemeClr>
                </a:solidFill>
                <a:latin typeface="Century Gothic" panose="020B0502020202020204" pitchFamily="34" charset="0"/>
              </a:rPr>
              <a:t>OUR </a:t>
            </a:r>
          </a:p>
          <a:p>
            <a:r>
              <a:rPr lang="en-US" sz="1500" b="1" dirty="0">
                <a:solidFill>
                  <a:srgbClr val="595959"/>
                </a:solidFill>
                <a:latin typeface="Century Gothic" panose="020B0502020202020204" pitchFamily="34" charset="0"/>
              </a:rPr>
              <a:t>APPROACH</a:t>
            </a:r>
          </a:p>
        </p:txBody>
      </p:sp>
      <p:sp>
        <p:nvSpPr>
          <p:cNvPr id="13" name="TextBox 12">
            <a:extLst>
              <a:ext uri="{FF2B5EF4-FFF2-40B4-BE49-F238E27FC236}">
                <a16:creationId xmlns:a16="http://schemas.microsoft.com/office/drawing/2014/main" id="{F3FB00FA-E5B4-45B4-B85D-8641B1B44166}"/>
              </a:ext>
            </a:extLst>
          </p:cNvPr>
          <p:cNvSpPr txBox="1"/>
          <p:nvPr/>
        </p:nvSpPr>
        <p:spPr>
          <a:xfrm>
            <a:off x="4072220" y="1375051"/>
            <a:ext cx="973454" cy="553998"/>
          </a:xfrm>
          <a:prstGeom prst="rect">
            <a:avLst/>
          </a:prstGeom>
          <a:noFill/>
        </p:spPr>
        <p:txBody>
          <a:bodyPr wrap="square" rtlCol="0">
            <a:spAutoFit/>
          </a:bodyPr>
          <a:lstStyle/>
          <a:p>
            <a:r>
              <a:rPr lang="en-US" sz="1500" b="1" dirty="0">
                <a:solidFill>
                  <a:schemeClr val="tx1">
                    <a:lumMod val="65000"/>
                    <a:lumOff val="35000"/>
                  </a:schemeClr>
                </a:solidFill>
                <a:latin typeface="Century Gothic" panose="020B0502020202020204" pitchFamily="34" charset="0"/>
              </a:rPr>
              <a:t>OUR</a:t>
            </a:r>
          </a:p>
          <a:p>
            <a:r>
              <a:rPr lang="en-US" sz="1500" b="1" dirty="0">
                <a:solidFill>
                  <a:schemeClr val="tx1">
                    <a:lumMod val="65000"/>
                    <a:lumOff val="35000"/>
                  </a:schemeClr>
                </a:solidFill>
                <a:latin typeface="Century Gothic" panose="020B0502020202020204" pitchFamily="34" charset="0"/>
              </a:rPr>
              <a:t>MISSION</a:t>
            </a:r>
          </a:p>
        </p:txBody>
      </p:sp>
      <p:sp>
        <p:nvSpPr>
          <p:cNvPr id="14" name="TextBox 13">
            <a:extLst>
              <a:ext uri="{FF2B5EF4-FFF2-40B4-BE49-F238E27FC236}">
                <a16:creationId xmlns:a16="http://schemas.microsoft.com/office/drawing/2014/main" id="{1C1133DF-E56B-477D-8633-BC1E044C3A0C}"/>
              </a:ext>
            </a:extLst>
          </p:cNvPr>
          <p:cNvSpPr txBox="1"/>
          <p:nvPr/>
        </p:nvSpPr>
        <p:spPr>
          <a:xfrm>
            <a:off x="6311504" y="1773613"/>
            <a:ext cx="2832496" cy="1777410"/>
          </a:xfrm>
          <a:prstGeom prst="rect">
            <a:avLst/>
          </a:prstGeom>
          <a:noFill/>
        </p:spPr>
        <p:txBody>
          <a:bodyPr wrap="square" rtlCol="0">
            <a:spAutoFit/>
          </a:bodyPr>
          <a:lstStyle/>
          <a:p>
            <a:r>
              <a:rPr lang="en-US" sz="1200" dirty="0">
                <a:latin typeface="Century Gothic" panose="020B0502020202020204" pitchFamily="34" charset="0"/>
              </a:rPr>
              <a:t>We establish cooperative agreements with national, regional, and local organizations to provide </a:t>
            </a:r>
            <a:r>
              <a:rPr lang="en-US" sz="1200" b="1" dirty="0">
                <a:solidFill>
                  <a:schemeClr val="accent1"/>
                </a:solidFill>
                <a:latin typeface="Century Gothic" panose="020B0502020202020204" pitchFamily="34" charset="0"/>
              </a:rPr>
              <a:t>expert-level technical support </a:t>
            </a:r>
            <a:r>
              <a:rPr lang="en-US" sz="1200" dirty="0">
                <a:latin typeface="Century Gothic" panose="020B0502020202020204" pitchFamily="34" charset="0"/>
              </a:rPr>
              <a:t>and consulting services designed to increase capacity and facilitate growth in domestic and international markets. </a:t>
            </a:r>
          </a:p>
          <a:p>
            <a:endParaRPr lang="en-US" sz="1350" dirty="0"/>
          </a:p>
        </p:txBody>
      </p:sp>
      <p:sp>
        <p:nvSpPr>
          <p:cNvPr id="15" name="Rectangle 14">
            <a:extLst>
              <a:ext uri="{FF2B5EF4-FFF2-40B4-BE49-F238E27FC236}">
                <a16:creationId xmlns:a16="http://schemas.microsoft.com/office/drawing/2014/main" id="{48380B30-F2B9-4313-A4B9-EFB0B5B16E32}"/>
              </a:ext>
            </a:extLst>
          </p:cNvPr>
          <p:cNvSpPr/>
          <p:nvPr/>
        </p:nvSpPr>
        <p:spPr>
          <a:xfrm>
            <a:off x="6311503" y="3863475"/>
            <a:ext cx="2570534" cy="2123658"/>
          </a:xfrm>
          <a:prstGeom prst="rect">
            <a:avLst/>
          </a:prstGeom>
        </p:spPr>
        <p:txBody>
          <a:bodyPr wrap="square">
            <a:spAutoFit/>
          </a:bodyPr>
          <a:lstStyle/>
          <a:p>
            <a:pPr marL="85725" lvl="1"/>
            <a:r>
              <a:rPr lang="en-US" sz="1200" dirty="0">
                <a:latin typeface="Century Gothic" panose="020B0502020202020204" pitchFamily="34" charset="0"/>
              </a:rPr>
              <a:t>We facilitate </a:t>
            </a:r>
            <a:r>
              <a:rPr lang="en-US" sz="1200" b="1" dirty="0">
                <a:solidFill>
                  <a:schemeClr val="accent1"/>
                </a:solidFill>
                <a:latin typeface="Century Gothic" panose="020B0502020202020204" pitchFamily="34" charset="0"/>
              </a:rPr>
              <a:t>ecosystem development </a:t>
            </a:r>
            <a:r>
              <a:rPr lang="en-US" sz="1200" dirty="0">
                <a:latin typeface="Century Gothic" panose="020B0502020202020204" pitchFamily="34" charset="0"/>
              </a:rPr>
              <a:t>by leveraging partnerships with and connecting organizations that share our mission—government, financial institutions, MBE advocates, HBCU/minority-serving institutions, economic development organizations, and more. </a:t>
            </a:r>
          </a:p>
        </p:txBody>
      </p:sp>
      <p:sp>
        <p:nvSpPr>
          <p:cNvPr id="16" name="TextBox 15">
            <a:extLst>
              <a:ext uri="{FF2B5EF4-FFF2-40B4-BE49-F238E27FC236}">
                <a16:creationId xmlns:a16="http://schemas.microsoft.com/office/drawing/2014/main" id="{0ADF09A3-BF27-4A9F-9DD6-175389416920}"/>
              </a:ext>
            </a:extLst>
          </p:cNvPr>
          <p:cNvSpPr txBox="1"/>
          <p:nvPr/>
        </p:nvSpPr>
        <p:spPr>
          <a:xfrm>
            <a:off x="4066881" y="3872186"/>
            <a:ext cx="2196402" cy="1938992"/>
          </a:xfrm>
          <a:prstGeom prst="rect">
            <a:avLst/>
          </a:prstGeom>
          <a:noFill/>
        </p:spPr>
        <p:txBody>
          <a:bodyPr wrap="square" rtlCol="0">
            <a:spAutoFit/>
          </a:bodyPr>
          <a:lstStyle/>
          <a:p>
            <a:r>
              <a:rPr lang="en-US" sz="1200" dirty="0">
                <a:latin typeface="Century Gothic" panose="020B0502020202020204" pitchFamily="34" charset="0"/>
              </a:rPr>
              <a:t>The primary drivers of this project are (i) capacity</a:t>
            </a:r>
          </a:p>
          <a:p>
            <a:r>
              <a:rPr lang="en-US" sz="1200" dirty="0">
                <a:latin typeface="Century Gothic" panose="020B0502020202020204" pitchFamily="34" charset="0"/>
              </a:rPr>
              <a:t>building and venture capital readiness, (ii) increasing access to equity and venture</a:t>
            </a:r>
          </a:p>
          <a:p>
            <a:r>
              <a:rPr lang="en-US" sz="1200" dirty="0">
                <a:latin typeface="Century Gothic" panose="020B0502020202020204" pitchFamily="34" charset="0"/>
              </a:rPr>
              <a:t>investment and investors, (iii) technical business services; and (iv) job creation</a:t>
            </a:r>
            <a:r>
              <a:rPr lang="en-US" sz="1050" dirty="0">
                <a:latin typeface="Century Gothic" panose="020B0502020202020204" pitchFamily="34" charset="0"/>
              </a:rPr>
              <a:t>.</a:t>
            </a:r>
          </a:p>
        </p:txBody>
      </p:sp>
      <p:sp>
        <p:nvSpPr>
          <p:cNvPr id="17" name="Rectangle 16">
            <a:extLst>
              <a:ext uri="{FF2B5EF4-FFF2-40B4-BE49-F238E27FC236}">
                <a16:creationId xmlns:a16="http://schemas.microsoft.com/office/drawing/2014/main" id="{8C6FD311-B174-403E-BFEE-9D4BE3F81786}"/>
              </a:ext>
            </a:extLst>
          </p:cNvPr>
          <p:cNvSpPr/>
          <p:nvPr/>
        </p:nvSpPr>
        <p:spPr>
          <a:xfrm>
            <a:off x="4029377" y="2042492"/>
            <a:ext cx="2116063" cy="646331"/>
          </a:xfrm>
          <a:prstGeom prst="rect">
            <a:avLst/>
          </a:prstGeom>
        </p:spPr>
        <p:txBody>
          <a:bodyPr wrap="square">
            <a:spAutoFit/>
          </a:bodyPr>
          <a:lstStyle/>
          <a:p>
            <a:pPr>
              <a:spcBef>
                <a:spcPts val="450"/>
              </a:spcBef>
              <a:spcAft>
                <a:spcPts val="450"/>
              </a:spcAft>
            </a:pPr>
            <a:r>
              <a:rPr lang="en-US" sz="1200" dirty="0">
                <a:latin typeface="Century Gothic" panose="020B0502020202020204" pitchFamily="34" charset="0"/>
              </a:rPr>
              <a:t>MBDA stimulate the growth of minority-owned firms</a:t>
            </a:r>
            <a:r>
              <a:rPr lang="en-US" sz="1200" dirty="0">
                <a:solidFill>
                  <a:srgbClr val="326968"/>
                </a:solidFill>
                <a:latin typeface="Century Gothic" panose="020B0502020202020204" pitchFamily="34" charset="0"/>
              </a:rPr>
              <a:t>.</a:t>
            </a:r>
            <a:endParaRPr lang="en-US" sz="1200" dirty="0">
              <a:solidFill>
                <a:srgbClr val="326968"/>
              </a:solidFill>
              <a:latin typeface="Century Gothic" panose="020B0502020202020204" pitchFamily="34" charset="0"/>
              <a:cs typeface="Calibri" panose="020F0502020204030204"/>
            </a:endParaRPr>
          </a:p>
        </p:txBody>
      </p:sp>
      <p:sp>
        <p:nvSpPr>
          <p:cNvPr id="19" name="TextBox 18">
            <a:extLst>
              <a:ext uri="{FF2B5EF4-FFF2-40B4-BE49-F238E27FC236}">
                <a16:creationId xmlns:a16="http://schemas.microsoft.com/office/drawing/2014/main" id="{F1423955-BC88-4D3A-9BA0-BED39A3984B8}"/>
              </a:ext>
            </a:extLst>
          </p:cNvPr>
          <p:cNvSpPr txBox="1"/>
          <p:nvPr/>
        </p:nvSpPr>
        <p:spPr>
          <a:xfrm>
            <a:off x="137222" y="2042492"/>
            <a:ext cx="3171128" cy="923330"/>
          </a:xfrm>
          <a:prstGeom prst="rect">
            <a:avLst/>
          </a:prstGeom>
          <a:noFill/>
        </p:spPr>
        <p:txBody>
          <a:bodyPr wrap="square" rtlCol="0">
            <a:spAutoFit/>
          </a:bodyPr>
          <a:lstStyle/>
          <a:p>
            <a:r>
              <a:rPr lang="en-US" sz="2700" dirty="0">
                <a:solidFill>
                  <a:schemeClr val="bg1"/>
                </a:solidFill>
                <a:latin typeface="Century Gothic" panose="020B0502020202020204" pitchFamily="34" charset="0"/>
              </a:rPr>
              <a:t>Program Priorities Cont’d</a:t>
            </a:r>
          </a:p>
        </p:txBody>
      </p:sp>
      <p:sp>
        <p:nvSpPr>
          <p:cNvPr id="2" name="Slide Number Placeholder 1">
            <a:extLst>
              <a:ext uri="{FF2B5EF4-FFF2-40B4-BE49-F238E27FC236}">
                <a16:creationId xmlns:a16="http://schemas.microsoft.com/office/drawing/2014/main" id="{85F575A4-DB07-4CF6-B8CE-1ED228FE8314}"/>
              </a:ext>
            </a:extLst>
          </p:cNvPr>
          <p:cNvSpPr>
            <a:spLocks noGrp="1"/>
          </p:cNvSpPr>
          <p:nvPr>
            <p:ph type="sldNum" sz="quarter" idx="12"/>
          </p:nvPr>
        </p:nvSpPr>
        <p:spPr>
          <a:xfrm>
            <a:off x="3615559" y="6644487"/>
            <a:ext cx="1756543" cy="76988"/>
          </a:xfrm>
        </p:spPr>
        <p:txBody>
          <a:bodyPr/>
          <a:lstStyle/>
          <a:p>
            <a:pPr algn="ctr"/>
            <a:fld id="{A339BCDB-6FCA-4A45-9BB1-F8B25E48560F}" type="slidenum">
              <a:rPr lang="en-US" b="1" smtClean="0">
                <a:solidFill>
                  <a:schemeClr val="tx1"/>
                </a:solidFill>
              </a:rPr>
              <a:pPr algn="ctr"/>
              <a:t>14</a:t>
            </a:fld>
            <a:endParaRPr lang="en-US" b="1" dirty="0">
              <a:solidFill>
                <a:schemeClr val="tx1"/>
              </a:solidFill>
            </a:endParaRPr>
          </a:p>
        </p:txBody>
      </p:sp>
    </p:spTree>
    <p:extLst>
      <p:ext uri="{BB962C8B-B14F-4D97-AF65-F5344CB8AC3E}">
        <p14:creationId xmlns:p14="http://schemas.microsoft.com/office/powerpoint/2010/main" val="3536896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night sky&#10;&#10;Description automatically generated">
            <a:extLst>
              <a:ext uri="{FF2B5EF4-FFF2-40B4-BE49-F238E27FC236}">
                <a16:creationId xmlns:a16="http://schemas.microsoft.com/office/drawing/2014/main" id="{45BD4AFF-E9D3-4035-B54F-976327B46665}"/>
              </a:ext>
            </a:extLst>
          </p:cNvPr>
          <p:cNvPicPr>
            <a:picLocks noChangeAspect="1"/>
          </p:cNvPicPr>
          <p:nvPr/>
        </p:nvPicPr>
        <p:blipFill rotWithShape="1">
          <a:blip r:embed="rId3">
            <a:extLst>
              <a:ext uri="{28A0092B-C50C-407E-A947-70E740481C1C}">
                <a14:useLocalDpi xmlns:a14="http://schemas.microsoft.com/office/drawing/2010/main" val="0"/>
              </a:ext>
            </a:extLst>
          </a:blip>
          <a:srcRect l="33221" t="8298" r="31309" b="13018"/>
          <a:stretch/>
        </p:blipFill>
        <p:spPr>
          <a:xfrm>
            <a:off x="-5182" y="4185730"/>
            <a:ext cx="3147339" cy="1815020"/>
          </a:xfrm>
          <a:prstGeom prst="rect">
            <a:avLst/>
          </a:prstGeom>
        </p:spPr>
      </p:pic>
      <p:pic>
        <p:nvPicPr>
          <p:cNvPr id="17" name="Graphic 16" descr="Remote work with solid fill">
            <a:extLst>
              <a:ext uri="{FF2B5EF4-FFF2-40B4-BE49-F238E27FC236}">
                <a16:creationId xmlns:a16="http://schemas.microsoft.com/office/drawing/2014/main" id="{748653CE-5DF1-4A4B-BC0A-444DBFF54A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2471" y="1555271"/>
            <a:ext cx="685800" cy="685800"/>
          </a:xfrm>
          <a:prstGeom prst="rect">
            <a:avLst/>
          </a:prstGeom>
        </p:spPr>
      </p:pic>
      <p:pic>
        <p:nvPicPr>
          <p:cNvPr id="26" name="Graphic 25" descr="Person with idea outline">
            <a:extLst>
              <a:ext uri="{FF2B5EF4-FFF2-40B4-BE49-F238E27FC236}">
                <a16:creationId xmlns:a16="http://schemas.microsoft.com/office/drawing/2014/main" id="{6D30654B-4E90-4126-9CF9-2AADFE4565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2751" y="1555271"/>
            <a:ext cx="685800" cy="685800"/>
          </a:xfrm>
          <a:prstGeom prst="rect">
            <a:avLst/>
          </a:prstGeom>
        </p:spPr>
      </p:pic>
      <p:sp>
        <p:nvSpPr>
          <p:cNvPr id="29" name="TextBox 28">
            <a:extLst>
              <a:ext uri="{FF2B5EF4-FFF2-40B4-BE49-F238E27FC236}">
                <a16:creationId xmlns:a16="http://schemas.microsoft.com/office/drawing/2014/main" id="{E12981C4-8475-40BA-8B0C-72AF8E8D015B}"/>
              </a:ext>
            </a:extLst>
          </p:cNvPr>
          <p:cNvSpPr txBox="1"/>
          <p:nvPr/>
        </p:nvSpPr>
        <p:spPr>
          <a:xfrm>
            <a:off x="3492517" y="2517681"/>
            <a:ext cx="2922872" cy="830997"/>
          </a:xfrm>
          <a:prstGeom prst="rect">
            <a:avLst/>
          </a:prstGeom>
          <a:noFill/>
        </p:spPr>
        <p:txBody>
          <a:bodyPr wrap="square" rtlCol="0">
            <a:spAutoFit/>
          </a:bodyPr>
          <a:lstStyle/>
          <a:p>
            <a:r>
              <a:rPr lang="en-US" sz="1200" dirty="0">
                <a:latin typeface="Century Gothic" panose="020B0502020202020204" pitchFamily="34" charset="0"/>
              </a:rPr>
              <a:t>The MBE Equity Multiplier Project aims to create a more diverse economy and drive economic prosperity for founders of color. </a:t>
            </a:r>
          </a:p>
        </p:txBody>
      </p:sp>
      <p:sp>
        <p:nvSpPr>
          <p:cNvPr id="30" name="TextBox 29">
            <a:extLst>
              <a:ext uri="{FF2B5EF4-FFF2-40B4-BE49-F238E27FC236}">
                <a16:creationId xmlns:a16="http://schemas.microsoft.com/office/drawing/2014/main" id="{BDFBC6AB-54C7-4705-9C0A-FE04E6EC0227}"/>
              </a:ext>
            </a:extLst>
          </p:cNvPr>
          <p:cNvSpPr txBox="1"/>
          <p:nvPr/>
        </p:nvSpPr>
        <p:spPr>
          <a:xfrm>
            <a:off x="6415388" y="2501898"/>
            <a:ext cx="2638499" cy="1200329"/>
          </a:xfrm>
          <a:prstGeom prst="rect">
            <a:avLst/>
          </a:prstGeom>
          <a:noFill/>
        </p:spPr>
        <p:txBody>
          <a:bodyPr wrap="square" rtlCol="0">
            <a:spAutoFit/>
          </a:bodyPr>
          <a:lstStyle/>
          <a:p>
            <a:r>
              <a:rPr lang="en-US" sz="1200" dirty="0">
                <a:latin typeface="Century Gothic" panose="020B0502020202020204" pitchFamily="34" charset="0"/>
              </a:rPr>
              <a:t>This program supports competitive proposals that seek to support entrepreneurship and accelerate MBE growth nationally via technical assistance for equity investment</a:t>
            </a:r>
            <a:r>
              <a:rPr lang="en-US" sz="1050" dirty="0"/>
              <a:t>.</a:t>
            </a:r>
            <a:endParaRPr lang="en-US" sz="1350" dirty="0"/>
          </a:p>
        </p:txBody>
      </p:sp>
      <p:sp>
        <p:nvSpPr>
          <p:cNvPr id="33" name="TextBox 32">
            <a:extLst>
              <a:ext uri="{FF2B5EF4-FFF2-40B4-BE49-F238E27FC236}">
                <a16:creationId xmlns:a16="http://schemas.microsoft.com/office/drawing/2014/main" id="{2F170C90-0D7A-492C-959E-4D3222C94B0D}"/>
              </a:ext>
            </a:extLst>
          </p:cNvPr>
          <p:cNvSpPr txBox="1"/>
          <p:nvPr/>
        </p:nvSpPr>
        <p:spPr>
          <a:xfrm>
            <a:off x="3492517" y="4624835"/>
            <a:ext cx="5651483" cy="830997"/>
          </a:xfrm>
          <a:prstGeom prst="rect">
            <a:avLst/>
          </a:prstGeom>
          <a:noFill/>
        </p:spPr>
        <p:txBody>
          <a:bodyPr wrap="square" rtlCol="0">
            <a:spAutoFit/>
          </a:bodyPr>
          <a:lstStyle/>
          <a:p>
            <a:r>
              <a:rPr lang="en-US" sz="1200" dirty="0">
                <a:latin typeface="Century Gothic" panose="020B0502020202020204" pitchFamily="34" charset="0"/>
              </a:rPr>
              <a:t>Competitive proposals will outline how the project will strengthen</a:t>
            </a:r>
          </a:p>
          <a:p>
            <a:r>
              <a:rPr lang="en-US" sz="1200" dirty="0">
                <a:latin typeface="Century Gothic" panose="020B0502020202020204" pitchFamily="34" charset="0"/>
              </a:rPr>
              <a:t>economic competitiveness through increasing the flow of equity capital to minority communities and leverage the strengths of partnerships to help create new enterprises, commercialize technology, and create jobs</a:t>
            </a:r>
          </a:p>
        </p:txBody>
      </p:sp>
      <p:sp>
        <p:nvSpPr>
          <p:cNvPr id="34" name="Oval 33">
            <a:extLst>
              <a:ext uri="{FF2B5EF4-FFF2-40B4-BE49-F238E27FC236}">
                <a16:creationId xmlns:a16="http://schemas.microsoft.com/office/drawing/2014/main" id="{DC8257D9-BF39-429C-9D60-76F498D821D2}"/>
              </a:ext>
            </a:extLst>
          </p:cNvPr>
          <p:cNvSpPr/>
          <p:nvPr/>
        </p:nvSpPr>
        <p:spPr>
          <a:xfrm>
            <a:off x="4174123" y="1423514"/>
            <a:ext cx="857222" cy="958044"/>
          </a:xfrm>
          <a:prstGeom prst="ellipse">
            <a:avLst/>
          </a:prstGeom>
          <a:solidFill>
            <a:srgbClr val="31458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Oval 34">
            <a:extLst>
              <a:ext uri="{FF2B5EF4-FFF2-40B4-BE49-F238E27FC236}">
                <a16:creationId xmlns:a16="http://schemas.microsoft.com/office/drawing/2014/main" id="{060AFF6F-1249-42B8-A931-14C439F0FCAA}"/>
              </a:ext>
            </a:extLst>
          </p:cNvPr>
          <p:cNvSpPr/>
          <p:nvPr/>
        </p:nvSpPr>
        <p:spPr>
          <a:xfrm>
            <a:off x="7137040" y="1419149"/>
            <a:ext cx="857222" cy="958044"/>
          </a:xfrm>
          <a:prstGeom prst="ellipse">
            <a:avLst/>
          </a:prstGeom>
          <a:solidFill>
            <a:srgbClr val="31458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 name="Group 1">
            <a:extLst>
              <a:ext uri="{FF2B5EF4-FFF2-40B4-BE49-F238E27FC236}">
                <a16:creationId xmlns:a16="http://schemas.microsoft.com/office/drawing/2014/main" id="{6908C323-B678-4B46-AADA-7FB5C21D7562}"/>
              </a:ext>
            </a:extLst>
          </p:cNvPr>
          <p:cNvGrpSpPr/>
          <p:nvPr/>
        </p:nvGrpSpPr>
        <p:grpSpPr>
          <a:xfrm>
            <a:off x="5702405" y="3517931"/>
            <a:ext cx="857222" cy="958044"/>
            <a:chOff x="3949131" y="3540608"/>
            <a:chExt cx="1142962" cy="1277392"/>
          </a:xfrm>
        </p:grpSpPr>
        <p:pic>
          <p:nvPicPr>
            <p:cNvPr id="32" name="Graphic 31" descr="Online Network outline">
              <a:extLst>
                <a:ext uri="{FF2B5EF4-FFF2-40B4-BE49-F238E27FC236}">
                  <a16:creationId xmlns:a16="http://schemas.microsoft.com/office/drawing/2014/main" id="{97EDA5CB-B670-4681-9F2C-29195965DA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63412" y="3735008"/>
              <a:ext cx="914400" cy="914400"/>
            </a:xfrm>
            <a:prstGeom prst="rect">
              <a:avLst/>
            </a:prstGeom>
          </p:spPr>
        </p:pic>
        <p:sp>
          <p:nvSpPr>
            <p:cNvPr id="37" name="Oval 36">
              <a:extLst>
                <a:ext uri="{FF2B5EF4-FFF2-40B4-BE49-F238E27FC236}">
                  <a16:creationId xmlns:a16="http://schemas.microsoft.com/office/drawing/2014/main" id="{331CB092-F1F1-4874-BC39-9151AEF4E629}"/>
                </a:ext>
              </a:extLst>
            </p:cNvPr>
            <p:cNvSpPr/>
            <p:nvPr/>
          </p:nvSpPr>
          <p:spPr>
            <a:xfrm>
              <a:off x="3949131" y="3540608"/>
              <a:ext cx="1142962" cy="1277392"/>
            </a:xfrm>
            <a:prstGeom prst="ellipse">
              <a:avLst/>
            </a:prstGeom>
            <a:solidFill>
              <a:srgbClr val="31458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5" name="Picture 4">
            <a:extLst>
              <a:ext uri="{FF2B5EF4-FFF2-40B4-BE49-F238E27FC236}">
                <a16:creationId xmlns:a16="http://schemas.microsoft.com/office/drawing/2014/main" id="{0DC82C4F-6E90-4CA5-AD20-89099B78DF2E}"/>
              </a:ext>
            </a:extLst>
          </p:cNvPr>
          <p:cNvPicPr>
            <a:picLocks noChangeAspect="1"/>
          </p:cNvPicPr>
          <p:nvPr/>
        </p:nvPicPr>
        <p:blipFill>
          <a:blip r:embed="rId10"/>
          <a:stretch>
            <a:fillRect/>
          </a:stretch>
        </p:blipFill>
        <p:spPr>
          <a:xfrm>
            <a:off x="-8315" y="885996"/>
            <a:ext cx="3142157" cy="1653191"/>
          </a:xfrm>
          <a:prstGeom prst="rect">
            <a:avLst/>
          </a:prstGeom>
        </p:spPr>
      </p:pic>
      <p:pic>
        <p:nvPicPr>
          <p:cNvPr id="7" name="Picture 6" descr="A doctor holding a syringe&#10;&#10;Description automatically generated with low confidence">
            <a:extLst>
              <a:ext uri="{FF2B5EF4-FFF2-40B4-BE49-F238E27FC236}">
                <a16:creationId xmlns:a16="http://schemas.microsoft.com/office/drawing/2014/main" id="{2308FB68-7BC0-4F43-BD11-C6C9A167B220}"/>
              </a:ext>
            </a:extLst>
          </p:cNvPr>
          <p:cNvPicPr>
            <a:picLocks noChangeAspect="1"/>
          </p:cNvPicPr>
          <p:nvPr/>
        </p:nvPicPr>
        <p:blipFill rotWithShape="1">
          <a:blip r:embed="rId11">
            <a:extLst>
              <a:ext uri="{28A0092B-C50C-407E-A947-70E740481C1C}">
                <a14:useLocalDpi xmlns:a14="http://schemas.microsoft.com/office/drawing/2010/main" val="0"/>
              </a:ext>
            </a:extLst>
          </a:blip>
          <a:srcRect t="5458" b="10260"/>
          <a:stretch/>
        </p:blipFill>
        <p:spPr>
          <a:xfrm>
            <a:off x="0" y="2514332"/>
            <a:ext cx="3167915" cy="1667679"/>
          </a:xfrm>
          <a:prstGeom prst="rect">
            <a:avLst/>
          </a:prstGeom>
        </p:spPr>
      </p:pic>
      <p:sp>
        <p:nvSpPr>
          <p:cNvPr id="9" name="Rectangle 8">
            <a:extLst>
              <a:ext uri="{FF2B5EF4-FFF2-40B4-BE49-F238E27FC236}">
                <a16:creationId xmlns:a16="http://schemas.microsoft.com/office/drawing/2014/main" id="{C197051C-5640-45C3-8F36-FDB108F402AA}"/>
              </a:ext>
            </a:extLst>
          </p:cNvPr>
          <p:cNvSpPr/>
          <p:nvPr/>
        </p:nvSpPr>
        <p:spPr>
          <a:xfrm>
            <a:off x="-12093" y="885996"/>
            <a:ext cx="3141753" cy="5143500"/>
          </a:xfrm>
          <a:prstGeom prst="rect">
            <a:avLst/>
          </a:prstGeom>
          <a:solidFill>
            <a:srgbClr val="31458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dirty="0">
                <a:solidFill>
                  <a:schemeClr val="bg1"/>
                </a:solidFill>
                <a:latin typeface="Century Gothic" panose="020B0502020202020204" pitchFamily="34" charset="0"/>
              </a:rPr>
              <a:t>Program Priorities Cont’d</a:t>
            </a:r>
          </a:p>
        </p:txBody>
      </p:sp>
      <p:sp>
        <p:nvSpPr>
          <p:cNvPr id="11" name="TextBox 10">
            <a:extLst>
              <a:ext uri="{FF2B5EF4-FFF2-40B4-BE49-F238E27FC236}">
                <a16:creationId xmlns:a16="http://schemas.microsoft.com/office/drawing/2014/main" id="{76EB17D8-C098-4BE5-913A-DAC93AFB316C}"/>
              </a:ext>
            </a:extLst>
          </p:cNvPr>
          <p:cNvSpPr txBox="1"/>
          <p:nvPr/>
        </p:nvSpPr>
        <p:spPr>
          <a:xfrm>
            <a:off x="34783" y="4167523"/>
            <a:ext cx="3048000" cy="1786274"/>
          </a:xfrm>
          <a:prstGeom prst="rect">
            <a:avLst/>
          </a:prstGeom>
          <a:noFill/>
        </p:spPr>
        <p:txBody>
          <a:bodyPr wrap="square" rtlCol="0">
            <a:spAutoFit/>
          </a:bodyPr>
          <a:lstStyle/>
          <a:p>
            <a:r>
              <a:rPr lang="en-US" sz="2700" dirty="0">
                <a:solidFill>
                  <a:schemeClr val="bg1">
                    <a:lumMod val="95000"/>
                  </a:schemeClr>
                </a:solidFill>
                <a:latin typeface="Century Gothic" panose="020B0502020202020204" pitchFamily="34" charset="0"/>
              </a:rPr>
              <a:t>What is the </a:t>
            </a:r>
          </a:p>
          <a:p>
            <a:r>
              <a:rPr lang="en-US" sz="2700" dirty="0">
                <a:solidFill>
                  <a:schemeClr val="bg1">
                    <a:lumMod val="95000"/>
                  </a:schemeClr>
                </a:solidFill>
                <a:latin typeface="Century Gothic" panose="020B0502020202020204" pitchFamily="34" charset="0"/>
              </a:rPr>
              <a:t>MBE Equity Multiplier Program</a:t>
            </a:r>
            <a:r>
              <a:rPr lang="en-US" sz="2700" b="1" dirty="0">
                <a:solidFill>
                  <a:schemeClr val="bg1">
                    <a:lumMod val="95000"/>
                  </a:schemeClr>
                </a:solidFill>
                <a:latin typeface="Century Gothic" panose="020B0502020202020204" pitchFamily="34" charset="0"/>
              </a:rPr>
              <a:t> ?</a:t>
            </a:r>
          </a:p>
        </p:txBody>
      </p:sp>
      <p:sp>
        <p:nvSpPr>
          <p:cNvPr id="19" name="Rectangle 18">
            <a:extLst>
              <a:ext uri="{FF2B5EF4-FFF2-40B4-BE49-F238E27FC236}">
                <a16:creationId xmlns:a16="http://schemas.microsoft.com/office/drawing/2014/main" id="{C2555EF8-C8D6-4854-B74B-B17FBC24DD13}"/>
              </a:ext>
            </a:extLst>
          </p:cNvPr>
          <p:cNvSpPr/>
          <p:nvPr/>
        </p:nvSpPr>
        <p:spPr>
          <a:xfrm>
            <a:off x="90113" y="1836324"/>
            <a:ext cx="1422585" cy="138450"/>
          </a:xfrm>
          <a:prstGeom prst="rect">
            <a:avLst/>
          </a:prstGeom>
          <a:solidFill>
            <a:srgbClr val="F0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 name="Picture 4" descr="MBDA.png">
            <a:extLst>
              <a:ext uri="{FF2B5EF4-FFF2-40B4-BE49-F238E27FC236}">
                <a16:creationId xmlns:a16="http://schemas.microsoft.com/office/drawing/2014/main" id="{C37C0C69-6769-4D20-8AA5-BD8AE1F33DF5}"/>
              </a:ext>
            </a:extLst>
          </p:cNvPr>
          <p:cNvPicPr>
            <a:picLocks noChangeAspect="1"/>
          </p:cNvPicPr>
          <p:nvPr/>
        </p:nvPicPr>
        <p:blipFill rotWithShape="1">
          <a:blip r:embed="rId12">
            <a:duotone>
              <a:schemeClr val="bg2">
                <a:shade val="45000"/>
                <a:satMod val="135000"/>
              </a:schemeClr>
              <a:prstClr val="white"/>
            </a:duotone>
          </a:blip>
          <a:srcRect t="10395" b="43945"/>
          <a:stretch/>
        </p:blipFill>
        <p:spPr>
          <a:xfrm>
            <a:off x="121498" y="1130624"/>
            <a:ext cx="1189501" cy="543116"/>
          </a:xfrm>
          <a:prstGeom prst="rect">
            <a:avLst/>
          </a:prstGeom>
        </p:spPr>
      </p:pic>
      <p:sp>
        <p:nvSpPr>
          <p:cNvPr id="3" name="Slide Number Placeholder 2">
            <a:extLst>
              <a:ext uri="{FF2B5EF4-FFF2-40B4-BE49-F238E27FC236}">
                <a16:creationId xmlns:a16="http://schemas.microsoft.com/office/drawing/2014/main" id="{36523587-D0B7-45FB-B167-C0033478508B}"/>
              </a:ext>
            </a:extLst>
          </p:cNvPr>
          <p:cNvSpPr>
            <a:spLocks noGrp="1"/>
          </p:cNvSpPr>
          <p:nvPr>
            <p:ph type="sldNum" sz="quarter" idx="12"/>
          </p:nvPr>
        </p:nvSpPr>
        <p:spPr>
          <a:xfrm>
            <a:off x="2606566" y="6569054"/>
            <a:ext cx="2381705" cy="162935"/>
          </a:xfrm>
        </p:spPr>
        <p:txBody>
          <a:bodyPr/>
          <a:lstStyle/>
          <a:p>
            <a:fld id="{A339BCDB-6FCA-4A45-9BB1-F8B25E48560F}" type="slidenum">
              <a:rPr lang="en-US" b="1" smtClean="0">
                <a:solidFill>
                  <a:schemeClr val="tx1"/>
                </a:solidFill>
              </a:rPr>
              <a:t>15</a:t>
            </a:fld>
            <a:endParaRPr lang="en-US" b="1" dirty="0">
              <a:solidFill>
                <a:schemeClr val="tx1"/>
              </a:solidFill>
            </a:endParaRPr>
          </a:p>
        </p:txBody>
      </p:sp>
    </p:spTree>
    <p:extLst>
      <p:ext uri="{BB962C8B-B14F-4D97-AF65-F5344CB8AC3E}">
        <p14:creationId xmlns:p14="http://schemas.microsoft.com/office/powerpoint/2010/main" val="1712027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working on a machine">
            <a:extLst>
              <a:ext uri="{FF2B5EF4-FFF2-40B4-BE49-F238E27FC236}">
                <a16:creationId xmlns:a16="http://schemas.microsoft.com/office/drawing/2014/main" id="{CCBE0E85-265D-4F4E-AD7E-C6CF9B0BA960}"/>
              </a:ext>
            </a:extLst>
          </p:cNvPr>
          <p:cNvPicPr>
            <a:picLocks noChangeAspect="1"/>
          </p:cNvPicPr>
          <p:nvPr/>
        </p:nvPicPr>
        <p:blipFill rotWithShape="1">
          <a:blip r:embed="rId2">
            <a:extLst>
              <a:ext uri="{28A0092B-C50C-407E-A947-70E740481C1C}">
                <a14:useLocalDpi xmlns:a14="http://schemas.microsoft.com/office/drawing/2010/main" val="0"/>
              </a:ext>
            </a:extLst>
          </a:blip>
          <a:srcRect l="32308" r="26442"/>
          <a:stretch/>
        </p:blipFill>
        <p:spPr>
          <a:xfrm>
            <a:off x="0" y="857250"/>
            <a:ext cx="3771900" cy="5143500"/>
          </a:xfrm>
          <a:prstGeom prst="rect">
            <a:avLst/>
          </a:prstGeom>
        </p:spPr>
      </p:pic>
      <p:sp>
        <p:nvSpPr>
          <p:cNvPr id="4" name="Rectangle 3">
            <a:extLst>
              <a:ext uri="{FF2B5EF4-FFF2-40B4-BE49-F238E27FC236}">
                <a16:creationId xmlns:a16="http://schemas.microsoft.com/office/drawing/2014/main" id="{1B6BAD0B-C6D8-4B4A-8B3B-EF9860C133FB}"/>
              </a:ext>
            </a:extLst>
          </p:cNvPr>
          <p:cNvSpPr/>
          <p:nvPr/>
        </p:nvSpPr>
        <p:spPr>
          <a:xfrm>
            <a:off x="7994" y="857250"/>
            <a:ext cx="3771900" cy="5143500"/>
          </a:xfrm>
          <a:prstGeom prst="rect">
            <a:avLst/>
          </a:prstGeom>
          <a:solidFill>
            <a:srgbClr val="57ADAC">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a:extLst>
              <a:ext uri="{FF2B5EF4-FFF2-40B4-BE49-F238E27FC236}">
                <a16:creationId xmlns:a16="http://schemas.microsoft.com/office/drawing/2014/main" id="{4B80BDDF-075A-43B3-9D38-EC6857194368}"/>
              </a:ext>
            </a:extLst>
          </p:cNvPr>
          <p:cNvSpPr/>
          <p:nvPr/>
        </p:nvSpPr>
        <p:spPr>
          <a:xfrm>
            <a:off x="137222" y="1798640"/>
            <a:ext cx="1422585" cy="138450"/>
          </a:xfrm>
          <a:prstGeom prst="rect">
            <a:avLst/>
          </a:prstGeom>
          <a:solidFill>
            <a:srgbClr val="F0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4" descr="MBDA.png">
            <a:extLst>
              <a:ext uri="{FF2B5EF4-FFF2-40B4-BE49-F238E27FC236}">
                <a16:creationId xmlns:a16="http://schemas.microsoft.com/office/drawing/2014/main" id="{2F0D2AE0-7741-42FE-B143-6E1AC6443497}"/>
              </a:ext>
            </a:extLst>
          </p:cNvPr>
          <p:cNvPicPr>
            <a:picLocks noChangeAspect="1"/>
          </p:cNvPicPr>
          <p:nvPr/>
        </p:nvPicPr>
        <p:blipFill rotWithShape="1">
          <a:blip r:embed="rId3">
            <a:duotone>
              <a:schemeClr val="bg2">
                <a:shade val="45000"/>
                <a:satMod val="135000"/>
              </a:schemeClr>
              <a:prstClr val="white"/>
            </a:duotone>
          </a:blip>
          <a:srcRect t="10395" b="39037"/>
          <a:stretch/>
        </p:blipFill>
        <p:spPr>
          <a:xfrm>
            <a:off x="244929" y="1167504"/>
            <a:ext cx="1084091" cy="548192"/>
          </a:xfrm>
          <a:prstGeom prst="rect">
            <a:avLst/>
          </a:prstGeom>
        </p:spPr>
      </p:pic>
      <p:sp>
        <p:nvSpPr>
          <p:cNvPr id="12" name="TextBox 11">
            <a:extLst>
              <a:ext uri="{FF2B5EF4-FFF2-40B4-BE49-F238E27FC236}">
                <a16:creationId xmlns:a16="http://schemas.microsoft.com/office/drawing/2014/main" id="{90EECD0F-D469-4B6C-9EA5-CD23DB4C805B}"/>
              </a:ext>
            </a:extLst>
          </p:cNvPr>
          <p:cNvSpPr txBox="1"/>
          <p:nvPr/>
        </p:nvSpPr>
        <p:spPr>
          <a:xfrm>
            <a:off x="3909123" y="1930635"/>
            <a:ext cx="3889553" cy="553998"/>
          </a:xfrm>
          <a:prstGeom prst="rect">
            <a:avLst/>
          </a:prstGeom>
          <a:noFill/>
        </p:spPr>
        <p:txBody>
          <a:bodyPr wrap="square" rtlCol="0">
            <a:spAutoFit/>
          </a:bodyPr>
          <a:lstStyle/>
          <a:p>
            <a:endParaRPr lang="en-US" sz="1500" b="1" dirty="0">
              <a:solidFill>
                <a:schemeClr val="tx1">
                  <a:lumMod val="65000"/>
                  <a:lumOff val="35000"/>
                </a:schemeClr>
              </a:solidFill>
              <a:latin typeface="Century Gothic" panose="020B0502020202020204" pitchFamily="34" charset="0"/>
            </a:endParaRPr>
          </a:p>
          <a:p>
            <a:r>
              <a:rPr lang="en-US" sz="1500" b="1" dirty="0">
                <a:solidFill>
                  <a:schemeClr val="tx1">
                    <a:lumMod val="65000"/>
                    <a:lumOff val="35000"/>
                  </a:schemeClr>
                </a:solidFill>
                <a:latin typeface="Century Gothic" panose="020B0502020202020204" pitchFamily="34" charset="0"/>
              </a:rPr>
              <a:t>Applicant Potential Activities</a:t>
            </a:r>
            <a:endParaRPr lang="en-US" sz="1500" b="1" dirty="0">
              <a:solidFill>
                <a:srgbClr val="595959"/>
              </a:solidFill>
              <a:latin typeface="Century Gothic" panose="020B0502020202020204" pitchFamily="34" charset="0"/>
            </a:endParaRPr>
          </a:p>
        </p:txBody>
      </p:sp>
      <p:sp>
        <p:nvSpPr>
          <p:cNvPr id="13" name="TextBox 12">
            <a:extLst>
              <a:ext uri="{FF2B5EF4-FFF2-40B4-BE49-F238E27FC236}">
                <a16:creationId xmlns:a16="http://schemas.microsoft.com/office/drawing/2014/main" id="{F3FB00FA-E5B4-45B4-B85D-8641B1B44166}"/>
              </a:ext>
            </a:extLst>
          </p:cNvPr>
          <p:cNvSpPr txBox="1"/>
          <p:nvPr/>
        </p:nvSpPr>
        <p:spPr>
          <a:xfrm>
            <a:off x="3909123" y="857251"/>
            <a:ext cx="2267175" cy="323165"/>
          </a:xfrm>
          <a:prstGeom prst="rect">
            <a:avLst/>
          </a:prstGeom>
          <a:noFill/>
        </p:spPr>
        <p:txBody>
          <a:bodyPr wrap="square" rtlCol="0">
            <a:spAutoFit/>
          </a:bodyPr>
          <a:lstStyle/>
          <a:p>
            <a:r>
              <a:rPr lang="en-US" sz="1500" b="1" dirty="0">
                <a:solidFill>
                  <a:schemeClr val="tx1">
                    <a:lumMod val="65000"/>
                    <a:lumOff val="35000"/>
                  </a:schemeClr>
                </a:solidFill>
                <a:latin typeface="Century Gothic" panose="020B0502020202020204" pitchFamily="34" charset="0"/>
              </a:rPr>
              <a:t>Program Intentions</a:t>
            </a:r>
          </a:p>
        </p:txBody>
      </p:sp>
      <p:sp>
        <p:nvSpPr>
          <p:cNvPr id="15" name="Rectangle 14">
            <a:extLst>
              <a:ext uri="{FF2B5EF4-FFF2-40B4-BE49-F238E27FC236}">
                <a16:creationId xmlns:a16="http://schemas.microsoft.com/office/drawing/2014/main" id="{48380B30-F2B9-4313-A4B9-EFB0B5B16E32}"/>
              </a:ext>
            </a:extLst>
          </p:cNvPr>
          <p:cNvSpPr/>
          <p:nvPr/>
        </p:nvSpPr>
        <p:spPr>
          <a:xfrm>
            <a:off x="6176298" y="4179218"/>
            <a:ext cx="2705739" cy="276999"/>
          </a:xfrm>
          <a:prstGeom prst="rect">
            <a:avLst/>
          </a:prstGeom>
        </p:spPr>
        <p:txBody>
          <a:bodyPr wrap="square">
            <a:spAutoFit/>
          </a:bodyPr>
          <a:lstStyle/>
          <a:p>
            <a:r>
              <a:rPr lang="en-US" sz="1200" dirty="0">
                <a:latin typeface="Century Gothic" panose="020B0502020202020204" pitchFamily="34" charset="0"/>
              </a:rPr>
              <a:t> </a:t>
            </a:r>
            <a:endParaRPr lang="en-US" sz="1050" dirty="0">
              <a:latin typeface="Century Gothic" panose="020B0502020202020204" pitchFamily="34" charset="0"/>
            </a:endParaRPr>
          </a:p>
        </p:txBody>
      </p:sp>
      <p:sp>
        <p:nvSpPr>
          <p:cNvPr id="16" name="TextBox 15">
            <a:extLst>
              <a:ext uri="{FF2B5EF4-FFF2-40B4-BE49-F238E27FC236}">
                <a16:creationId xmlns:a16="http://schemas.microsoft.com/office/drawing/2014/main" id="{0ADF09A3-BF27-4A9F-9DD6-175389416920}"/>
              </a:ext>
            </a:extLst>
          </p:cNvPr>
          <p:cNvSpPr txBox="1"/>
          <p:nvPr/>
        </p:nvSpPr>
        <p:spPr>
          <a:xfrm>
            <a:off x="3901128" y="2253802"/>
            <a:ext cx="4107755" cy="4316566"/>
          </a:xfrm>
          <a:prstGeom prst="rect">
            <a:avLst/>
          </a:prstGeom>
          <a:noFill/>
        </p:spPr>
        <p:txBody>
          <a:bodyPr wrap="square" rtlCol="0">
            <a:spAutoFit/>
          </a:bodyPr>
          <a:lstStyle/>
          <a:p>
            <a:endParaRPr lang="en-US" sz="1200" dirty="0">
              <a:latin typeface="Century Gothic" panose="020B0502020202020204" pitchFamily="34" charset="0"/>
            </a:endParaRPr>
          </a:p>
          <a:p>
            <a:r>
              <a:rPr lang="en-US" sz="1400" dirty="0">
                <a:latin typeface="Century Gothic" panose="020B0502020202020204" pitchFamily="34" charset="0"/>
              </a:rPr>
              <a:t>Applicants of this BAA will provide technical assistance to MBEs, including, for example: evaluation of companies with high growth as a central factor of their investment strategy; technical business services and investor engagement activities; pitch decks, financial models, company profiles, financial related legal support, financial/equity agreements, term sheets and closing documents, due diligence, market analyses, valuations; customer acquisitions; business</a:t>
            </a:r>
          </a:p>
          <a:p>
            <a:r>
              <a:rPr lang="en-US" sz="1400" dirty="0">
                <a:latin typeface="Century Gothic" panose="020B0502020202020204" pitchFamily="34" charset="0"/>
              </a:rPr>
              <a:t>acquisitions; merger assistance</a:t>
            </a:r>
          </a:p>
          <a:p>
            <a:endParaRPr lang="en-US" sz="1400" dirty="0">
              <a:latin typeface="Century Gothic" panose="020B0502020202020204" pitchFamily="34" charset="0"/>
            </a:endParaRPr>
          </a:p>
          <a:p>
            <a:r>
              <a:rPr lang="en-US" sz="1400" dirty="0">
                <a:latin typeface="Century Gothic" panose="020B0502020202020204" pitchFamily="34" charset="0"/>
              </a:rPr>
              <a:t>This program leverages community resources and investment and maximizes opportunities for the development of emerging, high growth minority entrepreneurs in a myriad of industries.</a:t>
            </a:r>
          </a:p>
          <a:p>
            <a:endParaRPr lang="en-US" sz="1050" dirty="0">
              <a:latin typeface="Century Gothic" panose="020B0502020202020204" pitchFamily="34" charset="0"/>
            </a:endParaRPr>
          </a:p>
        </p:txBody>
      </p:sp>
      <p:sp>
        <p:nvSpPr>
          <p:cNvPr id="17" name="Rectangle 16">
            <a:extLst>
              <a:ext uri="{FF2B5EF4-FFF2-40B4-BE49-F238E27FC236}">
                <a16:creationId xmlns:a16="http://schemas.microsoft.com/office/drawing/2014/main" id="{8C6FD311-B174-403E-BFEE-9D4BE3F81786}"/>
              </a:ext>
            </a:extLst>
          </p:cNvPr>
          <p:cNvSpPr/>
          <p:nvPr/>
        </p:nvSpPr>
        <p:spPr>
          <a:xfrm>
            <a:off x="3909123" y="1167504"/>
            <a:ext cx="3889554" cy="954107"/>
          </a:xfrm>
          <a:prstGeom prst="rect">
            <a:avLst/>
          </a:prstGeom>
        </p:spPr>
        <p:txBody>
          <a:bodyPr wrap="square">
            <a:spAutoFit/>
          </a:bodyPr>
          <a:lstStyle/>
          <a:p>
            <a:r>
              <a:rPr lang="en-US" sz="1400" dirty="0">
                <a:latin typeface="Century Gothic" panose="020B0502020202020204" pitchFamily="34" charset="0"/>
              </a:rPr>
              <a:t>This program is intended to provide direct technical assistance to MBEs that receive or are seeking equity investment or a hybrid model of investment</a:t>
            </a:r>
            <a:r>
              <a:rPr lang="en-US" sz="1400" dirty="0">
                <a:solidFill>
                  <a:srgbClr val="326968"/>
                </a:solidFill>
                <a:latin typeface="Century Gothic" panose="020B0502020202020204" pitchFamily="34" charset="0"/>
              </a:rPr>
              <a:t>.</a:t>
            </a:r>
            <a:endParaRPr lang="en-US" sz="1400" dirty="0">
              <a:solidFill>
                <a:srgbClr val="326968"/>
              </a:solidFill>
              <a:latin typeface="Century Gothic" panose="020B0502020202020204" pitchFamily="34" charset="0"/>
              <a:cs typeface="Calibri" panose="020F0502020204030204"/>
            </a:endParaRPr>
          </a:p>
        </p:txBody>
      </p:sp>
      <p:sp>
        <p:nvSpPr>
          <p:cNvPr id="19" name="TextBox 18">
            <a:extLst>
              <a:ext uri="{FF2B5EF4-FFF2-40B4-BE49-F238E27FC236}">
                <a16:creationId xmlns:a16="http://schemas.microsoft.com/office/drawing/2014/main" id="{F1423955-BC88-4D3A-9BA0-BED39A3984B8}"/>
              </a:ext>
            </a:extLst>
          </p:cNvPr>
          <p:cNvSpPr txBox="1"/>
          <p:nvPr/>
        </p:nvSpPr>
        <p:spPr>
          <a:xfrm>
            <a:off x="137222" y="2042492"/>
            <a:ext cx="3171128" cy="923330"/>
          </a:xfrm>
          <a:prstGeom prst="rect">
            <a:avLst/>
          </a:prstGeom>
          <a:noFill/>
        </p:spPr>
        <p:txBody>
          <a:bodyPr wrap="square" rtlCol="0">
            <a:spAutoFit/>
          </a:bodyPr>
          <a:lstStyle/>
          <a:p>
            <a:r>
              <a:rPr lang="en-US" sz="2700" dirty="0">
                <a:solidFill>
                  <a:schemeClr val="bg1"/>
                </a:solidFill>
                <a:latin typeface="Century Gothic" panose="020B0502020202020204" pitchFamily="34" charset="0"/>
              </a:rPr>
              <a:t>Program Priorities Cont’d</a:t>
            </a:r>
          </a:p>
        </p:txBody>
      </p:sp>
      <p:sp>
        <p:nvSpPr>
          <p:cNvPr id="2" name="Slide Number Placeholder 1">
            <a:extLst>
              <a:ext uri="{FF2B5EF4-FFF2-40B4-BE49-F238E27FC236}">
                <a16:creationId xmlns:a16="http://schemas.microsoft.com/office/drawing/2014/main" id="{769DAB5E-C8C2-4FE7-A689-5FEE113A286D}"/>
              </a:ext>
            </a:extLst>
          </p:cNvPr>
          <p:cNvSpPr>
            <a:spLocks noGrp="1"/>
          </p:cNvSpPr>
          <p:nvPr>
            <p:ph type="sldNum" sz="quarter" idx="12"/>
          </p:nvPr>
        </p:nvSpPr>
        <p:spPr>
          <a:xfrm>
            <a:off x="1329020" y="6570368"/>
            <a:ext cx="2896139" cy="193513"/>
          </a:xfrm>
        </p:spPr>
        <p:txBody>
          <a:bodyPr/>
          <a:lstStyle/>
          <a:p>
            <a:fld id="{A339BCDB-6FCA-4A45-9BB1-F8B25E48560F}" type="slidenum">
              <a:rPr lang="en-US" b="1" smtClean="0">
                <a:solidFill>
                  <a:schemeClr val="tx1"/>
                </a:solidFill>
              </a:rPr>
              <a:t>16</a:t>
            </a:fld>
            <a:endParaRPr lang="en-US" b="1" dirty="0">
              <a:solidFill>
                <a:schemeClr val="tx1"/>
              </a:solidFill>
            </a:endParaRPr>
          </a:p>
        </p:txBody>
      </p:sp>
    </p:spTree>
    <p:extLst>
      <p:ext uri="{BB962C8B-B14F-4D97-AF65-F5344CB8AC3E}">
        <p14:creationId xmlns:p14="http://schemas.microsoft.com/office/powerpoint/2010/main" val="2271181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Document">
            <a:extLst>
              <a:ext uri="{FF2B5EF4-FFF2-40B4-BE49-F238E27FC236}">
                <a16:creationId xmlns:a16="http://schemas.microsoft.com/office/drawing/2014/main" id="{15D73B1C-B5C5-4557-B4F2-070E84ED3F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134" y="4539868"/>
            <a:ext cx="685800" cy="685800"/>
          </a:xfrm>
          <a:prstGeom prst="rect">
            <a:avLst/>
          </a:prstGeom>
        </p:spPr>
      </p:pic>
      <p:cxnSp>
        <p:nvCxnSpPr>
          <p:cNvPr id="48" name="Straight Connector 47"/>
          <p:cNvCxnSpPr/>
          <p:nvPr/>
        </p:nvCxnSpPr>
        <p:spPr>
          <a:xfrm>
            <a:off x="1831737" y="3139910"/>
            <a:ext cx="263774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831737" y="4291537"/>
            <a:ext cx="2637746" cy="0"/>
          </a:xfrm>
          <a:prstGeom prst="line">
            <a:avLst/>
          </a:prstGeom>
          <a:ln/>
        </p:spPr>
        <p:style>
          <a:lnRef idx="1">
            <a:schemeClr val="dk1"/>
          </a:lnRef>
          <a:fillRef idx="0">
            <a:schemeClr val="dk1"/>
          </a:fillRef>
          <a:effectRef idx="0">
            <a:schemeClr val="dk1"/>
          </a:effectRef>
          <a:fontRef idx="minor">
            <a:schemeClr val="tx1"/>
          </a:fontRef>
        </p:style>
      </p:cxnSp>
      <p:grpSp>
        <p:nvGrpSpPr>
          <p:cNvPr id="3" name="Group 2"/>
          <p:cNvGrpSpPr/>
          <p:nvPr/>
        </p:nvGrpSpPr>
        <p:grpSpPr>
          <a:xfrm>
            <a:off x="989458" y="2078491"/>
            <a:ext cx="3327002" cy="821408"/>
            <a:chOff x="1317689" y="1628322"/>
            <a:chExt cx="4436002" cy="1095210"/>
          </a:xfrm>
        </p:grpSpPr>
        <p:sp>
          <p:nvSpPr>
            <p:cNvPr id="57" name="TextBox 56"/>
            <p:cNvSpPr txBox="1"/>
            <p:nvPr/>
          </p:nvSpPr>
          <p:spPr>
            <a:xfrm>
              <a:off x="2781891" y="1908162"/>
              <a:ext cx="2971800" cy="566309"/>
            </a:xfrm>
            <a:prstGeom prst="rect">
              <a:avLst/>
            </a:prstGeom>
            <a:noFill/>
          </p:spPr>
          <p:txBody>
            <a:bodyPr wrap="square" rtlCol="0">
              <a:spAutoFit/>
            </a:bodyPr>
            <a:lstStyle/>
            <a:p>
              <a:pPr>
                <a:lnSpc>
                  <a:spcPct val="90000"/>
                </a:lnSpc>
              </a:pPr>
              <a:r>
                <a:rPr lang="en-US" sz="1200" kern="0" dirty="0">
                  <a:solidFill>
                    <a:schemeClr val="tx1">
                      <a:lumMod val="65000"/>
                      <a:lumOff val="35000"/>
                    </a:schemeClr>
                  </a:solidFill>
                  <a:latin typeface="Century Gothic" panose="020B0502020202020204" pitchFamily="34" charset="0"/>
                  <a:cs typeface="Arial" pitchFamily="34" charset="0"/>
                </a:rPr>
                <a:t>Funding can NOT go directly to MBEs.</a:t>
              </a:r>
              <a:endParaRPr lang="en-US" sz="1200" dirty="0">
                <a:solidFill>
                  <a:schemeClr val="tx1">
                    <a:lumMod val="65000"/>
                    <a:lumOff val="35000"/>
                  </a:schemeClr>
                </a:solidFill>
                <a:latin typeface="Century Gothic" panose="020B0502020202020204" pitchFamily="34" charset="0"/>
                <a:cs typeface="Arial" pitchFamily="34" charset="0"/>
              </a:endParaRPr>
            </a:p>
          </p:txBody>
        </p:sp>
        <p:grpSp>
          <p:nvGrpSpPr>
            <p:cNvPr id="67" name="Group 66"/>
            <p:cNvGrpSpPr/>
            <p:nvPr/>
          </p:nvGrpSpPr>
          <p:grpSpPr>
            <a:xfrm>
              <a:off x="1317689" y="1628322"/>
              <a:ext cx="1098260" cy="1095210"/>
              <a:chOff x="1883825" y="2406028"/>
              <a:chExt cx="1952502" cy="1947079"/>
            </a:xfrm>
          </p:grpSpPr>
          <p:sp>
            <p:nvSpPr>
              <p:cNvPr id="71" name="Freeform 15"/>
              <p:cNvSpPr>
                <a:spLocks/>
              </p:cNvSpPr>
              <p:nvPr/>
            </p:nvSpPr>
            <p:spPr bwMode="auto">
              <a:xfrm>
                <a:off x="2530050" y="2822465"/>
                <a:ext cx="812365" cy="1033919"/>
              </a:xfrm>
              <a:custGeom>
                <a:avLst/>
                <a:gdLst>
                  <a:gd name="T0" fmla="*/ 1011 w 1629"/>
                  <a:gd name="T1" fmla="*/ 17 h 2074"/>
                  <a:gd name="T2" fmla="*/ 1196 w 1629"/>
                  <a:gd name="T3" fmla="*/ 70 h 2074"/>
                  <a:gd name="T4" fmla="*/ 1314 w 1629"/>
                  <a:gd name="T5" fmla="*/ 138 h 2074"/>
                  <a:gd name="T6" fmla="*/ 1414 w 1629"/>
                  <a:gd name="T7" fmla="*/ 233 h 2074"/>
                  <a:gd name="T8" fmla="*/ 1505 w 1629"/>
                  <a:gd name="T9" fmla="*/ 370 h 2074"/>
                  <a:gd name="T10" fmla="*/ 1560 w 1629"/>
                  <a:gd name="T11" fmla="*/ 551 h 2074"/>
                  <a:gd name="T12" fmla="*/ 1550 w 1629"/>
                  <a:gd name="T13" fmla="*/ 780 h 2074"/>
                  <a:gd name="T14" fmla="*/ 1527 w 1629"/>
                  <a:gd name="T15" fmla="*/ 869 h 2074"/>
                  <a:gd name="T16" fmla="*/ 1501 w 1629"/>
                  <a:gd name="T17" fmla="*/ 949 h 2074"/>
                  <a:gd name="T18" fmla="*/ 1469 w 1629"/>
                  <a:gd name="T19" fmla="*/ 1038 h 2074"/>
                  <a:gd name="T20" fmla="*/ 1450 w 1629"/>
                  <a:gd name="T21" fmla="*/ 1083 h 2074"/>
                  <a:gd name="T22" fmla="*/ 1412 w 1629"/>
                  <a:gd name="T23" fmla="*/ 1197 h 2074"/>
                  <a:gd name="T24" fmla="*/ 1381 w 1629"/>
                  <a:gd name="T25" fmla="*/ 1351 h 2074"/>
                  <a:gd name="T26" fmla="*/ 1384 w 1629"/>
                  <a:gd name="T27" fmla="*/ 1510 h 2074"/>
                  <a:gd name="T28" fmla="*/ 1445 w 1629"/>
                  <a:gd name="T29" fmla="*/ 1735 h 2074"/>
                  <a:gd name="T30" fmla="*/ 1551 w 1629"/>
                  <a:gd name="T31" fmla="*/ 1953 h 2074"/>
                  <a:gd name="T32" fmla="*/ 689 w 1629"/>
                  <a:gd name="T33" fmla="*/ 2071 h 2074"/>
                  <a:gd name="T34" fmla="*/ 700 w 1629"/>
                  <a:gd name="T35" fmla="*/ 2009 h 2074"/>
                  <a:gd name="T36" fmla="*/ 676 w 1629"/>
                  <a:gd name="T37" fmla="*/ 1896 h 2074"/>
                  <a:gd name="T38" fmla="*/ 618 w 1629"/>
                  <a:gd name="T39" fmla="*/ 1805 h 2074"/>
                  <a:gd name="T40" fmla="*/ 595 w 1629"/>
                  <a:gd name="T41" fmla="*/ 1774 h 2074"/>
                  <a:gd name="T42" fmla="*/ 570 w 1629"/>
                  <a:gd name="T43" fmla="*/ 1777 h 2074"/>
                  <a:gd name="T44" fmla="*/ 515 w 1629"/>
                  <a:gd name="T45" fmla="*/ 1786 h 2074"/>
                  <a:gd name="T46" fmla="*/ 428 w 1629"/>
                  <a:gd name="T47" fmla="*/ 1796 h 2074"/>
                  <a:gd name="T48" fmla="*/ 339 w 1629"/>
                  <a:gd name="T49" fmla="*/ 1785 h 2074"/>
                  <a:gd name="T50" fmla="*/ 280 w 1629"/>
                  <a:gd name="T51" fmla="*/ 1735 h 2074"/>
                  <a:gd name="T52" fmla="*/ 272 w 1629"/>
                  <a:gd name="T53" fmla="*/ 1686 h 2074"/>
                  <a:gd name="T54" fmla="*/ 266 w 1629"/>
                  <a:gd name="T55" fmla="*/ 1613 h 2074"/>
                  <a:gd name="T56" fmla="*/ 242 w 1629"/>
                  <a:gd name="T57" fmla="*/ 1593 h 2074"/>
                  <a:gd name="T58" fmla="*/ 218 w 1629"/>
                  <a:gd name="T59" fmla="*/ 1587 h 2074"/>
                  <a:gd name="T60" fmla="*/ 191 w 1629"/>
                  <a:gd name="T61" fmla="*/ 1549 h 2074"/>
                  <a:gd name="T62" fmla="*/ 199 w 1629"/>
                  <a:gd name="T63" fmla="*/ 1501 h 2074"/>
                  <a:gd name="T64" fmla="*/ 250 w 1629"/>
                  <a:gd name="T65" fmla="*/ 1455 h 2074"/>
                  <a:gd name="T66" fmla="*/ 241 w 1629"/>
                  <a:gd name="T67" fmla="*/ 1399 h 2074"/>
                  <a:gd name="T68" fmla="*/ 179 w 1629"/>
                  <a:gd name="T69" fmla="*/ 1375 h 2074"/>
                  <a:gd name="T70" fmla="*/ 120 w 1629"/>
                  <a:gd name="T71" fmla="*/ 1344 h 2074"/>
                  <a:gd name="T72" fmla="*/ 107 w 1629"/>
                  <a:gd name="T73" fmla="*/ 1289 h 2074"/>
                  <a:gd name="T74" fmla="*/ 126 w 1629"/>
                  <a:gd name="T75" fmla="*/ 1244 h 2074"/>
                  <a:gd name="T76" fmla="*/ 111 w 1629"/>
                  <a:gd name="T77" fmla="*/ 1201 h 2074"/>
                  <a:gd name="T78" fmla="*/ 57 w 1629"/>
                  <a:gd name="T79" fmla="*/ 1179 h 2074"/>
                  <a:gd name="T80" fmla="*/ 8 w 1629"/>
                  <a:gd name="T81" fmla="*/ 1150 h 2074"/>
                  <a:gd name="T82" fmla="*/ 13 w 1629"/>
                  <a:gd name="T83" fmla="*/ 1103 h 2074"/>
                  <a:gd name="T84" fmla="*/ 65 w 1629"/>
                  <a:gd name="T85" fmla="*/ 1038 h 2074"/>
                  <a:gd name="T86" fmla="*/ 129 w 1629"/>
                  <a:gd name="T87" fmla="*/ 956 h 2074"/>
                  <a:gd name="T88" fmla="*/ 174 w 1629"/>
                  <a:gd name="T89" fmla="*/ 898 h 2074"/>
                  <a:gd name="T90" fmla="*/ 184 w 1629"/>
                  <a:gd name="T91" fmla="*/ 886 h 2074"/>
                  <a:gd name="T92" fmla="*/ 197 w 1629"/>
                  <a:gd name="T93" fmla="*/ 851 h 2074"/>
                  <a:gd name="T94" fmla="*/ 188 w 1629"/>
                  <a:gd name="T95" fmla="*/ 764 h 2074"/>
                  <a:gd name="T96" fmla="*/ 173 w 1629"/>
                  <a:gd name="T97" fmla="*/ 663 h 2074"/>
                  <a:gd name="T98" fmla="*/ 179 w 1629"/>
                  <a:gd name="T99" fmla="*/ 515 h 2074"/>
                  <a:gd name="T100" fmla="*/ 228 w 1629"/>
                  <a:gd name="T101" fmla="*/ 346 h 2074"/>
                  <a:gd name="T102" fmla="*/ 344 w 1629"/>
                  <a:gd name="T103" fmla="*/ 182 h 2074"/>
                  <a:gd name="T104" fmla="*/ 550 w 1629"/>
                  <a:gd name="T105" fmla="*/ 53 h 2074"/>
                  <a:gd name="T106" fmla="*/ 786 w 1629"/>
                  <a:gd name="T107" fmla="*/ 2 h 2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9" h="2074">
                    <a:moveTo>
                      <a:pt x="844" y="0"/>
                    </a:moveTo>
                    <a:lnTo>
                      <a:pt x="901" y="2"/>
                    </a:lnTo>
                    <a:lnTo>
                      <a:pt x="957" y="8"/>
                    </a:lnTo>
                    <a:lnTo>
                      <a:pt x="1011" y="17"/>
                    </a:lnTo>
                    <a:lnTo>
                      <a:pt x="1062" y="27"/>
                    </a:lnTo>
                    <a:lnTo>
                      <a:pt x="1110" y="39"/>
                    </a:lnTo>
                    <a:lnTo>
                      <a:pt x="1155" y="54"/>
                    </a:lnTo>
                    <a:lnTo>
                      <a:pt x="1196" y="70"/>
                    </a:lnTo>
                    <a:lnTo>
                      <a:pt x="1233" y="87"/>
                    </a:lnTo>
                    <a:lnTo>
                      <a:pt x="1264" y="104"/>
                    </a:lnTo>
                    <a:lnTo>
                      <a:pt x="1291" y="120"/>
                    </a:lnTo>
                    <a:lnTo>
                      <a:pt x="1314" y="138"/>
                    </a:lnTo>
                    <a:lnTo>
                      <a:pt x="1338" y="157"/>
                    </a:lnTo>
                    <a:lnTo>
                      <a:pt x="1363" y="180"/>
                    </a:lnTo>
                    <a:lnTo>
                      <a:pt x="1388" y="205"/>
                    </a:lnTo>
                    <a:lnTo>
                      <a:pt x="1414" y="233"/>
                    </a:lnTo>
                    <a:lnTo>
                      <a:pt x="1438" y="262"/>
                    </a:lnTo>
                    <a:lnTo>
                      <a:pt x="1462" y="296"/>
                    </a:lnTo>
                    <a:lnTo>
                      <a:pt x="1485" y="332"/>
                    </a:lnTo>
                    <a:lnTo>
                      <a:pt x="1505" y="370"/>
                    </a:lnTo>
                    <a:lnTo>
                      <a:pt x="1523" y="410"/>
                    </a:lnTo>
                    <a:lnTo>
                      <a:pt x="1538" y="454"/>
                    </a:lnTo>
                    <a:lnTo>
                      <a:pt x="1550" y="501"/>
                    </a:lnTo>
                    <a:lnTo>
                      <a:pt x="1560" y="551"/>
                    </a:lnTo>
                    <a:lnTo>
                      <a:pt x="1564" y="603"/>
                    </a:lnTo>
                    <a:lnTo>
                      <a:pt x="1564" y="659"/>
                    </a:lnTo>
                    <a:lnTo>
                      <a:pt x="1560" y="718"/>
                    </a:lnTo>
                    <a:lnTo>
                      <a:pt x="1550" y="780"/>
                    </a:lnTo>
                    <a:lnTo>
                      <a:pt x="1535" y="844"/>
                    </a:lnTo>
                    <a:lnTo>
                      <a:pt x="1533" y="848"/>
                    </a:lnTo>
                    <a:lnTo>
                      <a:pt x="1531" y="856"/>
                    </a:lnTo>
                    <a:lnTo>
                      <a:pt x="1527" y="869"/>
                    </a:lnTo>
                    <a:lnTo>
                      <a:pt x="1521" y="886"/>
                    </a:lnTo>
                    <a:lnTo>
                      <a:pt x="1516" y="905"/>
                    </a:lnTo>
                    <a:lnTo>
                      <a:pt x="1508" y="927"/>
                    </a:lnTo>
                    <a:lnTo>
                      <a:pt x="1501" y="949"/>
                    </a:lnTo>
                    <a:lnTo>
                      <a:pt x="1493" y="973"/>
                    </a:lnTo>
                    <a:lnTo>
                      <a:pt x="1485" y="996"/>
                    </a:lnTo>
                    <a:lnTo>
                      <a:pt x="1477" y="1017"/>
                    </a:lnTo>
                    <a:lnTo>
                      <a:pt x="1469" y="1038"/>
                    </a:lnTo>
                    <a:lnTo>
                      <a:pt x="1468" y="1040"/>
                    </a:lnTo>
                    <a:lnTo>
                      <a:pt x="1464" y="1049"/>
                    </a:lnTo>
                    <a:lnTo>
                      <a:pt x="1458" y="1064"/>
                    </a:lnTo>
                    <a:lnTo>
                      <a:pt x="1450" y="1083"/>
                    </a:lnTo>
                    <a:lnTo>
                      <a:pt x="1442" y="1105"/>
                    </a:lnTo>
                    <a:lnTo>
                      <a:pt x="1432" y="1133"/>
                    </a:lnTo>
                    <a:lnTo>
                      <a:pt x="1421" y="1164"/>
                    </a:lnTo>
                    <a:lnTo>
                      <a:pt x="1412" y="1197"/>
                    </a:lnTo>
                    <a:lnTo>
                      <a:pt x="1402" y="1233"/>
                    </a:lnTo>
                    <a:lnTo>
                      <a:pt x="1394" y="1271"/>
                    </a:lnTo>
                    <a:lnTo>
                      <a:pt x="1387" y="1311"/>
                    </a:lnTo>
                    <a:lnTo>
                      <a:pt x="1381" y="1351"/>
                    </a:lnTo>
                    <a:lnTo>
                      <a:pt x="1377" y="1390"/>
                    </a:lnTo>
                    <a:lnTo>
                      <a:pt x="1376" y="1431"/>
                    </a:lnTo>
                    <a:lnTo>
                      <a:pt x="1378" y="1472"/>
                    </a:lnTo>
                    <a:lnTo>
                      <a:pt x="1384" y="1510"/>
                    </a:lnTo>
                    <a:lnTo>
                      <a:pt x="1396" y="1569"/>
                    </a:lnTo>
                    <a:lnTo>
                      <a:pt x="1411" y="1627"/>
                    </a:lnTo>
                    <a:lnTo>
                      <a:pt x="1426" y="1681"/>
                    </a:lnTo>
                    <a:lnTo>
                      <a:pt x="1445" y="1735"/>
                    </a:lnTo>
                    <a:lnTo>
                      <a:pt x="1467" y="1789"/>
                    </a:lnTo>
                    <a:lnTo>
                      <a:pt x="1490" y="1842"/>
                    </a:lnTo>
                    <a:lnTo>
                      <a:pt x="1519" y="1896"/>
                    </a:lnTo>
                    <a:lnTo>
                      <a:pt x="1551" y="1953"/>
                    </a:lnTo>
                    <a:lnTo>
                      <a:pt x="1588" y="2012"/>
                    </a:lnTo>
                    <a:lnTo>
                      <a:pt x="1629" y="2074"/>
                    </a:lnTo>
                    <a:lnTo>
                      <a:pt x="688" y="2074"/>
                    </a:lnTo>
                    <a:lnTo>
                      <a:pt x="689" y="2071"/>
                    </a:lnTo>
                    <a:lnTo>
                      <a:pt x="693" y="2062"/>
                    </a:lnTo>
                    <a:lnTo>
                      <a:pt x="695" y="2049"/>
                    </a:lnTo>
                    <a:lnTo>
                      <a:pt x="699" y="2031"/>
                    </a:lnTo>
                    <a:lnTo>
                      <a:pt x="700" y="2009"/>
                    </a:lnTo>
                    <a:lnTo>
                      <a:pt x="700" y="1984"/>
                    </a:lnTo>
                    <a:lnTo>
                      <a:pt x="696" y="1957"/>
                    </a:lnTo>
                    <a:lnTo>
                      <a:pt x="688" y="1927"/>
                    </a:lnTo>
                    <a:lnTo>
                      <a:pt x="676" y="1896"/>
                    </a:lnTo>
                    <a:lnTo>
                      <a:pt x="657" y="1865"/>
                    </a:lnTo>
                    <a:lnTo>
                      <a:pt x="640" y="1840"/>
                    </a:lnTo>
                    <a:lnTo>
                      <a:pt x="627" y="1821"/>
                    </a:lnTo>
                    <a:lnTo>
                      <a:pt x="618" y="1805"/>
                    </a:lnTo>
                    <a:lnTo>
                      <a:pt x="609" y="1792"/>
                    </a:lnTo>
                    <a:lnTo>
                      <a:pt x="604" y="1784"/>
                    </a:lnTo>
                    <a:lnTo>
                      <a:pt x="600" y="1778"/>
                    </a:lnTo>
                    <a:lnTo>
                      <a:pt x="595" y="1774"/>
                    </a:lnTo>
                    <a:lnTo>
                      <a:pt x="590" y="1773"/>
                    </a:lnTo>
                    <a:lnTo>
                      <a:pt x="585" y="1773"/>
                    </a:lnTo>
                    <a:lnTo>
                      <a:pt x="578" y="1774"/>
                    </a:lnTo>
                    <a:lnTo>
                      <a:pt x="570" y="1777"/>
                    </a:lnTo>
                    <a:lnTo>
                      <a:pt x="559" y="1778"/>
                    </a:lnTo>
                    <a:lnTo>
                      <a:pt x="547" y="1780"/>
                    </a:lnTo>
                    <a:lnTo>
                      <a:pt x="533" y="1783"/>
                    </a:lnTo>
                    <a:lnTo>
                      <a:pt x="515" y="1786"/>
                    </a:lnTo>
                    <a:lnTo>
                      <a:pt x="496" y="1790"/>
                    </a:lnTo>
                    <a:lnTo>
                      <a:pt x="474" y="1792"/>
                    </a:lnTo>
                    <a:lnTo>
                      <a:pt x="452" y="1795"/>
                    </a:lnTo>
                    <a:lnTo>
                      <a:pt x="428" y="1796"/>
                    </a:lnTo>
                    <a:lnTo>
                      <a:pt x="404" y="1796"/>
                    </a:lnTo>
                    <a:lnTo>
                      <a:pt x="381" y="1795"/>
                    </a:lnTo>
                    <a:lnTo>
                      <a:pt x="359" y="1791"/>
                    </a:lnTo>
                    <a:lnTo>
                      <a:pt x="339" y="1785"/>
                    </a:lnTo>
                    <a:lnTo>
                      <a:pt x="319" y="1778"/>
                    </a:lnTo>
                    <a:lnTo>
                      <a:pt x="304" y="1766"/>
                    </a:lnTo>
                    <a:lnTo>
                      <a:pt x="290" y="1752"/>
                    </a:lnTo>
                    <a:lnTo>
                      <a:pt x="280" y="1735"/>
                    </a:lnTo>
                    <a:lnTo>
                      <a:pt x="274" y="1714"/>
                    </a:lnTo>
                    <a:lnTo>
                      <a:pt x="274" y="1710"/>
                    </a:lnTo>
                    <a:lnTo>
                      <a:pt x="273" y="1701"/>
                    </a:lnTo>
                    <a:lnTo>
                      <a:pt x="272" y="1686"/>
                    </a:lnTo>
                    <a:lnTo>
                      <a:pt x="271" y="1668"/>
                    </a:lnTo>
                    <a:lnTo>
                      <a:pt x="269" y="1649"/>
                    </a:lnTo>
                    <a:lnTo>
                      <a:pt x="268" y="1628"/>
                    </a:lnTo>
                    <a:lnTo>
                      <a:pt x="266" y="1613"/>
                    </a:lnTo>
                    <a:lnTo>
                      <a:pt x="262" y="1605"/>
                    </a:lnTo>
                    <a:lnTo>
                      <a:pt x="256" y="1599"/>
                    </a:lnTo>
                    <a:lnTo>
                      <a:pt x="249" y="1596"/>
                    </a:lnTo>
                    <a:lnTo>
                      <a:pt x="242" y="1593"/>
                    </a:lnTo>
                    <a:lnTo>
                      <a:pt x="235" y="1593"/>
                    </a:lnTo>
                    <a:lnTo>
                      <a:pt x="228" y="1592"/>
                    </a:lnTo>
                    <a:lnTo>
                      <a:pt x="223" y="1591"/>
                    </a:lnTo>
                    <a:lnTo>
                      <a:pt x="218" y="1587"/>
                    </a:lnTo>
                    <a:lnTo>
                      <a:pt x="211" y="1581"/>
                    </a:lnTo>
                    <a:lnTo>
                      <a:pt x="204" y="1572"/>
                    </a:lnTo>
                    <a:lnTo>
                      <a:pt x="197" y="1561"/>
                    </a:lnTo>
                    <a:lnTo>
                      <a:pt x="191" y="1549"/>
                    </a:lnTo>
                    <a:lnTo>
                      <a:pt x="187" y="1536"/>
                    </a:lnTo>
                    <a:lnTo>
                      <a:pt x="186" y="1524"/>
                    </a:lnTo>
                    <a:lnTo>
                      <a:pt x="191" y="1512"/>
                    </a:lnTo>
                    <a:lnTo>
                      <a:pt x="199" y="1501"/>
                    </a:lnTo>
                    <a:lnTo>
                      <a:pt x="215" y="1489"/>
                    </a:lnTo>
                    <a:lnTo>
                      <a:pt x="229" y="1479"/>
                    </a:lnTo>
                    <a:lnTo>
                      <a:pt x="241" y="1467"/>
                    </a:lnTo>
                    <a:lnTo>
                      <a:pt x="250" y="1455"/>
                    </a:lnTo>
                    <a:lnTo>
                      <a:pt x="255" y="1442"/>
                    </a:lnTo>
                    <a:lnTo>
                      <a:pt x="255" y="1427"/>
                    </a:lnTo>
                    <a:lnTo>
                      <a:pt x="250" y="1411"/>
                    </a:lnTo>
                    <a:lnTo>
                      <a:pt x="241" y="1399"/>
                    </a:lnTo>
                    <a:lnTo>
                      <a:pt x="228" y="1389"/>
                    </a:lnTo>
                    <a:lnTo>
                      <a:pt x="213" y="1383"/>
                    </a:lnTo>
                    <a:lnTo>
                      <a:pt x="197" y="1380"/>
                    </a:lnTo>
                    <a:lnTo>
                      <a:pt x="179" y="1375"/>
                    </a:lnTo>
                    <a:lnTo>
                      <a:pt x="161" y="1370"/>
                    </a:lnTo>
                    <a:lnTo>
                      <a:pt x="145" y="1364"/>
                    </a:lnTo>
                    <a:lnTo>
                      <a:pt x="131" y="1356"/>
                    </a:lnTo>
                    <a:lnTo>
                      <a:pt x="120" y="1344"/>
                    </a:lnTo>
                    <a:lnTo>
                      <a:pt x="112" y="1327"/>
                    </a:lnTo>
                    <a:lnTo>
                      <a:pt x="106" y="1313"/>
                    </a:lnTo>
                    <a:lnTo>
                      <a:pt x="105" y="1300"/>
                    </a:lnTo>
                    <a:lnTo>
                      <a:pt x="107" y="1289"/>
                    </a:lnTo>
                    <a:lnTo>
                      <a:pt x="111" y="1277"/>
                    </a:lnTo>
                    <a:lnTo>
                      <a:pt x="116" y="1268"/>
                    </a:lnTo>
                    <a:lnTo>
                      <a:pt x="120" y="1257"/>
                    </a:lnTo>
                    <a:lnTo>
                      <a:pt x="126" y="1244"/>
                    </a:lnTo>
                    <a:lnTo>
                      <a:pt x="129" y="1232"/>
                    </a:lnTo>
                    <a:lnTo>
                      <a:pt x="126" y="1221"/>
                    </a:lnTo>
                    <a:lnTo>
                      <a:pt x="122" y="1210"/>
                    </a:lnTo>
                    <a:lnTo>
                      <a:pt x="111" y="1201"/>
                    </a:lnTo>
                    <a:lnTo>
                      <a:pt x="95" y="1193"/>
                    </a:lnTo>
                    <a:lnTo>
                      <a:pt x="85" y="1189"/>
                    </a:lnTo>
                    <a:lnTo>
                      <a:pt x="71" y="1184"/>
                    </a:lnTo>
                    <a:lnTo>
                      <a:pt x="57" y="1179"/>
                    </a:lnTo>
                    <a:lnTo>
                      <a:pt x="43" y="1173"/>
                    </a:lnTo>
                    <a:lnTo>
                      <a:pt x="30" y="1166"/>
                    </a:lnTo>
                    <a:lnTo>
                      <a:pt x="18" y="1159"/>
                    </a:lnTo>
                    <a:lnTo>
                      <a:pt x="8" y="1150"/>
                    </a:lnTo>
                    <a:lnTo>
                      <a:pt x="2" y="1140"/>
                    </a:lnTo>
                    <a:lnTo>
                      <a:pt x="0" y="1129"/>
                    </a:lnTo>
                    <a:lnTo>
                      <a:pt x="3" y="1116"/>
                    </a:lnTo>
                    <a:lnTo>
                      <a:pt x="13" y="1103"/>
                    </a:lnTo>
                    <a:lnTo>
                      <a:pt x="24" y="1090"/>
                    </a:lnTo>
                    <a:lnTo>
                      <a:pt x="37" y="1074"/>
                    </a:lnTo>
                    <a:lnTo>
                      <a:pt x="51" y="1057"/>
                    </a:lnTo>
                    <a:lnTo>
                      <a:pt x="65" y="1038"/>
                    </a:lnTo>
                    <a:lnTo>
                      <a:pt x="82" y="1017"/>
                    </a:lnTo>
                    <a:lnTo>
                      <a:pt x="98" y="996"/>
                    </a:lnTo>
                    <a:lnTo>
                      <a:pt x="113" y="975"/>
                    </a:lnTo>
                    <a:lnTo>
                      <a:pt x="129" y="956"/>
                    </a:lnTo>
                    <a:lnTo>
                      <a:pt x="143" y="939"/>
                    </a:lnTo>
                    <a:lnTo>
                      <a:pt x="155" y="922"/>
                    </a:lnTo>
                    <a:lnTo>
                      <a:pt x="166" y="909"/>
                    </a:lnTo>
                    <a:lnTo>
                      <a:pt x="174" y="898"/>
                    </a:lnTo>
                    <a:lnTo>
                      <a:pt x="179" y="891"/>
                    </a:lnTo>
                    <a:lnTo>
                      <a:pt x="180" y="888"/>
                    </a:lnTo>
                    <a:lnTo>
                      <a:pt x="181" y="888"/>
                    </a:lnTo>
                    <a:lnTo>
                      <a:pt x="184" y="886"/>
                    </a:lnTo>
                    <a:lnTo>
                      <a:pt x="187" y="881"/>
                    </a:lnTo>
                    <a:lnTo>
                      <a:pt x="191" y="874"/>
                    </a:lnTo>
                    <a:lnTo>
                      <a:pt x="193" y="865"/>
                    </a:lnTo>
                    <a:lnTo>
                      <a:pt x="197" y="851"/>
                    </a:lnTo>
                    <a:lnTo>
                      <a:pt x="198" y="836"/>
                    </a:lnTo>
                    <a:lnTo>
                      <a:pt x="197" y="816"/>
                    </a:lnTo>
                    <a:lnTo>
                      <a:pt x="193" y="792"/>
                    </a:lnTo>
                    <a:lnTo>
                      <a:pt x="188" y="764"/>
                    </a:lnTo>
                    <a:lnTo>
                      <a:pt x="184" y="744"/>
                    </a:lnTo>
                    <a:lnTo>
                      <a:pt x="179" y="721"/>
                    </a:lnTo>
                    <a:lnTo>
                      <a:pt x="175" y="694"/>
                    </a:lnTo>
                    <a:lnTo>
                      <a:pt x="173" y="663"/>
                    </a:lnTo>
                    <a:lnTo>
                      <a:pt x="172" y="630"/>
                    </a:lnTo>
                    <a:lnTo>
                      <a:pt x="172" y="594"/>
                    </a:lnTo>
                    <a:lnTo>
                      <a:pt x="174" y="556"/>
                    </a:lnTo>
                    <a:lnTo>
                      <a:pt x="179" y="515"/>
                    </a:lnTo>
                    <a:lnTo>
                      <a:pt x="186" y="475"/>
                    </a:lnTo>
                    <a:lnTo>
                      <a:pt x="197" y="432"/>
                    </a:lnTo>
                    <a:lnTo>
                      <a:pt x="210" y="389"/>
                    </a:lnTo>
                    <a:lnTo>
                      <a:pt x="228" y="346"/>
                    </a:lnTo>
                    <a:lnTo>
                      <a:pt x="250" y="304"/>
                    </a:lnTo>
                    <a:lnTo>
                      <a:pt x="277" y="262"/>
                    </a:lnTo>
                    <a:lnTo>
                      <a:pt x="308" y="222"/>
                    </a:lnTo>
                    <a:lnTo>
                      <a:pt x="344" y="182"/>
                    </a:lnTo>
                    <a:lnTo>
                      <a:pt x="387" y="146"/>
                    </a:lnTo>
                    <a:lnTo>
                      <a:pt x="436" y="111"/>
                    </a:lnTo>
                    <a:lnTo>
                      <a:pt x="492" y="79"/>
                    </a:lnTo>
                    <a:lnTo>
                      <a:pt x="550" y="53"/>
                    </a:lnTo>
                    <a:lnTo>
                      <a:pt x="608" y="32"/>
                    </a:lnTo>
                    <a:lnTo>
                      <a:pt x="666" y="18"/>
                    </a:lnTo>
                    <a:lnTo>
                      <a:pt x="726" y="7"/>
                    </a:lnTo>
                    <a:lnTo>
                      <a:pt x="786" y="2"/>
                    </a:lnTo>
                    <a:lnTo>
                      <a:pt x="844" y="0"/>
                    </a:lnTo>
                    <a:close/>
                  </a:path>
                </a:pathLst>
              </a:custGeom>
              <a:solidFill>
                <a:schemeClr val="tx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350" dirty="0"/>
              </a:p>
            </p:txBody>
          </p:sp>
          <p:sp>
            <p:nvSpPr>
              <p:cNvPr id="69" name="Oval 68"/>
              <p:cNvSpPr/>
              <p:nvPr/>
            </p:nvSpPr>
            <p:spPr>
              <a:xfrm>
                <a:off x="1883825" y="2406028"/>
                <a:ext cx="1952502" cy="1947079"/>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cxnSp>
            <p:nvCxnSpPr>
              <p:cNvPr id="70" name="Straight Connector 69"/>
              <p:cNvCxnSpPr>
                <a:cxnSpLocks/>
              </p:cNvCxnSpPr>
              <p:nvPr/>
            </p:nvCxnSpPr>
            <p:spPr>
              <a:xfrm>
                <a:off x="2169760" y="2641325"/>
                <a:ext cx="1380627" cy="1376794"/>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5" name="Group 4"/>
          <p:cNvGrpSpPr/>
          <p:nvPr/>
        </p:nvGrpSpPr>
        <p:grpSpPr>
          <a:xfrm>
            <a:off x="991173" y="3288997"/>
            <a:ext cx="3325288" cy="821408"/>
            <a:chOff x="1319974" y="3242330"/>
            <a:chExt cx="4433717" cy="1095210"/>
          </a:xfrm>
        </p:grpSpPr>
        <p:sp>
          <p:nvSpPr>
            <p:cNvPr id="58" name="TextBox 57"/>
            <p:cNvSpPr txBox="1"/>
            <p:nvPr/>
          </p:nvSpPr>
          <p:spPr>
            <a:xfrm>
              <a:off x="2781891" y="3522170"/>
              <a:ext cx="2971800" cy="344709"/>
            </a:xfrm>
            <a:prstGeom prst="rect">
              <a:avLst/>
            </a:prstGeom>
            <a:noFill/>
          </p:spPr>
          <p:txBody>
            <a:bodyPr wrap="square" rtlCol="0">
              <a:spAutoFit/>
            </a:bodyPr>
            <a:lstStyle/>
            <a:p>
              <a:pPr>
                <a:lnSpc>
                  <a:spcPct val="90000"/>
                </a:lnSpc>
              </a:pPr>
              <a:r>
                <a:rPr lang="en-US" sz="1200" kern="0" dirty="0">
                  <a:solidFill>
                    <a:schemeClr val="tx1">
                      <a:lumMod val="65000"/>
                      <a:lumOff val="35000"/>
                    </a:schemeClr>
                  </a:solidFill>
                  <a:latin typeface="Century Gothic" panose="020B0502020202020204" pitchFamily="34" charset="0"/>
                  <a:cs typeface="Arial" pitchFamily="34" charset="0"/>
                </a:rPr>
                <a:t>33% Match Required</a:t>
              </a:r>
              <a:endParaRPr lang="en-US" sz="1200" dirty="0">
                <a:solidFill>
                  <a:schemeClr val="tx1">
                    <a:lumMod val="65000"/>
                    <a:lumOff val="35000"/>
                  </a:schemeClr>
                </a:solidFill>
                <a:latin typeface="Century Gothic" panose="020B0502020202020204" pitchFamily="34" charset="0"/>
                <a:cs typeface="Arial" pitchFamily="34" charset="0"/>
              </a:endParaRPr>
            </a:p>
          </p:txBody>
        </p:sp>
        <p:sp>
          <p:nvSpPr>
            <p:cNvPr id="77" name="Oval 76"/>
            <p:cNvSpPr/>
            <p:nvPr/>
          </p:nvSpPr>
          <p:spPr>
            <a:xfrm>
              <a:off x="1319974" y="3242330"/>
              <a:ext cx="1098260" cy="109521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grpSp>
        <p:nvGrpSpPr>
          <p:cNvPr id="6" name="Group 5"/>
          <p:cNvGrpSpPr/>
          <p:nvPr/>
        </p:nvGrpSpPr>
        <p:grpSpPr>
          <a:xfrm>
            <a:off x="989458" y="4459330"/>
            <a:ext cx="3327002" cy="821408"/>
            <a:chOff x="1317688" y="4802773"/>
            <a:chExt cx="4436003" cy="1095210"/>
          </a:xfrm>
        </p:grpSpPr>
        <p:sp>
          <p:nvSpPr>
            <p:cNvPr id="59" name="TextBox 58"/>
            <p:cNvSpPr txBox="1"/>
            <p:nvPr/>
          </p:nvSpPr>
          <p:spPr>
            <a:xfrm>
              <a:off x="2781891" y="5082613"/>
              <a:ext cx="2971800" cy="787908"/>
            </a:xfrm>
            <a:prstGeom prst="rect">
              <a:avLst/>
            </a:prstGeom>
            <a:noFill/>
          </p:spPr>
          <p:txBody>
            <a:bodyPr wrap="square" rtlCol="0">
              <a:spAutoFit/>
            </a:bodyPr>
            <a:lstStyle/>
            <a:p>
              <a:pPr>
                <a:lnSpc>
                  <a:spcPct val="90000"/>
                </a:lnSpc>
              </a:pPr>
              <a:r>
                <a:rPr lang="en-US" sz="1200" kern="0" dirty="0">
                  <a:solidFill>
                    <a:schemeClr val="tx1">
                      <a:lumMod val="65000"/>
                      <a:lumOff val="35000"/>
                    </a:schemeClr>
                  </a:solidFill>
                  <a:latin typeface="Century Gothic" panose="020B0502020202020204" pitchFamily="34" charset="0"/>
                  <a:cs typeface="Arial" pitchFamily="34" charset="0"/>
                </a:rPr>
                <a:t>An applicant can only apply once and meet the eligibility requirements</a:t>
              </a:r>
              <a:endParaRPr lang="en-US" sz="1200" dirty="0">
                <a:solidFill>
                  <a:schemeClr val="tx1">
                    <a:lumMod val="65000"/>
                    <a:lumOff val="35000"/>
                  </a:schemeClr>
                </a:solidFill>
                <a:latin typeface="Century Gothic" panose="020B0502020202020204" pitchFamily="34" charset="0"/>
                <a:cs typeface="Arial" pitchFamily="34" charset="0"/>
              </a:endParaRPr>
            </a:p>
          </p:txBody>
        </p:sp>
        <p:sp>
          <p:nvSpPr>
            <p:cNvPr id="83" name="Oval 82"/>
            <p:cNvSpPr/>
            <p:nvPr/>
          </p:nvSpPr>
          <p:spPr>
            <a:xfrm>
              <a:off x="1317688" y="4802773"/>
              <a:ext cx="1098260" cy="1095210"/>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pic>
        <p:nvPicPr>
          <p:cNvPr id="37" name="Graphic 36" descr="Dollar">
            <a:extLst>
              <a:ext uri="{FF2B5EF4-FFF2-40B4-BE49-F238E27FC236}">
                <a16:creationId xmlns:a16="http://schemas.microsoft.com/office/drawing/2014/main" id="{B161C5B3-E54A-445A-B09F-FCD373C842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8405" y="3457020"/>
            <a:ext cx="685800" cy="497997"/>
          </a:xfrm>
          <a:prstGeom prst="rect">
            <a:avLst/>
          </a:prstGeom>
        </p:spPr>
      </p:pic>
      <p:sp>
        <p:nvSpPr>
          <p:cNvPr id="2" name="Rectangle 1">
            <a:extLst>
              <a:ext uri="{FF2B5EF4-FFF2-40B4-BE49-F238E27FC236}">
                <a16:creationId xmlns:a16="http://schemas.microsoft.com/office/drawing/2014/main" id="{129DBB43-B9EA-4511-81CF-9E3E1637FFA9}"/>
              </a:ext>
            </a:extLst>
          </p:cNvPr>
          <p:cNvSpPr/>
          <p:nvPr/>
        </p:nvSpPr>
        <p:spPr>
          <a:xfrm>
            <a:off x="711013" y="516161"/>
            <a:ext cx="7721974" cy="821408"/>
          </a:xfrm>
          <a:prstGeom prst="rect">
            <a:avLst/>
          </a:prstGeom>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700" dirty="0">
                <a:solidFill>
                  <a:schemeClr val="tx2"/>
                </a:solidFill>
                <a:latin typeface="Century Gothic" panose="020B0502020202020204" pitchFamily="34" charset="0"/>
              </a:rPr>
              <a:t>KEY POINTS </a:t>
            </a:r>
          </a:p>
        </p:txBody>
      </p:sp>
      <p:cxnSp>
        <p:nvCxnSpPr>
          <p:cNvPr id="38" name="Straight Connector 37">
            <a:extLst>
              <a:ext uri="{FF2B5EF4-FFF2-40B4-BE49-F238E27FC236}">
                <a16:creationId xmlns:a16="http://schemas.microsoft.com/office/drawing/2014/main" id="{031D0CD5-B138-4B7D-81AD-211FD7510B13}"/>
              </a:ext>
            </a:extLst>
          </p:cNvPr>
          <p:cNvCxnSpPr/>
          <p:nvPr/>
        </p:nvCxnSpPr>
        <p:spPr>
          <a:xfrm>
            <a:off x="1136815" y="4592358"/>
            <a:ext cx="582440" cy="580823"/>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024811E-6103-4E95-B541-590809FDE51B}"/>
              </a:ext>
            </a:extLst>
          </p:cNvPr>
          <p:cNvSpPr>
            <a:spLocks noGrp="1"/>
          </p:cNvSpPr>
          <p:nvPr>
            <p:ph type="sldNum" sz="quarter" idx="12"/>
          </p:nvPr>
        </p:nvSpPr>
        <p:spPr>
          <a:xfrm>
            <a:off x="1813154" y="6484886"/>
            <a:ext cx="3042626" cy="236589"/>
          </a:xfrm>
        </p:spPr>
        <p:txBody>
          <a:bodyPr/>
          <a:lstStyle/>
          <a:p>
            <a:fld id="{A339BCDB-6FCA-4A45-9BB1-F8B25E48560F}" type="slidenum">
              <a:rPr lang="en-US" smtClean="0">
                <a:solidFill>
                  <a:schemeClr val="tx1"/>
                </a:solidFill>
              </a:rPr>
              <a:t>17</a:t>
            </a:fld>
            <a:endParaRPr lang="en-US" dirty="0">
              <a:solidFill>
                <a:schemeClr val="tx1"/>
              </a:solidFill>
            </a:endParaRPr>
          </a:p>
        </p:txBody>
      </p:sp>
    </p:spTree>
    <p:extLst>
      <p:ext uri="{BB962C8B-B14F-4D97-AF65-F5344CB8AC3E}">
        <p14:creationId xmlns:p14="http://schemas.microsoft.com/office/powerpoint/2010/main" val="1935223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1800" dirty="0">
                <a:latin typeface="Century Gothic" panose="020B0502020202020204" pitchFamily="34" charset="0"/>
                <a:cs typeface="Times New Roman" panose="02020603050405020304" pitchFamily="18" charset="0"/>
              </a:rPr>
              <a:t>In the Fiscal Year 2021 appropriations bill, Congress authorized the Department of Commerce through MBDA to provide funding to foster, promote and develop minority business enterprises through grants, contracts, and other agreements with public or private organizations. See Consolidated Appropriations Act of 2021, Pub. L. No. 116-260 (Dec. 27, 2020). MBDA is authorized pursuant to Executive Order 11625 to provide financial assistance to public and private organizations so that they may render technical and management assistance to minority business enterprises and defray all or part of the costs of pilot or demonstration projects conducted by public or private agencies or organizations which are designed to overcome the special challenges of minority business enterprises.</a:t>
            </a:r>
          </a:p>
        </p:txBody>
      </p:sp>
      <p:sp>
        <p:nvSpPr>
          <p:cNvPr id="3" name="Title 2"/>
          <p:cNvSpPr>
            <a:spLocks noGrp="1"/>
          </p:cNvSpPr>
          <p:nvPr>
            <p:ph type="title"/>
          </p:nvPr>
        </p:nvSpPr>
        <p:spPr/>
        <p:txBody>
          <a:bodyPr>
            <a:normAutofit/>
          </a:bodyPr>
          <a:lstStyle/>
          <a:p>
            <a:r>
              <a:rPr lang="en-US" sz="2700" dirty="0">
                <a:latin typeface="Century Gothic" panose="020B0502020202020204" pitchFamily="34" charset="0"/>
                <a:cs typeface="Times New Roman" panose="02020603050405020304" pitchFamily="18" charset="0"/>
              </a:rPr>
              <a:t>Program Authority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5E84184-7A99-4F77-A9DE-1E07430E2A3D}"/>
              </a:ext>
            </a:extLst>
          </p:cNvPr>
          <p:cNvSpPr txBox="1"/>
          <p:nvPr/>
        </p:nvSpPr>
        <p:spPr>
          <a:xfrm>
            <a:off x="4484915" y="6464334"/>
            <a:ext cx="402446"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18</a:t>
            </a:r>
          </a:p>
        </p:txBody>
      </p:sp>
    </p:spTree>
    <p:extLst>
      <p:ext uri="{BB962C8B-B14F-4D97-AF65-F5344CB8AC3E}">
        <p14:creationId xmlns:p14="http://schemas.microsoft.com/office/powerpoint/2010/main" val="4069515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0" indent="0">
              <a:buNone/>
            </a:pPr>
            <a:r>
              <a:rPr lang="en-US" sz="1800" dirty="0">
                <a:latin typeface="Century Gothic" panose="020B0502020202020204" pitchFamily="34" charset="0"/>
                <a:cs typeface="Times New Roman" panose="02020603050405020304" pitchFamily="18" charset="0"/>
              </a:rPr>
              <a:t>A. Funding Availability</a:t>
            </a:r>
          </a:p>
          <a:p>
            <a:pPr marL="0" indent="0">
              <a:buNone/>
            </a:pPr>
            <a:r>
              <a:rPr lang="en-US" sz="1800" dirty="0">
                <a:latin typeface="Century Gothic" panose="020B0502020202020204" pitchFamily="34" charset="0"/>
                <a:cs typeface="Times New Roman" panose="02020603050405020304" pitchFamily="18" charset="0"/>
              </a:rPr>
              <a:t>MBDA expects to expend approximately $300,000 in fiscal year (FY) 2021 funds for one (1) financial assistance award under this BAA. MBDA anticipates that up to $300,000 will be available in FY 2022 to support continuation funding for this project. The funding amounts referenced in this NOFO are subject to the availability of appropriated funds.</a:t>
            </a:r>
          </a:p>
          <a:p>
            <a:pPr marL="0" indent="0">
              <a:buNone/>
            </a:pPr>
            <a:endParaRPr lang="en-US" sz="1800" dirty="0">
              <a:latin typeface="Century Gothic" panose="020B0502020202020204" pitchFamily="34" charset="0"/>
              <a:cs typeface="Times New Roman" panose="02020603050405020304" pitchFamily="18" charset="0"/>
            </a:endParaRPr>
          </a:p>
          <a:p>
            <a:pPr marL="0" indent="0">
              <a:buNone/>
            </a:pPr>
            <a:r>
              <a:rPr lang="en-US" sz="1800" dirty="0">
                <a:latin typeface="Century Gothic" panose="020B0502020202020204" pitchFamily="34" charset="0"/>
                <a:cs typeface="Times New Roman" panose="02020603050405020304" pitchFamily="18" charset="0"/>
              </a:rPr>
              <a:t>Publication of this BAA does not obligate the U.S. Department of Commerce or MBDA to award any specific cooperative agreement or to obligate all or any part of available funds.</a:t>
            </a:r>
          </a:p>
          <a:p>
            <a:pPr marL="0" indent="0">
              <a:buNone/>
            </a:pPr>
            <a:endParaRPr lang="en-US" sz="1800" dirty="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normAutofit/>
          </a:bodyPr>
          <a:lstStyle/>
          <a:p>
            <a:r>
              <a:rPr lang="en-US" sz="2400" dirty="0">
                <a:latin typeface="Century Gothic" panose="020B0502020202020204" pitchFamily="34" charset="0"/>
                <a:cs typeface="Times New Roman" panose="02020603050405020304" pitchFamily="18" charset="0"/>
              </a:rPr>
              <a:t>Award Information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5E84184-7A99-4F77-A9DE-1E07430E2A3D}"/>
              </a:ext>
            </a:extLst>
          </p:cNvPr>
          <p:cNvSpPr txBox="1"/>
          <p:nvPr/>
        </p:nvSpPr>
        <p:spPr>
          <a:xfrm>
            <a:off x="4484915" y="6464334"/>
            <a:ext cx="402446"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19</a:t>
            </a:r>
          </a:p>
        </p:txBody>
      </p:sp>
    </p:spTree>
    <p:extLst>
      <p:ext uri="{BB962C8B-B14F-4D97-AF65-F5344CB8AC3E}">
        <p14:creationId xmlns:p14="http://schemas.microsoft.com/office/powerpoint/2010/main" val="140367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43379" y="1589103"/>
            <a:ext cx="7843421" cy="4537060"/>
          </a:xfrm>
        </p:spPr>
        <p:txBody>
          <a:bodyPr>
            <a:normAutofit lnSpcReduction="10000"/>
          </a:bodyPr>
          <a:lstStyle/>
          <a:p>
            <a:pPr lvl="0">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Teleconference Protocol </a:t>
            </a:r>
          </a:p>
          <a:p>
            <a:pPr lvl="0">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Important Dates  </a:t>
            </a:r>
          </a:p>
          <a:p>
            <a:pPr lvl="0">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MBDA Alignment</a:t>
            </a:r>
          </a:p>
          <a:p>
            <a:pPr lvl="0">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Notice of Funding Opportunity Announcement </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Program Objectives</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Program Priorities </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Program Authority </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Award Information  </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Eligibility Information </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Application and Submission Information  </a:t>
            </a:r>
            <a:br>
              <a:rPr lang="en-US" sz="1400" dirty="0">
                <a:solidFill>
                  <a:prstClr val="black"/>
                </a:solidFill>
                <a:latin typeface="Century Gothic" panose="020B0502020202020204" pitchFamily="34" charset="0"/>
                <a:cs typeface="Times New Roman" panose="02020603050405020304" pitchFamily="18" charset="0"/>
              </a:rPr>
            </a:br>
            <a:r>
              <a:rPr lang="en-US" sz="1400" dirty="0">
                <a:solidFill>
                  <a:prstClr val="black"/>
                </a:solidFill>
                <a:latin typeface="Century Gothic" panose="020B0502020202020204" pitchFamily="34" charset="0"/>
                <a:cs typeface="Times New Roman" panose="02020603050405020304" pitchFamily="18" charset="0"/>
              </a:rPr>
              <a:t>Management (SAM)</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Submission Dates and Times</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Funding Restriction</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Other Submission Requirements</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Application Review Information </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Reporting</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Agency Contact</a:t>
            </a:r>
          </a:p>
          <a:p>
            <a:pPr lvl="1">
              <a:buFont typeface="Wingdings" panose="05000000000000000000" pitchFamily="2" charset="2"/>
              <a:buChar char="q"/>
            </a:pPr>
            <a:r>
              <a:rPr lang="en-US" sz="1400" dirty="0">
                <a:solidFill>
                  <a:prstClr val="black"/>
                </a:solidFill>
                <a:latin typeface="Century Gothic" panose="020B0502020202020204" pitchFamily="34" charset="0"/>
                <a:cs typeface="Times New Roman" panose="02020603050405020304" pitchFamily="18" charset="0"/>
              </a:rPr>
              <a:t>Other Information</a:t>
            </a:r>
          </a:p>
          <a:p>
            <a:pPr marL="0" lvl="0" indent="0">
              <a:buNone/>
            </a:pPr>
            <a:endParaRPr lang="en-US" sz="1400" dirty="0">
              <a:solidFill>
                <a:prstClr val="black"/>
              </a:solidFill>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normAutofit/>
          </a:bodyPr>
          <a:lstStyle/>
          <a:p>
            <a:r>
              <a:rPr lang="en-US" sz="2400" dirty="0">
                <a:latin typeface="Century Gothic" panose="020B0502020202020204" pitchFamily="34" charset="0"/>
                <a:ea typeface="Verdana" pitchFamily="34" charset="0"/>
                <a:cs typeface="Times New Roman" panose="02020603050405020304" pitchFamily="18" charset="0"/>
              </a:rPr>
              <a:t>overview</a:t>
            </a:r>
          </a:p>
        </p:txBody>
      </p:sp>
      <p:sp>
        <p:nvSpPr>
          <p:cNvPr id="4" name="TextBox 3"/>
          <p:cNvSpPr txBox="1"/>
          <p:nvPr/>
        </p:nvSpPr>
        <p:spPr>
          <a:xfrm>
            <a:off x="4216454" y="6467403"/>
            <a:ext cx="276038"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2</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33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BE6DD8-2461-4EDF-95D4-EB52D0353617}"/>
              </a:ext>
            </a:extLst>
          </p:cNvPr>
          <p:cNvSpPr>
            <a:spLocks noGrp="1"/>
          </p:cNvSpPr>
          <p:nvPr>
            <p:ph idx="1"/>
          </p:nvPr>
        </p:nvSpPr>
        <p:spPr/>
        <p:txBody>
          <a:bodyPr>
            <a:normAutofit fontScale="47500" lnSpcReduction="20000"/>
          </a:bodyPr>
          <a:lstStyle/>
          <a:p>
            <a:pPr marL="0" indent="0">
              <a:buNone/>
            </a:pPr>
            <a:r>
              <a:rPr lang="en-US" sz="4500" dirty="0">
                <a:latin typeface="Century Gothic" panose="020B0502020202020204" pitchFamily="34" charset="0"/>
                <a:cs typeface="Times New Roman" panose="02020603050405020304" pitchFamily="18" charset="0"/>
              </a:rPr>
              <a:t>B. Project/Award Period</a:t>
            </a:r>
          </a:p>
          <a:p>
            <a:pPr marL="0" indent="0">
              <a:buNone/>
            </a:pPr>
            <a:r>
              <a:rPr lang="en-US" sz="4500" dirty="0">
                <a:latin typeface="Century Gothic" panose="020B0502020202020204" pitchFamily="34" charset="0"/>
                <a:cs typeface="Times New Roman" panose="02020603050405020304" pitchFamily="18" charset="0"/>
              </a:rPr>
              <a:t>MBDA will issue awards for a two-year term, to be funded one year at a time, from September 1, 2021 through August 31, 2023. Funding for the second year is contingent upon satisfactory performance in the prior year (Year 1) based on proposed goals and maintenance of strategic program priorities. </a:t>
            </a:r>
          </a:p>
          <a:p>
            <a:pPr marL="0" indent="0">
              <a:buNone/>
            </a:pPr>
            <a:endParaRPr lang="en-US" sz="4500" dirty="0">
              <a:latin typeface="Century Gothic" panose="020B0502020202020204" pitchFamily="34" charset="0"/>
              <a:cs typeface="Times New Roman" panose="02020603050405020304" pitchFamily="18" charset="0"/>
            </a:endParaRPr>
          </a:p>
          <a:p>
            <a:pPr marL="0" indent="0">
              <a:buNone/>
            </a:pPr>
            <a:r>
              <a:rPr lang="en-US" sz="4500" dirty="0">
                <a:latin typeface="Century Gothic" panose="020B0502020202020204" pitchFamily="34" charset="0"/>
                <a:cs typeface="Times New Roman" panose="02020603050405020304" pitchFamily="18" charset="0"/>
              </a:rPr>
              <a:t>C. Type of Funding Instrument</a:t>
            </a:r>
          </a:p>
          <a:p>
            <a:pPr marL="0" indent="0">
              <a:buNone/>
            </a:pPr>
            <a:r>
              <a:rPr lang="en-US" sz="4500" dirty="0">
                <a:latin typeface="Century Gothic" panose="020B0502020202020204" pitchFamily="34" charset="0"/>
                <a:cs typeface="Times New Roman" panose="02020603050405020304" pitchFamily="18" charset="0"/>
              </a:rPr>
              <a:t>Selected applicant(s) will receive funding through a grant under this Announcement. After the award is made, MBDA staff may assist the project by means of a post-award conference, ongoing collaboration and communication.</a:t>
            </a:r>
          </a:p>
          <a:p>
            <a:endParaRPr lang="en-US" dirty="0"/>
          </a:p>
        </p:txBody>
      </p:sp>
      <p:sp>
        <p:nvSpPr>
          <p:cNvPr id="3" name="Title 2">
            <a:extLst>
              <a:ext uri="{FF2B5EF4-FFF2-40B4-BE49-F238E27FC236}">
                <a16:creationId xmlns:a16="http://schemas.microsoft.com/office/drawing/2014/main" id="{23FABBFD-72B0-46C4-953A-BC5D222A5270}"/>
              </a:ext>
            </a:extLst>
          </p:cNvPr>
          <p:cNvSpPr>
            <a:spLocks noGrp="1"/>
          </p:cNvSpPr>
          <p:nvPr>
            <p:ph type="title"/>
          </p:nvPr>
        </p:nvSpPr>
        <p:spPr/>
        <p:txBody>
          <a:bodyPr>
            <a:normAutofit/>
          </a:bodyPr>
          <a:lstStyle/>
          <a:p>
            <a:r>
              <a:rPr lang="en-US" sz="2400" dirty="0">
                <a:latin typeface="Century Gothic" panose="020B0502020202020204" pitchFamily="34" charset="0"/>
              </a:rPr>
              <a:t>Award Information Cont’d</a:t>
            </a:r>
          </a:p>
        </p:txBody>
      </p:sp>
      <p:sp>
        <p:nvSpPr>
          <p:cNvPr id="4" name="Rectangle 3">
            <a:extLst>
              <a:ext uri="{FF2B5EF4-FFF2-40B4-BE49-F238E27FC236}">
                <a16:creationId xmlns:a16="http://schemas.microsoft.com/office/drawing/2014/main" id="{766E3188-910F-4E6C-9807-41D359303EDF}"/>
              </a:ext>
            </a:extLst>
          </p:cNvPr>
          <p:cNvSpPr/>
          <p:nvPr/>
        </p:nvSpPr>
        <p:spPr>
          <a:xfrm flipH="1">
            <a:off x="4162096" y="6464334"/>
            <a:ext cx="653915" cy="307777"/>
          </a:xfrm>
          <a:prstGeom prst="rect">
            <a:avLst/>
          </a:prstGeom>
        </p:spPr>
        <p:txBody>
          <a:bodyPr wrap="square">
            <a:spAutoFit/>
          </a:bodyPr>
          <a:lstStyle/>
          <a:p>
            <a:pPr algn="ctr"/>
            <a:r>
              <a:rPr lang="en-US" sz="1400" b="1" dirty="0">
                <a:latin typeface="Times New Roman" panose="02020603050405020304" pitchFamily="18" charset="0"/>
                <a:cs typeface="Times New Roman" panose="02020603050405020304" pitchFamily="18" charset="0"/>
              </a:rPr>
              <a:t>20</a:t>
            </a:r>
          </a:p>
        </p:txBody>
      </p:sp>
    </p:spTree>
    <p:extLst>
      <p:ext uri="{BB962C8B-B14F-4D97-AF65-F5344CB8AC3E}">
        <p14:creationId xmlns:p14="http://schemas.microsoft.com/office/powerpoint/2010/main" val="2886866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0" indent="0">
              <a:buNone/>
            </a:pPr>
            <a:r>
              <a:rPr lang="en-US" sz="1800" dirty="0">
                <a:latin typeface="Century Gothic" panose="020B0502020202020204" pitchFamily="34" charset="0"/>
                <a:cs typeface="Times New Roman" panose="02020603050405020304" pitchFamily="18" charset="0"/>
              </a:rPr>
              <a:t>A. Eligible Applicants</a:t>
            </a:r>
          </a:p>
          <a:p>
            <a:pPr marL="0" indent="0">
              <a:buNone/>
            </a:pPr>
            <a:r>
              <a:rPr lang="en-US" sz="1800" dirty="0">
                <a:latin typeface="Century Gothic" panose="020B0502020202020204" pitchFamily="34" charset="0"/>
                <a:cs typeface="Times New Roman" panose="02020603050405020304" pitchFamily="18" charset="0"/>
              </a:rPr>
              <a:t>Eligible applicants include: For-profit entities (including but not limited to sole proprietorships, partnerships, limited liability companies, and corporations), non-profit organizations, institutions of higher education, commercial organizations, state and local government entities, Tribal governmental entities, and quasi-government entities.</a:t>
            </a:r>
          </a:p>
          <a:p>
            <a:pPr marL="0" indent="0">
              <a:buNone/>
            </a:pPr>
            <a:endParaRPr lang="en-US" sz="1800" dirty="0">
              <a:latin typeface="Century Gothic" panose="020B0502020202020204" pitchFamily="34"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normAutofit/>
          </a:bodyPr>
          <a:lstStyle/>
          <a:p>
            <a:r>
              <a:rPr lang="en-US" sz="2400" dirty="0">
                <a:latin typeface="Century Gothic" panose="020B0502020202020204" pitchFamily="34" charset="0"/>
                <a:cs typeface="Times New Roman" panose="02020603050405020304" pitchFamily="18" charset="0"/>
              </a:rPr>
              <a:t>Eligibility Information </a:t>
            </a:r>
          </a:p>
        </p:txBody>
      </p:sp>
      <p:sp>
        <p:nvSpPr>
          <p:cNvPr id="4" name="TextBox 3"/>
          <p:cNvSpPr txBox="1"/>
          <p:nvPr/>
        </p:nvSpPr>
        <p:spPr>
          <a:xfrm>
            <a:off x="4216454" y="6467403"/>
            <a:ext cx="364202"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21</a:t>
            </a:r>
          </a:p>
        </p:txBody>
      </p:sp>
    </p:spTree>
    <p:extLst>
      <p:ext uri="{BB962C8B-B14F-4D97-AF65-F5344CB8AC3E}">
        <p14:creationId xmlns:p14="http://schemas.microsoft.com/office/powerpoint/2010/main" val="2999466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A34B6F-C018-4C6A-A11D-CECEDFC016BC}"/>
              </a:ext>
            </a:extLst>
          </p:cNvPr>
          <p:cNvSpPr>
            <a:spLocks noGrp="1"/>
          </p:cNvSpPr>
          <p:nvPr>
            <p:ph idx="1"/>
          </p:nvPr>
        </p:nvSpPr>
        <p:spPr>
          <a:xfrm>
            <a:off x="557048" y="1403240"/>
            <a:ext cx="8129752" cy="4799597"/>
          </a:xfrm>
        </p:spPr>
        <p:txBody>
          <a:bodyPr>
            <a:noAutofit/>
          </a:bodyPr>
          <a:lstStyle/>
          <a:p>
            <a:pPr marL="0" indent="0">
              <a:buNone/>
            </a:pPr>
            <a:r>
              <a:rPr lang="en-US" sz="1800" dirty="0">
                <a:latin typeface="Century Gothic" panose="020B0502020202020204" pitchFamily="34" charset="0"/>
                <a:cs typeface="Times New Roman" panose="02020603050405020304" pitchFamily="18" charset="0"/>
              </a:rPr>
              <a:t>B. Cost Sharing or Matching Requirement</a:t>
            </a:r>
          </a:p>
          <a:p>
            <a:pPr marL="0" indent="0">
              <a:buNone/>
            </a:pPr>
            <a:r>
              <a:rPr lang="en-US" sz="1800" dirty="0">
                <a:latin typeface="Century Gothic" panose="020B0502020202020204" pitchFamily="34" charset="0"/>
                <a:cs typeface="Times New Roman" panose="02020603050405020304" pitchFamily="18" charset="0"/>
              </a:rPr>
              <a:t>Applicants have a 33% cost share requirement. Applicants must demonstrate at the time of application, a matching share of 33% of the total project. Funds from other financial assistance awards may be used only if allowed by statute. Applicants must submit a commitment letter from any organization providing matching funds. In-kind contributions may be used but must contribute directly to the project (such as equipment or space). A provider of matching share may not serve as a contractor under the award for which it provides a matching share. The entity providing a matching share may not be paid by the</a:t>
            </a:r>
          </a:p>
          <a:p>
            <a:pPr marL="0" indent="0">
              <a:buNone/>
            </a:pPr>
            <a:r>
              <a:rPr lang="en-US" sz="1800" dirty="0">
                <a:latin typeface="Century Gothic" panose="020B0502020202020204" pitchFamily="34" charset="0"/>
                <a:cs typeface="Times New Roman" panose="02020603050405020304" pitchFamily="18" charset="0"/>
              </a:rPr>
              <a:t>award recipient with award funds. The matching share cannot be provided as an investment</a:t>
            </a:r>
          </a:p>
          <a:p>
            <a:pPr marL="0" indent="0">
              <a:buNone/>
            </a:pPr>
            <a:r>
              <a:rPr lang="en-US" sz="1800" dirty="0">
                <a:latin typeface="Century Gothic" panose="020B0502020202020204" pitchFamily="34" charset="0"/>
                <a:cs typeface="Times New Roman" panose="02020603050405020304" pitchFamily="18" charset="0"/>
              </a:rPr>
              <a:t>into MBEs.</a:t>
            </a:r>
          </a:p>
          <a:p>
            <a:pPr marL="0" indent="0">
              <a:buNone/>
            </a:pPr>
            <a:endParaRPr lang="en-US" sz="1800" dirty="0">
              <a:latin typeface="Century Gothic" panose="020B0502020202020204" pitchFamily="34" charset="0"/>
              <a:cs typeface="Times New Roman" panose="02020603050405020304" pitchFamily="18" charset="0"/>
            </a:endParaRPr>
          </a:p>
          <a:p>
            <a:pPr marL="0" indent="0">
              <a:buNone/>
            </a:pPr>
            <a:r>
              <a:rPr lang="en-US" sz="1800" dirty="0">
                <a:latin typeface="Century Gothic" panose="020B0502020202020204" pitchFamily="34" charset="0"/>
                <a:cs typeface="Times New Roman" panose="02020603050405020304" pitchFamily="18" charset="0"/>
              </a:rPr>
              <a:t>C. Other Criteria that Affect Eligibility</a:t>
            </a:r>
          </a:p>
          <a:p>
            <a:pPr marL="0" indent="0">
              <a:buNone/>
            </a:pPr>
            <a:r>
              <a:rPr lang="en-US" sz="1800" dirty="0">
                <a:latin typeface="Century Gothic" panose="020B0502020202020204" pitchFamily="34" charset="0"/>
                <a:cs typeface="Times New Roman" panose="02020603050405020304" pitchFamily="18" charset="0"/>
              </a:rPr>
              <a:t>None</a:t>
            </a:r>
            <a:endParaRPr lang="en-US" sz="1800" dirty="0">
              <a:latin typeface="Century Gothic" panose="020B0502020202020204" pitchFamily="34" charset="0"/>
            </a:endParaRPr>
          </a:p>
        </p:txBody>
      </p:sp>
      <p:sp>
        <p:nvSpPr>
          <p:cNvPr id="3" name="Title 2">
            <a:extLst>
              <a:ext uri="{FF2B5EF4-FFF2-40B4-BE49-F238E27FC236}">
                <a16:creationId xmlns:a16="http://schemas.microsoft.com/office/drawing/2014/main" id="{AD7CC3CF-B4A5-46C9-B1F6-920465BEC9CC}"/>
              </a:ext>
            </a:extLst>
          </p:cNvPr>
          <p:cNvSpPr>
            <a:spLocks noGrp="1"/>
          </p:cNvSpPr>
          <p:nvPr>
            <p:ph type="title"/>
          </p:nvPr>
        </p:nvSpPr>
        <p:spPr/>
        <p:txBody>
          <a:bodyPr/>
          <a:lstStyle/>
          <a:p>
            <a:r>
              <a:rPr lang="en-US" dirty="0"/>
              <a:t>Eligibility Information</a:t>
            </a:r>
          </a:p>
        </p:txBody>
      </p:sp>
      <p:sp>
        <p:nvSpPr>
          <p:cNvPr id="4" name="Rectangle 3">
            <a:extLst>
              <a:ext uri="{FF2B5EF4-FFF2-40B4-BE49-F238E27FC236}">
                <a16:creationId xmlns:a16="http://schemas.microsoft.com/office/drawing/2014/main" id="{8221E419-72DF-4DD8-8723-A9A255901C60}"/>
              </a:ext>
            </a:extLst>
          </p:cNvPr>
          <p:cNvSpPr/>
          <p:nvPr/>
        </p:nvSpPr>
        <p:spPr>
          <a:xfrm flipH="1">
            <a:off x="3069019" y="6488668"/>
            <a:ext cx="2312275" cy="307777"/>
          </a:xfrm>
          <a:prstGeom prst="rect">
            <a:avLst/>
          </a:prstGeom>
        </p:spPr>
        <p:txBody>
          <a:bodyPr wrap="square">
            <a:spAutoFit/>
          </a:bodyPr>
          <a:lstStyle/>
          <a:p>
            <a:pPr algn="ctr"/>
            <a:r>
              <a:rPr lang="en-US" sz="1400" b="1" dirty="0">
                <a:latin typeface="Times New Roman" panose="02020603050405020304" pitchFamily="18" charset="0"/>
                <a:cs typeface="Times New Roman" panose="02020603050405020304" pitchFamily="18" charset="0"/>
              </a:rPr>
              <a:t>22</a:t>
            </a:r>
          </a:p>
        </p:txBody>
      </p:sp>
    </p:spTree>
    <p:extLst>
      <p:ext uri="{BB962C8B-B14F-4D97-AF65-F5344CB8AC3E}">
        <p14:creationId xmlns:p14="http://schemas.microsoft.com/office/powerpoint/2010/main" val="2981808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pPr marL="0" indent="0">
              <a:buNone/>
            </a:pPr>
            <a:r>
              <a:rPr lang="en-US" sz="2500" dirty="0">
                <a:latin typeface="Century Gothic" panose="020B0502020202020204" pitchFamily="34" charset="0"/>
                <a:cs typeface="Times New Roman" panose="02020603050405020304" pitchFamily="18" charset="0"/>
              </a:rPr>
              <a:t>A. Address to Request Application Package</a:t>
            </a:r>
          </a:p>
          <a:p>
            <a:pPr marL="0" indent="0">
              <a:buNone/>
            </a:pPr>
            <a:r>
              <a:rPr lang="en-US" sz="2500" dirty="0">
                <a:latin typeface="Century Gothic" panose="020B0502020202020204" pitchFamily="34" charset="0"/>
                <a:cs typeface="Times New Roman" panose="02020603050405020304" pitchFamily="18" charset="0"/>
              </a:rPr>
              <a:t>All application materials and forms are available at the grants.gov website (http://www.grants.gov). Helpful competition materials such as FAQs can be found on the MBDA Internet Portal (</a:t>
            </a:r>
            <a:r>
              <a:rPr lang="en-US" sz="2500" dirty="0">
                <a:latin typeface="Century Gothic" panose="020B0502020202020204" pitchFamily="34" charset="0"/>
                <a:cs typeface="Times New Roman" panose="02020603050405020304" pitchFamily="18" charset="0"/>
                <a:hlinkClick r:id="rId2"/>
              </a:rPr>
              <a:t>www.mbda.gov</a:t>
            </a:r>
            <a:r>
              <a:rPr lang="en-US" sz="2500" dirty="0">
                <a:latin typeface="Century Gothic" panose="020B0502020202020204" pitchFamily="34" charset="0"/>
                <a:cs typeface="Times New Roman" panose="02020603050405020304" pitchFamily="18" charset="0"/>
              </a:rPr>
              <a:t>).</a:t>
            </a:r>
          </a:p>
          <a:p>
            <a:pPr marL="0" indent="0">
              <a:buNone/>
            </a:pPr>
            <a:endParaRPr lang="en-US" sz="2500" dirty="0">
              <a:latin typeface="Century Gothic" panose="020B0502020202020204" pitchFamily="34" charset="0"/>
              <a:cs typeface="Times New Roman" panose="02020603050405020304" pitchFamily="18" charset="0"/>
            </a:endParaRPr>
          </a:p>
          <a:p>
            <a:pPr marL="0" indent="0">
              <a:buNone/>
            </a:pPr>
            <a:r>
              <a:rPr lang="en-US" sz="2500" dirty="0">
                <a:latin typeface="Century Gothic" panose="020B0502020202020204" pitchFamily="34" charset="0"/>
                <a:cs typeface="Times New Roman" panose="02020603050405020304" pitchFamily="18" charset="0"/>
              </a:rPr>
              <a:t>B. Content and Form of Application: General Requirements. The application must provide sufficient information for the agency to make a determination of merit of the proposal. Each applicant’s proposal must describe in detail the programmatic deliverables that address “Agency Requirements for the Center” (See Section I.B.1 above) refer to NOFO for specific details. </a:t>
            </a:r>
          </a:p>
          <a:p>
            <a:pPr marL="0" indent="0">
              <a:buNone/>
            </a:pPr>
            <a:r>
              <a:rPr lang="en-US" sz="2500" dirty="0">
                <a:latin typeface="Century Gothic" panose="020B0502020202020204" pitchFamily="34" charset="0"/>
                <a:cs typeface="Times New Roman" panose="02020603050405020304" pitchFamily="18" charset="0"/>
              </a:rPr>
              <a:t>a. . Content Requirements: A Complete Application</a:t>
            </a:r>
          </a:p>
          <a:p>
            <a:pPr marL="228600" indent="-228600">
              <a:buAutoNum type="arabicParenBoth"/>
            </a:pPr>
            <a:r>
              <a:rPr lang="en-US" sz="2500" dirty="0">
                <a:latin typeface="Century Gothic" panose="020B0502020202020204" pitchFamily="34" charset="0"/>
                <a:cs typeface="Times New Roman" panose="02020603050405020304" pitchFamily="18" charset="0"/>
              </a:rPr>
              <a:t>Title Page (One (1) page limit)  </a:t>
            </a:r>
          </a:p>
          <a:p>
            <a:pPr marL="228600" indent="-228600">
              <a:buAutoNum type="arabicParenBoth"/>
            </a:pPr>
            <a:r>
              <a:rPr lang="en-US" sz="2500" dirty="0">
                <a:latin typeface="Century Gothic" panose="020B0502020202020204" pitchFamily="34" charset="0"/>
                <a:cs typeface="Times New Roman" panose="02020603050405020304" pitchFamily="18" charset="0"/>
              </a:rPr>
              <a:t>Table of Contents (One (1) page limit) </a:t>
            </a:r>
          </a:p>
          <a:p>
            <a:pPr marL="228600" indent="-228600">
              <a:buAutoNum type="arabicParenBoth"/>
            </a:pPr>
            <a:r>
              <a:rPr lang="fr-FR" sz="2500" dirty="0">
                <a:latin typeface="Century Gothic" panose="020B0502020202020204" pitchFamily="34" charset="0"/>
                <a:cs typeface="Times New Roman" panose="02020603050405020304" pitchFamily="18" charset="0"/>
              </a:rPr>
              <a:t>Applicant Narrative (Ten (10) page limit)</a:t>
            </a:r>
          </a:p>
          <a:p>
            <a:pPr marL="228600" indent="-228600">
              <a:buAutoNum type="arabicParenBoth"/>
            </a:pPr>
            <a:r>
              <a:rPr lang="en-US" sz="2500" dirty="0">
                <a:latin typeface="Century Gothic" panose="020B0502020202020204" pitchFamily="34" charset="0"/>
                <a:cs typeface="Times New Roman" panose="02020603050405020304" pitchFamily="18" charset="0"/>
              </a:rPr>
              <a:t>Supporting Documents (Three (3) page limit)</a:t>
            </a:r>
          </a:p>
          <a:p>
            <a:pPr marL="228600" indent="-228600">
              <a:buAutoNum type="arabicParenBoth"/>
            </a:pPr>
            <a:r>
              <a:rPr lang="en-US" sz="2500" dirty="0">
                <a:latin typeface="Century Gothic" panose="020B0502020202020204" pitchFamily="34" charset="0"/>
                <a:cs typeface="Times New Roman" panose="02020603050405020304" pitchFamily="18" charset="0"/>
              </a:rPr>
              <a:t>Standard Forms (SF) and Budget Narrative (Complete 424A’s for each year).  Please refer to the application package available through www.Grants.gov. Please review each form to determine which is required with a submission. Each applicant may not be required to submit all forms listed, depending on the project type or the applicant type.</a:t>
            </a:r>
          </a:p>
          <a:p>
            <a:pPr marL="228600" indent="-228600">
              <a:buAutoNum type="arabicParenBoth"/>
            </a:pPr>
            <a:r>
              <a:rPr lang="en-US" sz="2500" dirty="0">
                <a:latin typeface="Century Gothic" panose="020B0502020202020204" pitchFamily="34" charset="0"/>
                <a:cs typeface="Times New Roman" panose="02020603050405020304" pitchFamily="18" charset="0"/>
              </a:rPr>
              <a:t>Format Requirements: All pages should be single-spaced and should be composed in at least 11-point font with one-inch margins on 8-1/2 inch x 11 inch paper. The total proposal shall not exceed 20 pages, including the title page, table of contents, applicant narrative, literature cited, budget narrative, letters of support or letters of commitment (if any), and organizational structure.</a:t>
            </a:r>
          </a:p>
          <a:p>
            <a:pPr marL="228600" indent="-228600">
              <a:buAutoNum type="arabicParenBoth"/>
            </a:pPr>
            <a:endParaRPr lang="en-US" sz="900" dirty="0">
              <a:latin typeface="Times New Roman" panose="02020603050405020304" pitchFamily="18" charset="0"/>
              <a:cs typeface="Times New Roman" panose="02020603050405020304" pitchFamily="18" charset="0"/>
            </a:endParaRPr>
          </a:p>
          <a:p>
            <a:pPr marL="228600" indent="-228600">
              <a:buAutoNum type="arabicParenBoth"/>
            </a:pPr>
            <a:endParaRPr lang="en-US" sz="9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noAutofit/>
          </a:bodyPr>
          <a:lstStyle/>
          <a:p>
            <a:r>
              <a:rPr lang="en-US" sz="2400" dirty="0">
                <a:latin typeface="Century Gothic" panose="020B0502020202020204" pitchFamily="34" charset="0"/>
                <a:cs typeface="Times New Roman" panose="02020603050405020304" pitchFamily="18" charset="0"/>
              </a:rPr>
              <a:t>Application and Submission </a:t>
            </a:r>
            <a:br>
              <a:rPr lang="en-US" sz="2400" dirty="0">
                <a:latin typeface="Century Gothic" panose="020B0502020202020204" pitchFamily="34" charset="0"/>
                <a:cs typeface="Times New Roman" panose="02020603050405020304" pitchFamily="18" charset="0"/>
              </a:rPr>
            </a:br>
            <a:r>
              <a:rPr lang="en-US" sz="2400" dirty="0">
                <a:latin typeface="Century Gothic" panose="020B0502020202020204" pitchFamily="34" charset="0"/>
                <a:cs typeface="Times New Roman" panose="02020603050405020304" pitchFamily="18" charset="0"/>
              </a:rPr>
              <a:t>Information</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16454" y="6467403"/>
            <a:ext cx="364202" cy="523220"/>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23</a:t>
            </a:r>
          </a:p>
          <a:p>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1970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4206" y="1646475"/>
            <a:ext cx="7379822" cy="4733060"/>
          </a:xfrm>
        </p:spPr>
        <p:txBody>
          <a:bodyPr>
            <a:noAutofit/>
          </a:bodyPr>
          <a:lstStyle/>
          <a:p>
            <a:pPr marL="0" indent="0">
              <a:buNone/>
            </a:pPr>
            <a:r>
              <a:rPr lang="en-US" sz="1200" dirty="0">
                <a:latin typeface="Century Gothic" panose="020B0502020202020204" pitchFamily="34" charset="0"/>
                <a:cs typeface="Times New Roman" panose="02020603050405020304" pitchFamily="18" charset="0"/>
              </a:rPr>
              <a:t>Each applicant (unless the applicant is eligible for an exemption under 2 CFR §</a:t>
            </a:r>
          </a:p>
          <a:p>
            <a:pPr marL="0" indent="0">
              <a:buNone/>
            </a:pPr>
            <a:r>
              <a:rPr lang="en-US" sz="1200" dirty="0">
                <a:latin typeface="Century Gothic" panose="020B0502020202020204" pitchFamily="34" charset="0"/>
                <a:cs typeface="Times New Roman" panose="02020603050405020304" pitchFamily="18" charset="0"/>
              </a:rPr>
              <a:t>25.110(b) or (c), or an exception approved by the MBDA under 2 CFR § 25.110(d)) is</a:t>
            </a:r>
          </a:p>
          <a:p>
            <a:pPr marL="0" indent="0">
              <a:buNone/>
            </a:pPr>
            <a:r>
              <a:rPr lang="en-US" sz="1200" dirty="0">
                <a:latin typeface="Century Gothic" panose="020B0502020202020204" pitchFamily="34" charset="0"/>
                <a:cs typeface="Times New Roman" panose="02020603050405020304" pitchFamily="18" charset="0"/>
              </a:rPr>
              <a:t>required to:</a:t>
            </a:r>
          </a:p>
          <a:p>
            <a:pPr marL="0" indent="0">
              <a:buNone/>
            </a:pPr>
            <a:endParaRPr lang="en-US" sz="1200" dirty="0">
              <a:latin typeface="Century Gothic" panose="020B0502020202020204" pitchFamily="34" charset="0"/>
              <a:cs typeface="Times New Roman" panose="02020603050405020304" pitchFamily="18" charset="0"/>
            </a:endParaRPr>
          </a:p>
          <a:p>
            <a:pPr marL="0" indent="0">
              <a:buNone/>
            </a:pPr>
            <a:r>
              <a:rPr lang="en-US" sz="1200" dirty="0">
                <a:latin typeface="Century Gothic" panose="020B0502020202020204" pitchFamily="34" charset="0"/>
                <a:cs typeface="Times New Roman" panose="02020603050405020304" pitchFamily="18" charset="0"/>
              </a:rPr>
              <a:t>1. Register in SAM before submitting an application;</a:t>
            </a:r>
          </a:p>
          <a:p>
            <a:pPr marL="0" indent="0">
              <a:buNone/>
            </a:pPr>
            <a:r>
              <a:rPr lang="en-US" sz="1200" dirty="0">
                <a:latin typeface="Century Gothic" panose="020B0502020202020204" pitchFamily="34" charset="0"/>
                <a:cs typeface="Times New Roman" panose="02020603050405020304" pitchFamily="18" charset="0"/>
              </a:rPr>
              <a:t>2. Provide a valid unique entity identifier in the application; and,</a:t>
            </a:r>
          </a:p>
          <a:p>
            <a:pPr marL="0" indent="0">
              <a:buNone/>
            </a:pPr>
            <a:r>
              <a:rPr lang="en-US" sz="1200" dirty="0">
                <a:latin typeface="Century Gothic" panose="020B0502020202020204" pitchFamily="34" charset="0"/>
                <a:cs typeface="Times New Roman" panose="02020603050405020304" pitchFamily="18" charset="0"/>
              </a:rPr>
              <a:t>3. Continue to maintain an active SAM registration with current information at all times</a:t>
            </a:r>
          </a:p>
          <a:p>
            <a:pPr marL="0" indent="0">
              <a:buNone/>
            </a:pPr>
            <a:r>
              <a:rPr lang="en-US" sz="1200" dirty="0">
                <a:latin typeface="Century Gothic" panose="020B0502020202020204" pitchFamily="34" charset="0"/>
                <a:cs typeface="Times New Roman" panose="02020603050405020304" pitchFamily="18" charset="0"/>
              </a:rPr>
              <a:t>during which it has an active Federal award or an application or plan under consideration by</a:t>
            </a:r>
          </a:p>
          <a:p>
            <a:pPr marL="0" indent="0">
              <a:buNone/>
            </a:pPr>
            <a:r>
              <a:rPr lang="en-US" sz="1200" dirty="0">
                <a:latin typeface="Century Gothic" panose="020B0502020202020204" pitchFamily="34" charset="0"/>
                <a:cs typeface="Times New Roman" panose="02020603050405020304" pitchFamily="18" charset="0"/>
              </a:rPr>
              <a:t>MBDA (or any other Federal agency).</a:t>
            </a:r>
          </a:p>
          <a:p>
            <a:pPr marL="0" indent="0">
              <a:buNone/>
            </a:pPr>
            <a:endParaRPr lang="en-US" sz="1200" dirty="0">
              <a:latin typeface="Century Gothic" panose="020B0502020202020204" pitchFamily="34" charset="0"/>
              <a:cs typeface="Times New Roman" panose="02020603050405020304" pitchFamily="18" charset="0"/>
            </a:endParaRPr>
          </a:p>
          <a:p>
            <a:pPr marL="0" indent="0">
              <a:buNone/>
            </a:pPr>
            <a:r>
              <a:rPr lang="en-US" sz="1200" dirty="0">
                <a:latin typeface="Century Gothic" panose="020B0502020202020204" pitchFamily="34" charset="0"/>
                <a:cs typeface="Times New Roman" panose="02020603050405020304" pitchFamily="18" charset="0"/>
              </a:rPr>
              <a:t>MBDA may not make a Federal award to an applicant until the applicant has complied with</a:t>
            </a:r>
          </a:p>
          <a:p>
            <a:pPr marL="0" indent="0">
              <a:buNone/>
            </a:pPr>
            <a:r>
              <a:rPr lang="en-US" sz="1200" dirty="0">
                <a:latin typeface="Century Gothic" panose="020B0502020202020204" pitchFamily="34" charset="0"/>
                <a:cs typeface="Times New Roman" panose="02020603050405020304" pitchFamily="18" charset="0"/>
              </a:rPr>
              <a:t>all applicable unique entity identifier and SAM requirements. If an applicant has not fully</a:t>
            </a:r>
          </a:p>
          <a:p>
            <a:pPr marL="0" indent="0">
              <a:buNone/>
            </a:pPr>
            <a:r>
              <a:rPr lang="en-US" sz="1200" dirty="0">
                <a:latin typeface="Century Gothic" panose="020B0502020202020204" pitchFamily="34" charset="0"/>
                <a:cs typeface="Times New Roman" panose="02020603050405020304" pitchFamily="18" charset="0"/>
              </a:rPr>
              <a:t>complied with the requirements by the time MBDA is ready to make the award, MBDA may</a:t>
            </a:r>
          </a:p>
          <a:p>
            <a:pPr marL="0" indent="0">
              <a:buNone/>
            </a:pPr>
            <a:r>
              <a:rPr lang="en-US" sz="1200" dirty="0">
                <a:latin typeface="Century Gothic" panose="020B0502020202020204" pitchFamily="34" charset="0"/>
                <a:cs typeface="Times New Roman" panose="02020603050405020304" pitchFamily="18" charset="0"/>
              </a:rPr>
              <a:t>determine that the applicant is not qualified to receive a Federal award and use that</a:t>
            </a:r>
          </a:p>
          <a:p>
            <a:pPr marL="0" indent="0">
              <a:buNone/>
            </a:pPr>
            <a:r>
              <a:rPr lang="en-US" sz="1200" dirty="0">
                <a:latin typeface="Century Gothic" panose="020B0502020202020204" pitchFamily="34" charset="0"/>
                <a:cs typeface="Times New Roman" panose="02020603050405020304" pitchFamily="18" charset="0"/>
              </a:rPr>
              <a:t>determination as a basis for making an award to another applicant.</a:t>
            </a:r>
          </a:p>
        </p:txBody>
      </p:sp>
      <p:sp>
        <p:nvSpPr>
          <p:cNvPr id="3" name="Title 2"/>
          <p:cNvSpPr>
            <a:spLocks noGrp="1"/>
          </p:cNvSpPr>
          <p:nvPr>
            <p:ph type="title"/>
          </p:nvPr>
        </p:nvSpPr>
        <p:spPr>
          <a:xfrm>
            <a:off x="839972" y="478466"/>
            <a:ext cx="7846827" cy="1251964"/>
          </a:xfrm>
        </p:spPr>
        <p:txBody>
          <a:bodyPr>
            <a:normAutofit/>
          </a:bodyPr>
          <a:lstStyle/>
          <a:p>
            <a:r>
              <a:rPr lang="en-US" sz="2400" dirty="0">
                <a:latin typeface="Century Gothic" panose="020B0502020202020204" pitchFamily="34" charset="0"/>
                <a:cs typeface="Times New Roman" panose="02020603050405020304" pitchFamily="18" charset="0"/>
              </a:rPr>
              <a:t>Unique Entity Identifier and System </a:t>
            </a:r>
            <a:br>
              <a:rPr lang="en-US" sz="2400" dirty="0">
                <a:latin typeface="Century Gothic" panose="020B0502020202020204" pitchFamily="34" charset="0"/>
                <a:cs typeface="Times New Roman" panose="02020603050405020304" pitchFamily="18" charset="0"/>
              </a:rPr>
            </a:br>
            <a:r>
              <a:rPr lang="en-US" sz="2400" dirty="0">
                <a:latin typeface="Century Gothic" panose="020B0502020202020204" pitchFamily="34" charset="0"/>
                <a:cs typeface="Times New Roman" panose="02020603050405020304" pitchFamily="18" charset="0"/>
              </a:rPr>
              <a:t>for Award Management (SAM)</a:t>
            </a:r>
          </a:p>
        </p:txBody>
      </p:sp>
      <p:sp>
        <p:nvSpPr>
          <p:cNvPr id="4" name="TextBox 3"/>
          <p:cNvSpPr txBox="1"/>
          <p:nvPr/>
        </p:nvSpPr>
        <p:spPr>
          <a:xfrm>
            <a:off x="4267750" y="6512623"/>
            <a:ext cx="364202"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24</a:t>
            </a:r>
          </a:p>
        </p:txBody>
      </p:sp>
    </p:spTree>
    <p:extLst>
      <p:ext uri="{BB962C8B-B14F-4D97-AF65-F5344CB8AC3E}">
        <p14:creationId xmlns:p14="http://schemas.microsoft.com/office/powerpoint/2010/main" val="434980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7321" y="1605516"/>
            <a:ext cx="8059479" cy="4752754"/>
          </a:xfrm>
        </p:spPr>
        <p:txBody>
          <a:bodyPr>
            <a:noAutofit/>
          </a:bodyPr>
          <a:lstStyle/>
          <a:p>
            <a:pPr marL="0" indent="0">
              <a:buNone/>
            </a:pPr>
            <a:r>
              <a:rPr lang="en-US" sz="2000" dirty="0">
                <a:latin typeface="Century Gothic" panose="020B0502020202020204" pitchFamily="34" charset="0"/>
                <a:cs typeface="Times New Roman" panose="02020603050405020304" pitchFamily="18" charset="0"/>
              </a:rPr>
              <a:t>All proposals must be received on or before June 30, 2021 at 11:59:59 pm Eastern Time (E.T). Applications may be submitted starting from the publication date of this NOFO up to the deadline above. Applications received after this time will not be reviewed or considered for funding. Applications must be submitted electronically via </a:t>
            </a:r>
            <a:r>
              <a:rPr lang="en-US" sz="2000" dirty="0">
                <a:latin typeface="Century Gothic" panose="020B0502020202020204" pitchFamily="34" charset="0"/>
                <a:cs typeface="Times New Roman" panose="02020603050405020304" pitchFamily="18" charset="0"/>
                <a:hlinkClick r:id="rId2"/>
              </a:rPr>
              <a:t>www.grants.gov</a:t>
            </a:r>
            <a:r>
              <a:rPr lang="en-US" sz="2000" dirty="0">
                <a:latin typeface="Century Gothic" panose="020B0502020202020204" pitchFamily="34" charset="0"/>
                <a:cs typeface="Times New Roman" panose="02020603050405020304" pitchFamily="18" charset="0"/>
              </a:rPr>
              <a:t>.</a:t>
            </a:r>
          </a:p>
          <a:p>
            <a:pPr marL="0" indent="0">
              <a:buNone/>
            </a:pPr>
            <a:endParaRPr lang="en-US" sz="2000" dirty="0">
              <a:latin typeface="Century Gothic" panose="020B0502020202020204" pitchFamily="34" charset="0"/>
              <a:cs typeface="Times New Roman" panose="02020603050405020304" pitchFamily="18" charset="0"/>
            </a:endParaRPr>
          </a:p>
          <a:p>
            <a:pPr marL="0" indent="0">
              <a:buNone/>
            </a:pPr>
            <a:r>
              <a:rPr lang="en-US" sz="2000" dirty="0">
                <a:latin typeface="Century Gothic" panose="020B0502020202020204" pitchFamily="34" charset="0"/>
                <a:cs typeface="Times New Roman" panose="02020603050405020304" pitchFamily="18" charset="0"/>
              </a:rPr>
              <a:t>The electronic submission will receive a date and time stamp at www.grants.gov and will be processed after it is fully uploaded. Applicants should anticipate receiving confirmation of successful submission within forty-eight (48) hours. It is imperative that applicants obtain this confirmation as proof of successful submission. Waiting to submit an application until the end of the competition period puts an application at risk; be sure to allow ample time.</a:t>
            </a:r>
          </a:p>
        </p:txBody>
      </p:sp>
      <p:sp>
        <p:nvSpPr>
          <p:cNvPr id="3" name="Title 2"/>
          <p:cNvSpPr>
            <a:spLocks noGrp="1"/>
          </p:cNvSpPr>
          <p:nvPr>
            <p:ph type="title"/>
          </p:nvPr>
        </p:nvSpPr>
        <p:spPr/>
        <p:txBody>
          <a:bodyPr>
            <a:normAutofit/>
          </a:bodyPr>
          <a:lstStyle/>
          <a:p>
            <a:r>
              <a:rPr lang="en-US" sz="2400" dirty="0">
                <a:latin typeface="Century Gothic" panose="020B0502020202020204" pitchFamily="34" charset="0"/>
                <a:cs typeface="Times New Roman" panose="02020603050405020304" pitchFamily="18" charset="0"/>
              </a:rPr>
              <a:t>Submission dates and times</a:t>
            </a:r>
          </a:p>
        </p:txBody>
      </p:sp>
      <p:sp>
        <p:nvSpPr>
          <p:cNvPr id="4" name="TextBox 3"/>
          <p:cNvSpPr txBox="1"/>
          <p:nvPr/>
        </p:nvSpPr>
        <p:spPr>
          <a:xfrm>
            <a:off x="4216454" y="6467403"/>
            <a:ext cx="364202"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385562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8069" y="1457160"/>
            <a:ext cx="8108730" cy="5177555"/>
          </a:xfrm>
        </p:spPr>
        <p:txBody>
          <a:bodyPr>
            <a:noAutofit/>
          </a:bodyPr>
          <a:lstStyle/>
          <a:p>
            <a:pPr marL="0" indent="0">
              <a:buNone/>
            </a:pPr>
            <a:r>
              <a:rPr lang="en-US" sz="1400" dirty="0">
                <a:solidFill>
                  <a:srgbClr val="000000"/>
                </a:solidFill>
                <a:latin typeface="Century Gothic" panose="020B0502020202020204" pitchFamily="34" charset="0"/>
              </a:rPr>
              <a:t>Applicants requesting an indirect cost rate (IDC) are required to submit a copy of their current and signed indirect cost rate agreement with the application package. If an applicant does not have a current Facilities and Administrative (Indirect) Cost Rate Agreement that was negotiated and approved by the Department of Commerce (or by the applicable cognizant Federal agency), please provide a statement to this effect. The applicant must prepare and submit a cost allocation plan and rate proposal or a negotiated indirect cost rate as required by 2 CFR Part 200 “Uniform Administrative Requirements,</a:t>
            </a:r>
          </a:p>
          <a:p>
            <a:pPr marL="0" indent="0">
              <a:buNone/>
            </a:pPr>
            <a:r>
              <a:rPr lang="en-US" sz="1400" dirty="0">
                <a:solidFill>
                  <a:srgbClr val="000000"/>
                </a:solidFill>
                <a:latin typeface="Century Gothic" panose="020B0502020202020204" pitchFamily="34" charset="0"/>
              </a:rPr>
              <a:t>Cost Principles and Audit Requirements for Federal Awards.” See 2 CFR § 200.414. The allocation plan and the rate proposal must be submitted to MBDA (or applicable cognizant Federal agency) within ninety (90) days from the award start date.</a:t>
            </a:r>
          </a:p>
          <a:p>
            <a:pPr marL="0" indent="0">
              <a:buNone/>
            </a:pPr>
            <a:endParaRPr lang="en-US" sz="1400" dirty="0">
              <a:solidFill>
                <a:srgbClr val="000000"/>
              </a:solidFill>
              <a:latin typeface="Century Gothic" panose="020B0502020202020204" pitchFamily="34" charset="0"/>
            </a:endParaRPr>
          </a:p>
          <a:p>
            <a:pPr marL="0" indent="0">
              <a:buNone/>
            </a:pPr>
            <a:r>
              <a:rPr lang="en-US" sz="1400" dirty="0">
                <a:solidFill>
                  <a:srgbClr val="000000"/>
                </a:solidFill>
                <a:latin typeface="Century Gothic" panose="020B0502020202020204" pitchFamily="34" charset="0"/>
              </a:rPr>
              <a:t>Alternatively, in accordance with 2 CFR § 200.414(f), a non-Federal entity that has never received a negotiated indirect cost rate may elect to charge a de minimis rate of 10 percent of modified total direct costs. Applicants proposing a 10 percent de minimis rate pursuant to 2 C.F.R. § 200.414(f) should note this election as part of the budget and budget narrative portion of the application.</a:t>
            </a:r>
          </a:p>
          <a:p>
            <a:pPr marL="0" indent="0">
              <a:buNone/>
            </a:pPr>
            <a:endParaRPr lang="en-US" sz="1400" dirty="0">
              <a:solidFill>
                <a:srgbClr val="000000"/>
              </a:solidFill>
              <a:latin typeface="Century Gothic" panose="020B0502020202020204" pitchFamily="34" charset="0"/>
            </a:endParaRPr>
          </a:p>
          <a:p>
            <a:pPr marL="0" indent="0">
              <a:buNone/>
            </a:pPr>
            <a:r>
              <a:rPr lang="en-US" sz="1400" dirty="0">
                <a:solidFill>
                  <a:srgbClr val="000000"/>
                </a:solidFill>
                <a:latin typeface="Century Gothic" panose="020B0502020202020204" pitchFamily="34" charset="0"/>
              </a:rPr>
              <a:t>Indirect costs proposed under the award must be clearly identified as a separate budget line item.</a:t>
            </a:r>
          </a:p>
          <a:p>
            <a:pPr marL="0" indent="0">
              <a:buNone/>
            </a:pPr>
            <a:endParaRPr lang="en-US" sz="1200" dirty="0">
              <a:solidFill>
                <a:srgbClr val="000000"/>
              </a:solidFill>
              <a:latin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normAutofit/>
          </a:bodyPr>
          <a:lstStyle/>
          <a:p>
            <a:r>
              <a:rPr lang="en-US" sz="2400" dirty="0">
                <a:latin typeface="Century Gothic" panose="020B0502020202020204" pitchFamily="34" charset="0"/>
                <a:cs typeface="Times New Roman" panose="02020603050405020304" pitchFamily="18" charset="0"/>
              </a:rPr>
              <a:t>Funding Restriction</a:t>
            </a:r>
          </a:p>
        </p:txBody>
      </p:sp>
      <p:sp>
        <p:nvSpPr>
          <p:cNvPr id="4" name="TextBox 3"/>
          <p:cNvSpPr txBox="1"/>
          <p:nvPr/>
        </p:nvSpPr>
        <p:spPr>
          <a:xfrm>
            <a:off x="4216454" y="6467403"/>
            <a:ext cx="364202"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26</a:t>
            </a:r>
          </a:p>
        </p:txBody>
      </p:sp>
    </p:spTree>
    <p:extLst>
      <p:ext uri="{BB962C8B-B14F-4D97-AF65-F5344CB8AC3E}">
        <p14:creationId xmlns:p14="http://schemas.microsoft.com/office/powerpoint/2010/main" val="3919068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4497" y="1555531"/>
            <a:ext cx="8182303" cy="4848404"/>
          </a:xfrm>
        </p:spPr>
        <p:txBody>
          <a:bodyPr>
            <a:normAutofit lnSpcReduction="10000"/>
          </a:bodyPr>
          <a:lstStyle/>
          <a:p>
            <a:pPr marL="0" indent="0">
              <a:buNone/>
            </a:pPr>
            <a:r>
              <a:rPr lang="en-US" sz="1400" dirty="0">
                <a:latin typeface="Century Gothic" panose="020B0502020202020204" pitchFamily="34" charset="0"/>
                <a:cs typeface="Times New Roman" panose="02020603050405020304" pitchFamily="18" charset="0"/>
              </a:rPr>
              <a:t>The time it takes to completely upload an application will vary depending on a number of factors, including the size of the application, the speed of the applicant’s Internet connection, and the time it takes www.grants.gov to process the application. If www.grants.gov rejects the application, the applicant must resubmit the entire application and receive a date and time stamp from www.grants.gov. The www.grants.gov time stamp will be considered the date and time of submission receipt. Before beginning to apply through www.grants.gov, please review the application instructions posted at</a:t>
            </a:r>
          </a:p>
          <a:p>
            <a:pPr marL="0" indent="0">
              <a:buNone/>
            </a:pPr>
            <a:r>
              <a:rPr lang="en-US" sz="1400" dirty="0">
                <a:latin typeface="Century Gothic" panose="020B0502020202020204" pitchFamily="34" charset="0"/>
                <a:cs typeface="Times New Roman" panose="02020603050405020304" pitchFamily="18" charset="0"/>
              </a:rPr>
              <a:t>www.grants.gov and in this NOFO.</a:t>
            </a:r>
          </a:p>
          <a:p>
            <a:pPr marL="228600" indent="-228600">
              <a:buAutoNum type="arabicPeriod"/>
            </a:pPr>
            <a:r>
              <a:rPr lang="en-US" sz="1400" dirty="0">
                <a:latin typeface="Century Gothic" panose="020B0502020202020204" pitchFamily="34" charset="0"/>
                <a:cs typeface="Times New Roman" panose="02020603050405020304" pitchFamily="18" charset="0"/>
              </a:rPr>
              <a:t>Grants.gov Registration: To submit an application through www.grants.gov, you must register for a user ID and password. This process can take between three to five business days and up to four weeks if all steps are not completed correctly.</a:t>
            </a:r>
          </a:p>
          <a:p>
            <a:pPr marL="0" indent="0">
              <a:buNone/>
            </a:pPr>
            <a:endParaRPr lang="en-US" sz="1400" dirty="0">
              <a:latin typeface="Century Gothic" panose="020B0502020202020204" pitchFamily="34" charset="0"/>
              <a:cs typeface="Times New Roman" panose="02020603050405020304" pitchFamily="18" charset="0"/>
            </a:endParaRPr>
          </a:p>
          <a:p>
            <a:pPr marL="228600" indent="-228600">
              <a:buAutoNum type="arabicPeriod" startAt="2"/>
            </a:pPr>
            <a:r>
              <a:rPr lang="en-US" sz="1400" dirty="0">
                <a:latin typeface="Century Gothic" panose="020B0502020202020204" pitchFamily="34" charset="0"/>
                <a:cs typeface="Times New Roman" panose="02020603050405020304" pitchFamily="18" charset="0"/>
              </a:rPr>
              <a:t>Electronic Submission: The electronic submission date is the date that applications have been submitted electronically   and received by www.Grants.gov. Proof of timely submission shall be the official date and time that www.Grants.gov receives your application.</a:t>
            </a:r>
          </a:p>
          <a:p>
            <a:pPr marL="228600" indent="-228600">
              <a:buAutoNum type="arabicPeriod" startAt="2"/>
            </a:pPr>
            <a:endParaRPr lang="en-US" sz="1400" dirty="0">
              <a:latin typeface="Century Gothic" panose="020B0502020202020204" pitchFamily="34" charset="0"/>
              <a:cs typeface="Times New Roman" panose="02020603050405020304" pitchFamily="18" charset="0"/>
            </a:endParaRPr>
          </a:p>
          <a:p>
            <a:pPr marL="0" indent="0">
              <a:buNone/>
            </a:pPr>
            <a:r>
              <a:rPr lang="en-US" sz="1400" dirty="0">
                <a:latin typeface="Century Gothic" panose="020B0502020202020204" pitchFamily="34" charset="0"/>
                <a:cs typeface="Times New Roman" panose="02020603050405020304" pitchFamily="18" charset="0"/>
              </a:rPr>
              <a:t>3.  Returning Grants.Gov Users: Organizations already registered with Grants.gov do not need to re-register, but the organization must maintain a current System for Award Management (SAM) registration (formerly Central Contractor Registration (CCR)). If the applicant’s SAM registration is not up-to-date the application will not be accepted by</a:t>
            </a:r>
          </a:p>
          <a:p>
            <a:pPr marL="0" indent="0">
              <a:buNone/>
            </a:pPr>
            <a:r>
              <a:rPr lang="en-US" sz="1400" dirty="0">
                <a:latin typeface="Century Gothic" panose="020B0502020202020204" pitchFamily="34" charset="0"/>
                <a:cs typeface="Times New Roman" panose="02020603050405020304" pitchFamily="18" charset="0"/>
              </a:rPr>
              <a:t>Grants.gov. An applicant’s CCR username will not work in SAM</a:t>
            </a:r>
          </a:p>
          <a:p>
            <a:pPr marL="228600" indent="-228600">
              <a:buAutoNum type="arabicPeriod"/>
            </a:pPr>
            <a:endParaRPr lang="en-US" sz="12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normAutofit/>
          </a:bodyPr>
          <a:lstStyle/>
          <a:p>
            <a:r>
              <a:rPr lang="en-US" sz="2400" dirty="0">
                <a:latin typeface="Century Gothic" panose="020B0502020202020204" pitchFamily="34" charset="0"/>
                <a:cs typeface="Times New Roman" panose="02020603050405020304" pitchFamily="18" charset="0"/>
              </a:rPr>
              <a:t>Other submission requirements</a:t>
            </a:r>
          </a:p>
        </p:txBody>
      </p:sp>
      <p:sp>
        <p:nvSpPr>
          <p:cNvPr id="4" name="TextBox 3"/>
          <p:cNvSpPr txBox="1"/>
          <p:nvPr/>
        </p:nvSpPr>
        <p:spPr>
          <a:xfrm>
            <a:off x="4216454" y="6467403"/>
            <a:ext cx="364202"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27</a:t>
            </a:r>
          </a:p>
        </p:txBody>
      </p:sp>
    </p:spTree>
    <p:extLst>
      <p:ext uri="{BB962C8B-B14F-4D97-AF65-F5344CB8AC3E}">
        <p14:creationId xmlns:p14="http://schemas.microsoft.com/office/powerpoint/2010/main" val="1488370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6056" y="1605516"/>
            <a:ext cx="8080744" cy="4763386"/>
          </a:xfrm>
        </p:spPr>
        <p:txBody>
          <a:bodyPr>
            <a:normAutofit lnSpcReduction="10000"/>
          </a:bodyPr>
          <a:lstStyle/>
          <a:p>
            <a:pPr marL="0" indent="0">
              <a:buNone/>
            </a:pPr>
            <a:r>
              <a:rPr lang="en-US" sz="1000" dirty="0">
                <a:latin typeface="Century Gothic" panose="020B0502020202020204" pitchFamily="34" charset="0"/>
                <a:cs typeface="Times New Roman" panose="02020603050405020304" pitchFamily="18" charset="0"/>
              </a:rPr>
              <a:t>Evaluation Criteria: The successful applicant will possess experience that is relevant and related to the area(s) covered by MBDA’s Priorities (see section I.B.). Each application will be evaluated based on “Agency Requirements for the Center” (see section I.B.1), and the evaluation criteria included below. It is also anticipated (although not mandatory) that the mission of the successful applicant organization will align with the mission of MBDA. The successful</a:t>
            </a:r>
          </a:p>
          <a:p>
            <a:pPr marL="0" indent="0">
              <a:buNone/>
            </a:pPr>
            <a:r>
              <a:rPr lang="en-US" sz="1000" dirty="0">
                <a:latin typeface="Century Gothic" panose="020B0502020202020204" pitchFamily="34" charset="0"/>
                <a:cs typeface="Times New Roman" panose="02020603050405020304" pitchFamily="18" charset="0"/>
              </a:rPr>
              <a:t>applicant also will ensure alignment of budget, resources, objectives, outcomes or goals, and timelines to accomplish the proposed project.</a:t>
            </a:r>
          </a:p>
          <a:p>
            <a:pPr>
              <a:buFont typeface="Wingdings" panose="05000000000000000000" pitchFamily="2" charset="2"/>
              <a:buChar char="Ø"/>
            </a:pPr>
            <a:r>
              <a:rPr lang="en-US" sz="1000" dirty="0">
                <a:latin typeface="Century Gothic" panose="020B0502020202020204" pitchFamily="34" charset="0"/>
                <a:cs typeface="Times New Roman" panose="02020603050405020304" pitchFamily="18" charset="0"/>
              </a:rPr>
              <a:t>Applicant Narrative (65 points)</a:t>
            </a:r>
          </a:p>
          <a:p>
            <a:pPr>
              <a:buFont typeface="Wingdings" panose="05000000000000000000" pitchFamily="2" charset="2"/>
              <a:buChar char="Ø"/>
            </a:pPr>
            <a:r>
              <a:rPr lang="en-US" sz="1000" dirty="0">
                <a:latin typeface="Century Gothic" panose="020B0502020202020204" pitchFamily="34" charset="0"/>
                <a:cs typeface="Times New Roman" panose="02020603050405020304" pitchFamily="18" charset="0"/>
              </a:rPr>
              <a:t>Project Description (up to 25 points)</a:t>
            </a:r>
          </a:p>
          <a:p>
            <a:pPr>
              <a:buFont typeface="Wingdings" panose="05000000000000000000" pitchFamily="2" charset="2"/>
              <a:buChar char="Ø"/>
            </a:pPr>
            <a:r>
              <a:rPr lang="en-US" sz="1000" dirty="0">
                <a:latin typeface="Century Gothic" panose="020B0502020202020204" pitchFamily="34" charset="0"/>
                <a:cs typeface="Times New Roman" panose="02020603050405020304" pitchFamily="18" charset="0"/>
              </a:rPr>
              <a:t>Applicant Capability (up to 25 points)</a:t>
            </a:r>
          </a:p>
          <a:p>
            <a:pPr>
              <a:buFont typeface="Wingdings" panose="05000000000000000000" pitchFamily="2" charset="2"/>
              <a:buChar char="Ø"/>
            </a:pPr>
            <a:r>
              <a:rPr lang="en-US" sz="1000" dirty="0">
                <a:latin typeface="Century Gothic" panose="020B0502020202020204" pitchFamily="34" charset="0"/>
                <a:cs typeface="Times New Roman" panose="02020603050405020304" pitchFamily="18" charset="0"/>
              </a:rPr>
              <a:t>Project Goals and Objects (up to 15 points)</a:t>
            </a:r>
          </a:p>
          <a:p>
            <a:pPr marL="0" indent="0">
              <a:buNone/>
            </a:pPr>
            <a:endParaRPr lang="en-US" sz="1000" dirty="0">
              <a:latin typeface="Century Gothic" panose="020B0502020202020204" pitchFamily="34" charset="0"/>
              <a:cs typeface="Times New Roman" panose="02020603050405020304" pitchFamily="18" charset="0"/>
            </a:endParaRPr>
          </a:p>
          <a:p>
            <a:pPr>
              <a:buFont typeface="Wingdings" panose="05000000000000000000" pitchFamily="2" charset="2"/>
              <a:buChar char="Ø"/>
            </a:pPr>
            <a:r>
              <a:rPr lang="en-US" sz="1000" dirty="0">
                <a:latin typeface="Century Gothic" panose="020B0502020202020204" pitchFamily="34" charset="0"/>
                <a:cs typeface="Times New Roman" panose="02020603050405020304" pitchFamily="18" charset="0"/>
              </a:rPr>
              <a:t>Applicant Budget (35 points)</a:t>
            </a:r>
          </a:p>
          <a:p>
            <a:pPr>
              <a:buFont typeface="Wingdings" panose="05000000000000000000" pitchFamily="2" charset="2"/>
              <a:buChar char="Ø"/>
            </a:pPr>
            <a:r>
              <a:rPr lang="en-US" sz="1000" dirty="0">
                <a:latin typeface="Century Gothic" panose="020B0502020202020204" pitchFamily="34" charset="0"/>
                <a:cs typeface="Times New Roman" panose="02020603050405020304" pitchFamily="18" charset="0"/>
              </a:rPr>
              <a:t>Budget Breakdown (up to 15 points)</a:t>
            </a:r>
          </a:p>
          <a:p>
            <a:pPr>
              <a:buFont typeface="Wingdings" panose="05000000000000000000" pitchFamily="2" charset="2"/>
              <a:buChar char="Ø"/>
            </a:pPr>
            <a:r>
              <a:rPr lang="en-US" sz="1000" dirty="0">
                <a:latin typeface="Century Gothic" panose="020B0502020202020204" pitchFamily="34" charset="0"/>
                <a:cs typeface="Times New Roman" panose="02020603050405020304" pitchFamily="18" charset="0"/>
              </a:rPr>
              <a:t>Budget Narrative (up to 20 points)</a:t>
            </a:r>
          </a:p>
          <a:p>
            <a:pPr>
              <a:buFont typeface="Wingdings" panose="05000000000000000000" pitchFamily="2" charset="2"/>
              <a:buChar char="Ø"/>
            </a:pPr>
            <a:endParaRPr lang="en-US" sz="1000" dirty="0">
              <a:latin typeface="Century Gothic" panose="020B0502020202020204" pitchFamily="34" charset="0"/>
              <a:cs typeface="Times New Roman" panose="02020603050405020304" pitchFamily="18" charset="0"/>
            </a:endParaRPr>
          </a:p>
          <a:p>
            <a:pPr>
              <a:buFont typeface="Wingdings" panose="05000000000000000000" pitchFamily="2" charset="2"/>
              <a:buChar char="Ø"/>
            </a:pPr>
            <a:r>
              <a:rPr lang="en-US" sz="1000" dirty="0">
                <a:latin typeface="Century Gothic" panose="020B0502020202020204" pitchFamily="34" charset="0"/>
                <a:cs typeface="Times New Roman" panose="02020603050405020304" pitchFamily="18" charset="0"/>
              </a:rPr>
              <a:t>Total Available Applications Points (100)</a:t>
            </a:r>
          </a:p>
          <a:p>
            <a:pPr marL="0" indent="0">
              <a:buNone/>
            </a:pPr>
            <a:endParaRPr lang="en-US" sz="1000" dirty="0">
              <a:latin typeface="Century Gothic" panose="020B0502020202020204" pitchFamily="34" charset="0"/>
              <a:cs typeface="Times New Roman" panose="02020603050405020304" pitchFamily="18" charset="0"/>
            </a:endParaRPr>
          </a:p>
          <a:p>
            <a:pPr marL="0" indent="0">
              <a:buNone/>
            </a:pPr>
            <a:r>
              <a:rPr lang="en-US" sz="1000" dirty="0">
                <a:latin typeface="Century Gothic" panose="020B0502020202020204" pitchFamily="34" charset="0"/>
                <a:cs typeface="Times New Roman" panose="02020603050405020304" pitchFamily="18" charset="0"/>
              </a:rPr>
              <a:t>All applications must adhere to the submission guidelines provided in this section and section IV.B.1.a), “A Complete Application.” Omissions will result in the deduction of points from the final score according to the table below up to and including disqualification of the entire application.</a:t>
            </a:r>
          </a:p>
          <a:p>
            <a:pPr marL="0" indent="0">
              <a:buNone/>
            </a:pPr>
            <a:r>
              <a:rPr lang="en-US" sz="1000" dirty="0">
                <a:latin typeface="Century Gothic" panose="020B0502020202020204" pitchFamily="34" charset="0"/>
                <a:cs typeface="Times New Roman" panose="02020603050405020304" pitchFamily="18" charset="0"/>
              </a:rPr>
              <a:t>Mandatory Item 						Failure to Adhere Shall Result In </a:t>
            </a:r>
          </a:p>
          <a:p>
            <a:pPr marL="0" indent="0">
              <a:buNone/>
            </a:pPr>
            <a:r>
              <a:rPr lang="en-US" sz="1000" dirty="0">
                <a:latin typeface="Century Gothic" panose="020B0502020202020204" pitchFamily="34" charset="0"/>
                <a:cs typeface="Times New Roman" panose="02020603050405020304" pitchFamily="18" charset="0"/>
              </a:rPr>
              <a:t>Title Page 						(5 Point Deduction)</a:t>
            </a:r>
          </a:p>
          <a:p>
            <a:pPr marL="0" indent="0">
              <a:buNone/>
            </a:pPr>
            <a:r>
              <a:rPr lang="en-US" sz="1000" dirty="0">
                <a:latin typeface="Century Gothic" panose="020B0502020202020204" pitchFamily="34" charset="0"/>
                <a:cs typeface="Times New Roman" panose="02020603050405020304" pitchFamily="18" charset="0"/>
              </a:rPr>
              <a:t>Table of Contents 					(5 Point Deduction)</a:t>
            </a:r>
          </a:p>
          <a:p>
            <a:pPr marL="0" indent="0">
              <a:buNone/>
            </a:pPr>
            <a:r>
              <a:rPr lang="en-US" sz="1000" dirty="0">
                <a:latin typeface="Century Gothic" panose="020B0502020202020204" pitchFamily="34" charset="0"/>
                <a:cs typeface="Times New Roman" panose="02020603050405020304" pitchFamily="18" charset="0"/>
              </a:rPr>
              <a:t>Applicant Narrative 					(Disqualification)</a:t>
            </a:r>
          </a:p>
          <a:p>
            <a:pPr marL="0" indent="0">
              <a:buNone/>
            </a:pPr>
            <a:r>
              <a:rPr lang="en-US" sz="1000" dirty="0">
                <a:latin typeface="Century Gothic" panose="020B0502020202020204" pitchFamily="34" charset="0"/>
                <a:cs typeface="Times New Roman" panose="02020603050405020304" pitchFamily="18" charset="0"/>
              </a:rPr>
              <a:t>Budget Narrative 						(Disqualification)</a:t>
            </a:r>
          </a:p>
          <a:p>
            <a:pPr marL="0" indent="0">
              <a:buNone/>
            </a:pPr>
            <a:r>
              <a:rPr lang="en-US" sz="1000" dirty="0">
                <a:latin typeface="Century Gothic" panose="020B0502020202020204" pitchFamily="34" charset="0"/>
                <a:cs typeface="Times New Roman" panose="02020603050405020304" pitchFamily="18" charset="0"/>
              </a:rPr>
              <a:t>Required Standard Forms (SF) and Attachments 		(Disqualification)</a:t>
            </a:r>
          </a:p>
          <a:p>
            <a:pPr marL="0" indent="0">
              <a:buNone/>
            </a:pPr>
            <a:endParaRPr lang="en-US" sz="1000" dirty="0">
              <a:latin typeface="Century Gothic" panose="020B0502020202020204" pitchFamily="34" charset="0"/>
              <a:cs typeface="Times New Roman" panose="02020603050405020304" pitchFamily="18" charset="0"/>
            </a:endParaRPr>
          </a:p>
          <a:p>
            <a:pPr marL="0" indent="0">
              <a:buNone/>
            </a:pPr>
            <a:r>
              <a:rPr lang="en-US" sz="1000" dirty="0">
                <a:latin typeface="Century Gothic" panose="020B0502020202020204" pitchFamily="34" charset="0"/>
                <a:cs typeface="Times New Roman" panose="02020603050405020304" pitchFamily="18" charset="0"/>
              </a:rPr>
              <a:t>All project proposals will be evaluated and applicant(s) will be selected based on the level at which the proposal addresses the evaluation criteria above, less any points deducted for failure to include the mandatory items noted above.</a:t>
            </a:r>
          </a:p>
        </p:txBody>
      </p:sp>
      <p:sp>
        <p:nvSpPr>
          <p:cNvPr id="3" name="Title 2"/>
          <p:cNvSpPr>
            <a:spLocks noGrp="1"/>
          </p:cNvSpPr>
          <p:nvPr>
            <p:ph type="title"/>
          </p:nvPr>
        </p:nvSpPr>
        <p:spPr/>
        <p:txBody>
          <a:bodyPr>
            <a:normAutofit/>
          </a:bodyPr>
          <a:lstStyle/>
          <a:p>
            <a:r>
              <a:rPr lang="en-US" sz="2400" dirty="0">
                <a:latin typeface="Times New Roman" panose="02020603050405020304" pitchFamily="18" charset="0"/>
                <a:cs typeface="Times New Roman" panose="02020603050405020304" pitchFamily="18" charset="0"/>
              </a:rPr>
              <a:t>Application review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information</a:t>
            </a:r>
          </a:p>
        </p:txBody>
      </p:sp>
      <p:sp>
        <p:nvSpPr>
          <p:cNvPr id="4" name="TextBox 3"/>
          <p:cNvSpPr txBox="1"/>
          <p:nvPr/>
        </p:nvSpPr>
        <p:spPr>
          <a:xfrm>
            <a:off x="4216454" y="6467403"/>
            <a:ext cx="364202"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28</a:t>
            </a:r>
          </a:p>
        </p:txBody>
      </p:sp>
    </p:spTree>
    <p:extLst>
      <p:ext uri="{BB962C8B-B14F-4D97-AF65-F5344CB8AC3E}">
        <p14:creationId xmlns:p14="http://schemas.microsoft.com/office/powerpoint/2010/main" val="4219463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marL="0" indent="0">
              <a:buNone/>
            </a:pPr>
            <a:r>
              <a:rPr lang="en-US" sz="1200" dirty="0">
                <a:latin typeface="Century Gothic" panose="020B0502020202020204" pitchFamily="34" charset="0"/>
                <a:cs typeface="Times New Roman" panose="02020603050405020304" pitchFamily="18" charset="0"/>
              </a:rPr>
              <a:t>Review and Selection Process</a:t>
            </a:r>
          </a:p>
          <a:p>
            <a:pPr>
              <a:buFont typeface="Wingdings" panose="05000000000000000000" pitchFamily="2" charset="2"/>
              <a:buChar char="Ø"/>
            </a:pPr>
            <a:r>
              <a:rPr lang="en-US" sz="1200" dirty="0">
                <a:latin typeface="Century Gothic" panose="020B0502020202020204" pitchFamily="34" charset="0"/>
                <a:cs typeface="Times New Roman" panose="02020603050405020304" pitchFamily="18" charset="0"/>
              </a:rPr>
              <a:t>Initial Screening: Prior to the formal review process, each application will receive an initial administrative screening to ensure that all required forms, signatures, and documents are present. An application will not be evaluated by the review panel if: a) the application is received after the closing date; b) the application package is not complete; the project synopsis/description fails to address program objectives </a:t>
            </a:r>
          </a:p>
          <a:p>
            <a:pPr>
              <a:buFont typeface="Wingdings" panose="05000000000000000000" pitchFamily="2" charset="2"/>
              <a:buChar char="Ø"/>
            </a:pPr>
            <a:r>
              <a:rPr lang="en-US" sz="1200" dirty="0">
                <a:latin typeface="Century Gothic" panose="020B0502020202020204" pitchFamily="34" charset="0"/>
                <a:cs typeface="Times New Roman" panose="02020603050405020304" pitchFamily="18" charset="0"/>
              </a:rPr>
              <a:t>MBDA Merit Review Panel: Each responsive application will receive an independent, merit review by a panel qualified to evaluate the applications submitted based on the published criteria. The review panel will consist of at least three (3) individuals, all of whom could be a combination of full-time federal employees and/or non-federal civilians at least one of whom will be an MBDA employee.  	Applications will be ranked by averaging the scores of all reviewers for each application. The Chairperson of the merit review panel will be responsible for averaging reviewers’ scores, collating reviewer comments, and completing an evaluation. Applications that receive an overall average of 75 points or more will be considered for funding. Applications receiving an average score of 60 to 74 points will be given a second consideration for funding if the panel requests additional information or clarification and if the applicant is able to respond to the panel’s request for additional information/clarification within an allotted time. Thereafter, the merit review panel may rescore these applications.</a:t>
            </a:r>
          </a:p>
          <a:p>
            <a:pPr>
              <a:buFont typeface="Wingdings" panose="05000000000000000000" pitchFamily="2" charset="2"/>
              <a:buChar char="Ø"/>
            </a:pPr>
            <a:r>
              <a:rPr lang="en-US" sz="1200" dirty="0">
                <a:latin typeface="Century Gothic" panose="020B0502020202020204" pitchFamily="34" charset="0"/>
                <a:cs typeface="Times New Roman" panose="02020603050405020304" pitchFamily="18" charset="0"/>
              </a:rPr>
              <a:t>Selection Factors: The ranked applications receiving an initial average score of 75 points or higher or applications given a second consideration (as noted above) will be forwarded to the Program Manager for review and consideration of the merit panel evaluation and overall average score. Upon completion, the Program Manager will forward funding recommendations to the Selecting Official.</a:t>
            </a:r>
          </a:p>
          <a:p>
            <a:pPr>
              <a:buFont typeface="Wingdings" panose="05000000000000000000" pitchFamily="2" charset="2"/>
              <a:buChar char="Ø"/>
            </a:pPr>
            <a:r>
              <a:rPr lang="en-US" sz="1200" dirty="0">
                <a:latin typeface="Century Gothic" panose="020B0502020202020204" pitchFamily="34" charset="0"/>
                <a:cs typeface="Times New Roman" panose="02020603050405020304" pitchFamily="18" charset="0"/>
              </a:rPr>
              <a:t>Anticipated Announcement and Award Dates: MBDA anticipates that the awards under this BAA will be made with start dates of September 1, 2021.  Successful applicants may be eligible for pre-award costs. </a:t>
            </a:r>
            <a:endParaRPr lang="en-US" sz="2400" dirty="0">
              <a:latin typeface="Century Gothic" panose="020B0502020202020204" pitchFamily="34"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normAutofit/>
          </a:bodyPr>
          <a:lstStyle/>
          <a:p>
            <a:r>
              <a:rPr lang="en-US" sz="2400" dirty="0">
                <a:latin typeface="Century Gothic" panose="020B0502020202020204" pitchFamily="34" charset="0"/>
                <a:cs typeface="Times New Roman" panose="02020603050405020304" pitchFamily="18" charset="0"/>
              </a:rPr>
              <a:t>Application review </a:t>
            </a:r>
            <a:br>
              <a:rPr lang="en-US" sz="2400" dirty="0">
                <a:latin typeface="Century Gothic" panose="020B0502020202020204" pitchFamily="34" charset="0"/>
                <a:cs typeface="Times New Roman" panose="02020603050405020304" pitchFamily="18" charset="0"/>
              </a:rPr>
            </a:br>
            <a:r>
              <a:rPr lang="en-US" sz="2400" dirty="0">
                <a:latin typeface="Century Gothic" panose="020B0502020202020204" pitchFamily="34" charset="0"/>
                <a:cs typeface="Times New Roman" panose="02020603050405020304" pitchFamily="18" charset="0"/>
              </a:rPr>
              <a:t>information Continued</a:t>
            </a:r>
          </a:p>
        </p:txBody>
      </p:sp>
      <p:sp>
        <p:nvSpPr>
          <p:cNvPr id="4" name="TextBox 3"/>
          <p:cNvSpPr txBox="1"/>
          <p:nvPr/>
        </p:nvSpPr>
        <p:spPr>
          <a:xfrm>
            <a:off x="4216454" y="6467403"/>
            <a:ext cx="364202"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29</a:t>
            </a:r>
          </a:p>
        </p:txBody>
      </p:sp>
    </p:spTree>
    <p:extLst>
      <p:ext uri="{BB962C8B-B14F-4D97-AF65-F5344CB8AC3E}">
        <p14:creationId xmlns:p14="http://schemas.microsoft.com/office/powerpoint/2010/main" val="1047563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7880" y="1786269"/>
            <a:ext cx="7762594" cy="4359350"/>
          </a:xfrm>
        </p:spPr>
        <p:txBody>
          <a:bodyPr>
            <a:normAutofit/>
          </a:bodyPr>
          <a:lstStyle/>
          <a:p>
            <a:pPr>
              <a:buFont typeface="Wingdings" panose="05000000000000000000" pitchFamily="2" charset="2"/>
              <a:buChar char="Ø"/>
            </a:pPr>
            <a:r>
              <a:rPr lang="en-US" sz="2800" dirty="0">
                <a:latin typeface="Century Gothic" panose="020B0502020202020204" pitchFamily="34" charset="0"/>
                <a:cs typeface="Times New Roman" panose="02020603050405020304" pitchFamily="18" charset="0"/>
              </a:rPr>
              <a:t>Phones should be placed on mute  </a:t>
            </a:r>
          </a:p>
          <a:p>
            <a:pPr>
              <a:buFont typeface="Wingdings" panose="05000000000000000000" pitchFamily="2" charset="2"/>
              <a:buChar char="Ø"/>
            </a:pPr>
            <a:r>
              <a:rPr lang="en-US" sz="2800" dirty="0">
                <a:latin typeface="Century Gothic" panose="020B0502020202020204" pitchFamily="34" charset="0"/>
                <a:cs typeface="Times New Roman" panose="02020603050405020304" pitchFamily="18" charset="0"/>
              </a:rPr>
              <a:t>Questions are prompted at designated times and coordinated through conference operator  </a:t>
            </a:r>
          </a:p>
          <a:p>
            <a:pPr>
              <a:buFont typeface="Wingdings" panose="05000000000000000000" pitchFamily="2" charset="2"/>
              <a:buChar char="Ø"/>
            </a:pPr>
            <a:r>
              <a:rPr lang="en-US" sz="2800" dirty="0">
                <a:latin typeface="Century Gothic" panose="020B0502020202020204" pitchFamily="34" charset="0"/>
                <a:cs typeface="Times New Roman" panose="02020603050405020304" pitchFamily="18" charset="0"/>
              </a:rPr>
              <a:t>Teleconference focused on MBE Equity Multiplier Project </a:t>
            </a:r>
          </a:p>
          <a:p>
            <a:pPr>
              <a:buFont typeface="Wingdings" panose="05000000000000000000" pitchFamily="2" charset="2"/>
              <a:buChar char="Ø"/>
            </a:pPr>
            <a:r>
              <a:rPr lang="en-US" sz="2800" dirty="0">
                <a:latin typeface="Century Gothic" panose="020B0502020202020204" pitchFamily="34" charset="0"/>
                <a:cs typeface="Times New Roman" panose="02020603050405020304" pitchFamily="18" charset="0"/>
              </a:rPr>
              <a:t>Keep questions relevant to the topic at hand   </a:t>
            </a:r>
          </a:p>
          <a:p>
            <a:pPr>
              <a:buFont typeface="Wingdings" panose="05000000000000000000" pitchFamily="2" charset="2"/>
              <a:buChar char="Ø"/>
            </a:pPr>
            <a:r>
              <a:rPr lang="en-US" sz="2800" dirty="0">
                <a:latin typeface="Century Gothic" panose="020B0502020202020204" pitchFamily="34" charset="0"/>
                <a:cs typeface="Times New Roman" panose="02020603050405020304" pitchFamily="18" charset="0"/>
              </a:rPr>
              <a:t>Avoid duplicating questions   </a:t>
            </a:r>
          </a:p>
          <a:p>
            <a:endParaRPr lang="en-US" dirty="0"/>
          </a:p>
        </p:txBody>
      </p:sp>
      <p:sp>
        <p:nvSpPr>
          <p:cNvPr id="3" name="Title 2"/>
          <p:cNvSpPr>
            <a:spLocks noGrp="1"/>
          </p:cNvSpPr>
          <p:nvPr>
            <p:ph type="title"/>
          </p:nvPr>
        </p:nvSpPr>
        <p:spPr/>
        <p:txBody>
          <a:bodyPr>
            <a:normAutofit/>
          </a:bodyPr>
          <a:lstStyle/>
          <a:p>
            <a:r>
              <a:rPr lang="en-US" sz="2400" dirty="0">
                <a:latin typeface="Century Gothic" panose="020B0502020202020204" pitchFamily="34" charset="0"/>
                <a:ea typeface="Verdana" pitchFamily="34" charset="0"/>
                <a:cs typeface="Times New Roman" panose="02020603050405020304" pitchFamily="18" charset="0"/>
              </a:rPr>
              <a:t>Teleconference Protocol </a:t>
            </a:r>
          </a:p>
        </p:txBody>
      </p:sp>
      <p:sp>
        <p:nvSpPr>
          <p:cNvPr id="4" name="TextBox 3"/>
          <p:cNvSpPr txBox="1"/>
          <p:nvPr/>
        </p:nvSpPr>
        <p:spPr>
          <a:xfrm>
            <a:off x="4216454" y="6467403"/>
            <a:ext cx="274434"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837736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7048" y="1545021"/>
            <a:ext cx="8129752" cy="4581142"/>
          </a:xfrm>
        </p:spPr>
        <p:txBody>
          <a:bodyPr>
            <a:noAutofit/>
          </a:bodyPr>
          <a:lstStyle/>
          <a:p>
            <a:pPr marL="0" indent="0">
              <a:buNone/>
            </a:pPr>
            <a:r>
              <a:rPr lang="en-US" sz="1200" dirty="0">
                <a:latin typeface="Century Gothic" panose="020B0502020202020204" pitchFamily="34" charset="0"/>
                <a:cs typeface="Times New Roman" panose="02020603050405020304" pitchFamily="18" charset="0"/>
              </a:rPr>
              <a:t>The project is required to provide the following reports:</a:t>
            </a:r>
          </a:p>
          <a:p>
            <a:pPr marL="0" indent="0">
              <a:buNone/>
            </a:pPr>
            <a:r>
              <a:rPr lang="en-US" sz="1200" dirty="0">
                <a:latin typeface="Century Gothic" panose="020B0502020202020204" pitchFamily="34" charset="0"/>
                <a:cs typeface="Times New Roman" panose="02020603050405020304" pitchFamily="18" charset="0"/>
              </a:rPr>
              <a:t>a) Financial Reports –The financial report shall include details on the use of Federal</a:t>
            </a:r>
          </a:p>
          <a:p>
            <a:pPr marL="0" indent="0">
              <a:buNone/>
            </a:pPr>
            <a:r>
              <a:rPr lang="en-US" sz="1200" dirty="0">
                <a:latin typeface="Century Gothic" panose="020B0502020202020204" pitchFamily="34" charset="0"/>
                <a:cs typeface="Times New Roman" panose="02020603050405020304" pitchFamily="18" charset="0"/>
              </a:rPr>
              <a:t>funds and contributions of non-Federal funds (if proposed). The financial reports are to be</a:t>
            </a:r>
          </a:p>
          <a:p>
            <a:pPr marL="0" indent="0">
              <a:buNone/>
            </a:pPr>
            <a:r>
              <a:rPr lang="en-US" sz="1200" dirty="0">
                <a:latin typeface="Century Gothic" panose="020B0502020202020204" pitchFamily="34" charset="0"/>
                <a:cs typeface="Times New Roman" panose="02020603050405020304" pitchFamily="18" charset="0"/>
              </a:rPr>
              <a:t>submitted to the Department of Commerce via Grants Online on a semi-annual and annual</a:t>
            </a:r>
          </a:p>
          <a:p>
            <a:pPr marL="0" indent="0">
              <a:buNone/>
            </a:pPr>
            <a:r>
              <a:rPr lang="en-US" sz="1200" dirty="0">
                <a:latin typeface="Century Gothic" panose="020B0502020202020204" pitchFamily="34" charset="0"/>
                <a:cs typeface="Times New Roman" panose="02020603050405020304" pitchFamily="18" charset="0"/>
              </a:rPr>
              <a:t>basis. The semi-annual and annual reports are due forty-five (45) days after the end of the</a:t>
            </a:r>
          </a:p>
          <a:p>
            <a:pPr marL="0" indent="0">
              <a:buNone/>
            </a:pPr>
            <a:r>
              <a:rPr lang="en-US" sz="1200" dirty="0">
                <a:latin typeface="Century Gothic" panose="020B0502020202020204" pitchFamily="34" charset="0"/>
                <a:cs typeface="Times New Roman" panose="02020603050405020304" pitchFamily="18" charset="0"/>
              </a:rPr>
              <a:t>initial six-month period in each funding period. The final report is due within one hundred twenty (120)</a:t>
            </a:r>
          </a:p>
          <a:p>
            <a:pPr marL="0" indent="0">
              <a:buNone/>
            </a:pPr>
            <a:r>
              <a:rPr lang="en-US" sz="1200" dirty="0">
                <a:latin typeface="Century Gothic" panose="020B0502020202020204" pitchFamily="34" charset="0"/>
                <a:cs typeface="Times New Roman" panose="02020603050405020304" pitchFamily="18" charset="0"/>
              </a:rPr>
              <a:t>days after the expiration of each funding period.</a:t>
            </a:r>
          </a:p>
          <a:p>
            <a:pPr marL="0" indent="0">
              <a:buNone/>
            </a:pPr>
            <a:endParaRPr lang="en-US" sz="1200" dirty="0">
              <a:latin typeface="Century Gothic" panose="020B0502020202020204" pitchFamily="34" charset="0"/>
              <a:cs typeface="Times New Roman" panose="02020603050405020304" pitchFamily="18" charset="0"/>
            </a:endParaRPr>
          </a:p>
          <a:p>
            <a:pPr marL="0" indent="0">
              <a:buNone/>
            </a:pPr>
            <a:r>
              <a:rPr lang="en-US" sz="1200" dirty="0">
                <a:latin typeface="Century Gothic" panose="020B0502020202020204" pitchFamily="34" charset="0"/>
                <a:cs typeface="Times New Roman" panose="02020603050405020304" pitchFamily="18" charset="0"/>
              </a:rPr>
              <a:t>b) Progress Report – Progress reports are to be submitted to the Department of Commerce</a:t>
            </a:r>
          </a:p>
          <a:p>
            <a:pPr marL="0" indent="0">
              <a:buNone/>
            </a:pPr>
            <a:r>
              <a:rPr lang="en-US" sz="1200" dirty="0">
                <a:latin typeface="Century Gothic" panose="020B0502020202020204" pitchFamily="34" charset="0"/>
                <a:cs typeface="Times New Roman" panose="02020603050405020304" pitchFamily="18" charset="0"/>
              </a:rPr>
              <a:t>via Grants Online on a semi-annual and annual basis. The semi-annual report is due forty-five</a:t>
            </a:r>
          </a:p>
          <a:p>
            <a:pPr marL="0" indent="0">
              <a:buNone/>
            </a:pPr>
            <a:r>
              <a:rPr lang="en-US" sz="1200" dirty="0">
                <a:latin typeface="Century Gothic" panose="020B0502020202020204" pitchFamily="34" charset="0"/>
                <a:cs typeface="Times New Roman" panose="02020603050405020304" pitchFamily="18" charset="0"/>
              </a:rPr>
              <a:t>(45) days after the end of the initial six-month period in each funding period. The final</a:t>
            </a:r>
          </a:p>
          <a:p>
            <a:pPr marL="0" indent="0">
              <a:buNone/>
            </a:pPr>
            <a:r>
              <a:rPr lang="en-US" sz="1200" dirty="0">
                <a:latin typeface="Century Gothic" panose="020B0502020202020204" pitchFamily="34" charset="0"/>
                <a:cs typeface="Times New Roman" panose="02020603050405020304" pitchFamily="18" charset="0"/>
              </a:rPr>
              <a:t>report is due within one hundred twenty (120) days after the expiration of each funding period.</a:t>
            </a:r>
          </a:p>
          <a:p>
            <a:pPr marL="0" indent="0">
              <a:buNone/>
            </a:pPr>
            <a:r>
              <a:rPr lang="en-US" sz="1200" dirty="0">
                <a:latin typeface="Century Gothic" panose="020B0502020202020204" pitchFamily="34" charset="0"/>
                <a:cs typeface="Times New Roman" panose="02020603050405020304" pitchFamily="18" charset="0"/>
              </a:rPr>
              <a:t>The semi-annual and annual reports must include data and information to determine project</a:t>
            </a:r>
          </a:p>
          <a:p>
            <a:pPr marL="0" indent="0">
              <a:buNone/>
            </a:pPr>
            <a:r>
              <a:rPr lang="en-US" sz="1200" dirty="0">
                <a:latin typeface="Century Gothic" panose="020B0502020202020204" pitchFamily="34" charset="0"/>
                <a:cs typeface="Times New Roman" panose="02020603050405020304" pitchFamily="18" charset="0"/>
              </a:rPr>
              <a:t>progression and success. MBDA will rely on these reports, data, and information as evidence</a:t>
            </a:r>
          </a:p>
          <a:p>
            <a:pPr marL="0" indent="0">
              <a:buNone/>
            </a:pPr>
            <a:r>
              <a:rPr lang="en-US" sz="1200" dirty="0">
                <a:latin typeface="Century Gothic" panose="020B0502020202020204" pitchFamily="34" charset="0"/>
                <a:cs typeface="Times New Roman" panose="02020603050405020304" pitchFamily="18" charset="0"/>
              </a:rPr>
              <a:t>for future program design, policy recommendations, and/or statistical purposes.</a:t>
            </a:r>
          </a:p>
          <a:p>
            <a:pPr marL="0" indent="0">
              <a:buNone/>
            </a:pPr>
            <a:endParaRPr lang="en-US" sz="1200" dirty="0">
              <a:latin typeface="Century Gothic" panose="020B0502020202020204" pitchFamily="34" charset="0"/>
              <a:cs typeface="Times New Roman" panose="02020603050405020304" pitchFamily="18" charset="0"/>
            </a:endParaRPr>
          </a:p>
          <a:p>
            <a:pPr marL="0" indent="0">
              <a:buNone/>
            </a:pPr>
            <a:r>
              <a:rPr lang="en-US" sz="1200" dirty="0">
                <a:latin typeface="Century Gothic" panose="020B0502020202020204" pitchFamily="34" charset="0"/>
                <a:cs typeface="Times New Roman" panose="02020603050405020304" pitchFamily="18" charset="0"/>
              </a:rPr>
              <a:t>Note: failure to submit reports in a timely manner may result in MBDA award enforcement</a:t>
            </a:r>
          </a:p>
          <a:p>
            <a:pPr marL="0" indent="0">
              <a:buNone/>
            </a:pPr>
            <a:r>
              <a:rPr lang="en-US" sz="1200" dirty="0">
                <a:latin typeface="Century Gothic" panose="020B0502020202020204" pitchFamily="34" charset="0"/>
                <a:cs typeface="Times New Roman" panose="02020603050405020304" pitchFamily="18" charset="0"/>
              </a:rPr>
              <a:t>and/or delayed access to Federal funds.</a:t>
            </a:r>
          </a:p>
        </p:txBody>
      </p:sp>
      <p:sp>
        <p:nvSpPr>
          <p:cNvPr id="3" name="Title 2"/>
          <p:cNvSpPr>
            <a:spLocks noGrp="1"/>
          </p:cNvSpPr>
          <p:nvPr>
            <p:ph type="title"/>
          </p:nvPr>
        </p:nvSpPr>
        <p:spPr/>
        <p:txBody>
          <a:bodyPr>
            <a:normAutofit/>
          </a:bodyPr>
          <a:lstStyle/>
          <a:p>
            <a:r>
              <a:rPr lang="en-US" sz="2400" dirty="0">
                <a:latin typeface="Century Gothic" panose="020B0502020202020204" pitchFamily="34" charset="0"/>
                <a:cs typeface="Times New Roman" panose="02020603050405020304" pitchFamily="18" charset="0"/>
              </a:rPr>
              <a:t>Reporting</a:t>
            </a:r>
          </a:p>
        </p:txBody>
      </p:sp>
      <p:sp>
        <p:nvSpPr>
          <p:cNvPr id="4" name="TextBox 3"/>
          <p:cNvSpPr txBox="1"/>
          <p:nvPr/>
        </p:nvSpPr>
        <p:spPr>
          <a:xfrm>
            <a:off x="4130565" y="6403936"/>
            <a:ext cx="536027"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30</a:t>
            </a:r>
          </a:p>
        </p:txBody>
      </p:sp>
    </p:spTree>
    <p:extLst>
      <p:ext uri="{BB962C8B-B14F-4D97-AF65-F5344CB8AC3E}">
        <p14:creationId xmlns:p14="http://schemas.microsoft.com/office/powerpoint/2010/main" val="1262381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6488EA-6A36-40B5-84AB-2F103E98560C}"/>
              </a:ext>
            </a:extLst>
          </p:cNvPr>
          <p:cNvSpPr>
            <a:spLocks noGrp="1"/>
          </p:cNvSpPr>
          <p:nvPr>
            <p:ph idx="1"/>
          </p:nvPr>
        </p:nvSpPr>
        <p:spPr/>
        <p:txBody>
          <a:bodyPr>
            <a:normAutofit/>
          </a:bodyPr>
          <a:lstStyle/>
          <a:p>
            <a:pPr marL="0" indent="0">
              <a:buNone/>
            </a:pPr>
            <a:r>
              <a:rPr lang="en-US" sz="2800" dirty="0">
                <a:latin typeface="Century Gothic" panose="020B0502020202020204" pitchFamily="34" charset="0"/>
                <a:cs typeface="Times New Roman" panose="02020603050405020304" pitchFamily="18" charset="0"/>
              </a:rPr>
              <a:t>Mrs. Nakita Chambers</a:t>
            </a:r>
          </a:p>
          <a:p>
            <a:pPr marL="0" indent="0">
              <a:buNone/>
            </a:pPr>
            <a:r>
              <a:rPr lang="en-US" sz="2800" dirty="0">
                <a:latin typeface="Century Gothic" panose="020B0502020202020204" pitchFamily="34" charset="0"/>
                <a:cs typeface="Times New Roman" panose="02020603050405020304" pitchFamily="18" charset="0"/>
              </a:rPr>
              <a:t>MBDA Program Manager</a:t>
            </a:r>
          </a:p>
          <a:p>
            <a:pPr marL="0" indent="0">
              <a:buNone/>
            </a:pPr>
            <a:r>
              <a:rPr lang="en-US" sz="2800" dirty="0">
                <a:latin typeface="Century Gothic" panose="020B0502020202020204" pitchFamily="34" charset="0"/>
                <a:cs typeface="Times New Roman" panose="02020603050405020304" pitchFamily="18" charset="0"/>
              </a:rPr>
              <a:t>U.S. Department of Commerce</a:t>
            </a:r>
          </a:p>
          <a:p>
            <a:pPr marL="0" indent="0">
              <a:buNone/>
            </a:pPr>
            <a:r>
              <a:rPr lang="en-US" sz="2800" dirty="0">
                <a:latin typeface="Century Gothic" panose="020B0502020202020204" pitchFamily="34" charset="0"/>
                <a:cs typeface="Times New Roman" panose="02020603050405020304" pitchFamily="18" charset="0"/>
              </a:rPr>
              <a:t>Email: nchambers@mbda.gov</a:t>
            </a:r>
          </a:p>
          <a:p>
            <a:pPr marL="0" indent="0">
              <a:buNone/>
            </a:pPr>
            <a:r>
              <a:rPr lang="en-US" sz="2800" dirty="0">
                <a:latin typeface="Century Gothic" panose="020B0502020202020204" pitchFamily="34" charset="0"/>
                <a:cs typeface="Times New Roman" panose="02020603050405020304" pitchFamily="18" charset="0"/>
              </a:rPr>
              <a:t>Tel: 202-482-0065</a:t>
            </a:r>
          </a:p>
        </p:txBody>
      </p:sp>
      <p:sp>
        <p:nvSpPr>
          <p:cNvPr id="3" name="Title 2">
            <a:extLst>
              <a:ext uri="{FF2B5EF4-FFF2-40B4-BE49-F238E27FC236}">
                <a16:creationId xmlns:a16="http://schemas.microsoft.com/office/drawing/2014/main" id="{F821F344-4E6F-4254-BC53-1CBF3862E8C9}"/>
              </a:ext>
            </a:extLst>
          </p:cNvPr>
          <p:cNvSpPr>
            <a:spLocks noGrp="1"/>
          </p:cNvSpPr>
          <p:nvPr>
            <p:ph type="title"/>
          </p:nvPr>
        </p:nvSpPr>
        <p:spPr/>
        <p:txBody>
          <a:bodyPr>
            <a:normAutofit/>
          </a:bodyPr>
          <a:lstStyle/>
          <a:p>
            <a:r>
              <a:rPr lang="en-US" sz="2400" dirty="0">
                <a:latin typeface="Century Gothic" panose="020B0502020202020204" pitchFamily="34" charset="0"/>
              </a:rPr>
              <a:t>Agency contact</a:t>
            </a:r>
          </a:p>
        </p:txBody>
      </p:sp>
      <p:sp>
        <p:nvSpPr>
          <p:cNvPr id="4" name="TextBox 3">
            <a:extLst>
              <a:ext uri="{FF2B5EF4-FFF2-40B4-BE49-F238E27FC236}">
                <a16:creationId xmlns:a16="http://schemas.microsoft.com/office/drawing/2014/main" id="{880F0575-483A-49E4-9E47-E4205CC7B1F9}"/>
              </a:ext>
            </a:extLst>
          </p:cNvPr>
          <p:cNvSpPr txBox="1"/>
          <p:nvPr/>
        </p:nvSpPr>
        <p:spPr>
          <a:xfrm>
            <a:off x="3925613" y="6464334"/>
            <a:ext cx="856593"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31</a:t>
            </a:r>
          </a:p>
        </p:txBody>
      </p:sp>
    </p:spTree>
    <p:extLst>
      <p:ext uri="{BB962C8B-B14F-4D97-AF65-F5344CB8AC3E}">
        <p14:creationId xmlns:p14="http://schemas.microsoft.com/office/powerpoint/2010/main" val="1156600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58F55-C213-4665-8AAF-3226170A83E3}"/>
              </a:ext>
            </a:extLst>
          </p:cNvPr>
          <p:cNvSpPr>
            <a:spLocks noGrp="1"/>
          </p:cNvSpPr>
          <p:nvPr>
            <p:ph idx="1"/>
          </p:nvPr>
        </p:nvSpPr>
        <p:spPr/>
        <p:txBody>
          <a:bodyPr>
            <a:normAutofit/>
          </a:bodyPr>
          <a:lstStyle/>
          <a:p>
            <a:pPr>
              <a:buFont typeface="Wingdings" panose="05000000000000000000" pitchFamily="2" charset="2"/>
              <a:buChar char="Ø"/>
            </a:pPr>
            <a:r>
              <a:rPr lang="en-US" sz="1800" dirty="0">
                <a:latin typeface="Century Gothic" panose="020B0502020202020204" pitchFamily="34" charset="0"/>
                <a:cs typeface="Times New Roman" panose="02020603050405020304" pitchFamily="18" charset="0"/>
              </a:rPr>
              <a:t>Post Award Teleconference</a:t>
            </a:r>
          </a:p>
          <a:p>
            <a:pPr>
              <a:buFont typeface="Wingdings" panose="05000000000000000000" pitchFamily="2" charset="2"/>
              <a:buChar char="Ø"/>
            </a:pPr>
            <a:r>
              <a:rPr lang="en-US" sz="1800" dirty="0">
                <a:latin typeface="Century Gothic" panose="020B0502020202020204" pitchFamily="34" charset="0"/>
                <a:cs typeface="Times New Roman" panose="02020603050405020304" pitchFamily="18" charset="0"/>
              </a:rPr>
              <a:t>National Minority Enterprise Development Week Conference (travel for year 2 ONLY)</a:t>
            </a:r>
          </a:p>
          <a:p>
            <a:pPr>
              <a:buFont typeface="Wingdings" panose="05000000000000000000" pitchFamily="2" charset="2"/>
              <a:buChar char="Ø"/>
            </a:pPr>
            <a:r>
              <a:rPr lang="en-US" sz="1800" dirty="0">
                <a:latin typeface="Century Gothic" panose="020B0502020202020204" pitchFamily="34" charset="0"/>
                <a:cs typeface="Times New Roman" panose="02020603050405020304" pitchFamily="18" charset="0"/>
              </a:rPr>
              <a:t>MBDA National Training Conference (travel for years 1 and 2)</a:t>
            </a:r>
          </a:p>
          <a:p>
            <a:pPr>
              <a:buFont typeface="Wingdings" panose="05000000000000000000" pitchFamily="2" charset="2"/>
              <a:buChar char="Ø"/>
            </a:pPr>
            <a:r>
              <a:rPr lang="en-US" sz="1800" dirty="0">
                <a:latin typeface="Century Gothic" panose="020B0502020202020204" pitchFamily="34" charset="0"/>
                <a:cs typeface="Times New Roman" panose="02020603050405020304" pitchFamily="18" charset="0"/>
              </a:rPr>
              <a:t>NOAA Grants Management Workshop (virtual)</a:t>
            </a:r>
          </a:p>
          <a:p>
            <a:pPr>
              <a:buFont typeface="Wingdings" panose="05000000000000000000" pitchFamily="2" charset="2"/>
              <a:buChar char="Ø"/>
            </a:pPr>
            <a:r>
              <a:rPr lang="en-US" sz="1800" dirty="0">
                <a:latin typeface="Century Gothic" panose="020B0502020202020204" pitchFamily="34" charset="0"/>
                <a:cs typeface="Times New Roman" panose="02020603050405020304" pitchFamily="18" charset="0"/>
              </a:rPr>
              <a:t>Collaboration with MBDA</a:t>
            </a:r>
          </a:p>
          <a:p>
            <a:pPr>
              <a:buFont typeface="Wingdings" panose="05000000000000000000" pitchFamily="2" charset="2"/>
              <a:buChar char="Ø"/>
            </a:pPr>
            <a:r>
              <a:rPr lang="en-US" sz="1800" dirty="0">
                <a:latin typeface="Century Gothic" panose="020B0502020202020204" pitchFamily="34" charset="0"/>
                <a:cs typeface="Times New Roman" panose="02020603050405020304" pitchFamily="18" charset="0"/>
              </a:rPr>
              <a:t>Past Performance and Non-Compliance with Award Provisions</a:t>
            </a:r>
          </a:p>
          <a:p>
            <a:pPr>
              <a:buFont typeface="Wingdings" panose="05000000000000000000" pitchFamily="2" charset="2"/>
              <a:buChar char="Ø"/>
            </a:pPr>
            <a:r>
              <a:rPr lang="en-US" sz="1800" dirty="0">
                <a:latin typeface="Century Gothic" panose="020B0502020202020204" pitchFamily="34" charset="0"/>
                <a:cs typeface="Times New Roman" panose="02020603050405020304" pitchFamily="18" charset="0"/>
              </a:rPr>
              <a:t>Limitation of Liability</a:t>
            </a:r>
          </a:p>
          <a:p>
            <a:pPr>
              <a:buFont typeface="Wingdings" panose="05000000000000000000" pitchFamily="2" charset="2"/>
              <a:buChar char="Ø"/>
            </a:pPr>
            <a:r>
              <a:rPr lang="en-US" sz="1800" dirty="0">
                <a:latin typeface="Century Gothic" panose="020B0502020202020204" pitchFamily="34" charset="0"/>
                <a:cs typeface="Times New Roman" panose="02020603050405020304" pitchFamily="18" charset="0"/>
              </a:rPr>
              <a:t>Audit Costs</a:t>
            </a:r>
          </a:p>
          <a:p>
            <a:pPr>
              <a:buFont typeface="Wingdings" panose="05000000000000000000" pitchFamily="2" charset="2"/>
              <a:buChar char="Ø"/>
            </a:pPr>
            <a:r>
              <a:rPr lang="en-US" sz="1800" dirty="0">
                <a:latin typeface="Century Gothic" panose="020B0502020202020204" pitchFamily="34" charset="0"/>
                <a:cs typeface="Times New Roman" panose="02020603050405020304" pitchFamily="18" charset="0"/>
              </a:rPr>
              <a:t>Right to Use Information</a:t>
            </a:r>
          </a:p>
          <a:p>
            <a:pPr>
              <a:buFont typeface="Wingdings" panose="05000000000000000000" pitchFamily="2" charset="2"/>
              <a:buChar char="Ø"/>
            </a:pPr>
            <a:r>
              <a:rPr lang="en-US" sz="1800" dirty="0">
                <a:latin typeface="Century Gothic" panose="020B0502020202020204" pitchFamily="34" charset="0"/>
                <a:cs typeface="Times New Roman" panose="02020603050405020304" pitchFamily="18" charset="0"/>
              </a:rPr>
              <a:t>Freedom of Information Act Disclosure</a:t>
            </a:r>
          </a:p>
        </p:txBody>
      </p:sp>
      <p:sp>
        <p:nvSpPr>
          <p:cNvPr id="3" name="Title 2">
            <a:extLst>
              <a:ext uri="{FF2B5EF4-FFF2-40B4-BE49-F238E27FC236}">
                <a16:creationId xmlns:a16="http://schemas.microsoft.com/office/drawing/2014/main" id="{44B8DB5B-DC6A-4551-A686-8A6C031B585C}"/>
              </a:ext>
            </a:extLst>
          </p:cNvPr>
          <p:cNvSpPr>
            <a:spLocks noGrp="1"/>
          </p:cNvSpPr>
          <p:nvPr>
            <p:ph type="title"/>
          </p:nvPr>
        </p:nvSpPr>
        <p:spPr/>
        <p:txBody>
          <a:bodyPr>
            <a:normAutofit/>
          </a:bodyPr>
          <a:lstStyle/>
          <a:p>
            <a:r>
              <a:rPr lang="en-US" sz="2400" dirty="0">
                <a:latin typeface="Century Gothic" panose="020B0502020202020204" pitchFamily="34" charset="0"/>
                <a:cs typeface="Times New Roman" panose="02020603050405020304" pitchFamily="18" charset="0"/>
              </a:rPr>
              <a:t>Other information</a:t>
            </a:r>
          </a:p>
        </p:txBody>
      </p:sp>
      <p:sp>
        <p:nvSpPr>
          <p:cNvPr id="4" name="TextBox 3">
            <a:extLst>
              <a:ext uri="{FF2B5EF4-FFF2-40B4-BE49-F238E27FC236}">
                <a16:creationId xmlns:a16="http://schemas.microsoft.com/office/drawing/2014/main" id="{B3FC8247-311B-46BF-A094-A371560B7A0A}"/>
              </a:ext>
            </a:extLst>
          </p:cNvPr>
          <p:cNvSpPr txBox="1"/>
          <p:nvPr/>
        </p:nvSpPr>
        <p:spPr>
          <a:xfrm>
            <a:off x="3850727" y="6464334"/>
            <a:ext cx="859221"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32</a:t>
            </a:r>
          </a:p>
        </p:txBody>
      </p:sp>
    </p:spTree>
    <p:extLst>
      <p:ext uri="{BB962C8B-B14F-4D97-AF65-F5344CB8AC3E}">
        <p14:creationId xmlns:p14="http://schemas.microsoft.com/office/powerpoint/2010/main" val="63755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latin typeface="Century Gothic" panose="020B0502020202020204" pitchFamily="34" charset="0"/>
              </a:rPr>
              <a:t>Thank you for your participation &amp;</a:t>
            </a:r>
            <a:br>
              <a:rPr lang="en-US" dirty="0">
                <a:latin typeface="Century Gothic" panose="020B0502020202020204" pitchFamily="34" charset="0"/>
              </a:rPr>
            </a:br>
            <a:r>
              <a:rPr lang="en-US" dirty="0">
                <a:latin typeface="Century Gothic" panose="020B0502020202020204" pitchFamily="34" charset="0"/>
              </a:rPr>
              <a:t>Good luck!</a:t>
            </a:r>
          </a:p>
        </p:txBody>
      </p:sp>
      <p:sp>
        <p:nvSpPr>
          <p:cNvPr id="3" name="Title 2"/>
          <p:cNvSpPr>
            <a:spLocks noGrp="1"/>
          </p:cNvSpPr>
          <p:nvPr>
            <p:ph type="title"/>
          </p:nvPr>
        </p:nvSpPr>
        <p:spPr/>
        <p:txBody>
          <a:bodyPr>
            <a:normAutofit/>
          </a:bodyPr>
          <a:lstStyle/>
          <a:p>
            <a:pPr algn="ctr"/>
            <a:r>
              <a:rPr lang="en-US" sz="3200" dirty="0">
                <a:latin typeface="Century Gothic" panose="020B0502020202020204" pitchFamily="34" charset="0"/>
                <a:cs typeface="Times New Roman" panose="02020603050405020304" pitchFamily="18" charset="0"/>
              </a:rPr>
              <a:t>Thank you </a:t>
            </a:r>
          </a:p>
        </p:txBody>
      </p:sp>
      <p:sp>
        <p:nvSpPr>
          <p:cNvPr id="4" name="TextBox 3"/>
          <p:cNvSpPr txBox="1"/>
          <p:nvPr/>
        </p:nvSpPr>
        <p:spPr>
          <a:xfrm>
            <a:off x="4216454" y="6467403"/>
            <a:ext cx="364203" cy="307777"/>
          </a:xfrm>
          <a:prstGeom prst="rect">
            <a:avLst/>
          </a:prstGeom>
          <a:noFill/>
        </p:spPr>
        <p:txBody>
          <a:bodyPr wrap="none" rtlCol="0">
            <a:spAutoFit/>
          </a:bodyPr>
          <a:lstStyle/>
          <a:p>
            <a:pPr algn="ctr"/>
            <a:r>
              <a:rPr lang="en-US" sz="1400" b="1" dirty="0">
                <a:latin typeface="Times New Roman" panose="02020603050405020304" pitchFamily="18" charset="0"/>
                <a:cs typeface="Times New Roman" panose="02020603050405020304" pitchFamily="18" charset="0"/>
              </a:rPr>
              <a:t>33</a:t>
            </a:r>
          </a:p>
        </p:txBody>
      </p:sp>
    </p:spTree>
    <p:extLst>
      <p:ext uri="{BB962C8B-B14F-4D97-AF65-F5344CB8AC3E}">
        <p14:creationId xmlns:p14="http://schemas.microsoft.com/office/powerpoint/2010/main" val="832809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Ø"/>
            </a:pPr>
            <a:r>
              <a:rPr lang="en-US" sz="2800" dirty="0">
                <a:latin typeface="Century Gothic" panose="020B0502020202020204" pitchFamily="34" charset="0"/>
                <a:cs typeface="Times New Roman" panose="02020603050405020304" pitchFamily="18" charset="0"/>
              </a:rPr>
              <a:t>CFDA #11.802  </a:t>
            </a:r>
          </a:p>
          <a:p>
            <a:pPr>
              <a:buFont typeface="Wingdings" panose="05000000000000000000" pitchFamily="2" charset="2"/>
              <a:buChar char="Ø"/>
            </a:pPr>
            <a:r>
              <a:rPr lang="en-US" sz="2800" dirty="0">
                <a:latin typeface="Century Gothic" panose="020B0502020202020204" pitchFamily="34" charset="0"/>
                <a:cs typeface="Times New Roman" panose="02020603050405020304" pitchFamily="18" charset="0"/>
              </a:rPr>
              <a:t>Competition  </a:t>
            </a:r>
          </a:p>
          <a:p>
            <a:pPr lvl="1"/>
            <a:r>
              <a:rPr lang="en-US" dirty="0">
                <a:latin typeface="Century Gothic" panose="020B0502020202020204" pitchFamily="34" charset="0"/>
                <a:cs typeface="Times New Roman" panose="02020603050405020304" pitchFamily="18" charset="0"/>
              </a:rPr>
              <a:t>Published Date: May 27, 2021</a:t>
            </a:r>
          </a:p>
          <a:p>
            <a:pPr lvl="1"/>
            <a:r>
              <a:rPr lang="en-US" dirty="0">
                <a:latin typeface="Century Gothic" panose="020B0502020202020204" pitchFamily="34" charset="0"/>
                <a:cs typeface="Times New Roman" panose="02020603050405020304" pitchFamily="18" charset="0"/>
              </a:rPr>
              <a:t>Deadline Date: June 30, 2021at 11:59 P.M., E.D.T.  </a:t>
            </a:r>
          </a:p>
          <a:p>
            <a:pPr>
              <a:buFont typeface="Wingdings" panose="05000000000000000000" pitchFamily="2" charset="2"/>
              <a:buChar char="Ø"/>
            </a:pPr>
            <a:r>
              <a:rPr lang="en-US" sz="2800" dirty="0">
                <a:latin typeface="Century Gothic" panose="020B0502020202020204" pitchFamily="34" charset="0"/>
                <a:cs typeface="Times New Roman" panose="02020603050405020304" pitchFamily="18" charset="0"/>
              </a:rPr>
              <a:t>Electronic applications only </a:t>
            </a:r>
          </a:p>
          <a:p>
            <a:pPr>
              <a:buFont typeface="Wingdings" panose="05000000000000000000" pitchFamily="2" charset="2"/>
              <a:buChar char="Ø"/>
            </a:pPr>
            <a:r>
              <a:rPr lang="en-US" sz="2800" dirty="0">
                <a:latin typeface="Century Gothic" panose="020B0502020202020204" pitchFamily="34" charset="0"/>
                <a:cs typeface="Times New Roman" panose="02020603050405020304" pitchFamily="18" charset="0"/>
              </a:rPr>
              <a:t>Anticipated Award   </a:t>
            </a:r>
          </a:p>
          <a:p>
            <a:pPr lvl="1"/>
            <a:r>
              <a:rPr lang="en-US" dirty="0">
                <a:latin typeface="Century Gothic" panose="020B0502020202020204" pitchFamily="34" charset="0"/>
                <a:cs typeface="Times New Roman" panose="02020603050405020304" pitchFamily="18" charset="0"/>
              </a:rPr>
              <a:t>Start Date:  September 1, 2021</a:t>
            </a:r>
          </a:p>
        </p:txBody>
      </p:sp>
      <p:sp>
        <p:nvSpPr>
          <p:cNvPr id="3" name="Title 2"/>
          <p:cNvSpPr>
            <a:spLocks noGrp="1"/>
          </p:cNvSpPr>
          <p:nvPr>
            <p:ph type="title"/>
          </p:nvPr>
        </p:nvSpPr>
        <p:spPr/>
        <p:txBody>
          <a:bodyPr>
            <a:normAutofit/>
          </a:bodyPr>
          <a:lstStyle/>
          <a:p>
            <a:r>
              <a:rPr lang="en-US" sz="2400" dirty="0">
                <a:latin typeface="Century Gothic" panose="020B0502020202020204" pitchFamily="34" charset="0"/>
                <a:ea typeface="Verdana" pitchFamily="34" charset="0"/>
                <a:cs typeface="Times New Roman" panose="02020603050405020304" pitchFamily="18" charset="0"/>
              </a:rPr>
              <a:t>Important Dates  </a:t>
            </a:r>
          </a:p>
        </p:txBody>
      </p:sp>
      <p:sp>
        <p:nvSpPr>
          <p:cNvPr id="4" name="TextBox 3"/>
          <p:cNvSpPr txBox="1"/>
          <p:nvPr/>
        </p:nvSpPr>
        <p:spPr>
          <a:xfrm>
            <a:off x="4216454" y="6467403"/>
            <a:ext cx="250390"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37423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type="body" idx="1"/>
          </p:nvPr>
        </p:nvSpPr>
        <p:spPr>
          <a:xfrm>
            <a:off x="5832510" y="4385568"/>
            <a:ext cx="2346804" cy="788451"/>
          </a:xfrm>
        </p:spPr>
        <p:txBody>
          <a:bodyPr anchor="ctr">
            <a:normAutofit lnSpcReduction="10000"/>
          </a:bodyPr>
          <a:lstStyle/>
          <a:p>
            <a:pPr marL="0" indent="0" algn="ctr" eaLnBrk="1" hangingPunct="1">
              <a:lnSpc>
                <a:spcPct val="80000"/>
              </a:lnSpc>
              <a:spcBef>
                <a:spcPts val="0"/>
              </a:spcBef>
              <a:spcAft>
                <a:spcPts val="0"/>
              </a:spcAft>
              <a:buFont typeface="Utsaah" pitchFamily="34" charset="0"/>
              <a:buNone/>
              <a:defRPr/>
            </a:pPr>
            <a:r>
              <a:rPr lang="en-US" sz="1800" b="1" cap="small" dirty="0">
                <a:solidFill>
                  <a:schemeClr val="accent1"/>
                </a:solidFill>
                <a:latin typeface="Century Gothic" panose="020B0502020202020204" pitchFamily="34" charset="0"/>
                <a:cs typeface="Times New Roman" panose="02020603050405020304" pitchFamily="18" charset="0"/>
              </a:rPr>
              <a:t>Strategy</a:t>
            </a:r>
          </a:p>
          <a:p>
            <a:pPr marL="0" indent="0" algn="ctr" eaLnBrk="1" hangingPunct="1">
              <a:lnSpc>
                <a:spcPct val="80000"/>
              </a:lnSpc>
              <a:spcBef>
                <a:spcPts val="0"/>
              </a:spcBef>
              <a:spcAft>
                <a:spcPts val="0"/>
              </a:spcAft>
              <a:buNone/>
              <a:defRPr/>
            </a:pPr>
            <a:r>
              <a:rPr lang="en-US" sz="1400" dirty="0">
                <a:solidFill>
                  <a:prstClr val="black"/>
                </a:solidFill>
                <a:latin typeface="Century Gothic" panose="020B0502020202020204" pitchFamily="34" charset="0"/>
                <a:cs typeface="Times New Roman" panose="02020603050405020304" pitchFamily="18" charset="0"/>
              </a:rPr>
              <a:t>To increase the number of MBEs that gross $1M+ in revenues</a:t>
            </a:r>
          </a:p>
          <a:p>
            <a:pPr marL="0" indent="0" algn="ctr" eaLnBrk="1" hangingPunct="1">
              <a:lnSpc>
                <a:spcPct val="80000"/>
              </a:lnSpc>
              <a:spcBef>
                <a:spcPts val="0"/>
              </a:spcBef>
              <a:spcAft>
                <a:spcPts val="0"/>
              </a:spcAft>
              <a:buFont typeface="Utsaah" pitchFamily="34" charset="0"/>
              <a:buNone/>
              <a:defRPr/>
            </a:pPr>
            <a:endParaRPr lang="en-US" sz="1400" b="1" cap="small" dirty="0">
              <a:solidFill>
                <a:schemeClr val="accent1"/>
              </a:solidFill>
              <a:latin typeface="Verdana" pitchFamily="34" charset="0"/>
              <a:cs typeface="Verdana" pitchFamily="34" charset="0"/>
            </a:endParaRPr>
          </a:p>
          <a:p>
            <a:pPr marL="0" indent="0" algn="ctr" eaLnBrk="1" hangingPunct="1">
              <a:lnSpc>
                <a:spcPct val="80000"/>
              </a:lnSpc>
              <a:spcBef>
                <a:spcPts val="0"/>
              </a:spcBef>
              <a:spcAft>
                <a:spcPts val="0"/>
              </a:spcAft>
              <a:buFont typeface="Utsaah" pitchFamily="34" charset="0"/>
              <a:buNone/>
              <a:defRPr/>
            </a:pPr>
            <a:endParaRPr lang="en-US" sz="1400" b="1" cap="small" dirty="0">
              <a:solidFill>
                <a:schemeClr val="accent1"/>
              </a:solidFill>
              <a:latin typeface="Verdana" pitchFamily="34" charset="0"/>
              <a:cs typeface="Verdana" pitchFamily="34" charset="0"/>
            </a:endParaRPr>
          </a:p>
        </p:txBody>
      </p:sp>
      <p:sp>
        <p:nvSpPr>
          <p:cNvPr id="9" name="TextBox 8"/>
          <p:cNvSpPr txBox="1"/>
          <p:nvPr/>
        </p:nvSpPr>
        <p:spPr>
          <a:xfrm>
            <a:off x="665817" y="1712885"/>
            <a:ext cx="2405062" cy="104394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srgbClr val="4F81BD"/>
                </a:solidFill>
                <a:effectLst/>
                <a:uLnTx/>
                <a:uFillTx/>
                <a:latin typeface="Century Gothic" panose="020B0502020202020204" pitchFamily="34" charset="0"/>
                <a:ea typeface="Verdana" panose="020B0604030504040204" pitchFamily="34" charset="0"/>
                <a:cs typeface="Times New Roman" panose="02020603050405020304" pitchFamily="18" charset="0"/>
              </a:rPr>
              <a:t>Vision</a:t>
            </a:r>
          </a:p>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Verdana" panose="020B0604030504040204" pitchFamily="34" charset="0"/>
                <a:cs typeface="Times New Roman" panose="02020603050405020304" pitchFamily="18" charset="0"/>
              </a:rPr>
              <a:t>MBDA is the champion for minority business enterprises</a:t>
            </a:r>
          </a:p>
        </p:txBody>
      </p:sp>
      <p:sp>
        <p:nvSpPr>
          <p:cNvPr id="16" name="TextBox 15"/>
          <p:cNvSpPr txBox="1"/>
          <p:nvPr/>
        </p:nvSpPr>
        <p:spPr>
          <a:xfrm>
            <a:off x="3213547" y="2896482"/>
            <a:ext cx="2405063" cy="1041375"/>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srgbClr val="4F81BD"/>
                </a:solidFill>
                <a:effectLst/>
                <a:uLnTx/>
                <a:uFillTx/>
                <a:latin typeface="Century Gothic" panose="020B0502020202020204" pitchFamily="34" charset="0"/>
                <a:ea typeface="Verdana" panose="020B0604030504040204" pitchFamily="34" charset="0"/>
                <a:cs typeface="Times New Roman" panose="02020603050405020304" pitchFamily="18" charset="0"/>
              </a:rPr>
              <a:t>Mission</a:t>
            </a:r>
          </a:p>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Verdana" panose="020B0604030504040204" pitchFamily="34" charset="0"/>
                <a:cs typeface="Times New Roman" panose="02020603050405020304" pitchFamily="18" charset="0"/>
              </a:rPr>
              <a:t>To promote the growth of 11 million minority  business enterprises</a:t>
            </a:r>
          </a:p>
        </p:txBody>
      </p:sp>
      <p:pic>
        <p:nvPicPr>
          <p:cNvPr id="14341" name="Picture 14" descr="doc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41888"/>
            <a:ext cx="1671638"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itle 1"/>
          <p:cNvSpPr>
            <a:spLocks noGrp="1"/>
          </p:cNvSpPr>
          <p:nvPr>
            <p:ph type="title"/>
          </p:nvPr>
        </p:nvSpPr>
        <p:spPr>
          <a:xfrm>
            <a:off x="457200" y="514411"/>
            <a:ext cx="8143875" cy="858838"/>
          </a:xfrm>
        </p:spPr>
        <p:txBody>
          <a:bodyPr/>
          <a:lstStyle/>
          <a:p>
            <a:r>
              <a:rPr lang="en-US" altLang="en-US" b="0" cap="small" spc="300" dirty="0">
                <a:latin typeface="Verdana" panose="020B0604030504040204" pitchFamily="34" charset="0"/>
                <a:cs typeface="Verdana" panose="020B0604030504040204" pitchFamily="34" charset="0"/>
              </a:rPr>
              <a:t> </a:t>
            </a:r>
            <a:r>
              <a:rPr lang="en-US" altLang="en-US" sz="2400" cap="small" spc="300" dirty="0">
                <a:latin typeface="Century Gothic" panose="020B0502020202020204" pitchFamily="34" charset="0"/>
                <a:cs typeface="Times New Roman" panose="02020603050405020304" pitchFamily="18" charset="0"/>
              </a:rPr>
              <a:t>MBDA Strategic Alignment</a:t>
            </a:r>
          </a:p>
        </p:txBody>
      </p:sp>
      <p:sp>
        <p:nvSpPr>
          <p:cNvPr id="7" name="Slide Number Placeholder 2">
            <a:extLst>
              <a:ext uri="{FF2B5EF4-FFF2-40B4-BE49-F238E27FC236}">
                <a16:creationId xmlns:a16="http://schemas.microsoft.com/office/drawing/2014/main" id="{303264EA-912E-4649-A5A7-679A24B8B992}"/>
              </a:ext>
            </a:extLst>
          </p:cNvPr>
          <p:cNvSpPr>
            <a:spLocks noGrp="1"/>
          </p:cNvSpPr>
          <p:nvPr>
            <p:ph type="sldNum" sz="quarter" idx="12"/>
          </p:nvPr>
        </p:nvSpPr>
        <p:spPr>
          <a:xfrm rot="10800000" flipV="1">
            <a:off x="3446712" y="6533145"/>
            <a:ext cx="2129856" cy="319600"/>
          </a:xfrm>
          <a:prstGeom prst="rect">
            <a:avLst/>
          </a:prstGeom>
        </p:spPr>
        <p:txBody>
          <a:bodyPr/>
          <a:lstStyle>
            <a:defPPr>
              <a:defRPr lang="en-US"/>
            </a:defPPr>
            <a:lvl1pPr algn="r" defTabSz="457200" rtl="0" fontAlgn="base">
              <a:spcBef>
                <a:spcPct val="0"/>
              </a:spcBef>
              <a:spcAft>
                <a:spcPct val="0"/>
              </a:spcAft>
              <a:defRPr sz="1000" kern="1200">
                <a:solidFill>
                  <a:schemeClr val="bg1">
                    <a:lumMod val="65000"/>
                  </a:schemeClr>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1400" b="1" dirty="0">
                <a:solidFill>
                  <a:schemeClr val="tx1"/>
                </a:solidFill>
                <a:latin typeface="Times New Roman" panose="02020603050405020304" pitchFamily="18" charset="0"/>
                <a:cs typeface="Times New Roman" panose="02020603050405020304" pitchFamily="18" charset="0"/>
              </a:rPr>
              <a:t>5</a:t>
            </a:r>
            <a:endPar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624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96615" y="1646474"/>
            <a:ext cx="7762594" cy="4605469"/>
          </a:xfrm>
        </p:spPr>
        <p:txBody>
          <a:bodyPr>
            <a:noAutofit/>
          </a:bodyPr>
          <a:lstStyle/>
          <a:p>
            <a:pPr marL="0" indent="0">
              <a:buNone/>
            </a:pPr>
            <a:r>
              <a:rPr lang="en-US" sz="1800" dirty="0">
                <a:solidFill>
                  <a:srgbClr val="000000"/>
                </a:solidFill>
                <a:latin typeface="Century Gothic" panose="020B0502020202020204" pitchFamily="34" charset="0"/>
                <a:cs typeface="Times New Roman" panose="02020603050405020304" pitchFamily="18" charset="0"/>
              </a:rPr>
              <a:t>The Minority Business Development Agency (MBDA), a bureau of the U.S. Department</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of Commerce, will provide Federal assistance to support innovative projects seeking to</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promote and ensure the inclusion and use of minority enterprises.</a:t>
            </a:r>
          </a:p>
          <a:p>
            <a:pPr marL="0" indent="0">
              <a:buNone/>
            </a:pPr>
            <a:endParaRPr lang="en-US" sz="1800" dirty="0">
              <a:solidFill>
                <a:srgbClr val="000000"/>
              </a:solidFill>
              <a:latin typeface="Century Gothic" panose="020B0502020202020204" pitchFamily="34" charset="0"/>
              <a:cs typeface="Times New Roman" panose="02020603050405020304" pitchFamily="18" charset="0"/>
            </a:endParaRPr>
          </a:p>
          <a:p>
            <a:pPr marL="0" indent="0">
              <a:buNone/>
            </a:pPr>
            <a:r>
              <a:rPr lang="en-US" sz="1800" dirty="0">
                <a:solidFill>
                  <a:srgbClr val="000000"/>
                </a:solidFill>
                <a:latin typeface="Century Gothic" panose="020B0502020202020204" pitchFamily="34" charset="0"/>
                <a:cs typeface="Times New Roman" panose="02020603050405020304" pitchFamily="18" charset="0"/>
              </a:rPr>
              <a:t>The MBDA Minority Business Enterprise (MBE) Equity Multiplier Project will facilitate technical assistance to MBEs related to accessing capital. In accordance with Executive Order 11625 and 15 U.S.C. § 1512, MBDA is soliciting competitive applications from eligible organizations for the operation of MBDA MBE Equity Multiplier Projects as described in this Broad Agency Announcement (BAA). MBDA anticipates awarding approximately one (1) individual cooperative agreement pursuant to this BAA.</a:t>
            </a:r>
          </a:p>
          <a:p>
            <a:pPr marL="0" indent="0">
              <a:buNone/>
            </a:pPr>
            <a:endParaRPr lang="en-US" sz="1600" dirty="0">
              <a:solidFill>
                <a:srgbClr val="000000"/>
              </a:solidFill>
              <a:latin typeface="Times New Roman" panose="02020603050405020304" pitchFamily="18" charset="0"/>
              <a:cs typeface="Times New Roman" panose="02020603050405020304" pitchFamily="18" charset="0"/>
            </a:endParaRPr>
          </a:p>
        </p:txBody>
      </p:sp>
      <p:sp>
        <p:nvSpPr>
          <p:cNvPr id="3" name="Title 2"/>
          <p:cNvSpPr>
            <a:spLocks noGrp="1"/>
          </p:cNvSpPr>
          <p:nvPr>
            <p:ph type="title"/>
          </p:nvPr>
        </p:nvSpPr>
        <p:spPr/>
        <p:txBody>
          <a:bodyPr/>
          <a:lstStyle/>
          <a:p>
            <a:r>
              <a:rPr lang="en-US" dirty="0"/>
              <a:t> </a:t>
            </a:r>
            <a:r>
              <a:rPr lang="en-US" sz="2400" dirty="0">
                <a:latin typeface="Century Gothic" panose="020B0502020202020204" pitchFamily="34" charset="0"/>
                <a:cs typeface="Times New Roman" panose="02020603050405020304" pitchFamily="18" charset="0"/>
              </a:rPr>
              <a:t>Program objectives </a:t>
            </a:r>
          </a:p>
        </p:txBody>
      </p:sp>
      <p:sp>
        <p:nvSpPr>
          <p:cNvPr id="4" name="TextBox 3"/>
          <p:cNvSpPr txBox="1"/>
          <p:nvPr/>
        </p:nvSpPr>
        <p:spPr>
          <a:xfrm>
            <a:off x="4216454" y="6467403"/>
            <a:ext cx="274434" cy="307777"/>
          </a:xfrm>
          <a:prstGeom prst="rect">
            <a:avLst/>
          </a:prstGeom>
          <a:noFill/>
        </p:spPr>
        <p:txBody>
          <a:bodyPr wrap="none" rtlCol="0">
            <a:spAutoFit/>
          </a:bodyPr>
          <a:lstStyle/>
          <a:p>
            <a:pPr algn="ctr"/>
            <a:r>
              <a:rPr lang="en-US" sz="1400" b="1"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138795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96615" y="1646474"/>
            <a:ext cx="7762594" cy="4605469"/>
          </a:xfrm>
        </p:spPr>
        <p:txBody>
          <a:bodyPr>
            <a:noAutofit/>
          </a:bodyPr>
          <a:lstStyle/>
          <a:p>
            <a:pPr marL="0" indent="0">
              <a:buNone/>
            </a:pPr>
            <a:r>
              <a:rPr lang="en-US" sz="1800" dirty="0">
                <a:solidFill>
                  <a:srgbClr val="000000"/>
                </a:solidFill>
                <a:latin typeface="Century Gothic" panose="020B0502020202020204" pitchFamily="34" charset="0"/>
                <a:cs typeface="Times New Roman" panose="02020603050405020304" pitchFamily="18" charset="0"/>
              </a:rPr>
              <a:t>MBDA anticipates making one (1) award under this announcement, with a federal funding</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amount of approximately $300,000.</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1. Agency Requirements for the Project</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a) Alignment to MBDA Mission</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b) Service Location</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c) Services </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d) Performance </a:t>
            </a:r>
          </a:p>
          <a:p>
            <a:pPr marL="0" indent="0">
              <a:buNone/>
            </a:pPr>
            <a:r>
              <a:rPr lang="en-US" sz="1800" dirty="0">
                <a:solidFill>
                  <a:srgbClr val="000000"/>
                </a:solidFill>
                <a:latin typeface="Century Gothic" panose="020B0502020202020204" pitchFamily="34" charset="0"/>
                <a:cs typeface="Times New Roman" panose="02020603050405020304" pitchFamily="18" charset="0"/>
              </a:rPr>
              <a:t>e) MBE Service Recipients (see printed Notice of Funding Opportunity)</a:t>
            </a:r>
          </a:p>
          <a:p>
            <a:pPr marL="0" indent="0">
              <a:buNone/>
            </a:pPr>
            <a:endParaRPr lang="en-US" sz="1800" dirty="0">
              <a:solidFill>
                <a:srgbClr val="000000"/>
              </a:solidFill>
              <a:latin typeface="Century Gothic" panose="020B0502020202020204" pitchFamily="34" charset="0"/>
              <a:cs typeface="Times New Roman" panose="02020603050405020304" pitchFamily="18" charset="0"/>
            </a:endParaRPr>
          </a:p>
          <a:p>
            <a:pPr marL="0" indent="0">
              <a:buNone/>
            </a:pPr>
            <a:endParaRPr lang="en-US" sz="1600" dirty="0">
              <a:solidFill>
                <a:srgbClr val="000000"/>
              </a:solidFill>
              <a:latin typeface="Century Gothic" panose="020B0502020202020204" pitchFamily="34" charset="0"/>
              <a:cs typeface="Times New Roman" panose="02020603050405020304" pitchFamily="18" charset="0"/>
            </a:endParaRPr>
          </a:p>
        </p:txBody>
      </p:sp>
      <p:sp>
        <p:nvSpPr>
          <p:cNvPr id="3" name="Title 2"/>
          <p:cNvSpPr>
            <a:spLocks noGrp="1"/>
          </p:cNvSpPr>
          <p:nvPr>
            <p:ph type="title"/>
          </p:nvPr>
        </p:nvSpPr>
        <p:spPr/>
        <p:txBody>
          <a:bodyPr/>
          <a:lstStyle/>
          <a:p>
            <a:r>
              <a:rPr lang="en-US" dirty="0"/>
              <a:t> </a:t>
            </a:r>
            <a:r>
              <a:rPr lang="en-US" sz="2400" dirty="0">
                <a:latin typeface="Century Gothic" panose="020B0502020202020204" pitchFamily="34" charset="0"/>
                <a:cs typeface="Times New Roman" panose="02020603050405020304" pitchFamily="18" charset="0"/>
              </a:rPr>
              <a:t>Program Priorities</a:t>
            </a:r>
          </a:p>
        </p:txBody>
      </p:sp>
      <p:sp>
        <p:nvSpPr>
          <p:cNvPr id="4" name="TextBox 3"/>
          <p:cNvSpPr txBox="1"/>
          <p:nvPr/>
        </p:nvSpPr>
        <p:spPr>
          <a:xfrm>
            <a:off x="4216453" y="6467403"/>
            <a:ext cx="274435" cy="307777"/>
          </a:xfrm>
          <a:prstGeom prst="rect">
            <a:avLst/>
          </a:prstGeom>
          <a:noFill/>
        </p:spPr>
        <p:txBody>
          <a:bodyPr wrap="none" rtlCol="0">
            <a:spAutoFit/>
          </a:bodyPr>
          <a:lstStyle/>
          <a:p>
            <a:pPr algn="ctr"/>
            <a:r>
              <a:rPr lang="en-US" sz="1400" b="1" dirty="0">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432187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DB9456-42DF-40FA-A7E1-D3A2EB8A0A4C}"/>
              </a:ext>
            </a:extLst>
          </p:cNvPr>
          <p:cNvSpPr>
            <a:spLocks noGrp="1"/>
          </p:cNvSpPr>
          <p:nvPr>
            <p:ph idx="1"/>
          </p:nvPr>
        </p:nvSpPr>
        <p:spPr/>
        <p:txBody>
          <a:bodyPr>
            <a:normAutofit/>
          </a:bodyPr>
          <a:lstStyle/>
          <a:p>
            <a:pPr marL="0" indent="0">
              <a:buNone/>
            </a:pPr>
            <a:r>
              <a:rPr lang="en-US" sz="1800" dirty="0">
                <a:solidFill>
                  <a:srgbClr val="000000"/>
                </a:solidFill>
                <a:latin typeface="Century Gothic" panose="020B0502020202020204" pitchFamily="34" charset="0"/>
                <a:cs typeface="Times New Roman" panose="02020603050405020304" pitchFamily="18" charset="0"/>
              </a:rPr>
              <a:t>Performance Measures and Goals – In order to remain consistent with the Agency’s mission, applications should allow for the measurement of the growth of MBEs, especially as it relates to equity growth. Applicants should plan projects that allow them to set measures and goals in the areas noted below, in addition to any others, and then to report their performance based on the goals and measures set. These goals shall determine performance achievement and outcomes that result in direct benefit(s) to the clients served and alignment to the program priorities.</a:t>
            </a:r>
          </a:p>
          <a:p>
            <a:endParaRPr lang="en-US" dirty="0"/>
          </a:p>
        </p:txBody>
      </p:sp>
      <p:sp>
        <p:nvSpPr>
          <p:cNvPr id="3" name="Title 2">
            <a:extLst>
              <a:ext uri="{FF2B5EF4-FFF2-40B4-BE49-F238E27FC236}">
                <a16:creationId xmlns:a16="http://schemas.microsoft.com/office/drawing/2014/main" id="{CEE3396C-949F-4818-A8F3-85ADBC8F95C2}"/>
              </a:ext>
            </a:extLst>
          </p:cNvPr>
          <p:cNvSpPr>
            <a:spLocks noGrp="1"/>
          </p:cNvSpPr>
          <p:nvPr>
            <p:ph type="title"/>
          </p:nvPr>
        </p:nvSpPr>
        <p:spPr/>
        <p:txBody>
          <a:bodyPr>
            <a:normAutofit/>
          </a:bodyPr>
          <a:lstStyle/>
          <a:p>
            <a:r>
              <a:rPr lang="en-US" sz="2400" dirty="0"/>
              <a:t>Program Priorities</a:t>
            </a:r>
          </a:p>
        </p:txBody>
      </p:sp>
      <p:sp>
        <p:nvSpPr>
          <p:cNvPr id="4" name="Rectangle 3">
            <a:extLst>
              <a:ext uri="{FF2B5EF4-FFF2-40B4-BE49-F238E27FC236}">
                <a16:creationId xmlns:a16="http://schemas.microsoft.com/office/drawing/2014/main" id="{76EFD58E-69EE-48A6-812A-C947D1B270C8}"/>
              </a:ext>
            </a:extLst>
          </p:cNvPr>
          <p:cNvSpPr/>
          <p:nvPr/>
        </p:nvSpPr>
        <p:spPr>
          <a:xfrm>
            <a:off x="3573517" y="6568966"/>
            <a:ext cx="1387366" cy="307777"/>
          </a:xfrm>
          <a:prstGeom prst="rect">
            <a:avLst/>
          </a:prstGeom>
        </p:spPr>
        <p:txBody>
          <a:bodyPr wrap="square">
            <a:spAutoFit/>
          </a:bodyPr>
          <a:lstStyle/>
          <a:p>
            <a:pPr algn="ctr"/>
            <a:r>
              <a:rPr lang="en-US" sz="1400" b="1" dirty="0">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3300636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outdoor, track&#10;&#10;Description automatically generated">
            <a:extLst>
              <a:ext uri="{FF2B5EF4-FFF2-40B4-BE49-F238E27FC236}">
                <a16:creationId xmlns:a16="http://schemas.microsoft.com/office/drawing/2014/main" id="{BCB03769-2151-4B59-A2B9-12D26F2883C7}"/>
              </a:ext>
            </a:extLst>
          </p:cNvPr>
          <p:cNvPicPr>
            <a:picLocks noChangeAspect="1"/>
          </p:cNvPicPr>
          <p:nvPr/>
        </p:nvPicPr>
        <p:blipFill rotWithShape="1">
          <a:blip r:embed="rId3">
            <a:extLst>
              <a:ext uri="{28A0092B-C50C-407E-A947-70E740481C1C}">
                <a14:useLocalDpi xmlns:a14="http://schemas.microsoft.com/office/drawing/2010/main" val="0"/>
              </a:ext>
            </a:extLst>
          </a:blip>
          <a:srcRect t="14259" b="15136"/>
          <a:stretch/>
        </p:blipFill>
        <p:spPr>
          <a:xfrm>
            <a:off x="13854" y="655898"/>
            <a:ext cx="9130146" cy="4301837"/>
          </a:xfrm>
          <a:prstGeom prst="rect">
            <a:avLst/>
          </a:prstGeom>
        </p:spPr>
      </p:pic>
      <p:sp>
        <p:nvSpPr>
          <p:cNvPr id="5" name="Rectangle 4">
            <a:extLst>
              <a:ext uri="{FF2B5EF4-FFF2-40B4-BE49-F238E27FC236}">
                <a16:creationId xmlns:a16="http://schemas.microsoft.com/office/drawing/2014/main" id="{73D2B8ED-50D5-4F09-AF70-0DD20B3221C1}"/>
              </a:ext>
            </a:extLst>
          </p:cNvPr>
          <p:cNvSpPr/>
          <p:nvPr/>
        </p:nvSpPr>
        <p:spPr>
          <a:xfrm>
            <a:off x="-35924" y="655897"/>
            <a:ext cx="9166070" cy="4301837"/>
          </a:xfrm>
          <a:prstGeom prst="rect">
            <a:avLst/>
          </a:prstGeom>
          <a:solidFill>
            <a:srgbClr val="CECECD">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Rectangle 2">
            <a:extLst>
              <a:ext uri="{FF2B5EF4-FFF2-40B4-BE49-F238E27FC236}">
                <a16:creationId xmlns:a16="http://schemas.microsoft.com/office/drawing/2014/main" id="{DD97F0FE-9673-4FEC-B19B-0F4AFA70A84F}"/>
              </a:ext>
            </a:extLst>
          </p:cNvPr>
          <p:cNvSpPr/>
          <p:nvPr/>
        </p:nvSpPr>
        <p:spPr>
          <a:xfrm>
            <a:off x="-7782" y="2414895"/>
            <a:ext cx="9152649" cy="1483750"/>
          </a:xfrm>
          <a:prstGeom prst="rect">
            <a:avLst/>
          </a:prstGeom>
          <a:solidFill>
            <a:schemeClr val="tx1">
              <a:lumMod val="50000"/>
              <a:lumOff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cap="all" spc="150" dirty="0">
                <a:latin typeface="Century Gothic" panose="020B0502020202020204" pitchFamily="34" charset="0"/>
              </a:rPr>
              <a:t>WINNING THE FUTURE</a:t>
            </a:r>
          </a:p>
          <a:p>
            <a:pPr algn="ctr"/>
            <a:r>
              <a:rPr lang="en-US" sz="900" cap="all" spc="150" dirty="0">
                <a:latin typeface="Century Gothic" panose="020B0502020202020204" pitchFamily="34" charset="0"/>
              </a:rPr>
              <a:t>Minority business development agency’s</a:t>
            </a:r>
          </a:p>
          <a:p>
            <a:pPr algn="ctr"/>
            <a:r>
              <a:rPr lang="en-US" sz="1500" cap="all" spc="150" dirty="0">
                <a:latin typeface="Century Gothic" panose="020B0502020202020204" pitchFamily="34" charset="0"/>
              </a:rPr>
              <a:t>NOTICE OF FUNDING OPPORTUNTY</a:t>
            </a:r>
          </a:p>
          <a:p>
            <a:pPr algn="ctr"/>
            <a:r>
              <a:rPr lang="en-US" sz="1500" cap="all" spc="150" dirty="0">
                <a:latin typeface="Century Gothic" panose="020B0502020202020204" pitchFamily="34" charset="0"/>
              </a:rPr>
              <a:t>Pre Award Conference</a:t>
            </a:r>
          </a:p>
        </p:txBody>
      </p:sp>
      <p:pic>
        <p:nvPicPr>
          <p:cNvPr id="10" name="Picture 9" descr="Logo, company name&#10;&#10;Description automatically generated">
            <a:extLst>
              <a:ext uri="{FF2B5EF4-FFF2-40B4-BE49-F238E27FC236}">
                <a16:creationId xmlns:a16="http://schemas.microsoft.com/office/drawing/2014/main" id="{5851ED86-D3CC-48A0-A6D1-B141D4AF0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236" y="5166133"/>
            <a:ext cx="1058471" cy="834617"/>
          </a:xfrm>
          <a:prstGeom prst="rect">
            <a:avLst/>
          </a:prstGeom>
        </p:spPr>
      </p:pic>
      <p:grpSp>
        <p:nvGrpSpPr>
          <p:cNvPr id="13" name="Group 12">
            <a:extLst>
              <a:ext uri="{FF2B5EF4-FFF2-40B4-BE49-F238E27FC236}">
                <a16:creationId xmlns:a16="http://schemas.microsoft.com/office/drawing/2014/main" id="{55845CF6-650E-49CF-8794-806EA299D161}"/>
              </a:ext>
            </a:extLst>
          </p:cNvPr>
          <p:cNvGrpSpPr/>
          <p:nvPr/>
        </p:nvGrpSpPr>
        <p:grpSpPr>
          <a:xfrm>
            <a:off x="6509207" y="2806816"/>
            <a:ext cx="1668608" cy="684530"/>
            <a:chOff x="8972549" y="2609850"/>
            <a:chExt cx="2266952" cy="933450"/>
          </a:xfrm>
        </p:grpSpPr>
        <p:sp>
          <p:nvSpPr>
            <p:cNvPr id="11" name="Freeform 362">
              <a:extLst>
                <a:ext uri="{FF2B5EF4-FFF2-40B4-BE49-F238E27FC236}">
                  <a16:creationId xmlns:a16="http://schemas.microsoft.com/office/drawing/2014/main" id="{25E6ED0B-6239-4774-B1F8-F3CFAB165AB8}"/>
                </a:ext>
              </a:extLst>
            </p:cNvPr>
            <p:cNvSpPr/>
            <p:nvPr/>
          </p:nvSpPr>
          <p:spPr>
            <a:xfrm>
              <a:off x="8972549" y="2658425"/>
              <a:ext cx="2039281" cy="884875"/>
            </a:xfrm>
            <a:custGeom>
              <a:avLst/>
              <a:gdLst>
                <a:gd name="connsiteX0" fmla="*/ 1616087 w 6297963"/>
                <a:gd name="connsiteY0" fmla="*/ 1878980 h 2008710"/>
                <a:gd name="connsiteX1" fmla="*/ 1616087 w 6297963"/>
                <a:gd name="connsiteY1" fmla="*/ 1917899 h 2008710"/>
                <a:gd name="connsiteX2" fmla="*/ 1657168 w 6297963"/>
                <a:gd name="connsiteY2" fmla="*/ 1878980 h 2008710"/>
                <a:gd name="connsiteX3" fmla="*/ 1616087 w 6297963"/>
                <a:gd name="connsiteY3" fmla="*/ 1878980 h 2008710"/>
                <a:gd name="connsiteX4" fmla="*/ 1758757 w 6297963"/>
                <a:gd name="connsiteY4" fmla="*/ 1832966 h 2008710"/>
                <a:gd name="connsiteX5" fmla="*/ 1757946 w 6297963"/>
                <a:gd name="connsiteY5" fmla="*/ 1837443 h 2008710"/>
                <a:gd name="connsiteX6" fmla="*/ 1757876 w 6297963"/>
                <a:gd name="connsiteY6" fmla="*/ 1840352 h 2008710"/>
                <a:gd name="connsiteX7" fmla="*/ 1759838 w 6297963"/>
                <a:gd name="connsiteY7" fmla="*/ 1842223 h 2008710"/>
                <a:gd name="connsiteX8" fmla="*/ 1758757 w 6297963"/>
                <a:gd name="connsiteY8" fmla="*/ 1832966 h 2008710"/>
                <a:gd name="connsiteX9" fmla="*/ 1739774 w 6297963"/>
                <a:gd name="connsiteY9" fmla="*/ 1811517 h 2008710"/>
                <a:gd name="connsiteX10" fmla="*/ 1735142 w 6297963"/>
                <a:gd name="connsiteY10" fmla="*/ 1815196 h 2008710"/>
                <a:gd name="connsiteX11" fmla="*/ 1740243 w 6297963"/>
                <a:gd name="connsiteY11" fmla="*/ 1814588 h 2008710"/>
                <a:gd name="connsiteX12" fmla="*/ 1739774 w 6297963"/>
                <a:gd name="connsiteY12" fmla="*/ 1811517 h 2008710"/>
                <a:gd name="connsiteX13" fmla="*/ 1704297 w 6297963"/>
                <a:gd name="connsiteY13" fmla="*/ 1798190 h 2008710"/>
                <a:gd name="connsiteX14" fmla="*/ 1699162 w 6297963"/>
                <a:gd name="connsiteY14" fmla="*/ 1802696 h 2008710"/>
                <a:gd name="connsiteX15" fmla="*/ 1707125 w 6297963"/>
                <a:gd name="connsiteY15" fmla="*/ 1798660 h 2008710"/>
                <a:gd name="connsiteX16" fmla="*/ 1704297 w 6297963"/>
                <a:gd name="connsiteY16" fmla="*/ 1798190 h 2008710"/>
                <a:gd name="connsiteX17" fmla="*/ 781763 w 6297963"/>
                <a:gd name="connsiteY17" fmla="*/ 1764385 h 2008710"/>
                <a:gd name="connsiteX18" fmla="*/ 791025 w 6297963"/>
                <a:gd name="connsiteY18" fmla="*/ 1771353 h 2008710"/>
                <a:gd name="connsiteX19" fmla="*/ 789643 w 6297963"/>
                <a:gd name="connsiteY19" fmla="*/ 1767087 h 2008710"/>
                <a:gd name="connsiteX20" fmla="*/ 781763 w 6297963"/>
                <a:gd name="connsiteY20" fmla="*/ 1764385 h 2008710"/>
                <a:gd name="connsiteX21" fmla="*/ 2307174 w 6297963"/>
                <a:gd name="connsiteY21" fmla="*/ 1680506 h 2008710"/>
                <a:gd name="connsiteX22" fmla="*/ 2308196 w 6297963"/>
                <a:gd name="connsiteY22" fmla="*/ 1688101 h 2008710"/>
                <a:gd name="connsiteX23" fmla="*/ 2310527 w 6297963"/>
                <a:gd name="connsiteY23" fmla="*/ 1685769 h 2008710"/>
                <a:gd name="connsiteX24" fmla="*/ 2308700 w 6297963"/>
                <a:gd name="connsiteY24" fmla="*/ 1681380 h 2008710"/>
                <a:gd name="connsiteX25" fmla="*/ 2307174 w 6297963"/>
                <a:gd name="connsiteY25" fmla="*/ 1680506 h 2008710"/>
                <a:gd name="connsiteX26" fmla="*/ 141455 w 6297963"/>
                <a:gd name="connsiteY26" fmla="*/ 1667087 h 2008710"/>
                <a:gd name="connsiteX27" fmla="*/ 103681 w 6297963"/>
                <a:gd name="connsiteY27" fmla="*/ 1704861 h 2008710"/>
                <a:gd name="connsiteX28" fmla="*/ 102911 w 6297963"/>
                <a:gd name="connsiteY28" fmla="*/ 1708168 h 2008710"/>
                <a:gd name="connsiteX29" fmla="*/ 141455 w 6297963"/>
                <a:gd name="connsiteY29" fmla="*/ 1708168 h 2008710"/>
                <a:gd name="connsiteX30" fmla="*/ 141455 w 6297963"/>
                <a:gd name="connsiteY30" fmla="*/ 1667087 h 2008710"/>
                <a:gd name="connsiteX31" fmla="*/ 1084164 w 6297963"/>
                <a:gd name="connsiteY31" fmla="*/ 1651952 h 2008710"/>
                <a:gd name="connsiteX32" fmla="*/ 1090614 w 6297963"/>
                <a:gd name="connsiteY32" fmla="*/ 1657522 h 2008710"/>
                <a:gd name="connsiteX33" fmla="*/ 1086326 w 6297963"/>
                <a:gd name="connsiteY33" fmla="*/ 1655735 h 2008710"/>
                <a:gd name="connsiteX34" fmla="*/ 1084164 w 6297963"/>
                <a:gd name="connsiteY34" fmla="*/ 1651952 h 2008710"/>
                <a:gd name="connsiteX35" fmla="*/ 1131760 w 6297963"/>
                <a:gd name="connsiteY35" fmla="*/ 1630351 h 2008710"/>
                <a:gd name="connsiteX36" fmla="*/ 1133700 w 6297963"/>
                <a:gd name="connsiteY36" fmla="*/ 1641870 h 2008710"/>
                <a:gd name="connsiteX37" fmla="*/ 1129067 w 6297963"/>
                <a:gd name="connsiteY37" fmla="*/ 1643303 h 2008710"/>
                <a:gd name="connsiteX38" fmla="*/ 1126854 w 6297963"/>
                <a:gd name="connsiteY38" fmla="*/ 1643303 h 2008710"/>
                <a:gd name="connsiteX39" fmla="*/ 1123438 w 6297963"/>
                <a:gd name="connsiteY39" fmla="*/ 1643303 h 2008710"/>
                <a:gd name="connsiteX40" fmla="*/ 1115785 w 6297963"/>
                <a:gd name="connsiteY40" fmla="*/ 1646343 h 2008710"/>
                <a:gd name="connsiteX41" fmla="*/ 1130938 w 6297963"/>
                <a:gd name="connsiteY41" fmla="*/ 1631293 h 2008710"/>
                <a:gd name="connsiteX42" fmla="*/ 1131760 w 6297963"/>
                <a:gd name="connsiteY42" fmla="*/ 1630351 h 2008710"/>
                <a:gd name="connsiteX43" fmla="*/ 2204467 w 6297963"/>
                <a:gd name="connsiteY43" fmla="*/ 1616653 h 2008710"/>
                <a:gd name="connsiteX44" fmla="*/ 2203634 w 6297963"/>
                <a:gd name="connsiteY44" fmla="*/ 1627391 h 2008710"/>
                <a:gd name="connsiteX45" fmla="*/ 2202418 w 6297963"/>
                <a:gd name="connsiteY45" fmla="*/ 1649789 h 2008710"/>
                <a:gd name="connsiteX46" fmla="*/ 2236168 w 6297963"/>
                <a:gd name="connsiteY46" fmla="*/ 1630330 h 2008710"/>
                <a:gd name="connsiteX47" fmla="*/ 2238565 w 6297963"/>
                <a:gd name="connsiteY47" fmla="*/ 1621816 h 2008710"/>
                <a:gd name="connsiteX48" fmla="*/ 2240051 w 6297963"/>
                <a:gd name="connsiteY48" fmla="*/ 1617344 h 2008710"/>
                <a:gd name="connsiteX49" fmla="*/ 2225526 w 6297963"/>
                <a:gd name="connsiteY49" fmla="*/ 1617289 h 2008710"/>
                <a:gd name="connsiteX50" fmla="*/ 2204985 w 6297963"/>
                <a:gd name="connsiteY50" fmla="*/ 1616749 h 2008710"/>
                <a:gd name="connsiteX51" fmla="*/ 2204467 w 6297963"/>
                <a:gd name="connsiteY51" fmla="*/ 1616653 h 2008710"/>
                <a:gd name="connsiteX52" fmla="*/ 1144468 w 6297963"/>
                <a:gd name="connsiteY52" fmla="*/ 1615465 h 2008710"/>
                <a:gd name="connsiteX53" fmla="*/ 1143623 w 6297963"/>
                <a:gd name="connsiteY53" fmla="*/ 1617762 h 2008710"/>
                <a:gd name="connsiteX54" fmla="*/ 1143391 w 6297963"/>
                <a:gd name="connsiteY54" fmla="*/ 1616762 h 2008710"/>
                <a:gd name="connsiteX55" fmla="*/ 1144468 w 6297963"/>
                <a:gd name="connsiteY55" fmla="*/ 1615465 h 2008710"/>
                <a:gd name="connsiteX56" fmla="*/ 191185 w 6297963"/>
                <a:gd name="connsiteY56" fmla="*/ 1604384 h 2008710"/>
                <a:gd name="connsiteX57" fmla="*/ 192266 w 6297963"/>
                <a:gd name="connsiteY57" fmla="*/ 1615161 h 2008710"/>
                <a:gd name="connsiteX58" fmla="*/ 193077 w 6297963"/>
                <a:gd name="connsiteY58" fmla="*/ 1610845 h 2008710"/>
                <a:gd name="connsiteX59" fmla="*/ 193188 w 6297963"/>
                <a:gd name="connsiteY59" fmla="*/ 1606409 h 2008710"/>
                <a:gd name="connsiteX60" fmla="*/ 191185 w 6297963"/>
                <a:gd name="connsiteY60" fmla="*/ 1604384 h 2008710"/>
                <a:gd name="connsiteX61" fmla="*/ 692810 w 6297963"/>
                <a:gd name="connsiteY61" fmla="*/ 1602222 h 2008710"/>
                <a:gd name="connsiteX62" fmla="*/ 691729 w 6297963"/>
                <a:gd name="connsiteY62" fmla="*/ 1614249 h 2008710"/>
                <a:gd name="connsiteX63" fmla="*/ 691256 w 6297963"/>
                <a:gd name="connsiteY63" fmla="*/ 1613531 h 2008710"/>
                <a:gd name="connsiteX64" fmla="*/ 691083 w 6297963"/>
                <a:gd name="connsiteY64" fmla="*/ 1614089 h 2008710"/>
                <a:gd name="connsiteX65" fmla="*/ 687840 w 6297963"/>
                <a:gd name="connsiteY65" fmla="*/ 1607690 h 2008710"/>
                <a:gd name="connsiteX66" fmla="*/ 687344 w 6297963"/>
                <a:gd name="connsiteY66" fmla="*/ 1603583 h 2008710"/>
                <a:gd name="connsiteX67" fmla="*/ 692810 w 6297963"/>
                <a:gd name="connsiteY67" fmla="*/ 1602222 h 2008710"/>
                <a:gd name="connsiteX68" fmla="*/ 2219306 w 6297963"/>
                <a:gd name="connsiteY68" fmla="*/ 1591820 h 2008710"/>
                <a:gd name="connsiteX69" fmla="*/ 2228004 w 6297963"/>
                <a:gd name="connsiteY69" fmla="*/ 1600059 h 2008710"/>
                <a:gd name="connsiteX70" fmla="*/ 2211067 w 6297963"/>
                <a:gd name="connsiteY70" fmla="*/ 1600059 h 2008710"/>
                <a:gd name="connsiteX71" fmla="*/ 2219306 w 6297963"/>
                <a:gd name="connsiteY71" fmla="*/ 1591820 h 2008710"/>
                <a:gd name="connsiteX72" fmla="*/ 1175481 w 6297963"/>
                <a:gd name="connsiteY72" fmla="*/ 1589249 h 2008710"/>
                <a:gd name="connsiteX73" fmla="*/ 1182568 w 6297963"/>
                <a:gd name="connsiteY73" fmla="*/ 1591681 h 2008710"/>
                <a:gd name="connsiteX74" fmla="*/ 1185030 w 6297963"/>
                <a:gd name="connsiteY74" fmla="*/ 1595964 h 2008710"/>
                <a:gd name="connsiteX75" fmla="*/ 1187948 w 6297963"/>
                <a:gd name="connsiteY75" fmla="*/ 1589249 h 2008710"/>
                <a:gd name="connsiteX76" fmla="*/ 1175481 w 6297963"/>
                <a:gd name="connsiteY76" fmla="*/ 1589249 h 2008710"/>
                <a:gd name="connsiteX77" fmla="*/ 718756 w 6297963"/>
                <a:gd name="connsiteY77" fmla="*/ 1587086 h 2008710"/>
                <a:gd name="connsiteX78" fmla="*/ 716770 w 6297963"/>
                <a:gd name="connsiteY78" fmla="*/ 1596016 h 2008710"/>
                <a:gd name="connsiteX79" fmla="*/ 708833 w 6297963"/>
                <a:gd name="connsiteY79" fmla="*/ 1588497 h 2008710"/>
                <a:gd name="connsiteX80" fmla="*/ 709803 w 6297963"/>
                <a:gd name="connsiteY80" fmla="*/ 1588168 h 2008710"/>
                <a:gd name="connsiteX81" fmla="*/ 718756 w 6297963"/>
                <a:gd name="connsiteY81" fmla="*/ 1587086 h 2008710"/>
                <a:gd name="connsiteX82" fmla="*/ 2948368 w 6297963"/>
                <a:gd name="connsiteY82" fmla="*/ 1580600 h 2008710"/>
                <a:gd name="connsiteX83" fmla="*/ 2947287 w 6297963"/>
                <a:gd name="connsiteY83" fmla="*/ 1589992 h 2008710"/>
                <a:gd name="connsiteX84" fmla="*/ 2946814 w 6297963"/>
                <a:gd name="connsiteY84" fmla="*/ 1592243 h 2008710"/>
                <a:gd name="connsiteX85" fmla="*/ 2946529 w 6297963"/>
                <a:gd name="connsiteY85" fmla="*/ 1596122 h 2008710"/>
                <a:gd name="connsiteX86" fmla="*/ 2948571 w 6297963"/>
                <a:gd name="connsiteY86" fmla="*/ 1598573 h 2008710"/>
                <a:gd name="connsiteX87" fmla="*/ 2949449 w 6297963"/>
                <a:gd name="connsiteY87" fmla="*/ 1600059 h 2008710"/>
                <a:gd name="connsiteX88" fmla="*/ 2948368 w 6297963"/>
                <a:gd name="connsiteY88" fmla="*/ 1580600 h 2008710"/>
                <a:gd name="connsiteX89" fmla="*/ 2252148 w 6297963"/>
                <a:gd name="connsiteY89" fmla="*/ 1558978 h 2008710"/>
                <a:gd name="connsiteX90" fmla="*/ 2219306 w 6297963"/>
                <a:gd name="connsiteY90" fmla="*/ 1591820 h 2008710"/>
                <a:gd name="connsiteX91" fmla="*/ 2193769 w 6297963"/>
                <a:gd name="connsiteY91" fmla="*/ 1567627 h 2008710"/>
                <a:gd name="connsiteX92" fmla="*/ 2193769 w 6297963"/>
                <a:gd name="connsiteY92" fmla="*/ 1596546 h 2008710"/>
                <a:gd name="connsiteX93" fmla="*/ 2234850 w 6297963"/>
                <a:gd name="connsiteY93" fmla="*/ 1606546 h 2008710"/>
                <a:gd name="connsiteX94" fmla="*/ 2228004 w 6297963"/>
                <a:gd name="connsiteY94" fmla="*/ 1600059 h 2008710"/>
                <a:gd name="connsiteX95" fmla="*/ 2252148 w 6297963"/>
                <a:gd name="connsiteY95" fmla="*/ 1600059 h 2008710"/>
                <a:gd name="connsiteX96" fmla="*/ 2252148 w 6297963"/>
                <a:gd name="connsiteY96" fmla="*/ 1558978 h 2008710"/>
                <a:gd name="connsiteX97" fmla="*/ 681999 w 6297963"/>
                <a:gd name="connsiteY97" fmla="*/ 1558978 h 2008710"/>
                <a:gd name="connsiteX98" fmla="*/ 681999 w 6297963"/>
                <a:gd name="connsiteY98" fmla="*/ 1563075 h 2008710"/>
                <a:gd name="connsiteX99" fmla="*/ 708833 w 6297963"/>
                <a:gd name="connsiteY99" fmla="*/ 1588497 h 2008710"/>
                <a:gd name="connsiteX100" fmla="*/ 707413 w 6297963"/>
                <a:gd name="connsiteY100" fmla="*/ 1588978 h 2008710"/>
                <a:gd name="connsiteX101" fmla="*/ 698080 w 6297963"/>
                <a:gd name="connsiteY101" fmla="*/ 1589249 h 2008710"/>
                <a:gd name="connsiteX102" fmla="*/ 686323 w 6297963"/>
                <a:gd name="connsiteY102" fmla="*/ 1595127 h 2008710"/>
                <a:gd name="connsiteX103" fmla="*/ 687344 w 6297963"/>
                <a:gd name="connsiteY103" fmla="*/ 1603583 h 2008710"/>
                <a:gd name="connsiteX104" fmla="*/ 653891 w 6297963"/>
                <a:gd name="connsiteY104" fmla="*/ 1611918 h 2008710"/>
                <a:gd name="connsiteX105" fmla="*/ 668857 w 6297963"/>
                <a:gd name="connsiteY105" fmla="*/ 1628168 h 2008710"/>
                <a:gd name="connsiteX106" fmla="*/ 690648 w 6297963"/>
                <a:gd name="connsiteY106" fmla="*/ 1622222 h 2008710"/>
                <a:gd name="connsiteX107" fmla="*/ 690918 w 6297963"/>
                <a:gd name="connsiteY107" fmla="*/ 1614620 h 2008710"/>
                <a:gd name="connsiteX108" fmla="*/ 691083 w 6297963"/>
                <a:gd name="connsiteY108" fmla="*/ 1614089 h 2008710"/>
                <a:gd name="connsiteX109" fmla="*/ 692388 w 6297963"/>
                <a:gd name="connsiteY109" fmla="*/ 1616664 h 2008710"/>
                <a:gd name="connsiteX110" fmla="*/ 710580 w 6297963"/>
                <a:gd name="connsiteY110" fmla="*/ 1623843 h 2008710"/>
                <a:gd name="connsiteX111" fmla="*/ 715179 w 6297963"/>
                <a:gd name="connsiteY111" fmla="*/ 1603168 h 2008710"/>
                <a:gd name="connsiteX112" fmla="*/ 716770 w 6297963"/>
                <a:gd name="connsiteY112" fmla="*/ 1596016 h 2008710"/>
                <a:gd name="connsiteX113" fmla="*/ 718756 w 6297963"/>
                <a:gd name="connsiteY113" fmla="*/ 1597897 h 2008710"/>
                <a:gd name="connsiteX114" fmla="*/ 718756 w 6297963"/>
                <a:gd name="connsiteY114" fmla="*/ 1587086 h 2008710"/>
                <a:gd name="connsiteX115" fmla="*/ 718756 w 6297963"/>
                <a:gd name="connsiteY115" fmla="*/ 1558978 h 2008710"/>
                <a:gd name="connsiteX116" fmla="*/ 681999 w 6297963"/>
                <a:gd name="connsiteY116" fmla="*/ 1558978 h 2008710"/>
                <a:gd name="connsiteX117" fmla="*/ 681999 w 6297963"/>
                <a:gd name="connsiteY117" fmla="*/ 1518080 h 2008710"/>
                <a:gd name="connsiteX118" fmla="*/ 681999 w 6297963"/>
                <a:gd name="connsiteY118" fmla="*/ 1542904 h 2008710"/>
                <a:gd name="connsiteX119" fmla="*/ 690479 w 6297963"/>
                <a:gd name="connsiteY119" fmla="*/ 1546005 h 2008710"/>
                <a:gd name="connsiteX120" fmla="*/ 707945 w 6297963"/>
                <a:gd name="connsiteY120" fmla="*/ 1530870 h 2008710"/>
                <a:gd name="connsiteX121" fmla="*/ 701172 w 6297963"/>
                <a:gd name="connsiteY121" fmla="*/ 1521140 h 2008710"/>
                <a:gd name="connsiteX122" fmla="*/ 681999 w 6297963"/>
                <a:gd name="connsiteY122" fmla="*/ 1518080 h 2008710"/>
                <a:gd name="connsiteX123" fmla="*/ 299294 w 6297963"/>
                <a:gd name="connsiteY123" fmla="*/ 1478978 h 2008710"/>
                <a:gd name="connsiteX124" fmla="*/ 258213 w 6297963"/>
                <a:gd name="connsiteY124" fmla="*/ 1520059 h 2008710"/>
                <a:gd name="connsiteX125" fmla="*/ 299294 w 6297963"/>
                <a:gd name="connsiteY125" fmla="*/ 1520059 h 2008710"/>
                <a:gd name="connsiteX126" fmla="*/ 299294 w 6297963"/>
                <a:gd name="connsiteY126" fmla="*/ 1478978 h 2008710"/>
                <a:gd name="connsiteX127" fmla="*/ 1968522 w 6297963"/>
                <a:gd name="connsiteY127" fmla="*/ 1466005 h 2008710"/>
                <a:gd name="connsiteX128" fmla="*/ 1968522 w 6297963"/>
                <a:gd name="connsiteY128" fmla="*/ 1504924 h 2008710"/>
                <a:gd name="connsiteX129" fmla="*/ 2009603 w 6297963"/>
                <a:gd name="connsiteY129" fmla="*/ 1466005 h 2008710"/>
                <a:gd name="connsiteX130" fmla="*/ 1968522 w 6297963"/>
                <a:gd name="connsiteY130" fmla="*/ 1466005 h 2008710"/>
                <a:gd name="connsiteX131" fmla="*/ 718756 w 6297963"/>
                <a:gd name="connsiteY131" fmla="*/ 1453032 h 2008710"/>
                <a:gd name="connsiteX132" fmla="*/ 681999 w 6297963"/>
                <a:gd name="connsiteY132" fmla="*/ 1487854 h 2008710"/>
                <a:gd name="connsiteX133" fmla="*/ 681999 w 6297963"/>
                <a:gd name="connsiteY133" fmla="*/ 1491951 h 2008710"/>
                <a:gd name="connsiteX134" fmla="*/ 718756 w 6297963"/>
                <a:gd name="connsiteY134" fmla="*/ 1491951 h 2008710"/>
                <a:gd name="connsiteX135" fmla="*/ 718756 w 6297963"/>
                <a:gd name="connsiteY135" fmla="*/ 1453032 h 2008710"/>
                <a:gd name="connsiteX136" fmla="*/ 281997 w 6297963"/>
                <a:gd name="connsiteY136" fmla="*/ 1453032 h 2008710"/>
                <a:gd name="connsiteX137" fmla="*/ 290645 w 6297963"/>
                <a:gd name="connsiteY137" fmla="*/ 1453032 h 2008710"/>
                <a:gd name="connsiteX138" fmla="*/ 281997 w 6297963"/>
                <a:gd name="connsiteY138" fmla="*/ 1461225 h 2008710"/>
                <a:gd name="connsiteX139" fmla="*/ 281997 w 6297963"/>
                <a:gd name="connsiteY139" fmla="*/ 1453032 h 2008710"/>
                <a:gd name="connsiteX140" fmla="*/ 3222829 w 6297963"/>
                <a:gd name="connsiteY140" fmla="*/ 1450869 h 2008710"/>
                <a:gd name="connsiteX141" fmla="*/ 3222559 w 6297963"/>
                <a:gd name="connsiteY141" fmla="*/ 1470734 h 2008710"/>
                <a:gd name="connsiteX142" fmla="*/ 3257559 w 6297963"/>
                <a:gd name="connsiteY142" fmla="*/ 1468707 h 2008710"/>
                <a:gd name="connsiteX143" fmla="*/ 3246174 w 6297963"/>
                <a:gd name="connsiteY143" fmla="*/ 1450869 h 2008710"/>
                <a:gd name="connsiteX144" fmla="*/ 3222829 w 6297963"/>
                <a:gd name="connsiteY144" fmla="*/ 1450869 h 2008710"/>
                <a:gd name="connsiteX145" fmla="*/ 292808 w 6297963"/>
                <a:gd name="connsiteY145" fmla="*/ 1435734 h 2008710"/>
                <a:gd name="connsiteX146" fmla="*/ 299294 w 6297963"/>
                <a:gd name="connsiteY146" fmla="*/ 1442221 h 2008710"/>
                <a:gd name="connsiteX147" fmla="*/ 292808 w 6297963"/>
                <a:gd name="connsiteY147" fmla="*/ 1448707 h 2008710"/>
                <a:gd name="connsiteX148" fmla="*/ 292808 w 6297963"/>
                <a:gd name="connsiteY148" fmla="*/ 1435734 h 2008710"/>
                <a:gd name="connsiteX149" fmla="*/ 2220492 w 6297963"/>
                <a:gd name="connsiteY149" fmla="*/ 1429248 h 2008710"/>
                <a:gd name="connsiteX150" fmla="*/ 2195931 w 6297963"/>
                <a:gd name="connsiteY150" fmla="*/ 1449518 h 2008710"/>
                <a:gd name="connsiteX151" fmla="*/ 2218972 w 6297963"/>
                <a:gd name="connsiteY151" fmla="*/ 1457356 h 2008710"/>
                <a:gd name="connsiteX152" fmla="*/ 2228364 w 6297963"/>
                <a:gd name="connsiteY152" fmla="*/ 1445329 h 2008710"/>
                <a:gd name="connsiteX153" fmla="*/ 2220492 w 6297963"/>
                <a:gd name="connsiteY153" fmla="*/ 1429248 h 2008710"/>
                <a:gd name="connsiteX154" fmla="*/ 716594 w 6297963"/>
                <a:gd name="connsiteY154" fmla="*/ 1422761 h 2008710"/>
                <a:gd name="connsiteX155" fmla="*/ 716332 w 6297963"/>
                <a:gd name="connsiteY155" fmla="*/ 1426591 h 2008710"/>
                <a:gd name="connsiteX156" fmla="*/ 717405 w 6297963"/>
                <a:gd name="connsiteY156" fmla="*/ 1426748 h 2008710"/>
                <a:gd name="connsiteX157" fmla="*/ 716594 w 6297963"/>
                <a:gd name="connsiteY157" fmla="*/ 1422761 h 2008710"/>
                <a:gd name="connsiteX158" fmla="*/ 292808 w 6297963"/>
                <a:gd name="connsiteY158" fmla="*/ 1409788 h 2008710"/>
                <a:gd name="connsiteX159" fmla="*/ 292808 w 6297963"/>
                <a:gd name="connsiteY159" fmla="*/ 1435734 h 2008710"/>
                <a:gd name="connsiteX160" fmla="*/ 281997 w 6297963"/>
                <a:gd name="connsiteY160" fmla="*/ 1424923 h 2008710"/>
                <a:gd name="connsiteX161" fmla="*/ 281997 w 6297963"/>
                <a:gd name="connsiteY161" fmla="*/ 1453032 h 2008710"/>
                <a:gd name="connsiteX162" fmla="*/ 262069 w 6297963"/>
                <a:gd name="connsiteY162" fmla="*/ 1453032 h 2008710"/>
                <a:gd name="connsiteX163" fmla="*/ 259463 w 6297963"/>
                <a:gd name="connsiteY163" fmla="*/ 1459890 h 2008710"/>
                <a:gd name="connsiteX164" fmla="*/ 249564 w 6297963"/>
                <a:gd name="connsiteY164" fmla="*/ 1479707 h 2008710"/>
                <a:gd name="connsiteX165" fmla="*/ 249564 w 6297963"/>
                <a:gd name="connsiteY165" fmla="*/ 1491951 h 2008710"/>
                <a:gd name="connsiteX166" fmla="*/ 281997 w 6297963"/>
                <a:gd name="connsiteY166" fmla="*/ 1461225 h 2008710"/>
                <a:gd name="connsiteX167" fmla="*/ 281997 w 6297963"/>
                <a:gd name="connsiteY167" fmla="*/ 1466005 h 2008710"/>
                <a:gd name="connsiteX168" fmla="*/ 323078 w 6297963"/>
                <a:gd name="connsiteY168" fmla="*/ 1466005 h 2008710"/>
                <a:gd name="connsiteX169" fmla="*/ 299294 w 6297963"/>
                <a:gd name="connsiteY169" fmla="*/ 1442221 h 2008710"/>
                <a:gd name="connsiteX170" fmla="*/ 331727 w 6297963"/>
                <a:gd name="connsiteY170" fmla="*/ 1409788 h 2008710"/>
                <a:gd name="connsiteX171" fmla="*/ 292808 w 6297963"/>
                <a:gd name="connsiteY171" fmla="*/ 1409788 h 2008710"/>
                <a:gd name="connsiteX172" fmla="*/ 221268 w 6297963"/>
                <a:gd name="connsiteY172" fmla="*/ 1395088 h 2008710"/>
                <a:gd name="connsiteX173" fmla="*/ 210071 w 6297963"/>
                <a:gd name="connsiteY173" fmla="*/ 1395666 h 2008710"/>
                <a:gd name="connsiteX174" fmla="*/ 206321 w 6297963"/>
                <a:gd name="connsiteY174" fmla="*/ 1412457 h 2008710"/>
                <a:gd name="connsiteX175" fmla="*/ 209137 w 6297963"/>
                <a:gd name="connsiteY175" fmla="*/ 1415771 h 2008710"/>
                <a:gd name="connsiteX176" fmla="*/ 209283 w 6297963"/>
                <a:gd name="connsiteY176" fmla="*/ 1415329 h 2008710"/>
                <a:gd name="connsiteX177" fmla="*/ 217131 w 6297963"/>
                <a:gd name="connsiteY177" fmla="*/ 1405464 h 2008710"/>
                <a:gd name="connsiteX178" fmla="*/ 221268 w 6297963"/>
                <a:gd name="connsiteY178" fmla="*/ 1395088 h 2008710"/>
                <a:gd name="connsiteX179" fmla="*/ 310105 w 6297963"/>
                <a:gd name="connsiteY179" fmla="*/ 1381680 h 2008710"/>
                <a:gd name="connsiteX180" fmla="*/ 351186 w 6297963"/>
                <a:gd name="connsiteY180" fmla="*/ 1420599 h 2008710"/>
                <a:gd name="connsiteX181" fmla="*/ 351186 w 6297963"/>
                <a:gd name="connsiteY181" fmla="*/ 1381680 h 2008710"/>
                <a:gd name="connsiteX182" fmla="*/ 310105 w 6297963"/>
                <a:gd name="connsiteY182" fmla="*/ 1381680 h 2008710"/>
                <a:gd name="connsiteX183" fmla="*/ 3257559 w 6297963"/>
                <a:gd name="connsiteY183" fmla="*/ 1353572 h 2008710"/>
                <a:gd name="connsiteX184" fmla="*/ 3240262 w 6297963"/>
                <a:gd name="connsiteY184" fmla="*/ 1371781 h 2008710"/>
                <a:gd name="connsiteX185" fmla="*/ 3241035 w 6297963"/>
                <a:gd name="connsiteY185" fmla="*/ 1377857 h 2008710"/>
                <a:gd name="connsiteX186" fmla="*/ 3254223 w 6297963"/>
                <a:gd name="connsiteY186" fmla="*/ 1378935 h 2008710"/>
                <a:gd name="connsiteX187" fmla="*/ 3270642 w 6297963"/>
                <a:gd name="connsiteY187" fmla="*/ 1383057 h 2008710"/>
                <a:gd name="connsiteX188" fmla="*/ 3270961 w 6297963"/>
                <a:gd name="connsiteY188" fmla="*/ 1383514 h 2008710"/>
                <a:gd name="connsiteX189" fmla="*/ 3270532 w 6297963"/>
                <a:gd name="connsiteY189" fmla="*/ 1379864 h 2008710"/>
                <a:gd name="connsiteX190" fmla="*/ 3272694 w 6297963"/>
                <a:gd name="connsiteY190" fmla="*/ 1361443 h 2008710"/>
                <a:gd name="connsiteX191" fmla="*/ 3257559 w 6297963"/>
                <a:gd name="connsiteY191" fmla="*/ 1353572 h 2008710"/>
                <a:gd name="connsiteX192" fmla="*/ 742540 w 6297963"/>
                <a:gd name="connsiteY192" fmla="*/ 1344923 h 2008710"/>
                <a:gd name="connsiteX193" fmla="*/ 738992 w 6297963"/>
                <a:gd name="connsiteY193" fmla="*/ 1345518 h 2008710"/>
                <a:gd name="connsiteX194" fmla="*/ 741459 w 6297963"/>
                <a:gd name="connsiteY194" fmla="*/ 1347136 h 2008710"/>
                <a:gd name="connsiteX195" fmla="*/ 742540 w 6297963"/>
                <a:gd name="connsiteY195" fmla="*/ 1344923 h 2008710"/>
                <a:gd name="connsiteX196" fmla="*/ 2250101 w 6297963"/>
                <a:gd name="connsiteY196" fmla="*/ 1344808 h 2008710"/>
                <a:gd name="connsiteX197" fmla="*/ 2250256 w 6297963"/>
                <a:gd name="connsiteY197" fmla="*/ 1348056 h 2008710"/>
                <a:gd name="connsiteX198" fmla="*/ 2251067 w 6297963"/>
                <a:gd name="connsiteY198" fmla="*/ 1350801 h 2008710"/>
                <a:gd name="connsiteX199" fmla="*/ 2252148 w 6297963"/>
                <a:gd name="connsiteY199" fmla="*/ 1360058 h 2008710"/>
                <a:gd name="connsiteX200" fmla="*/ 2227043 w 6297963"/>
                <a:gd name="connsiteY200" fmla="*/ 1383842 h 2008710"/>
                <a:gd name="connsiteX201" fmla="*/ 2226202 w 6297963"/>
                <a:gd name="connsiteY201" fmla="*/ 1383842 h 2008710"/>
                <a:gd name="connsiteX202" fmla="*/ 2226202 w 6297963"/>
                <a:gd name="connsiteY202" fmla="*/ 1368707 h 2008710"/>
                <a:gd name="connsiteX203" fmla="*/ 2234850 w 6297963"/>
                <a:gd name="connsiteY203" fmla="*/ 1360058 h 2008710"/>
                <a:gd name="connsiteX204" fmla="*/ 2250101 w 6297963"/>
                <a:gd name="connsiteY204" fmla="*/ 1344808 h 2008710"/>
                <a:gd name="connsiteX205" fmla="*/ 368091 w 6297963"/>
                <a:gd name="connsiteY205" fmla="*/ 1330979 h 2008710"/>
                <a:gd name="connsiteX206" fmla="*/ 364784 w 6297963"/>
                <a:gd name="connsiteY206" fmla="*/ 1331375 h 2008710"/>
                <a:gd name="connsiteX207" fmla="*/ 366270 w 6297963"/>
                <a:gd name="connsiteY207" fmla="*/ 1344456 h 2008710"/>
                <a:gd name="connsiteX208" fmla="*/ 367512 w 6297963"/>
                <a:gd name="connsiteY208" fmla="*/ 1351658 h 2008710"/>
                <a:gd name="connsiteX209" fmla="*/ 383619 w 6297963"/>
                <a:gd name="connsiteY209" fmla="*/ 1351425 h 2008710"/>
                <a:gd name="connsiteX210" fmla="*/ 383619 w 6297963"/>
                <a:gd name="connsiteY210" fmla="*/ 1339821 h 2008710"/>
                <a:gd name="connsiteX211" fmla="*/ 376761 w 6297963"/>
                <a:gd name="connsiteY211" fmla="*/ 1332963 h 2008710"/>
                <a:gd name="connsiteX212" fmla="*/ 368091 w 6297963"/>
                <a:gd name="connsiteY212" fmla="*/ 1330979 h 2008710"/>
                <a:gd name="connsiteX213" fmla="*/ 3242424 w 6297963"/>
                <a:gd name="connsiteY213" fmla="*/ 1327625 h 2008710"/>
                <a:gd name="connsiteX214" fmla="*/ 3242424 w 6297963"/>
                <a:gd name="connsiteY214" fmla="*/ 1334112 h 2008710"/>
                <a:gd name="connsiteX215" fmla="*/ 3242375 w 6297963"/>
                <a:gd name="connsiteY215" fmla="*/ 1328577 h 2008710"/>
                <a:gd name="connsiteX216" fmla="*/ 3242424 w 6297963"/>
                <a:gd name="connsiteY216" fmla="*/ 1327625 h 2008710"/>
                <a:gd name="connsiteX217" fmla="*/ 2239952 w 6297963"/>
                <a:gd name="connsiteY217" fmla="*/ 1327625 h 2008710"/>
                <a:gd name="connsiteX218" fmla="*/ 2226202 w 6297963"/>
                <a:gd name="connsiteY218" fmla="*/ 1333397 h 2008710"/>
                <a:gd name="connsiteX219" fmla="*/ 2226202 w 6297963"/>
                <a:gd name="connsiteY219" fmla="*/ 1331950 h 2008710"/>
                <a:gd name="connsiteX220" fmla="*/ 2225297 w 6297963"/>
                <a:gd name="connsiteY220" fmla="*/ 1333776 h 2008710"/>
                <a:gd name="connsiteX221" fmla="*/ 2213229 w 6297963"/>
                <a:gd name="connsiteY221" fmla="*/ 1338842 h 2008710"/>
                <a:gd name="connsiteX222" fmla="*/ 2215330 w 6297963"/>
                <a:gd name="connsiteY222" fmla="*/ 1348015 h 2008710"/>
                <a:gd name="connsiteX223" fmla="*/ 2218972 w 6297963"/>
                <a:gd name="connsiteY223" fmla="*/ 1346544 h 2008710"/>
                <a:gd name="connsiteX224" fmla="*/ 2225297 w 6297963"/>
                <a:gd name="connsiteY224" fmla="*/ 1333776 h 2008710"/>
                <a:gd name="connsiteX225" fmla="*/ 2226202 w 6297963"/>
                <a:gd name="connsiteY225" fmla="*/ 1333397 h 2008710"/>
                <a:gd name="connsiteX226" fmla="*/ 2226202 w 6297963"/>
                <a:gd name="connsiteY226" fmla="*/ 1360058 h 2008710"/>
                <a:gd name="connsiteX227" fmla="*/ 2226202 w 6297963"/>
                <a:gd name="connsiteY227" fmla="*/ 1368707 h 2008710"/>
                <a:gd name="connsiteX228" fmla="*/ 2211067 w 6297963"/>
                <a:gd name="connsiteY228" fmla="*/ 1383842 h 2008710"/>
                <a:gd name="connsiteX229" fmla="*/ 2211067 w 6297963"/>
                <a:gd name="connsiteY229" fmla="*/ 1398977 h 2008710"/>
                <a:gd name="connsiteX230" fmla="*/ 2221586 w 6297963"/>
                <a:gd name="connsiteY230" fmla="*/ 1389011 h 2008710"/>
                <a:gd name="connsiteX231" fmla="*/ 2216168 w 6297963"/>
                <a:gd name="connsiteY231" fmla="*/ 1383842 h 2008710"/>
                <a:gd name="connsiteX232" fmla="*/ 2226202 w 6297963"/>
                <a:gd name="connsiteY232" fmla="*/ 1383842 h 2008710"/>
                <a:gd name="connsiteX233" fmla="*/ 2226202 w 6297963"/>
                <a:gd name="connsiteY233" fmla="*/ 1384639 h 2008710"/>
                <a:gd name="connsiteX234" fmla="*/ 2227043 w 6297963"/>
                <a:gd name="connsiteY234" fmla="*/ 1383842 h 2008710"/>
                <a:gd name="connsiteX235" fmla="*/ 2252148 w 6297963"/>
                <a:gd name="connsiteY235" fmla="*/ 1383842 h 2008710"/>
                <a:gd name="connsiteX236" fmla="*/ 2252148 w 6297963"/>
                <a:gd name="connsiteY236" fmla="*/ 1360058 h 2008710"/>
                <a:gd name="connsiteX237" fmla="*/ 2252148 w 6297963"/>
                <a:gd name="connsiteY237" fmla="*/ 1342761 h 2008710"/>
                <a:gd name="connsiteX238" fmla="*/ 2250101 w 6297963"/>
                <a:gd name="connsiteY238" fmla="*/ 1344808 h 2008710"/>
                <a:gd name="connsiteX239" fmla="*/ 2250053 w 6297963"/>
                <a:gd name="connsiteY239" fmla="*/ 1343814 h 2008710"/>
                <a:gd name="connsiteX240" fmla="*/ 2249986 w 6297963"/>
                <a:gd name="connsiteY240" fmla="*/ 1337659 h 2008710"/>
                <a:gd name="connsiteX241" fmla="*/ 2239952 w 6297963"/>
                <a:gd name="connsiteY241" fmla="*/ 1327625 h 2008710"/>
                <a:gd name="connsiteX242" fmla="*/ 3241480 w 6297963"/>
                <a:gd name="connsiteY242" fmla="*/ 1317129 h 2008710"/>
                <a:gd name="connsiteX243" fmla="*/ 3241816 w 6297963"/>
                <a:gd name="connsiteY243" fmla="*/ 1317896 h 2008710"/>
                <a:gd name="connsiteX244" fmla="*/ 3242357 w 6297963"/>
                <a:gd name="connsiteY244" fmla="*/ 1326544 h 2008710"/>
                <a:gd name="connsiteX245" fmla="*/ 3242375 w 6297963"/>
                <a:gd name="connsiteY245" fmla="*/ 1328577 h 2008710"/>
                <a:gd name="connsiteX246" fmla="*/ 3242154 w 6297963"/>
                <a:gd name="connsiteY246" fmla="*/ 1332828 h 2008710"/>
                <a:gd name="connsiteX247" fmla="*/ 3241343 w 6297963"/>
                <a:gd name="connsiteY247" fmla="*/ 1333842 h 2008710"/>
                <a:gd name="connsiteX248" fmla="*/ 3240262 w 6297963"/>
                <a:gd name="connsiteY248" fmla="*/ 1342761 h 2008710"/>
                <a:gd name="connsiteX249" fmla="*/ 3279181 w 6297963"/>
                <a:gd name="connsiteY249" fmla="*/ 1334585 h 2008710"/>
                <a:gd name="connsiteX250" fmla="*/ 3279181 w 6297963"/>
                <a:gd name="connsiteY250" fmla="*/ 1326848 h 2008710"/>
                <a:gd name="connsiteX251" fmla="*/ 3241480 w 6297963"/>
                <a:gd name="connsiteY251" fmla="*/ 1317129 h 2008710"/>
                <a:gd name="connsiteX252" fmla="*/ 720918 w 6297963"/>
                <a:gd name="connsiteY252" fmla="*/ 1303841 h 2008710"/>
                <a:gd name="connsiteX253" fmla="*/ 762000 w 6297963"/>
                <a:gd name="connsiteY253" fmla="*/ 1340598 h 2008710"/>
                <a:gd name="connsiteX254" fmla="*/ 762000 w 6297963"/>
                <a:gd name="connsiteY254" fmla="*/ 1303841 h 2008710"/>
                <a:gd name="connsiteX255" fmla="*/ 720918 w 6297963"/>
                <a:gd name="connsiteY255" fmla="*/ 1303841 h 2008710"/>
                <a:gd name="connsiteX256" fmla="*/ 2224368 w 6297963"/>
                <a:gd name="connsiteY256" fmla="*/ 1301231 h 2008710"/>
                <a:gd name="connsiteX257" fmla="*/ 2225289 w 6297963"/>
                <a:gd name="connsiteY257" fmla="*/ 1302152 h 2008710"/>
                <a:gd name="connsiteX258" fmla="*/ 2226202 w 6297963"/>
                <a:gd name="connsiteY258" fmla="*/ 1303064 h 2008710"/>
                <a:gd name="connsiteX259" fmla="*/ 2225121 w 6297963"/>
                <a:gd name="connsiteY259" fmla="*/ 1302118 h 2008710"/>
                <a:gd name="connsiteX260" fmla="*/ 2224364 w 6297963"/>
                <a:gd name="connsiteY260" fmla="*/ 1301245 h 2008710"/>
                <a:gd name="connsiteX261" fmla="*/ 2224368 w 6297963"/>
                <a:gd name="connsiteY261" fmla="*/ 1301231 h 2008710"/>
                <a:gd name="connsiteX262" fmla="*/ 2224301 w 6297963"/>
                <a:gd name="connsiteY262" fmla="*/ 1301173 h 2008710"/>
                <a:gd name="connsiteX263" fmla="*/ 2224364 w 6297963"/>
                <a:gd name="connsiteY263" fmla="*/ 1301245 h 2008710"/>
                <a:gd name="connsiteX264" fmla="*/ 2224006 w 6297963"/>
                <a:gd name="connsiteY264" fmla="*/ 1302321 h 2008710"/>
                <a:gd name="connsiteX265" fmla="*/ 2224301 w 6297963"/>
                <a:gd name="connsiteY265" fmla="*/ 1301173 h 2008710"/>
                <a:gd name="connsiteX266" fmla="*/ 734398 w 6297963"/>
                <a:gd name="connsiteY266" fmla="*/ 1290801 h 2008710"/>
                <a:gd name="connsiteX267" fmla="*/ 732425 w 6297963"/>
                <a:gd name="connsiteY267" fmla="*/ 1293529 h 2008710"/>
                <a:gd name="connsiteX268" fmla="*/ 732878 w 6297963"/>
                <a:gd name="connsiteY268" fmla="*/ 1294314 h 2008710"/>
                <a:gd name="connsiteX269" fmla="*/ 742121 w 6297963"/>
                <a:gd name="connsiteY269" fmla="*/ 1295019 h 2008710"/>
                <a:gd name="connsiteX270" fmla="*/ 739626 w 6297963"/>
                <a:gd name="connsiteY270" fmla="*/ 1292532 h 2008710"/>
                <a:gd name="connsiteX271" fmla="*/ 734398 w 6297963"/>
                <a:gd name="connsiteY271" fmla="*/ 1290801 h 2008710"/>
                <a:gd name="connsiteX272" fmla="*/ 3266343 w 6297963"/>
                <a:gd name="connsiteY272" fmla="*/ 1286544 h 2008710"/>
                <a:gd name="connsiteX273" fmla="*/ 3251073 w 6297963"/>
                <a:gd name="connsiteY273" fmla="*/ 1295193 h 2008710"/>
                <a:gd name="connsiteX274" fmla="*/ 3251073 w 6297963"/>
                <a:gd name="connsiteY274" fmla="*/ 1299517 h 2008710"/>
                <a:gd name="connsiteX275" fmla="*/ 3279924 w 6297963"/>
                <a:gd name="connsiteY275" fmla="*/ 1293723 h 2008710"/>
                <a:gd name="connsiteX276" fmla="*/ 3281286 w 6297963"/>
                <a:gd name="connsiteY276" fmla="*/ 1291329 h 2008710"/>
                <a:gd name="connsiteX277" fmla="*/ 3266343 w 6297963"/>
                <a:gd name="connsiteY277" fmla="*/ 1286544 h 2008710"/>
                <a:gd name="connsiteX278" fmla="*/ 2232959 w 6297963"/>
                <a:gd name="connsiteY278" fmla="*/ 1284620 h 2008710"/>
                <a:gd name="connsiteX279" fmla="*/ 2229887 w 6297963"/>
                <a:gd name="connsiteY279" fmla="*/ 1284648 h 2008710"/>
                <a:gd name="connsiteX280" fmla="*/ 2224368 w 6297963"/>
                <a:gd name="connsiteY280" fmla="*/ 1301231 h 2008710"/>
                <a:gd name="connsiteX281" fmla="*/ 2222553 w 6297963"/>
                <a:gd name="connsiteY281" fmla="*/ 1299416 h 2008710"/>
                <a:gd name="connsiteX282" fmla="*/ 2211067 w 6297963"/>
                <a:gd name="connsiteY282" fmla="*/ 1299440 h 2008710"/>
                <a:gd name="connsiteX283" fmla="*/ 2211067 w 6297963"/>
                <a:gd name="connsiteY283" fmla="*/ 1303706 h 2008710"/>
                <a:gd name="connsiteX284" fmla="*/ 2211067 w 6297963"/>
                <a:gd name="connsiteY284" fmla="*/ 1310328 h 2008710"/>
                <a:gd name="connsiteX285" fmla="*/ 2252148 w 6297963"/>
                <a:gd name="connsiteY285" fmla="*/ 1310328 h 2008710"/>
                <a:gd name="connsiteX286" fmla="*/ 2251067 w 6297963"/>
                <a:gd name="connsiteY286" fmla="*/ 1301071 h 2008710"/>
                <a:gd name="connsiteX287" fmla="*/ 2249986 w 6297963"/>
                <a:gd name="connsiteY287" fmla="*/ 1287929 h 2008710"/>
                <a:gd name="connsiteX288" fmla="*/ 2232959 w 6297963"/>
                <a:gd name="connsiteY288" fmla="*/ 1284620 h 2008710"/>
                <a:gd name="connsiteX289" fmla="*/ 2818629 w 6297963"/>
                <a:gd name="connsiteY289" fmla="*/ 1283697 h 2008710"/>
                <a:gd name="connsiteX290" fmla="*/ 2818570 w 6297963"/>
                <a:gd name="connsiteY290" fmla="*/ 1293858 h 2008710"/>
                <a:gd name="connsiteX291" fmla="*/ 2817557 w 6297963"/>
                <a:gd name="connsiteY291" fmla="*/ 1307896 h 2008710"/>
                <a:gd name="connsiteX292" fmla="*/ 2816476 w 6297963"/>
                <a:gd name="connsiteY292" fmla="*/ 1316815 h 2008710"/>
                <a:gd name="connsiteX293" fmla="*/ 2857557 w 6297963"/>
                <a:gd name="connsiteY293" fmla="*/ 1306477 h 2008710"/>
                <a:gd name="connsiteX294" fmla="*/ 2857557 w 6297963"/>
                <a:gd name="connsiteY294" fmla="*/ 1284382 h 2008710"/>
                <a:gd name="connsiteX295" fmla="*/ 2819043 w 6297963"/>
                <a:gd name="connsiteY295" fmla="*/ 1283774 h 2008710"/>
                <a:gd name="connsiteX296" fmla="*/ 2818629 w 6297963"/>
                <a:gd name="connsiteY296" fmla="*/ 1283697 h 2008710"/>
                <a:gd name="connsiteX297" fmla="*/ 375132 w 6297963"/>
                <a:gd name="connsiteY297" fmla="*/ 1280219 h 2008710"/>
                <a:gd name="connsiteX298" fmla="*/ 380681 w 6297963"/>
                <a:gd name="connsiteY298" fmla="*/ 1285768 h 2008710"/>
                <a:gd name="connsiteX299" fmla="*/ 383619 w 6297963"/>
                <a:gd name="connsiteY299" fmla="*/ 1284311 h 2008710"/>
                <a:gd name="connsiteX300" fmla="*/ 383619 w 6297963"/>
                <a:gd name="connsiteY300" fmla="*/ 1288706 h 2008710"/>
                <a:gd name="connsiteX301" fmla="*/ 392268 w 6297963"/>
                <a:gd name="connsiteY301" fmla="*/ 1297355 h 2008710"/>
                <a:gd name="connsiteX302" fmla="*/ 383619 w 6297963"/>
                <a:gd name="connsiteY302" fmla="*/ 1297355 h 2008710"/>
                <a:gd name="connsiteX303" fmla="*/ 383619 w 6297963"/>
                <a:gd name="connsiteY303" fmla="*/ 1306843 h 2008710"/>
                <a:gd name="connsiteX304" fmla="*/ 362604 w 6297963"/>
                <a:gd name="connsiteY304" fmla="*/ 1297355 h 2008710"/>
                <a:gd name="connsiteX305" fmla="*/ 351186 w 6297963"/>
                <a:gd name="connsiteY305" fmla="*/ 1297355 h 2008710"/>
                <a:gd name="connsiteX306" fmla="*/ 351186 w 6297963"/>
                <a:gd name="connsiteY306" fmla="*/ 1292878 h 2008710"/>
                <a:gd name="connsiteX307" fmla="*/ 375132 w 6297963"/>
                <a:gd name="connsiteY307" fmla="*/ 1280219 h 2008710"/>
                <a:gd name="connsiteX308" fmla="*/ 383619 w 6297963"/>
                <a:gd name="connsiteY308" fmla="*/ 1280057 h 2008710"/>
                <a:gd name="connsiteX309" fmla="*/ 392196 w 6297963"/>
                <a:gd name="connsiteY309" fmla="*/ 1280057 h 2008710"/>
                <a:gd name="connsiteX310" fmla="*/ 383619 w 6297963"/>
                <a:gd name="connsiteY310" fmla="*/ 1284311 h 2008710"/>
                <a:gd name="connsiteX311" fmla="*/ 383619 w 6297963"/>
                <a:gd name="connsiteY311" fmla="*/ 1280057 h 2008710"/>
                <a:gd name="connsiteX312" fmla="*/ 374970 w 6297963"/>
                <a:gd name="connsiteY312" fmla="*/ 1280057 h 2008710"/>
                <a:gd name="connsiteX313" fmla="*/ 375439 w 6297963"/>
                <a:gd name="connsiteY313" fmla="*/ 1280057 h 2008710"/>
                <a:gd name="connsiteX314" fmla="*/ 375132 w 6297963"/>
                <a:gd name="connsiteY314" fmla="*/ 1280219 h 2008710"/>
                <a:gd name="connsiteX315" fmla="*/ 374970 w 6297963"/>
                <a:gd name="connsiteY315" fmla="*/ 1280057 h 2008710"/>
                <a:gd name="connsiteX316" fmla="*/ 383619 w 6297963"/>
                <a:gd name="connsiteY316" fmla="*/ 1275733 h 2008710"/>
                <a:gd name="connsiteX317" fmla="*/ 383619 w 6297963"/>
                <a:gd name="connsiteY317" fmla="*/ 1280057 h 2008710"/>
                <a:gd name="connsiteX318" fmla="*/ 375439 w 6297963"/>
                <a:gd name="connsiteY318" fmla="*/ 1280057 h 2008710"/>
                <a:gd name="connsiteX319" fmla="*/ 383619 w 6297963"/>
                <a:gd name="connsiteY319" fmla="*/ 1275733 h 2008710"/>
                <a:gd name="connsiteX320" fmla="*/ 367403 w 6297963"/>
                <a:gd name="connsiteY320" fmla="*/ 1272490 h 2008710"/>
                <a:gd name="connsiteX321" fmla="*/ 374970 w 6297963"/>
                <a:gd name="connsiteY321" fmla="*/ 1280057 h 2008710"/>
                <a:gd name="connsiteX322" fmla="*/ 359835 w 6297963"/>
                <a:gd name="connsiteY322" fmla="*/ 1280057 h 2008710"/>
                <a:gd name="connsiteX323" fmla="*/ 367403 w 6297963"/>
                <a:gd name="connsiteY323" fmla="*/ 1272490 h 2008710"/>
                <a:gd name="connsiteX324" fmla="*/ 299294 w 6297963"/>
                <a:gd name="connsiteY324" fmla="*/ 1256273 h 2008710"/>
                <a:gd name="connsiteX325" fmla="*/ 258213 w 6297963"/>
                <a:gd name="connsiteY325" fmla="*/ 1297355 h 2008710"/>
                <a:gd name="connsiteX326" fmla="*/ 299294 w 6297963"/>
                <a:gd name="connsiteY326" fmla="*/ 1297355 h 2008710"/>
                <a:gd name="connsiteX327" fmla="*/ 299294 w 6297963"/>
                <a:gd name="connsiteY327" fmla="*/ 1256273 h 2008710"/>
                <a:gd name="connsiteX328" fmla="*/ 423784 w 6297963"/>
                <a:gd name="connsiteY328" fmla="*/ 1231991 h 2008710"/>
                <a:gd name="connsiteX329" fmla="*/ 424700 w 6297963"/>
                <a:gd name="connsiteY329" fmla="*/ 1234652 h 2008710"/>
                <a:gd name="connsiteX330" fmla="*/ 422144 w 6297963"/>
                <a:gd name="connsiteY330" fmla="*/ 1232107 h 2008710"/>
                <a:gd name="connsiteX331" fmla="*/ 423784 w 6297963"/>
                <a:gd name="connsiteY331" fmla="*/ 1231991 h 2008710"/>
                <a:gd name="connsiteX332" fmla="*/ 729567 w 6297963"/>
                <a:gd name="connsiteY332" fmla="*/ 1230327 h 2008710"/>
                <a:gd name="connsiteX333" fmla="*/ 770648 w 6297963"/>
                <a:gd name="connsiteY333" fmla="*/ 1269247 h 2008710"/>
                <a:gd name="connsiteX334" fmla="*/ 770648 w 6297963"/>
                <a:gd name="connsiteY334" fmla="*/ 1230327 h 2008710"/>
                <a:gd name="connsiteX335" fmla="*/ 729567 w 6297963"/>
                <a:gd name="connsiteY335" fmla="*/ 1230327 h 2008710"/>
                <a:gd name="connsiteX336" fmla="*/ 711685 w 6297963"/>
                <a:gd name="connsiteY336" fmla="*/ 1217354 h 2008710"/>
                <a:gd name="connsiteX337" fmla="*/ 705143 w 6297963"/>
                <a:gd name="connsiteY337" fmla="*/ 1226175 h 2008710"/>
                <a:gd name="connsiteX338" fmla="*/ 714432 w 6297963"/>
                <a:gd name="connsiteY338" fmla="*/ 1217354 h 2008710"/>
                <a:gd name="connsiteX339" fmla="*/ 711685 w 6297963"/>
                <a:gd name="connsiteY339" fmla="*/ 1217354 h 2008710"/>
                <a:gd name="connsiteX340" fmla="*/ 441998 w 6297963"/>
                <a:gd name="connsiteY340" fmla="*/ 1204381 h 2008710"/>
                <a:gd name="connsiteX341" fmla="*/ 417555 w 6297963"/>
                <a:gd name="connsiteY341" fmla="*/ 1227538 h 2008710"/>
                <a:gd name="connsiteX342" fmla="*/ 422144 w 6297963"/>
                <a:gd name="connsiteY342" fmla="*/ 1232107 h 2008710"/>
                <a:gd name="connsiteX343" fmla="*/ 421035 w 6297963"/>
                <a:gd name="connsiteY343" fmla="*/ 1232186 h 2008710"/>
                <a:gd name="connsiteX344" fmla="*/ 410038 w 6297963"/>
                <a:gd name="connsiteY344" fmla="*/ 1241138 h 2008710"/>
                <a:gd name="connsiteX345" fmla="*/ 406322 w 6297963"/>
                <a:gd name="connsiteY345" fmla="*/ 1241138 h 2008710"/>
                <a:gd name="connsiteX346" fmla="*/ 408368 w 6297963"/>
                <a:gd name="connsiteY346" fmla="*/ 1238841 h 2008710"/>
                <a:gd name="connsiteX347" fmla="*/ 407917 w 6297963"/>
                <a:gd name="connsiteY347" fmla="*/ 1236668 h 2008710"/>
                <a:gd name="connsiteX348" fmla="*/ 400916 w 6297963"/>
                <a:gd name="connsiteY348" fmla="*/ 1243300 h 2008710"/>
                <a:gd name="connsiteX349" fmla="*/ 400916 w 6297963"/>
                <a:gd name="connsiteY349" fmla="*/ 1238976 h 2008710"/>
                <a:gd name="connsiteX350" fmla="*/ 367403 w 6297963"/>
                <a:gd name="connsiteY350" fmla="*/ 1272490 h 2008710"/>
                <a:gd name="connsiteX351" fmla="*/ 351186 w 6297963"/>
                <a:gd name="connsiteY351" fmla="*/ 1256273 h 2008710"/>
                <a:gd name="connsiteX352" fmla="*/ 351186 w 6297963"/>
                <a:gd name="connsiteY352" fmla="*/ 1292878 h 2008710"/>
                <a:gd name="connsiteX353" fmla="*/ 344700 w 6297963"/>
                <a:gd name="connsiteY353" fmla="*/ 1296308 h 2008710"/>
                <a:gd name="connsiteX354" fmla="*/ 383619 w 6297963"/>
                <a:gd name="connsiteY354" fmla="*/ 1314652 h 2008710"/>
                <a:gd name="connsiteX355" fmla="*/ 383619 w 6297963"/>
                <a:gd name="connsiteY355" fmla="*/ 1306843 h 2008710"/>
                <a:gd name="connsiteX356" fmla="*/ 400916 w 6297963"/>
                <a:gd name="connsiteY356" fmla="*/ 1314652 h 2008710"/>
                <a:gd name="connsiteX357" fmla="*/ 400916 w 6297963"/>
                <a:gd name="connsiteY357" fmla="*/ 1280057 h 2008710"/>
                <a:gd name="connsiteX358" fmla="*/ 392196 w 6297963"/>
                <a:gd name="connsiteY358" fmla="*/ 1280057 h 2008710"/>
                <a:gd name="connsiteX359" fmla="*/ 400916 w 6297963"/>
                <a:gd name="connsiteY359" fmla="*/ 1275733 h 2008710"/>
                <a:gd name="connsiteX360" fmla="*/ 400916 w 6297963"/>
                <a:gd name="connsiteY360" fmla="*/ 1243300 h 2008710"/>
                <a:gd name="connsiteX361" fmla="*/ 441998 w 6297963"/>
                <a:gd name="connsiteY361" fmla="*/ 1243300 h 2008710"/>
                <a:gd name="connsiteX362" fmla="*/ 441998 w 6297963"/>
                <a:gd name="connsiteY362" fmla="*/ 1204381 h 2008710"/>
                <a:gd name="connsiteX363" fmla="*/ 2126418 w 6297963"/>
                <a:gd name="connsiteY363" fmla="*/ 1177959 h 2008710"/>
                <a:gd name="connsiteX364" fmla="*/ 2128523 w 6297963"/>
                <a:gd name="connsiteY364" fmla="*/ 1181983 h 2008710"/>
                <a:gd name="connsiteX365" fmla="*/ 2119820 w 6297963"/>
                <a:gd name="connsiteY365" fmla="*/ 1184036 h 2008710"/>
                <a:gd name="connsiteX366" fmla="*/ 2121698 w 6297963"/>
                <a:gd name="connsiteY366" fmla="*/ 1182371 h 2008710"/>
                <a:gd name="connsiteX367" fmla="*/ 2126418 w 6297963"/>
                <a:gd name="connsiteY367" fmla="*/ 1177959 h 2008710"/>
                <a:gd name="connsiteX368" fmla="*/ 2132847 w 6297963"/>
                <a:gd name="connsiteY368" fmla="*/ 1171949 h 2008710"/>
                <a:gd name="connsiteX369" fmla="*/ 2126418 w 6297963"/>
                <a:gd name="connsiteY369" fmla="*/ 1177959 h 2008710"/>
                <a:gd name="connsiteX370" fmla="*/ 2124587 w 6297963"/>
                <a:gd name="connsiteY370" fmla="*/ 1174457 h 2008710"/>
                <a:gd name="connsiteX371" fmla="*/ 2132847 w 6297963"/>
                <a:gd name="connsiteY371" fmla="*/ 1171949 h 2008710"/>
                <a:gd name="connsiteX372" fmla="*/ 313509 w 6297963"/>
                <a:gd name="connsiteY372" fmla="*/ 1165302 h 2008710"/>
                <a:gd name="connsiteX373" fmla="*/ 305882 w 6297963"/>
                <a:gd name="connsiteY373" fmla="*/ 1166408 h 2008710"/>
                <a:gd name="connsiteX374" fmla="*/ 301456 w 6297963"/>
                <a:gd name="connsiteY374" fmla="*/ 1169753 h 2008710"/>
                <a:gd name="connsiteX375" fmla="*/ 303618 w 6297963"/>
                <a:gd name="connsiteY375" fmla="*/ 1170969 h 2008710"/>
                <a:gd name="connsiteX376" fmla="*/ 313213 w 6297963"/>
                <a:gd name="connsiteY376" fmla="*/ 1191408 h 2008710"/>
                <a:gd name="connsiteX377" fmla="*/ 320603 w 6297963"/>
                <a:gd name="connsiteY377" fmla="*/ 1192407 h 2008710"/>
                <a:gd name="connsiteX378" fmla="*/ 325240 w 6297963"/>
                <a:gd name="connsiteY378" fmla="*/ 1189787 h 2008710"/>
                <a:gd name="connsiteX379" fmla="*/ 325240 w 6297963"/>
                <a:gd name="connsiteY379" fmla="*/ 1168199 h 2008710"/>
                <a:gd name="connsiteX380" fmla="*/ 313509 w 6297963"/>
                <a:gd name="connsiteY380" fmla="*/ 1165302 h 2008710"/>
                <a:gd name="connsiteX381" fmla="*/ 400916 w 6297963"/>
                <a:gd name="connsiteY381" fmla="*/ 1158976 h 2008710"/>
                <a:gd name="connsiteX382" fmla="*/ 401997 w 6297963"/>
                <a:gd name="connsiteY382" fmla="*/ 1169753 h 2008710"/>
                <a:gd name="connsiteX383" fmla="*/ 402808 w 6297963"/>
                <a:gd name="connsiteY383" fmla="*/ 1166602 h 2008710"/>
                <a:gd name="connsiteX384" fmla="*/ 403012 w 6297963"/>
                <a:gd name="connsiteY384" fmla="*/ 1161095 h 2008710"/>
                <a:gd name="connsiteX385" fmla="*/ 400916 w 6297963"/>
                <a:gd name="connsiteY385" fmla="*/ 1158976 h 2008710"/>
                <a:gd name="connsiteX386" fmla="*/ 2784043 w 6297963"/>
                <a:gd name="connsiteY386" fmla="*/ 1152489 h 2008710"/>
                <a:gd name="connsiteX387" fmla="*/ 2784043 w 6297963"/>
                <a:gd name="connsiteY387" fmla="*/ 1191408 h 2008710"/>
                <a:gd name="connsiteX388" fmla="*/ 2825124 w 6297963"/>
                <a:gd name="connsiteY388" fmla="*/ 1152489 h 2008710"/>
                <a:gd name="connsiteX389" fmla="*/ 2784043 w 6297963"/>
                <a:gd name="connsiteY389" fmla="*/ 1152489 h 2008710"/>
                <a:gd name="connsiteX390" fmla="*/ 457133 w 6297963"/>
                <a:gd name="connsiteY390" fmla="*/ 1146003 h 2008710"/>
                <a:gd name="connsiteX391" fmla="*/ 455410 w 6297963"/>
                <a:gd name="connsiteY391" fmla="*/ 1158317 h 2008710"/>
                <a:gd name="connsiteX392" fmla="*/ 455135 w 6297963"/>
                <a:gd name="connsiteY392" fmla="*/ 1159267 h 2008710"/>
                <a:gd name="connsiteX393" fmla="*/ 457491 w 6297963"/>
                <a:gd name="connsiteY393" fmla="*/ 1161551 h 2008710"/>
                <a:gd name="connsiteX394" fmla="*/ 457403 w 6297963"/>
                <a:gd name="connsiteY394" fmla="*/ 1160597 h 2008710"/>
                <a:gd name="connsiteX395" fmla="*/ 457133 w 6297963"/>
                <a:gd name="connsiteY395" fmla="*/ 1146003 h 2008710"/>
                <a:gd name="connsiteX396" fmla="*/ 2251067 w 6297963"/>
                <a:gd name="connsiteY396" fmla="*/ 1142793 h 2008710"/>
                <a:gd name="connsiteX397" fmla="*/ 2239609 w 6297963"/>
                <a:gd name="connsiteY397" fmla="*/ 1146000 h 2008710"/>
                <a:gd name="connsiteX398" fmla="*/ 2239496 w 6297963"/>
                <a:gd name="connsiteY398" fmla="*/ 1146881 h 2008710"/>
                <a:gd name="connsiteX399" fmla="*/ 2233972 w 6297963"/>
                <a:gd name="connsiteY399" fmla="*/ 1161476 h 2008710"/>
                <a:gd name="connsiteX400" fmla="*/ 2233123 w 6297963"/>
                <a:gd name="connsiteY400" fmla="*/ 1165576 h 2008710"/>
                <a:gd name="connsiteX401" fmla="*/ 2236742 w 6297963"/>
                <a:gd name="connsiteY401" fmla="*/ 1165023 h 2008710"/>
                <a:gd name="connsiteX402" fmla="*/ 2258634 w 6297963"/>
                <a:gd name="connsiteY402" fmla="*/ 1161678 h 2008710"/>
                <a:gd name="connsiteX403" fmla="*/ 2260797 w 6297963"/>
                <a:gd name="connsiteY403" fmla="*/ 1147388 h 2008710"/>
                <a:gd name="connsiteX404" fmla="*/ 2251067 w 6297963"/>
                <a:gd name="connsiteY404" fmla="*/ 1142793 h 2008710"/>
                <a:gd name="connsiteX405" fmla="*/ 2794584 w 6297963"/>
                <a:gd name="connsiteY405" fmla="*/ 1127954 h 2008710"/>
                <a:gd name="connsiteX406" fmla="*/ 2777556 w 6297963"/>
                <a:gd name="connsiteY406" fmla="*/ 1130732 h 2008710"/>
                <a:gd name="connsiteX407" fmla="*/ 2776475 w 6297963"/>
                <a:gd name="connsiteY407" fmla="*/ 1141408 h 2008710"/>
                <a:gd name="connsiteX408" fmla="*/ 2775394 w 6297963"/>
                <a:gd name="connsiteY408" fmla="*/ 1150327 h 2008710"/>
                <a:gd name="connsiteX409" fmla="*/ 2816476 w 6297963"/>
                <a:gd name="connsiteY409" fmla="*/ 1139989 h 2008710"/>
                <a:gd name="connsiteX410" fmla="*/ 2816476 w 6297963"/>
                <a:gd name="connsiteY410" fmla="*/ 1137354 h 2008710"/>
                <a:gd name="connsiteX411" fmla="*/ 2794584 w 6297963"/>
                <a:gd name="connsiteY411" fmla="*/ 1127954 h 2008710"/>
                <a:gd name="connsiteX412" fmla="*/ 780344 w 6297963"/>
                <a:gd name="connsiteY412" fmla="*/ 1126543 h 2008710"/>
                <a:gd name="connsiteX413" fmla="*/ 772810 w 6297963"/>
                <a:gd name="connsiteY413" fmla="*/ 1137354 h 2008710"/>
                <a:gd name="connsiteX414" fmla="*/ 772540 w 6297963"/>
                <a:gd name="connsiteY414" fmla="*/ 1151949 h 2008710"/>
                <a:gd name="connsiteX415" fmla="*/ 772293 w 6297963"/>
                <a:gd name="connsiteY415" fmla="*/ 1154616 h 2008710"/>
                <a:gd name="connsiteX416" fmla="*/ 784434 w 6297963"/>
                <a:gd name="connsiteY416" fmla="*/ 1154356 h 2008710"/>
                <a:gd name="connsiteX417" fmla="*/ 799061 w 6297963"/>
                <a:gd name="connsiteY417" fmla="*/ 1163300 h 2008710"/>
                <a:gd name="connsiteX418" fmla="*/ 803081 w 6297963"/>
                <a:gd name="connsiteY418" fmla="*/ 1144922 h 2008710"/>
                <a:gd name="connsiteX419" fmla="*/ 785783 w 6297963"/>
                <a:gd name="connsiteY419" fmla="*/ 1126543 h 2008710"/>
                <a:gd name="connsiteX420" fmla="*/ 780344 w 6297963"/>
                <a:gd name="connsiteY420" fmla="*/ 1126543 h 2008710"/>
                <a:gd name="connsiteX421" fmla="*/ 483079 w 6297963"/>
                <a:gd name="connsiteY421" fmla="*/ 1122219 h 2008710"/>
                <a:gd name="connsiteX422" fmla="*/ 444160 w 6297963"/>
                <a:gd name="connsiteY422" fmla="*/ 1139516 h 2008710"/>
                <a:gd name="connsiteX423" fmla="*/ 443079 w 6297963"/>
                <a:gd name="connsiteY423" fmla="*/ 1145732 h 2008710"/>
                <a:gd name="connsiteX424" fmla="*/ 463619 w 6297963"/>
                <a:gd name="connsiteY424" fmla="*/ 1133030 h 2008710"/>
                <a:gd name="connsiteX425" fmla="*/ 484160 w 6297963"/>
                <a:gd name="connsiteY425" fmla="*/ 1156814 h 2008710"/>
                <a:gd name="connsiteX426" fmla="*/ 483079 w 6297963"/>
                <a:gd name="connsiteY426" fmla="*/ 1137354 h 2008710"/>
                <a:gd name="connsiteX427" fmla="*/ 483079 w 6297963"/>
                <a:gd name="connsiteY427" fmla="*/ 1122219 h 2008710"/>
                <a:gd name="connsiteX428" fmla="*/ 441998 w 6297963"/>
                <a:gd name="connsiteY428" fmla="*/ 1100568 h 2008710"/>
                <a:gd name="connsiteX429" fmla="*/ 474430 w 6297963"/>
                <a:gd name="connsiteY429" fmla="*/ 1116678 h 2008710"/>
                <a:gd name="connsiteX430" fmla="*/ 466934 w 6297963"/>
                <a:gd name="connsiteY430" fmla="*/ 1120057 h 2008710"/>
                <a:gd name="connsiteX431" fmla="*/ 441998 w 6297963"/>
                <a:gd name="connsiteY431" fmla="*/ 1120057 h 2008710"/>
                <a:gd name="connsiteX432" fmla="*/ 441998 w 6297963"/>
                <a:gd name="connsiteY432" fmla="*/ 1100568 h 2008710"/>
                <a:gd name="connsiteX433" fmla="*/ 510506 w 6297963"/>
                <a:gd name="connsiteY433" fmla="*/ 1090178 h 2008710"/>
                <a:gd name="connsiteX434" fmla="*/ 509944 w 6297963"/>
                <a:gd name="connsiteY434" fmla="*/ 1091032 h 2008710"/>
                <a:gd name="connsiteX435" fmla="*/ 510343 w 6297963"/>
                <a:gd name="connsiteY435" fmla="*/ 1091948 h 2008710"/>
                <a:gd name="connsiteX436" fmla="*/ 510506 w 6297963"/>
                <a:gd name="connsiteY436" fmla="*/ 1090178 h 2008710"/>
                <a:gd name="connsiteX437" fmla="*/ 441998 w 6297963"/>
                <a:gd name="connsiteY437" fmla="*/ 1078975 h 2008710"/>
                <a:gd name="connsiteX438" fmla="*/ 441998 w 6297963"/>
                <a:gd name="connsiteY438" fmla="*/ 1100568 h 2008710"/>
                <a:gd name="connsiteX439" fmla="*/ 433349 w 6297963"/>
                <a:gd name="connsiteY439" fmla="*/ 1096273 h 2008710"/>
                <a:gd name="connsiteX440" fmla="*/ 433349 w 6297963"/>
                <a:gd name="connsiteY440" fmla="*/ 1135192 h 2008710"/>
                <a:gd name="connsiteX441" fmla="*/ 466934 w 6297963"/>
                <a:gd name="connsiteY441" fmla="*/ 1120057 h 2008710"/>
                <a:gd name="connsiteX442" fmla="*/ 483079 w 6297963"/>
                <a:gd name="connsiteY442" fmla="*/ 1120057 h 2008710"/>
                <a:gd name="connsiteX443" fmla="*/ 441998 w 6297963"/>
                <a:gd name="connsiteY443" fmla="*/ 1078975 h 2008710"/>
                <a:gd name="connsiteX444" fmla="*/ 450646 w 6297963"/>
                <a:gd name="connsiteY444" fmla="*/ 1061678 h 2008710"/>
                <a:gd name="connsiteX445" fmla="*/ 491728 w 6297963"/>
                <a:gd name="connsiteY445" fmla="*/ 1100597 h 2008710"/>
                <a:gd name="connsiteX446" fmla="*/ 491728 w 6297963"/>
                <a:gd name="connsiteY446" fmla="*/ 1076342 h 2008710"/>
                <a:gd name="connsiteX447" fmla="*/ 487948 w 6297963"/>
                <a:gd name="connsiteY447" fmla="*/ 1072218 h 2008710"/>
                <a:gd name="connsiteX448" fmla="*/ 478588 w 6297963"/>
                <a:gd name="connsiteY448" fmla="*/ 1062915 h 2008710"/>
                <a:gd name="connsiteX449" fmla="*/ 476592 w 6297963"/>
                <a:gd name="connsiteY449" fmla="*/ 1063806 h 2008710"/>
                <a:gd name="connsiteX450" fmla="*/ 477839 w 6297963"/>
                <a:gd name="connsiteY450" fmla="*/ 1062170 h 2008710"/>
                <a:gd name="connsiteX451" fmla="*/ 477344 w 6297963"/>
                <a:gd name="connsiteY451" fmla="*/ 1061678 h 2008710"/>
                <a:gd name="connsiteX452" fmla="*/ 450646 w 6297963"/>
                <a:gd name="connsiteY452" fmla="*/ 1061678 h 2008710"/>
                <a:gd name="connsiteX453" fmla="*/ 829027 w 6297963"/>
                <a:gd name="connsiteY453" fmla="*/ 1047421 h 2008710"/>
                <a:gd name="connsiteX454" fmla="*/ 827453 w 6297963"/>
                <a:gd name="connsiteY454" fmla="*/ 1053247 h 2008710"/>
                <a:gd name="connsiteX455" fmla="*/ 831527 w 6297963"/>
                <a:gd name="connsiteY455" fmla="*/ 1052083 h 2008710"/>
                <a:gd name="connsiteX456" fmla="*/ 837676 w 6297963"/>
                <a:gd name="connsiteY456" fmla="*/ 1049245 h 2008710"/>
                <a:gd name="connsiteX457" fmla="*/ 829027 w 6297963"/>
                <a:gd name="connsiteY457" fmla="*/ 1047421 h 2008710"/>
                <a:gd name="connsiteX458" fmla="*/ 459295 w 6297963"/>
                <a:gd name="connsiteY458" fmla="*/ 1044380 h 2008710"/>
                <a:gd name="connsiteX459" fmla="*/ 460376 w 6297963"/>
                <a:gd name="connsiteY459" fmla="*/ 1055158 h 2008710"/>
                <a:gd name="connsiteX460" fmla="*/ 461187 w 6297963"/>
                <a:gd name="connsiteY460" fmla="*/ 1051467 h 2008710"/>
                <a:gd name="connsiteX461" fmla="*/ 461343 w 6297963"/>
                <a:gd name="connsiteY461" fmla="*/ 1046338 h 2008710"/>
                <a:gd name="connsiteX462" fmla="*/ 459295 w 6297963"/>
                <a:gd name="connsiteY462" fmla="*/ 1044380 h 2008710"/>
                <a:gd name="connsiteX463" fmla="*/ 360308 w 6297963"/>
                <a:gd name="connsiteY463" fmla="*/ 1035732 h 2008710"/>
                <a:gd name="connsiteX464" fmla="*/ 344700 w 6297963"/>
                <a:gd name="connsiteY464" fmla="*/ 1045901 h 2008710"/>
                <a:gd name="connsiteX465" fmla="*/ 363416 w 6297963"/>
                <a:gd name="connsiteY465" fmla="*/ 1037894 h 2008710"/>
                <a:gd name="connsiteX466" fmla="*/ 365580 w 6297963"/>
                <a:gd name="connsiteY466" fmla="*/ 1037730 h 2008710"/>
                <a:gd name="connsiteX467" fmla="*/ 365004 w 6297963"/>
                <a:gd name="connsiteY467" fmla="*/ 1037100 h 2008710"/>
                <a:gd name="connsiteX468" fmla="*/ 360308 w 6297963"/>
                <a:gd name="connsiteY468" fmla="*/ 1035732 h 2008710"/>
                <a:gd name="connsiteX469" fmla="*/ 2779718 w 6297963"/>
                <a:gd name="connsiteY469" fmla="*/ 1020596 h 2008710"/>
                <a:gd name="connsiteX470" fmla="*/ 2764077 w 6297963"/>
                <a:gd name="connsiteY470" fmla="*/ 1030242 h 2008710"/>
                <a:gd name="connsiteX471" fmla="*/ 2772421 w 6297963"/>
                <a:gd name="connsiteY471" fmla="*/ 1053029 h 2008710"/>
                <a:gd name="connsiteX472" fmla="*/ 2799178 w 6297963"/>
                <a:gd name="connsiteY472" fmla="*/ 1053029 h 2008710"/>
                <a:gd name="connsiteX473" fmla="*/ 2799178 w 6297963"/>
                <a:gd name="connsiteY473" fmla="*/ 1035732 h 2008710"/>
                <a:gd name="connsiteX474" fmla="*/ 2779718 w 6297963"/>
                <a:gd name="connsiteY474" fmla="*/ 1020596 h 2008710"/>
                <a:gd name="connsiteX475" fmla="*/ 552923 w 6297963"/>
                <a:gd name="connsiteY475" fmla="*/ 1001245 h 2008710"/>
                <a:gd name="connsiteX476" fmla="*/ 552083 w 6297963"/>
                <a:gd name="connsiteY476" fmla="*/ 1003316 h 2008710"/>
                <a:gd name="connsiteX477" fmla="*/ 549082 w 6297963"/>
                <a:gd name="connsiteY477" fmla="*/ 1006767 h 2008710"/>
                <a:gd name="connsiteX478" fmla="*/ 556600 w 6297963"/>
                <a:gd name="connsiteY478" fmla="*/ 1004747 h 2008710"/>
                <a:gd name="connsiteX479" fmla="*/ 552923 w 6297963"/>
                <a:gd name="connsiteY479" fmla="*/ 1001245 h 2008710"/>
                <a:gd name="connsiteX480" fmla="*/ 828985 w 6297963"/>
                <a:gd name="connsiteY480" fmla="*/ 991927 h 2008710"/>
                <a:gd name="connsiteX481" fmla="*/ 840919 w 6297963"/>
                <a:gd name="connsiteY481" fmla="*/ 996390 h 2008710"/>
                <a:gd name="connsiteX482" fmla="*/ 841325 w 6297963"/>
                <a:gd name="connsiteY482" fmla="*/ 996813 h 2008710"/>
                <a:gd name="connsiteX483" fmla="*/ 832541 w 6297963"/>
                <a:gd name="connsiteY483" fmla="*/ 996813 h 2008710"/>
                <a:gd name="connsiteX484" fmla="*/ 828985 w 6297963"/>
                <a:gd name="connsiteY484" fmla="*/ 991927 h 2008710"/>
                <a:gd name="connsiteX485" fmla="*/ 370461 w 6297963"/>
                <a:gd name="connsiteY485" fmla="*/ 972138 h 2008710"/>
                <a:gd name="connsiteX486" fmla="*/ 370105 w 6297963"/>
                <a:gd name="connsiteY486" fmla="*/ 978738 h 2008710"/>
                <a:gd name="connsiteX487" fmla="*/ 387943 w 6297963"/>
                <a:gd name="connsiteY487" fmla="*/ 981677 h 2008710"/>
                <a:gd name="connsiteX488" fmla="*/ 408484 w 6297963"/>
                <a:gd name="connsiteY488" fmla="*/ 1005461 h 2008710"/>
                <a:gd name="connsiteX489" fmla="*/ 407403 w 6297963"/>
                <a:gd name="connsiteY489" fmla="*/ 986002 h 2008710"/>
                <a:gd name="connsiteX490" fmla="*/ 384295 w 6297963"/>
                <a:gd name="connsiteY490" fmla="*/ 976386 h 2008710"/>
                <a:gd name="connsiteX491" fmla="*/ 370461 w 6297963"/>
                <a:gd name="connsiteY491" fmla="*/ 972138 h 2008710"/>
                <a:gd name="connsiteX492" fmla="*/ 521998 w 6297963"/>
                <a:gd name="connsiteY492" fmla="*/ 972092 h 2008710"/>
                <a:gd name="connsiteX493" fmla="*/ 506891 w 6297963"/>
                <a:gd name="connsiteY493" fmla="*/ 981379 h 2008710"/>
                <a:gd name="connsiteX494" fmla="*/ 506863 w 6297963"/>
                <a:gd name="connsiteY494" fmla="*/ 981677 h 2008710"/>
                <a:gd name="connsiteX495" fmla="*/ 521998 w 6297963"/>
                <a:gd name="connsiteY495" fmla="*/ 981677 h 2008710"/>
                <a:gd name="connsiteX496" fmla="*/ 521998 w 6297963"/>
                <a:gd name="connsiteY496" fmla="*/ 972092 h 2008710"/>
                <a:gd name="connsiteX497" fmla="*/ 849264 w 6297963"/>
                <a:gd name="connsiteY497" fmla="*/ 964380 h 2008710"/>
                <a:gd name="connsiteX498" fmla="*/ 822540 w 6297963"/>
                <a:gd name="connsiteY498" fmla="*/ 975596 h 2008710"/>
                <a:gd name="connsiteX499" fmla="*/ 825040 w 6297963"/>
                <a:gd name="connsiteY499" fmla="*/ 986509 h 2008710"/>
                <a:gd name="connsiteX500" fmla="*/ 828985 w 6297963"/>
                <a:gd name="connsiteY500" fmla="*/ 991927 h 2008710"/>
                <a:gd name="connsiteX501" fmla="*/ 828757 w 6297963"/>
                <a:gd name="connsiteY501" fmla="*/ 991842 h 2008710"/>
                <a:gd name="connsiteX502" fmla="*/ 811730 w 6297963"/>
                <a:gd name="connsiteY502" fmla="*/ 990326 h 2008710"/>
                <a:gd name="connsiteX503" fmla="*/ 812811 w 6297963"/>
                <a:gd name="connsiteY503" fmla="*/ 998941 h 2008710"/>
                <a:gd name="connsiteX504" fmla="*/ 813824 w 6297963"/>
                <a:gd name="connsiteY504" fmla="*/ 1013149 h 2008710"/>
                <a:gd name="connsiteX505" fmla="*/ 813877 w 6297963"/>
                <a:gd name="connsiteY505" fmla="*/ 1022308 h 2008710"/>
                <a:gd name="connsiteX506" fmla="*/ 828757 w 6297963"/>
                <a:gd name="connsiteY506" fmla="*/ 1019182 h 2008710"/>
                <a:gd name="connsiteX507" fmla="*/ 850649 w 6297963"/>
                <a:gd name="connsiteY507" fmla="*/ 1014583 h 2008710"/>
                <a:gd name="connsiteX508" fmla="*/ 848216 w 6297963"/>
                <a:gd name="connsiteY508" fmla="*/ 1003971 h 2008710"/>
                <a:gd name="connsiteX509" fmla="*/ 841325 w 6297963"/>
                <a:gd name="connsiteY509" fmla="*/ 996813 h 2008710"/>
                <a:gd name="connsiteX510" fmla="*/ 861460 w 6297963"/>
                <a:gd name="connsiteY510" fmla="*/ 996813 h 2008710"/>
                <a:gd name="connsiteX511" fmla="*/ 860378 w 6297963"/>
                <a:gd name="connsiteY511" fmla="*/ 987556 h 2008710"/>
                <a:gd name="connsiteX512" fmla="*/ 859297 w 6297963"/>
                <a:gd name="connsiteY512" fmla="*/ 974414 h 2008710"/>
                <a:gd name="connsiteX513" fmla="*/ 849264 w 6297963"/>
                <a:gd name="connsiteY513" fmla="*/ 964380 h 2008710"/>
                <a:gd name="connsiteX514" fmla="*/ 806189 w 6297963"/>
                <a:gd name="connsiteY514" fmla="*/ 962218 h 2008710"/>
                <a:gd name="connsiteX515" fmla="*/ 799534 w 6297963"/>
                <a:gd name="connsiteY515" fmla="*/ 966356 h 2008710"/>
                <a:gd name="connsiteX516" fmla="*/ 799426 w 6297963"/>
                <a:gd name="connsiteY516" fmla="*/ 966560 h 2008710"/>
                <a:gd name="connsiteX517" fmla="*/ 806189 w 6297963"/>
                <a:gd name="connsiteY517" fmla="*/ 962218 h 2008710"/>
                <a:gd name="connsiteX518" fmla="*/ 536285 w 6297963"/>
                <a:gd name="connsiteY518" fmla="*/ 940596 h 2008710"/>
                <a:gd name="connsiteX519" fmla="*/ 538460 w 6297963"/>
                <a:gd name="connsiteY519" fmla="*/ 945749 h 2008710"/>
                <a:gd name="connsiteX520" fmla="*/ 539296 w 6297963"/>
                <a:gd name="connsiteY520" fmla="*/ 940596 h 2008710"/>
                <a:gd name="connsiteX521" fmla="*/ 536285 w 6297963"/>
                <a:gd name="connsiteY521" fmla="*/ 940596 h 2008710"/>
                <a:gd name="connsiteX522" fmla="*/ 506863 w 6297963"/>
                <a:gd name="connsiteY522" fmla="*/ 940596 h 2008710"/>
                <a:gd name="connsiteX523" fmla="*/ 509402 w 6297963"/>
                <a:gd name="connsiteY523" fmla="*/ 940596 h 2008710"/>
                <a:gd name="connsiteX524" fmla="*/ 507826 w 6297963"/>
                <a:gd name="connsiteY524" fmla="*/ 943856 h 2008710"/>
                <a:gd name="connsiteX525" fmla="*/ 506863 w 6297963"/>
                <a:gd name="connsiteY525" fmla="*/ 940596 h 2008710"/>
                <a:gd name="connsiteX526" fmla="*/ 1261490 w 6297963"/>
                <a:gd name="connsiteY526" fmla="*/ 938434 h 2008710"/>
                <a:gd name="connsiteX527" fmla="*/ 1261490 w 6297963"/>
                <a:gd name="connsiteY527" fmla="*/ 979515 h 2008710"/>
                <a:gd name="connsiteX528" fmla="*/ 1300410 w 6297963"/>
                <a:gd name="connsiteY528" fmla="*/ 979515 h 2008710"/>
                <a:gd name="connsiteX529" fmla="*/ 1261490 w 6297963"/>
                <a:gd name="connsiteY529" fmla="*/ 938434 h 2008710"/>
                <a:gd name="connsiteX530" fmla="*/ 3364208 w 6297963"/>
                <a:gd name="connsiteY530" fmla="*/ 934620 h 2008710"/>
                <a:gd name="connsiteX531" fmla="*/ 3357808 w 6297963"/>
                <a:gd name="connsiteY531" fmla="*/ 935522 h 2008710"/>
                <a:gd name="connsiteX532" fmla="*/ 3357880 w 6297963"/>
                <a:gd name="connsiteY532" fmla="*/ 936771 h 2008710"/>
                <a:gd name="connsiteX533" fmla="*/ 3364208 w 6297963"/>
                <a:gd name="connsiteY533" fmla="*/ 934620 h 2008710"/>
                <a:gd name="connsiteX534" fmla="*/ 837676 w 6297963"/>
                <a:gd name="connsiteY534" fmla="*/ 922578 h 2008710"/>
                <a:gd name="connsiteX535" fmla="*/ 837676 w 6297963"/>
                <a:gd name="connsiteY535" fmla="*/ 931947 h 2008710"/>
                <a:gd name="connsiteX536" fmla="*/ 837676 w 6297963"/>
                <a:gd name="connsiteY536" fmla="*/ 949245 h 2008710"/>
                <a:gd name="connsiteX537" fmla="*/ 868014 w 6297963"/>
                <a:gd name="connsiteY537" fmla="*/ 949650 h 2008710"/>
                <a:gd name="connsiteX538" fmla="*/ 855987 w 6297963"/>
                <a:gd name="connsiteY538" fmla="*/ 923299 h 2008710"/>
                <a:gd name="connsiteX539" fmla="*/ 854973 w 6297963"/>
                <a:gd name="connsiteY539" fmla="*/ 923299 h 2008710"/>
                <a:gd name="connsiteX540" fmla="*/ 840378 w 6297963"/>
                <a:gd name="connsiteY540" fmla="*/ 923028 h 2008710"/>
                <a:gd name="connsiteX541" fmla="*/ 837676 w 6297963"/>
                <a:gd name="connsiteY541" fmla="*/ 922578 h 2008710"/>
                <a:gd name="connsiteX542" fmla="*/ 1319869 w 6297963"/>
                <a:gd name="connsiteY542" fmla="*/ 912488 h 2008710"/>
                <a:gd name="connsiteX543" fmla="*/ 1278788 w 6297963"/>
                <a:gd name="connsiteY543" fmla="*/ 951407 h 2008710"/>
                <a:gd name="connsiteX544" fmla="*/ 1319869 w 6297963"/>
                <a:gd name="connsiteY544" fmla="*/ 951407 h 2008710"/>
                <a:gd name="connsiteX545" fmla="*/ 1319869 w 6297963"/>
                <a:gd name="connsiteY545" fmla="*/ 912488 h 2008710"/>
                <a:gd name="connsiteX546" fmla="*/ 2299716 w 6297963"/>
                <a:gd name="connsiteY546" fmla="*/ 910907 h 2008710"/>
                <a:gd name="connsiteX547" fmla="*/ 2297325 w 6297963"/>
                <a:gd name="connsiteY547" fmla="*/ 911551 h 2008710"/>
                <a:gd name="connsiteX548" fmla="*/ 2299716 w 6297963"/>
                <a:gd name="connsiteY548" fmla="*/ 912218 h 2008710"/>
                <a:gd name="connsiteX549" fmla="*/ 2299716 w 6297963"/>
                <a:gd name="connsiteY549" fmla="*/ 910907 h 2008710"/>
                <a:gd name="connsiteX550" fmla="*/ 414768 w 6297963"/>
                <a:gd name="connsiteY550" fmla="*/ 895190 h 2008710"/>
                <a:gd name="connsiteX551" fmla="*/ 403078 w 6297963"/>
                <a:gd name="connsiteY551" fmla="*/ 907420 h 2008710"/>
                <a:gd name="connsiteX552" fmla="*/ 420207 w 6297963"/>
                <a:gd name="connsiteY552" fmla="*/ 914650 h 2008710"/>
                <a:gd name="connsiteX553" fmla="*/ 433091 w 6297963"/>
                <a:gd name="connsiteY553" fmla="*/ 909053 h 2008710"/>
                <a:gd name="connsiteX554" fmla="*/ 424008 w 6297963"/>
                <a:gd name="connsiteY554" fmla="*/ 898729 h 2008710"/>
                <a:gd name="connsiteX555" fmla="*/ 416052 w 6297963"/>
                <a:gd name="connsiteY555" fmla="*/ 895190 h 2008710"/>
                <a:gd name="connsiteX556" fmla="*/ 414768 w 6297963"/>
                <a:gd name="connsiteY556" fmla="*/ 895190 h 2008710"/>
                <a:gd name="connsiteX557" fmla="*/ 1296085 w 6297963"/>
                <a:gd name="connsiteY557" fmla="*/ 875731 h 2008710"/>
                <a:gd name="connsiteX558" fmla="*/ 1337167 w 6297963"/>
                <a:gd name="connsiteY558" fmla="*/ 912488 h 2008710"/>
                <a:gd name="connsiteX559" fmla="*/ 1337167 w 6297963"/>
                <a:gd name="connsiteY559" fmla="*/ 875731 h 2008710"/>
                <a:gd name="connsiteX560" fmla="*/ 1296085 w 6297963"/>
                <a:gd name="connsiteY560" fmla="*/ 875731 h 2008710"/>
                <a:gd name="connsiteX561" fmla="*/ 3372154 w 6297963"/>
                <a:gd name="connsiteY561" fmla="*/ 851947 h 2008710"/>
                <a:gd name="connsiteX562" fmla="*/ 3372154 w 6297963"/>
                <a:gd name="connsiteY562" fmla="*/ 867921 h 2008710"/>
                <a:gd name="connsiteX563" fmla="*/ 3356472 w 6297963"/>
                <a:gd name="connsiteY563" fmla="*/ 860841 h 2008710"/>
                <a:gd name="connsiteX564" fmla="*/ 3372154 w 6297963"/>
                <a:gd name="connsiteY564" fmla="*/ 851947 h 2008710"/>
                <a:gd name="connsiteX565" fmla="*/ 571172 w 6297963"/>
                <a:gd name="connsiteY565" fmla="*/ 849191 h 2008710"/>
                <a:gd name="connsiteX566" fmla="*/ 571458 w 6297963"/>
                <a:gd name="connsiteY566" fmla="*/ 850047 h 2008710"/>
                <a:gd name="connsiteX567" fmla="*/ 571728 w 6297963"/>
                <a:gd name="connsiteY567" fmla="*/ 857319 h 2008710"/>
                <a:gd name="connsiteX568" fmla="*/ 576161 w 6297963"/>
                <a:gd name="connsiteY568" fmla="*/ 854064 h 2008710"/>
                <a:gd name="connsiteX569" fmla="*/ 571172 w 6297963"/>
                <a:gd name="connsiteY569" fmla="*/ 849191 h 2008710"/>
                <a:gd name="connsiteX570" fmla="*/ 3386321 w 6297963"/>
                <a:gd name="connsiteY570" fmla="*/ 838364 h 2008710"/>
                <a:gd name="connsiteX571" fmla="*/ 3389452 w 6297963"/>
                <a:gd name="connsiteY571" fmla="*/ 839920 h 2008710"/>
                <a:gd name="connsiteX572" fmla="*/ 3349756 w 6297963"/>
                <a:gd name="connsiteY572" fmla="*/ 857809 h 2008710"/>
                <a:gd name="connsiteX573" fmla="*/ 3348371 w 6297963"/>
                <a:gd name="connsiteY573" fmla="*/ 857183 h 2008710"/>
                <a:gd name="connsiteX574" fmla="*/ 3386321 w 6297963"/>
                <a:gd name="connsiteY574" fmla="*/ 838364 h 2008710"/>
                <a:gd name="connsiteX575" fmla="*/ 3348371 w 6297963"/>
                <a:gd name="connsiteY575" fmla="*/ 819514 h 2008710"/>
                <a:gd name="connsiteX576" fmla="*/ 3348371 w 6297963"/>
                <a:gd name="connsiteY576" fmla="*/ 857183 h 2008710"/>
                <a:gd name="connsiteX577" fmla="*/ 3348371 w 6297963"/>
                <a:gd name="connsiteY577" fmla="*/ 858433 h 2008710"/>
                <a:gd name="connsiteX578" fmla="*/ 3349756 w 6297963"/>
                <a:gd name="connsiteY578" fmla="*/ 857809 h 2008710"/>
                <a:gd name="connsiteX579" fmla="*/ 3356472 w 6297963"/>
                <a:gd name="connsiteY579" fmla="*/ 860841 h 2008710"/>
                <a:gd name="connsiteX580" fmla="*/ 3355296 w 6297963"/>
                <a:gd name="connsiteY580" fmla="*/ 861508 h 2008710"/>
                <a:gd name="connsiteX581" fmla="*/ 3333235 w 6297963"/>
                <a:gd name="connsiteY581" fmla="*/ 869244 h 2008710"/>
                <a:gd name="connsiteX582" fmla="*/ 3352526 w 6297963"/>
                <a:gd name="connsiteY582" fmla="*/ 884379 h 2008710"/>
                <a:gd name="connsiteX583" fmla="*/ 3372154 w 6297963"/>
                <a:gd name="connsiteY583" fmla="*/ 874042 h 2008710"/>
                <a:gd name="connsiteX584" fmla="*/ 3372154 w 6297963"/>
                <a:gd name="connsiteY584" fmla="*/ 867921 h 2008710"/>
                <a:gd name="connsiteX585" fmla="*/ 3389452 w 6297963"/>
                <a:gd name="connsiteY585" fmla="*/ 875731 h 2008710"/>
                <a:gd name="connsiteX586" fmla="*/ 3389452 w 6297963"/>
                <a:gd name="connsiteY586" fmla="*/ 839920 h 2008710"/>
                <a:gd name="connsiteX587" fmla="*/ 3389452 w 6297963"/>
                <a:gd name="connsiteY587" fmla="*/ 836812 h 2008710"/>
                <a:gd name="connsiteX588" fmla="*/ 3386321 w 6297963"/>
                <a:gd name="connsiteY588" fmla="*/ 838364 h 2008710"/>
                <a:gd name="connsiteX589" fmla="*/ 3348371 w 6297963"/>
                <a:gd name="connsiteY589" fmla="*/ 819514 h 2008710"/>
                <a:gd name="connsiteX590" fmla="*/ 3377391 w 6297963"/>
                <a:gd name="connsiteY590" fmla="*/ 804379 h 2008710"/>
                <a:gd name="connsiteX591" fmla="*/ 3371551 w 6297963"/>
                <a:gd name="connsiteY591" fmla="*/ 805932 h 2008710"/>
                <a:gd name="connsiteX592" fmla="*/ 3372154 w 6297963"/>
                <a:gd name="connsiteY592" fmla="*/ 806862 h 2008710"/>
                <a:gd name="connsiteX593" fmla="*/ 3385127 w 6297963"/>
                <a:gd name="connsiteY593" fmla="*/ 810866 h 2008710"/>
                <a:gd name="connsiteX594" fmla="*/ 3393506 w 6297963"/>
                <a:gd name="connsiteY594" fmla="*/ 809447 h 2008710"/>
                <a:gd name="connsiteX595" fmla="*/ 3377391 w 6297963"/>
                <a:gd name="connsiteY595" fmla="*/ 804379 h 2008710"/>
                <a:gd name="connsiteX596" fmla="*/ 429025 w 6297963"/>
                <a:gd name="connsiteY596" fmla="*/ 800055 h 2008710"/>
                <a:gd name="connsiteX597" fmla="*/ 428349 w 6297963"/>
                <a:gd name="connsiteY597" fmla="*/ 815866 h 2008710"/>
                <a:gd name="connsiteX598" fmla="*/ 441390 w 6297963"/>
                <a:gd name="connsiteY598" fmla="*/ 815190 h 2008710"/>
                <a:gd name="connsiteX599" fmla="*/ 448484 w 6297963"/>
                <a:gd name="connsiteY599" fmla="*/ 811744 h 2008710"/>
                <a:gd name="connsiteX600" fmla="*/ 447992 w 6297963"/>
                <a:gd name="connsiteY600" fmla="*/ 804738 h 2008710"/>
                <a:gd name="connsiteX601" fmla="*/ 447867 w 6297963"/>
                <a:gd name="connsiteY601" fmla="*/ 804315 h 2008710"/>
                <a:gd name="connsiteX602" fmla="*/ 436761 w 6297963"/>
                <a:gd name="connsiteY602" fmla="*/ 803838 h 2008710"/>
                <a:gd name="connsiteX603" fmla="*/ 433281 w 6297963"/>
                <a:gd name="connsiteY603" fmla="*/ 802217 h 2008710"/>
                <a:gd name="connsiteX604" fmla="*/ 429025 w 6297963"/>
                <a:gd name="connsiteY604" fmla="*/ 800055 h 2008710"/>
                <a:gd name="connsiteX605" fmla="*/ 659296 w 6297963"/>
                <a:gd name="connsiteY605" fmla="*/ 797284 h 2008710"/>
                <a:gd name="connsiteX606" fmla="*/ 658215 w 6297963"/>
                <a:gd name="connsiteY606" fmla="*/ 800528 h 2008710"/>
                <a:gd name="connsiteX607" fmla="*/ 656224 w 6297963"/>
                <a:gd name="connsiteY607" fmla="*/ 802579 h 2008710"/>
                <a:gd name="connsiteX608" fmla="*/ 660377 w 6297963"/>
                <a:gd name="connsiteY608" fmla="*/ 806541 h 2008710"/>
                <a:gd name="connsiteX609" fmla="*/ 659296 w 6297963"/>
                <a:gd name="connsiteY609" fmla="*/ 797284 h 2008710"/>
                <a:gd name="connsiteX610" fmla="*/ 440612 w 6297963"/>
                <a:gd name="connsiteY610" fmla="*/ 795730 h 2008710"/>
                <a:gd name="connsiteX611" fmla="*/ 447074 w 6297963"/>
                <a:gd name="connsiteY611" fmla="*/ 802166 h 2008710"/>
                <a:gd name="connsiteX612" fmla="*/ 447297 w 6297963"/>
                <a:gd name="connsiteY612" fmla="*/ 802383 h 2008710"/>
                <a:gd name="connsiteX613" fmla="*/ 446516 w 6297963"/>
                <a:gd name="connsiteY613" fmla="*/ 799734 h 2008710"/>
                <a:gd name="connsiteX614" fmla="*/ 440612 w 6297963"/>
                <a:gd name="connsiteY614" fmla="*/ 795730 h 2008710"/>
                <a:gd name="connsiteX615" fmla="*/ 601999 w 6297963"/>
                <a:gd name="connsiteY615" fmla="*/ 793568 h 2008710"/>
                <a:gd name="connsiteX616" fmla="*/ 601999 w 6297963"/>
                <a:gd name="connsiteY616" fmla="*/ 820899 h 2008710"/>
                <a:gd name="connsiteX617" fmla="*/ 603303 w 6297963"/>
                <a:gd name="connsiteY617" fmla="*/ 823839 h 2008710"/>
                <a:gd name="connsiteX618" fmla="*/ 608997 w 6297963"/>
                <a:gd name="connsiteY618" fmla="*/ 834649 h 2008710"/>
                <a:gd name="connsiteX619" fmla="*/ 609532 w 6297963"/>
                <a:gd name="connsiteY619" fmla="*/ 834649 h 2008710"/>
                <a:gd name="connsiteX620" fmla="*/ 611203 w 6297963"/>
                <a:gd name="connsiteY620" fmla="*/ 834649 h 2008710"/>
                <a:gd name="connsiteX621" fmla="*/ 616188 w 6297963"/>
                <a:gd name="connsiteY621" fmla="*/ 832487 h 2008710"/>
                <a:gd name="connsiteX622" fmla="*/ 618553 w 6297963"/>
                <a:gd name="connsiteY622" fmla="*/ 834649 h 2008710"/>
                <a:gd name="connsiteX623" fmla="*/ 643080 w 6297963"/>
                <a:gd name="connsiteY623" fmla="*/ 834649 h 2008710"/>
                <a:gd name="connsiteX624" fmla="*/ 601999 w 6297963"/>
                <a:gd name="connsiteY624" fmla="*/ 793568 h 2008710"/>
                <a:gd name="connsiteX625" fmla="*/ 919838 w 6297963"/>
                <a:gd name="connsiteY625" fmla="*/ 787082 h 2008710"/>
                <a:gd name="connsiteX626" fmla="*/ 878757 w 6297963"/>
                <a:gd name="connsiteY626" fmla="*/ 807453 h 2008710"/>
                <a:gd name="connsiteX627" fmla="*/ 919838 w 6297963"/>
                <a:gd name="connsiteY627" fmla="*/ 826001 h 2008710"/>
                <a:gd name="connsiteX628" fmla="*/ 919838 w 6297963"/>
                <a:gd name="connsiteY628" fmla="*/ 787082 h 2008710"/>
                <a:gd name="connsiteX629" fmla="*/ 2256303 w 6297963"/>
                <a:gd name="connsiteY629" fmla="*/ 784919 h 2008710"/>
                <a:gd name="connsiteX630" fmla="*/ 2241835 w 6297963"/>
                <a:gd name="connsiteY630" fmla="*/ 795173 h 2008710"/>
                <a:gd name="connsiteX631" fmla="*/ 2237562 w 6297963"/>
                <a:gd name="connsiteY631" fmla="*/ 801415 h 2008710"/>
                <a:gd name="connsiteX632" fmla="*/ 2247013 w 6297963"/>
                <a:gd name="connsiteY632" fmla="*/ 810866 h 2008710"/>
                <a:gd name="connsiteX633" fmla="*/ 2273770 w 6297963"/>
                <a:gd name="connsiteY633" fmla="*/ 803568 h 2008710"/>
                <a:gd name="connsiteX634" fmla="*/ 2272418 w 6297963"/>
                <a:gd name="connsiteY634" fmla="*/ 793602 h 2008710"/>
                <a:gd name="connsiteX635" fmla="*/ 2256303 w 6297963"/>
                <a:gd name="connsiteY635" fmla="*/ 784919 h 2008710"/>
                <a:gd name="connsiteX636" fmla="*/ 610647 w 6297963"/>
                <a:gd name="connsiteY636" fmla="*/ 778433 h 2008710"/>
                <a:gd name="connsiteX637" fmla="*/ 611728 w 6297963"/>
                <a:gd name="connsiteY637" fmla="*/ 787048 h 2008710"/>
                <a:gd name="connsiteX638" fmla="*/ 612809 w 6297963"/>
                <a:gd name="connsiteY638" fmla="*/ 783805 h 2008710"/>
                <a:gd name="connsiteX639" fmla="*/ 614444 w 6297963"/>
                <a:gd name="connsiteY639" fmla="*/ 782059 h 2008710"/>
                <a:gd name="connsiteX640" fmla="*/ 610647 w 6297963"/>
                <a:gd name="connsiteY640" fmla="*/ 778433 h 2008710"/>
                <a:gd name="connsiteX641" fmla="*/ 3357019 w 6297963"/>
                <a:gd name="connsiteY641" fmla="*/ 752487 h 2008710"/>
                <a:gd name="connsiteX642" fmla="*/ 3358100 w 6297963"/>
                <a:gd name="connsiteY642" fmla="*/ 763264 h 2008710"/>
                <a:gd name="connsiteX643" fmla="*/ 3358911 w 6297963"/>
                <a:gd name="connsiteY643" fmla="*/ 758948 h 2008710"/>
                <a:gd name="connsiteX644" fmla="*/ 3359013 w 6297963"/>
                <a:gd name="connsiteY644" fmla="*/ 754879 h 2008710"/>
                <a:gd name="connsiteX645" fmla="*/ 3357019 w 6297963"/>
                <a:gd name="connsiteY645" fmla="*/ 752487 h 2008710"/>
                <a:gd name="connsiteX646" fmla="*/ 643080 w 6297963"/>
                <a:gd name="connsiteY646" fmla="*/ 752487 h 2008710"/>
                <a:gd name="connsiteX647" fmla="*/ 654491 w 6297963"/>
                <a:gd name="connsiteY647" fmla="*/ 752487 h 2008710"/>
                <a:gd name="connsiteX648" fmla="*/ 643080 w 6297963"/>
                <a:gd name="connsiteY648" fmla="*/ 763298 h 2008710"/>
                <a:gd name="connsiteX649" fmla="*/ 643080 w 6297963"/>
                <a:gd name="connsiteY649" fmla="*/ 752487 h 2008710"/>
                <a:gd name="connsiteX650" fmla="*/ 687804 w 6297963"/>
                <a:gd name="connsiteY650" fmla="*/ 742068 h 2008710"/>
                <a:gd name="connsiteX651" fmla="*/ 687242 w 6297963"/>
                <a:gd name="connsiteY651" fmla="*/ 742922 h 2008710"/>
                <a:gd name="connsiteX652" fmla="*/ 687641 w 6297963"/>
                <a:gd name="connsiteY652" fmla="*/ 743838 h 2008710"/>
                <a:gd name="connsiteX653" fmla="*/ 687804 w 6297963"/>
                <a:gd name="connsiteY653" fmla="*/ 742068 h 2008710"/>
                <a:gd name="connsiteX654" fmla="*/ 720280 w 6297963"/>
                <a:gd name="connsiteY654" fmla="*/ 733885 h 2008710"/>
                <a:gd name="connsiteX655" fmla="*/ 712270 w 6297963"/>
                <a:gd name="connsiteY655" fmla="*/ 735189 h 2008710"/>
                <a:gd name="connsiteX656" fmla="*/ 719837 w 6297963"/>
                <a:gd name="connsiteY656" fmla="*/ 734142 h 2008710"/>
                <a:gd name="connsiteX657" fmla="*/ 720280 w 6297963"/>
                <a:gd name="connsiteY657" fmla="*/ 733885 h 2008710"/>
                <a:gd name="connsiteX658" fmla="*/ 448034 w 6297963"/>
                <a:gd name="connsiteY658" fmla="*/ 730865 h 2008710"/>
                <a:gd name="connsiteX659" fmla="*/ 444148 w 6297963"/>
                <a:gd name="connsiteY659" fmla="*/ 740657 h 2008710"/>
                <a:gd name="connsiteX660" fmla="*/ 445245 w 6297963"/>
                <a:gd name="connsiteY660" fmla="*/ 743118 h 2008710"/>
                <a:gd name="connsiteX661" fmla="*/ 459295 w 6297963"/>
                <a:gd name="connsiteY661" fmla="*/ 752487 h 2008710"/>
                <a:gd name="connsiteX662" fmla="*/ 476592 w 6297963"/>
                <a:gd name="connsiteY662" fmla="*/ 752487 h 2008710"/>
                <a:gd name="connsiteX663" fmla="*/ 472268 w 6297963"/>
                <a:gd name="connsiteY663" fmla="*/ 748906 h 2008710"/>
                <a:gd name="connsiteX664" fmla="*/ 473349 w 6297963"/>
                <a:gd name="connsiteY664" fmla="*/ 739818 h 2008710"/>
                <a:gd name="connsiteX665" fmla="*/ 474430 w 6297963"/>
                <a:gd name="connsiteY665" fmla="*/ 730865 h 2008710"/>
                <a:gd name="connsiteX666" fmla="*/ 452783 w 6297963"/>
                <a:gd name="connsiteY666" fmla="*/ 730865 h 2008710"/>
                <a:gd name="connsiteX667" fmla="*/ 448034 w 6297963"/>
                <a:gd name="connsiteY667" fmla="*/ 730865 h 2008710"/>
                <a:gd name="connsiteX668" fmla="*/ 643080 w 6297963"/>
                <a:gd name="connsiteY668" fmla="*/ 724378 h 2008710"/>
                <a:gd name="connsiteX669" fmla="*/ 643080 w 6297963"/>
                <a:gd name="connsiteY669" fmla="*/ 752487 h 2008710"/>
                <a:gd name="connsiteX670" fmla="*/ 627945 w 6297963"/>
                <a:gd name="connsiteY670" fmla="*/ 752487 h 2008710"/>
                <a:gd name="connsiteX671" fmla="*/ 669026 w 6297963"/>
                <a:gd name="connsiteY671" fmla="*/ 791406 h 2008710"/>
                <a:gd name="connsiteX672" fmla="*/ 669026 w 6297963"/>
                <a:gd name="connsiteY672" fmla="*/ 752487 h 2008710"/>
                <a:gd name="connsiteX673" fmla="*/ 654491 w 6297963"/>
                <a:gd name="connsiteY673" fmla="*/ 752487 h 2008710"/>
                <a:gd name="connsiteX674" fmla="*/ 682317 w 6297963"/>
                <a:gd name="connsiteY674" fmla="*/ 726126 h 2008710"/>
                <a:gd name="connsiteX675" fmla="*/ 681614 w 6297963"/>
                <a:gd name="connsiteY675" fmla="*/ 724378 h 2008710"/>
                <a:gd name="connsiteX676" fmla="*/ 643080 w 6297963"/>
                <a:gd name="connsiteY676" fmla="*/ 724378 h 2008710"/>
                <a:gd name="connsiteX677" fmla="*/ 3421885 w 6297963"/>
                <a:gd name="connsiteY677" fmla="*/ 709243 h 2008710"/>
                <a:gd name="connsiteX678" fmla="*/ 3382965 w 6297963"/>
                <a:gd name="connsiteY678" fmla="*/ 728703 h 2008710"/>
                <a:gd name="connsiteX679" fmla="*/ 3402256 w 6297963"/>
                <a:gd name="connsiteY679" fmla="*/ 743838 h 2008710"/>
                <a:gd name="connsiteX680" fmla="*/ 3421885 w 6297963"/>
                <a:gd name="connsiteY680" fmla="*/ 733500 h 2008710"/>
                <a:gd name="connsiteX681" fmla="*/ 3421885 w 6297963"/>
                <a:gd name="connsiteY681" fmla="*/ 709243 h 2008710"/>
                <a:gd name="connsiteX682" fmla="*/ 673181 w 6297963"/>
                <a:gd name="connsiteY682" fmla="*/ 704919 h 2008710"/>
                <a:gd name="connsiteX683" fmla="*/ 671144 w 6297963"/>
                <a:gd name="connsiteY683" fmla="*/ 705927 h 2008710"/>
                <a:gd name="connsiteX684" fmla="*/ 670242 w 6297963"/>
                <a:gd name="connsiteY684" fmla="*/ 707898 h 2008710"/>
                <a:gd name="connsiteX685" fmla="*/ 669567 w 6297963"/>
                <a:gd name="connsiteY685" fmla="*/ 707715 h 2008710"/>
                <a:gd name="connsiteX686" fmla="*/ 669412 w 6297963"/>
                <a:gd name="connsiteY686" fmla="*/ 706784 h 2008710"/>
                <a:gd name="connsiteX687" fmla="*/ 668975 w 6297963"/>
                <a:gd name="connsiteY687" fmla="*/ 707001 h 2008710"/>
                <a:gd name="connsiteX688" fmla="*/ 668958 w 6297963"/>
                <a:gd name="connsiteY688" fmla="*/ 709108 h 2008710"/>
                <a:gd name="connsiteX689" fmla="*/ 667945 w 6297963"/>
                <a:gd name="connsiteY689" fmla="*/ 720054 h 2008710"/>
                <a:gd name="connsiteX690" fmla="*/ 672540 w 6297963"/>
                <a:gd name="connsiteY690" fmla="*/ 714108 h 2008710"/>
                <a:gd name="connsiteX691" fmla="*/ 675657 w 6297963"/>
                <a:gd name="connsiteY691" fmla="*/ 710573 h 2008710"/>
                <a:gd name="connsiteX692" fmla="*/ 673181 w 6297963"/>
                <a:gd name="connsiteY692" fmla="*/ 704919 h 2008710"/>
                <a:gd name="connsiteX693" fmla="*/ 707945 w 6297963"/>
                <a:gd name="connsiteY693" fmla="*/ 702757 h 2008710"/>
                <a:gd name="connsiteX694" fmla="*/ 707945 w 6297963"/>
                <a:gd name="connsiteY694" fmla="*/ 718324 h 2008710"/>
                <a:gd name="connsiteX695" fmla="*/ 708148 w 6297963"/>
                <a:gd name="connsiteY695" fmla="*/ 718568 h 2008710"/>
                <a:gd name="connsiteX696" fmla="*/ 709026 w 6297963"/>
                <a:gd name="connsiteY696" fmla="*/ 720054 h 2008710"/>
                <a:gd name="connsiteX697" fmla="*/ 707945 w 6297963"/>
                <a:gd name="connsiteY697" fmla="*/ 702757 h 2008710"/>
                <a:gd name="connsiteX698" fmla="*/ 1425961 w 6297963"/>
                <a:gd name="connsiteY698" fmla="*/ 692214 h 2008710"/>
                <a:gd name="connsiteX699" fmla="*/ 1427809 w 6297963"/>
                <a:gd name="connsiteY699" fmla="*/ 696270 h 2008710"/>
                <a:gd name="connsiteX700" fmla="*/ 1429510 w 6297963"/>
                <a:gd name="connsiteY700" fmla="*/ 695406 h 2008710"/>
                <a:gd name="connsiteX701" fmla="*/ 1425961 w 6297963"/>
                <a:gd name="connsiteY701" fmla="*/ 692214 h 2008710"/>
                <a:gd name="connsiteX702" fmla="*/ 3408117 w 6297963"/>
                <a:gd name="connsiteY702" fmla="*/ 691017 h 2008710"/>
                <a:gd name="connsiteX703" fmla="*/ 3397830 w 6297963"/>
                <a:gd name="connsiteY703" fmla="*/ 693263 h 2008710"/>
                <a:gd name="connsiteX704" fmla="*/ 3411648 w 6297963"/>
                <a:gd name="connsiteY704" fmla="*/ 702757 h 2008710"/>
                <a:gd name="connsiteX705" fmla="*/ 3420972 w 6297963"/>
                <a:gd name="connsiteY705" fmla="*/ 707520 h 2008710"/>
                <a:gd name="connsiteX706" fmla="*/ 3419790 w 6297963"/>
                <a:gd name="connsiteY706" fmla="*/ 691236 h 2008710"/>
                <a:gd name="connsiteX707" fmla="*/ 3408117 w 6297963"/>
                <a:gd name="connsiteY707" fmla="*/ 691017 h 2008710"/>
                <a:gd name="connsiteX708" fmla="*/ 1399870 w 6297963"/>
                <a:gd name="connsiteY708" fmla="*/ 668162 h 2008710"/>
                <a:gd name="connsiteX709" fmla="*/ 1400951 w 6297963"/>
                <a:gd name="connsiteY709" fmla="*/ 676777 h 2008710"/>
                <a:gd name="connsiteX710" fmla="*/ 1402032 w 6297963"/>
                <a:gd name="connsiteY710" fmla="*/ 673534 h 2008710"/>
                <a:gd name="connsiteX711" fmla="*/ 1403707 w 6297963"/>
                <a:gd name="connsiteY711" fmla="*/ 671744 h 2008710"/>
                <a:gd name="connsiteX712" fmla="*/ 1399870 w 6297963"/>
                <a:gd name="connsiteY712" fmla="*/ 668162 h 2008710"/>
                <a:gd name="connsiteX713" fmla="*/ 739696 w 6297963"/>
                <a:gd name="connsiteY713" fmla="*/ 664230 h 2008710"/>
                <a:gd name="connsiteX714" fmla="*/ 739134 w 6297963"/>
                <a:gd name="connsiteY714" fmla="*/ 665083 h 2008710"/>
                <a:gd name="connsiteX715" fmla="*/ 739533 w 6297963"/>
                <a:gd name="connsiteY715" fmla="*/ 666000 h 2008710"/>
                <a:gd name="connsiteX716" fmla="*/ 739696 w 6297963"/>
                <a:gd name="connsiteY716" fmla="*/ 664230 h 2008710"/>
                <a:gd name="connsiteX717" fmla="*/ 2085110 w 6297963"/>
                <a:gd name="connsiteY717" fmla="*/ 655189 h 2008710"/>
                <a:gd name="connsiteX718" fmla="*/ 2065820 w 6297963"/>
                <a:gd name="connsiteY718" fmla="*/ 667047 h 2008710"/>
                <a:gd name="connsiteX719" fmla="*/ 2085110 w 6297963"/>
                <a:gd name="connsiteY719" fmla="*/ 687621 h 2008710"/>
                <a:gd name="connsiteX720" fmla="*/ 2104739 w 6297963"/>
                <a:gd name="connsiteY720" fmla="*/ 675392 h 2008710"/>
                <a:gd name="connsiteX721" fmla="*/ 2085110 w 6297963"/>
                <a:gd name="connsiteY721" fmla="*/ 655189 h 2008710"/>
                <a:gd name="connsiteX722" fmla="*/ 752270 w 6297963"/>
                <a:gd name="connsiteY722" fmla="*/ 648094 h 2008710"/>
                <a:gd name="connsiteX723" fmla="*/ 751189 w 6297963"/>
                <a:gd name="connsiteY723" fmla="*/ 651338 h 2008710"/>
                <a:gd name="connsiteX724" fmla="*/ 749154 w 6297963"/>
                <a:gd name="connsiteY724" fmla="*/ 653434 h 2008710"/>
                <a:gd name="connsiteX725" fmla="*/ 753351 w 6297963"/>
                <a:gd name="connsiteY725" fmla="*/ 657351 h 2008710"/>
                <a:gd name="connsiteX726" fmla="*/ 752270 w 6297963"/>
                <a:gd name="connsiteY726" fmla="*/ 648094 h 2008710"/>
                <a:gd name="connsiteX727" fmla="*/ 733617 w 6297963"/>
                <a:gd name="connsiteY727" fmla="*/ 646815 h 2008710"/>
                <a:gd name="connsiteX728" fmla="*/ 697134 w 6297963"/>
                <a:gd name="connsiteY728" fmla="*/ 683297 h 2008710"/>
                <a:gd name="connsiteX729" fmla="*/ 738216 w 6297963"/>
                <a:gd name="connsiteY729" fmla="*/ 683297 h 2008710"/>
                <a:gd name="connsiteX730" fmla="*/ 738216 w 6297963"/>
                <a:gd name="connsiteY730" fmla="*/ 658751 h 2008710"/>
                <a:gd name="connsiteX731" fmla="*/ 737422 w 6297963"/>
                <a:gd name="connsiteY731" fmla="*/ 656270 h 2008710"/>
                <a:gd name="connsiteX732" fmla="*/ 733617 w 6297963"/>
                <a:gd name="connsiteY732" fmla="*/ 646815 h 2008710"/>
                <a:gd name="connsiteX733" fmla="*/ 738216 w 6297963"/>
                <a:gd name="connsiteY733" fmla="*/ 642216 h 2008710"/>
                <a:gd name="connsiteX734" fmla="*/ 737694 w 6297963"/>
                <a:gd name="connsiteY734" fmla="*/ 642738 h 2008710"/>
                <a:gd name="connsiteX735" fmla="*/ 738216 w 6297963"/>
                <a:gd name="connsiteY735" fmla="*/ 643225 h 2008710"/>
                <a:gd name="connsiteX736" fmla="*/ 738216 w 6297963"/>
                <a:gd name="connsiteY736" fmla="*/ 642216 h 2008710"/>
                <a:gd name="connsiteX737" fmla="*/ 1447438 w 6297963"/>
                <a:gd name="connsiteY737" fmla="*/ 640054 h 2008710"/>
                <a:gd name="connsiteX738" fmla="*/ 1440326 w 6297963"/>
                <a:gd name="connsiteY738" fmla="*/ 641464 h 2008710"/>
                <a:gd name="connsiteX739" fmla="*/ 1440226 w 6297963"/>
                <a:gd name="connsiteY739" fmla="*/ 641533 h 2008710"/>
                <a:gd name="connsiteX740" fmla="*/ 1442193 w 6297963"/>
                <a:gd name="connsiteY740" fmla="*/ 641962 h 2008710"/>
                <a:gd name="connsiteX741" fmla="*/ 1453721 w 6297963"/>
                <a:gd name="connsiteY741" fmla="*/ 648702 h 2008710"/>
                <a:gd name="connsiteX742" fmla="*/ 1457824 w 6297963"/>
                <a:gd name="connsiteY742" fmla="*/ 647922 h 2008710"/>
                <a:gd name="connsiteX743" fmla="*/ 1454701 w 6297963"/>
                <a:gd name="connsiteY743" fmla="*/ 640054 h 2008710"/>
                <a:gd name="connsiteX744" fmla="*/ 1447438 w 6297963"/>
                <a:gd name="connsiteY744" fmla="*/ 640054 h 2008710"/>
                <a:gd name="connsiteX745" fmla="*/ 727758 w 6297963"/>
                <a:gd name="connsiteY745" fmla="*/ 633214 h 2008710"/>
                <a:gd name="connsiteX746" fmla="*/ 728144 w 6297963"/>
                <a:gd name="connsiteY746" fmla="*/ 634095 h 2008710"/>
                <a:gd name="connsiteX747" fmla="*/ 727477 w 6297963"/>
                <a:gd name="connsiteY747" fmla="*/ 633495 h 2008710"/>
                <a:gd name="connsiteX748" fmla="*/ 727758 w 6297963"/>
                <a:gd name="connsiteY748" fmla="*/ 633214 h 2008710"/>
                <a:gd name="connsiteX749" fmla="*/ 2087441 w 6297963"/>
                <a:gd name="connsiteY749" fmla="*/ 622187 h 2008710"/>
                <a:gd name="connsiteX750" fmla="*/ 2087441 w 6297963"/>
                <a:gd name="connsiteY750" fmla="*/ 622756 h 2008710"/>
                <a:gd name="connsiteX751" fmla="*/ 2087141 w 6297963"/>
                <a:gd name="connsiteY751" fmla="*/ 622472 h 2008710"/>
                <a:gd name="connsiteX752" fmla="*/ 2087441 w 6297963"/>
                <a:gd name="connsiteY752" fmla="*/ 622187 h 2008710"/>
                <a:gd name="connsiteX753" fmla="*/ 762000 w 6297963"/>
                <a:gd name="connsiteY753" fmla="*/ 598972 h 2008710"/>
                <a:gd name="connsiteX754" fmla="*/ 727758 w 6297963"/>
                <a:gd name="connsiteY754" fmla="*/ 633214 h 2008710"/>
                <a:gd name="connsiteX755" fmla="*/ 725074 w 6297963"/>
                <a:gd name="connsiteY755" fmla="*/ 627081 h 2008710"/>
                <a:gd name="connsiteX756" fmla="*/ 722175 w 6297963"/>
                <a:gd name="connsiteY756" fmla="*/ 628808 h 2008710"/>
                <a:gd name="connsiteX757" fmla="*/ 723351 w 6297963"/>
                <a:gd name="connsiteY757" fmla="*/ 629783 h 2008710"/>
                <a:gd name="connsiteX758" fmla="*/ 727477 w 6297963"/>
                <a:gd name="connsiteY758" fmla="*/ 633495 h 2008710"/>
                <a:gd name="connsiteX759" fmla="*/ 720918 w 6297963"/>
                <a:gd name="connsiteY759" fmla="*/ 640054 h 2008710"/>
                <a:gd name="connsiteX760" fmla="*/ 730753 w 6297963"/>
                <a:gd name="connsiteY760" fmla="*/ 640054 h 2008710"/>
                <a:gd name="connsiteX761" fmla="*/ 728144 w 6297963"/>
                <a:gd name="connsiteY761" fmla="*/ 634095 h 2008710"/>
                <a:gd name="connsiteX762" fmla="*/ 734769 w 6297963"/>
                <a:gd name="connsiteY762" fmla="*/ 640054 h 2008710"/>
                <a:gd name="connsiteX763" fmla="*/ 762000 w 6297963"/>
                <a:gd name="connsiteY763" fmla="*/ 640054 h 2008710"/>
                <a:gd name="connsiteX764" fmla="*/ 762000 w 6297963"/>
                <a:gd name="connsiteY764" fmla="*/ 598972 h 2008710"/>
                <a:gd name="connsiteX765" fmla="*/ 2046360 w 6297963"/>
                <a:gd name="connsiteY765" fmla="*/ 583837 h 2008710"/>
                <a:gd name="connsiteX766" fmla="*/ 2063821 w 6297963"/>
                <a:gd name="connsiteY766" fmla="*/ 583837 h 2008710"/>
                <a:gd name="connsiteX767" fmla="*/ 2054739 w 6297963"/>
                <a:gd name="connsiteY767" fmla="*/ 587598 h 2008710"/>
                <a:gd name="connsiteX768" fmla="*/ 2051670 w 6297963"/>
                <a:gd name="connsiteY768" fmla="*/ 588868 h 2008710"/>
                <a:gd name="connsiteX769" fmla="*/ 2046360 w 6297963"/>
                <a:gd name="connsiteY769" fmla="*/ 583837 h 2008710"/>
                <a:gd name="connsiteX770" fmla="*/ 2037711 w 6297963"/>
                <a:gd name="connsiteY770" fmla="*/ 575188 h 2008710"/>
                <a:gd name="connsiteX771" fmla="*/ 2037711 w 6297963"/>
                <a:gd name="connsiteY771" fmla="*/ 594648 h 2008710"/>
                <a:gd name="connsiteX772" fmla="*/ 2038451 w 6297963"/>
                <a:gd name="connsiteY772" fmla="*/ 594342 h 2008710"/>
                <a:gd name="connsiteX773" fmla="*/ 2038252 w 6297963"/>
                <a:gd name="connsiteY773" fmla="*/ 593026 h 2008710"/>
                <a:gd name="connsiteX774" fmla="*/ 2037711 w 6297963"/>
                <a:gd name="connsiteY774" fmla="*/ 575188 h 2008710"/>
                <a:gd name="connsiteX775" fmla="*/ 2057002 w 6297963"/>
                <a:gd name="connsiteY775" fmla="*/ 562215 h 2008710"/>
                <a:gd name="connsiteX776" fmla="*/ 2037711 w 6297963"/>
                <a:gd name="connsiteY776" fmla="*/ 572992 h 2008710"/>
                <a:gd name="connsiteX777" fmla="*/ 2038928 w 6297963"/>
                <a:gd name="connsiteY777" fmla="*/ 587201 h 2008710"/>
                <a:gd name="connsiteX778" fmla="*/ 2039468 w 6297963"/>
                <a:gd name="connsiteY778" fmla="*/ 593921 h 2008710"/>
                <a:gd name="connsiteX779" fmla="*/ 2051670 w 6297963"/>
                <a:gd name="connsiteY779" fmla="*/ 588868 h 2008710"/>
                <a:gd name="connsiteX780" fmla="*/ 2087141 w 6297963"/>
                <a:gd name="connsiteY780" fmla="*/ 622472 h 2008710"/>
                <a:gd name="connsiteX781" fmla="*/ 2057171 w 6297963"/>
                <a:gd name="connsiteY781" fmla="*/ 650865 h 2008710"/>
                <a:gd name="connsiteX782" fmla="*/ 2098252 w 6297963"/>
                <a:gd name="connsiteY782" fmla="*/ 650865 h 2008710"/>
                <a:gd name="connsiteX783" fmla="*/ 2098252 w 6297963"/>
                <a:gd name="connsiteY783" fmla="*/ 611945 h 2008710"/>
                <a:gd name="connsiteX784" fmla="*/ 2087441 w 6297963"/>
                <a:gd name="connsiteY784" fmla="*/ 622187 h 2008710"/>
                <a:gd name="connsiteX785" fmla="*/ 2087441 w 6297963"/>
                <a:gd name="connsiteY785" fmla="*/ 583837 h 2008710"/>
                <a:gd name="connsiteX786" fmla="*/ 2063821 w 6297963"/>
                <a:gd name="connsiteY786" fmla="*/ 583837 h 2008710"/>
                <a:gd name="connsiteX787" fmla="*/ 2066901 w 6297963"/>
                <a:gd name="connsiteY787" fmla="*/ 582562 h 2008710"/>
                <a:gd name="connsiteX788" fmla="*/ 2076631 w 6297963"/>
                <a:gd name="connsiteY788" fmla="*/ 578533 h 2008710"/>
                <a:gd name="connsiteX789" fmla="*/ 2057002 w 6297963"/>
                <a:gd name="connsiteY789" fmla="*/ 562215 h 2008710"/>
                <a:gd name="connsiteX790" fmla="*/ 937136 w 6297963"/>
                <a:gd name="connsiteY790" fmla="*/ 559377 h 2008710"/>
                <a:gd name="connsiteX791" fmla="*/ 936905 w 6297963"/>
                <a:gd name="connsiteY791" fmla="*/ 560112 h 2008710"/>
                <a:gd name="connsiteX792" fmla="*/ 936992 w 6297963"/>
                <a:gd name="connsiteY792" fmla="*/ 560195 h 2008710"/>
                <a:gd name="connsiteX793" fmla="*/ 937136 w 6297963"/>
                <a:gd name="connsiteY793" fmla="*/ 559377 h 2008710"/>
                <a:gd name="connsiteX794" fmla="*/ 4891723 w 6297963"/>
                <a:gd name="connsiteY794" fmla="*/ 502039 h 2008710"/>
                <a:gd name="connsiteX795" fmla="*/ 6297963 w 6297963"/>
                <a:gd name="connsiteY795" fmla="*/ 502039 h 2008710"/>
                <a:gd name="connsiteX796" fmla="*/ 4891723 w 6297963"/>
                <a:gd name="connsiteY796" fmla="*/ 1550577 h 2008710"/>
                <a:gd name="connsiteX797" fmla="*/ 4891723 w 6297963"/>
                <a:gd name="connsiteY797" fmla="*/ 502039 h 2008710"/>
                <a:gd name="connsiteX798" fmla="*/ 1669717 w 6297963"/>
                <a:gd name="connsiteY798" fmla="*/ 349046 h 2008710"/>
                <a:gd name="connsiteX799" fmla="*/ 1665472 w 6297963"/>
                <a:gd name="connsiteY799" fmla="*/ 350121 h 2008710"/>
                <a:gd name="connsiteX800" fmla="*/ 1667963 w 6297963"/>
                <a:gd name="connsiteY800" fmla="*/ 350052 h 2008710"/>
                <a:gd name="connsiteX801" fmla="*/ 1669770 w 6297963"/>
                <a:gd name="connsiteY801" fmla="*/ 349241 h 2008710"/>
                <a:gd name="connsiteX802" fmla="*/ 1669717 w 6297963"/>
                <a:gd name="connsiteY802" fmla="*/ 349046 h 2008710"/>
                <a:gd name="connsiteX803" fmla="*/ 3600287 w 6297963"/>
                <a:gd name="connsiteY803" fmla="*/ 347138 h 2008710"/>
                <a:gd name="connsiteX804" fmla="*/ 3599183 w 6297963"/>
                <a:gd name="connsiteY804" fmla="*/ 347484 h 2008710"/>
                <a:gd name="connsiteX805" fmla="*/ 3601273 w 6297963"/>
                <a:gd name="connsiteY805" fmla="*/ 347673 h 2008710"/>
                <a:gd name="connsiteX806" fmla="*/ 3600287 w 6297963"/>
                <a:gd name="connsiteY806" fmla="*/ 347138 h 2008710"/>
                <a:gd name="connsiteX807" fmla="*/ 1790641 w 6297963"/>
                <a:gd name="connsiteY807" fmla="*/ 307070 h 2008710"/>
                <a:gd name="connsiteX808" fmla="*/ 1777406 w 6297963"/>
                <a:gd name="connsiteY808" fmla="*/ 310896 h 2008710"/>
                <a:gd name="connsiteX809" fmla="*/ 1767463 w 6297963"/>
                <a:gd name="connsiteY809" fmla="*/ 317279 h 2008710"/>
                <a:gd name="connsiteX810" fmla="*/ 1766253 w 6297963"/>
                <a:gd name="connsiteY810" fmla="*/ 317805 h 2008710"/>
                <a:gd name="connsiteX811" fmla="*/ 1767287 w 6297963"/>
                <a:gd name="connsiteY811" fmla="*/ 318970 h 2008710"/>
                <a:gd name="connsiteX812" fmla="*/ 1776831 w 6297963"/>
                <a:gd name="connsiteY812" fmla="*/ 339646 h 2008710"/>
                <a:gd name="connsiteX813" fmla="*/ 1769534 w 6297963"/>
                <a:gd name="connsiteY813" fmla="*/ 384241 h 2008710"/>
                <a:gd name="connsiteX814" fmla="*/ 1731088 w 6297963"/>
                <a:gd name="connsiteY814" fmla="*/ 423633 h 2008710"/>
                <a:gd name="connsiteX815" fmla="*/ 1693486 w 6297963"/>
                <a:gd name="connsiteY815" fmla="*/ 459748 h 2008710"/>
                <a:gd name="connsiteX816" fmla="*/ 1669246 w 6297963"/>
                <a:gd name="connsiteY816" fmla="*/ 481522 h 2008710"/>
                <a:gd name="connsiteX817" fmla="*/ 1646223 w 6297963"/>
                <a:gd name="connsiteY817" fmla="*/ 507924 h 2008710"/>
                <a:gd name="connsiteX818" fmla="*/ 1607033 w 6297963"/>
                <a:gd name="connsiteY818" fmla="*/ 553584 h 2008710"/>
                <a:gd name="connsiteX819" fmla="*/ 1567945 w 6297963"/>
                <a:gd name="connsiteY819" fmla="*/ 599040 h 2008710"/>
                <a:gd name="connsiteX820" fmla="*/ 1557506 w 6297963"/>
                <a:gd name="connsiteY820" fmla="*/ 610560 h 2008710"/>
                <a:gd name="connsiteX821" fmla="*/ 1549735 w 6297963"/>
                <a:gd name="connsiteY821" fmla="*/ 619412 h 2008710"/>
                <a:gd name="connsiteX822" fmla="*/ 1551121 w 6297963"/>
                <a:gd name="connsiteY822" fmla="*/ 627182 h 2008710"/>
                <a:gd name="connsiteX823" fmla="*/ 1560428 w 6297963"/>
                <a:gd name="connsiteY823" fmla="*/ 637486 h 2008710"/>
                <a:gd name="connsiteX824" fmla="*/ 1569499 w 6297963"/>
                <a:gd name="connsiteY824" fmla="*/ 646000 h 2008710"/>
                <a:gd name="connsiteX825" fmla="*/ 1590378 w 6297963"/>
                <a:gd name="connsiteY825" fmla="*/ 658567 h 2008710"/>
                <a:gd name="connsiteX826" fmla="*/ 1621594 w 6297963"/>
                <a:gd name="connsiteY826" fmla="*/ 667959 h 2008710"/>
                <a:gd name="connsiteX827" fmla="*/ 1622675 w 6297963"/>
                <a:gd name="connsiteY827" fmla="*/ 686659 h 2008710"/>
                <a:gd name="connsiteX828" fmla="*/ 1623756 w 6297963"/>
                <a:gd name="connsiteY828" fmla="*/ 703230 h 2008710"/>
                <a:gd name="connsiteX829" fmla="*/ 1609094 w 6297963"/>
                <a:gd name="connsiteY829" fmla="*/ 717892 h 2008710"/>
                <a:gd name="connsiteX830" fmla="*/ 1619432 w 6297963"/>
                <a:gd name="connsiteY830" fmla="*/ 720054 h 2008710"/>
                <a:gd name="connsiteX831" fmla="*/ 1554550 w 6297963"/>
                <a:gd name="connsiteY831" fmla="*/ 711862 h 2008710"/>
                <a:gd name="connsiteX832" fmla="*/ 1516323 w 6297963"/>
                <a:gd name="connsiteY832" fmla="*/ 688939 h 2008710"/>
                <a:gd name="connsiteX833" fmla="*/ 1509144 w 6297963"/>
                <a:gd name="connsiteY833" fmla="*/ 683905 h 2008710"/>
                <a:gd name="connsiteX834" fmla="*/ 1504725 w 6297963"/>
                <a:gd name="connsiteY834" fmla="*/ 680490 h 2008710"/>
                <a:gd name="connsiteX835" fmla="*/ 1490022 w 6297963"/>
                <a:gd name="connsiteY835" fmla="*/ 701435 h 2008710"/>
                <a:gd name="connsiteX836" fmla="*/ 1478147 w 6297963"/>
                <a:gd name="connsiteY836" fmla="*/ 719902 h 2008710"/>
                <a:gd name="connsiteX837" fmla="*/ 1454498 w 6297963"/>
                <a:gd name="connsiteY837" fmla="*/ 751811 h 2008710"/>
                <a:gd name="connsiteX838" fmla="*/ 1439684 w 6297963"/>
                <a:gd name="connsiteY838" fmla="*/ 773247 h 2008710"/>
                <a:gd name="connsiteX839" fmla="*/ 1430241 w 6297963"/>
                <a:gd name="connsiteY839" fmla="*/ 796946 h 2008710"/>
                <a:gd name="connsiteX840" fmla="*/ 1410917 w 6297963"/>
                <a:gd name="connsiteY840" fmla="*/ 827943 h 2008710"/>
                <a:gd name="connsiteX841" fmla="*/ 1395072 w 6297963"/>
                <a:gd name="connsiteY841" fmla="*/ 852555 h 2008710"/>
                <a:gd name="connsiteX842" fmla="*/ 1361187 w 6297963"/>
                <a:gd name="connsiteY842" fmla="*/ 926795 h 2008710"/>
                <a:gd name="connsiteX843" fmla="*/ 1325004 w 6297963"/>
                <a:gd name="connsiteY843" fmla="*/ 1006306 h 2008710"/>
                <a:gd name="connsiteX844" fmla="*/ 1312538 w 6297963"/>
                <a:gd name="connsiteY844" fmla="*/ 1037134 h 2008710"/>
                <a:gd name="connsiteX845" fmla="*/ 1299835 w 6297963"/>
                <a:gd name="connsiteY845" fmla="*/ 1074651 h 2008710"/>
                <a:gd name="connsiteX846" fmla="*/ 1282774 w 6297963"/>
                <a:gd name="connsiteY846" fmla="*/ 1123435 h 2008710"/>
                <a:gd name="connsiteX847" fmla="*/ 1277470 w 6297963"/>
                <a:gd name="connsiteY847" fmla="*/ 1141273 h 2008710"/>
                <a:gd name="connsiteX848" fmla="*/ 1269396 w 6297963"/>
                <a:gd name="connsiteY848" fmla="*/ 1163266 h 2008710"/>
                <a:gd name="connsiteX849" fmla="*/ 1257622 w 6297963"/>
                <a:gd name="connsiteY849" fmla="*/ 1213435 h 2008710"/>
                <a:gd name="connsiteX850" fmla="*/ 1247267 w 6297963"/>
                <a:gd name="connsiteY850" fmla="*/ 1272456 h 2008710"/>
                <a:gd name="connsiteX851" fmla="*/ 1239869 w 6297963"/>
                <a:gd name="connsiteY851" fmla="*/ 1301679 h 2008710"/>
                <a:gd name="connsiteX852" fmla="*/ 1232301 w 6297963"/>
                <a:gd name="connsiteY852" fmla="*/ 1357795 h 2008710"/>
                <a:gd name="connsiteX853" fmla="*/ 1228889 w 6297963"/>
                <a:gd name="connsiteY853" fmla="*/ 1408437 h 2008710"/>
                <a:gd name="connsiteX854" fmla="*/ 1227977 w 6297963"/>
                <a:gd name="connsiteY854" fmla="*/ 1418217 h 2008710"/>
                <a:gd name="connsiteX855" fmla="*/ 1226896 w 6297963"/>
                <a:gd name="connsiteY855" fmla="*/ 1429923 h 2008710"/>
                <a:gd name="connsiteX856" fmla="*/ 1223889 w 6297963"/>
                <a:gd name="connsiteY856" fmla="*/ 1443268 h 2008710"/>
                <a:gd name="connsiteX857" fmla="*/ 1230139 w 6297963"/>
                <a:gd name="connsiteY857" fmla="*/ 1468809 h 2008710"/>
                <a:gd name="connsiteX858" fmla="*/ 1229058 w 6297963"/>
                <a:gd name="connsiteY858" fmla="*/ 1485464 h 2008710"/>
                <a:gd name="connsiteX859" fmla="*/ 1229058 w 6297963"/>
                <a:gd name="connsiteY859" fmla="*/ 1582762 h 2008710"/>
                <a:gd name="connsiteX860" fmla="*/ 1229058 w 6297963"/>
                <a:gd name="connsiteY860" fmla="*/ 1602374 h 2008710"/>
                <a:gd name="connsiteX861" fmla="*/ 1230375 w 6297963"/>
                <a:gd name="connsiteY861" fmla="*/ 1616985 h 2008710"/>
                <a:gd name="connsiteX862" fmla="*/ 1256592 w 6297963"/>
                <a:gd name="connsiteY862" fmla="*/ 1709283 h 2008710"/>
                <a:gd name="connsiteX863" fmla="*/ 1293957 w 6297963"/>
                <a:gd name="connsiteY863" fmla="*/ 1794216 h 2008710"/>
                <a:gd name="connsiteX864" fmla="*/ 1322251 w 6297963"/>
                <a:gd name="connsiteY864" fmla="*/ 1837476 h 2008710"/>
                <a:gd name="connsiteX865" fmla="*/ 1360883 w 6297963"/>
                <a:gd name="connsiteY865" fmla="*/ 1880298 h 2008710"/>
                <a:gd name="connsiteX866" fmla="*/ 1409566 w 6297963"/>
                <a:gd name="connsiteY866" fmla="*/ 1902764 h 2008710"/>
                <a:gd name="connsiteX867" fmla="*/ 1531830 w 6297963"/>
                <a:gd name="connsiteY867" fmla="*/ 1872764 h 2008710"/>
                <a:gd name="connsiteX868" fmla="*/ 1685817 w 6297963"/>
                <a:gd name="connsiteY868" fmla="*/ 1751918 h 2008710"/>
                <a:gd name="connsiteX869" fmla="*/ 1708605 w 6297963"/>
                <a:gd name="connsiteY869" fmla="*/ 1726884 h 2008710"/>
                <a:gd name="connsiteX870" fmla="*/ 1736223 w 6297963"/>
                <a:gd name="connsiteY870" fmla="*/ 1704047 h 2008710"/>
                <a:gd name="connsiteX871" fmla="*/ 1747237 w 6297963"/>
                <a:gd name="connsiteY871" fmla="*/ 1690161 h 2008710"/>
                <a:gd name="connsiteX872" fmla="*/ 1763149 w 6297963"/>
                <a:gd name="connsiteY872" fmla="*/ 1665938 h 2008710"/>
                <a:gd name="connsiteX873" fmla="*/ 1784332 w 6297963"/>
                <a:gd name="connsiteY873" fmla="*/ 1644756 h 2008710"/>
                <a:gd name="connsiteX874" fmla="*/ 1796612 w 6297963"/>
                <a:gd name="connsiteY874" fmla="*/ 1631411 h 2008710"/>
                <a:gd name="connsiteX875" fmla="*/ 1811223 w 6297963"/>
                <a:gd name="connsiteY875" fmla="*/ 1613370 h 2008710"/>
                <a:gd name="connsiteX876" fmla="*/ 1857964 w 6297963"/>
                <a:gd name="connsiteY876" fmla="*/ 1541579 h 2008710"/>
                <a:gd name="connsiteX877" fmla="*/ 1897339 w 6297963"/>
                <a:gd name="connsiteY877" fmla="*/ 1478538 h 2008710"/>
                <a:gd name="connsiteX878" fmla="*/ 1907761 w 6297963"/>
                <a:gd name="connsiteY878" fmla="*/ 1451393 h 2008710"/>
                <a:gd name="connsiteX879" fmla="*/ 1922271 w 6297963"/>
                <a:gd name="connsiteY879" fmla="*/ 1421714 h 2008710"/>
                <a:gd name="connsiteX880" fmla="*/ 1963403 w 6297963"/>
                <a:gd name="connsiteY880" fmla="*/ 1342997 h 2008710"/>
                <a:gd name="connsiteX881" fmla="*/ 1997441 w 6297963"/>
                <a:gd name="connsiteY881" fmla="*/ 1263233 h 2008710"/>
                <a:gd name="connsiteX882" fmla="*/ 2007880 w 6297963"/>
                <a:gd name="connsiteY882" fmla="*/ 1229973 h 2008710"/>
                <a:gd name="connsiteX883" fmla="*/ 2018488 w 6297963"/>
                <a:gd name="connsiteY883" fmla="*/ 1198064 h 2008710"/>
                <a:gd name="connsiteX884" fmla="*/ 2032475 w 6297963"/>
                <a:gd name="connsiteY884" fmla="*/ 1128570 h 2008710"/>
                <a:gd name="connsiteX885" fmla="*/ 2046630 w 6297963"/>
                <a:gd name="connsiteY885" fmla="*/ 1059549 h 2008710"/>
                <a:gd name="connsiteX886" fmla="*/ 2058759 w 6297963"/>
                <a:gd name="connsiteY886" fmla="*/ 1008536 h 2008710"/>
                <a:gd name="connsiteX887" fmla="*/ 2059333 w 6297963"/>
                <a:gd name="connsiteY887" fmla="*/ 963738 h 2008710"/>
                <a:gd name="connsiteX888" fmla="*/ 2059333 w 6297963"/>
                <a:gd name="connsiteY888" fmla="*/ 936204 h 2008710"/>
                <a:gd name="connsiteX889" fmla="*/ 2065279 w 6297963"/>
                <a:gd name="connsiteY889" fmla="*/ 911305 h 2008710"/>
                <a:gd name="connsiteX890" fmla="*/ 2065009 w 6297963"/>
                <a:gd name="connsiteY890" fmla="*/ 888501 h 2008710"/>
                <a:gd name="connsiteX891" fmla="*/ 2062103 w 6297963"/>
                <a:gd name="connsiteY891" fmla="*/ 854954 h 2008710"/>
                <a:gd name="connsiteX892" fmla="*/ 2062576 w 6297963"/>
                <a:gd name="connsiteY892" fmla="*/ 829582 h 2008710"/>
                <a:gd name="connsiteX893" fmla="*/ 2059333 w 6297963"/>
                <a:gd name="connsiteY893" fmla="*/ 795730 h 2008710"/>
                <a:gd name="connsiteX894" fmla="*/ 2054333 w 6297963"/>
                <a:gd name="connsiteY894" fmla="*/ 763484 h 2008710"/>
                <a:gd name="connsiteX895" fmla="*/ 2045684 w 6297963"/>
                <a:gd name="connsiteY895" fmla="*/ 730189 h 2008710"/>
                <a:gd name="connsiteX896" fmla="*/ 2033286 w 6297963"/>
                <a:gd name="connsiteY896" fmla="*/ 678618 h 2008710"/>
                <a:gd name="connsiteX897" fmla="*/ 2018590 w 6297963"/>
                <a:gd name="connsiteY897" fmla="*/ 633939 h 2008710"/>
                <a:gd name="connsiteX898" fmla="*/ 1976799 w 6297963"/>
                <a:gd name="connsiteY898" fmla="*/ 530813 h 2008710"/>
                <a:gd name="connsiteX899" fmla="*/ 1925076 w 6297963"/>
                <a:gd name="connsiteY899" fmla="*/ 434140 h 2008710"/>
                <a:gd name="connsiteX900" fmla="*/ 1907981 w 6297963"/>
                <a:gd name="connsiteY900" fmla="*/ 410576 h 2008710"/>
                <a:gd name="connsiteX901" fmla="*/ 1894231 w 6297963"/>
                <a:gd name="connsiteY901" fmla="*/ 393870 h 2008710"/>
                <a:gd name="connsiteX902" fmla="*/ 1849906 w 6297963"/>
                <a:gd name="connsiteY902" fmla="*/ 343160 h 2008710"/>
                <a:gd name="connsiteX903" fmla="*/ 1805007 w 6297963"/>
                <a:gd name="connsiteY903" fmla="*/ 311876 h 2008710"/>
                <a:gd name="connsiteX904" fmla="*/ 1790641 w 6297963"/>
                <a:gd name="connsiteY904" fmla="*/ 307070 h 2008710"/>
                <a:gd name="connsiteX905" fmla="*/ 3547291 w 6297963"/>
                <a:gd name="connsiteY905" fmla="*/ 304916 h 2008710"/>
                <a:gd name="connsiteX906" fmla="*/ 3550542 w 6297963"/>
                <a:gd name="connsiteY906" fmla="*/ 310558 h 2008710"/>
                <a:gd name="connsiteX907" fmla="*/ 3552150 w 6297963"/>
                <a:gd name="connsiteY907" fmla="*/ 309830 h 2008710"/>
                <a:gd name="connsiteX908" fmla="*/ 3547291 w 6297963"/>
                <a:gd name="connsiteY908" fmla="*/ 304916 h 2008710"/>
                <a:gd name="connsiteX909" fmla="*/ 3597021 w 6297963"/>
                <a:gd name="connsiteY909" fmla="*/ 220592 h 2008710"/>
                <a:gd name="connsiteX910" fmla="*/ 3597021 w 6297963"/>
                <a:gd name="connsiteY910" fmla="*/ 261673 h 2008710"/>
                <a:gd name="connsiteX911" fmla="*/ 3638102 w 6297963"/>
                <a:gd name="connsiteY911" fmla="*/ 261673 h 2008710"/>
                <a:gd name="connsiteX912" fmla="*/ 3597021 w 6297963"/>
                <a:gd name="connsiteY912" fmla="*/ 220592 h 2008710"/>
                <a:gd name="connsiteX913" fmla="*/ 1703769 w 6297963"/>
                <a:gd name="connsiteY913" fmla="*/ 191622 h 2008710"/>
                <a:gd name="connsiteX914" fmla="*/ 1728571 w 6297963"/>
                <a:gd name="connsiteY914" fmla="*/ 192923 h 2008710"/>
                <a:gd name="connsiteX915" fmla="*/ 1776122 w 6297963"/>
                <a:gd name="connsiteY915" fmla="*/ 207889 h 2008710"/>
                <a:gd name="connsiteX916" fmla="*/ 1791257 w 6297963"/>
                <a:gd name="connsiteY916" fmla="*/ 211656 h 2008710"/>
                <a:gd name="connsiteX917" fmla="*/ 1812169 w 6297963"/>
                <a:gd name="connsiteY917" fmla="*/ 218362 h 2008710"/>
                <a:gd name="connsiteX918" fmla="*/ 1851072 w 6297963"/>
                <a:gd name="connsiteY918" fmla="*/ 237872 h 2008710"/>
                <a:gd name="connsiteX919" fmla="*/ 1884535 w 6297963"/>
                <a:gd name="connsiteY919" fmla="*/ 259984 h 2008710"/>
                <a:gd name="connsiteX920" fmla="*/ 2003961 w 6297963"/>
                <a:gd name="connsiteY920" fmla="*/ 360626 h 2008710"/>
                <a:gd name="connsiteX921" fmla="*/ 2054603 w 6297963"/>
                <a:gd name="connsiteY921" fmla="*/ 432316 h 2008710"/>
                <a:gd name="connsiteX922" fmla="*/ 2093894 w 6297963"/>
                <a:gd name="connsiteY922" fmla="*/ 499681 h 2008710"/>
                <a:gd name="connsiteX923" fmla="*/ 2128878 w 6297963"/>
                <a:gd name="connsiteY923" fmla="*/ 578651 h 2008710"/>
                <a:gd name="connsiteX924" fmla="*/ 2153759 w 6297963"/>
                <a:gd name="connsiteY924" fmla="*/ 653162 h 2008710"/>
                <a:gd name="connsiteX925" fmla="*/ 2160955 w 6297963"/>
                <a:gd name="connsiteY925" fmla="*/ 694108 h 2008710"/>
                <a:gd name="connsiteX926" fmla="*/ 2166091 w 6297963"/>
                <a:gd name="connsiteY926" fmla="*/ 720460 h 2008710"/>
                <a:gd name="connsiteX927" fmla="*/ 2169604 w 6297963"/>
                <a:gd name="connsiteY927" fmla="*/ 752487 h 2008710"/>
                <a:gd name="connsiteX928" fmla="*/ 2169604 w 6297963"/>
                <a:gd name="connsiteY928" fmla="*/ 773804 h 2008710"/>
                <a:gd name="connsiteX929" fmla="*/ 2172408 w 6297963"/>
                <a:gd name="connsiteY929" fmla="*/ 791372 h 2008710"/>
                <a:gd name="connsiteX930" fmla="*/ 2176091 w 6297963"/>
                <a:gd name="connsiteY930" fmla="*/ 817386 h 2008710"/>
                <a:gd name="connsiteX931" fmla="*/ 2176918 w 6297963"/>
                <a:gd name="connsiteY931" fmla="*/ 861964 h 2008710"/>
                <a:gd name="connsiteX932" fmla="*/ 2178253 w 6297963"/>
                <a:gd name="connsiteY932" fmla="*/ 909853 h 2008710"/>
                <a:gd name="connsiteX933" fmla="*/ 2162543 w 6297963"/>
                <a:gd name="connsiteY933" fmla="*/ 956779 h 2008710"/>
                <a:gd name="connsiteX934" fmla="*/ 2159672 w 6297963"/>
                <a:gd name="connsiteY934" fmla="*/ 960157 h 2008710"/>
                <a:gd name="connsiteX935" fmla="*/ 2166361 w 6297963"/>
                <a:gd name="connsiteY935" fmla="*/ 988840 h 2008710"/>
                <a:gd name="connsiteX936" fmla="*/ 2165280 w 6297963"/>
                <a:gd name="connsiteY936" fmla="*/ 1026847 h 2008710"/>
                <a:gd name="connsiteX937" fmla="*/ 2158868 w 6297963"/>
                <a:gd name="connsiteY937" fmla="*/ 1026349 h 2008710"/>
                <a:gd name="connsiteX938" fmla="*/ 2162020 w 6297963"/>
                <a:gd name="connsiteY938" fmla="*/ 1041635 h 2008710"/>
                <a:gd name="connsiteX939" fmla="*/ 2155617 w 6297963"/>
                <a:gd name="connsiteY939" fmla="*/ 1064854 h 2008710"/>
                <a:gd name="connsiteX940" fmla="*/ 2141749 w 6297963"/>
                <a:gd name="connsiteY940" fmla="*/ 1100563 h 2008710"/>
                <a:gd name="connsiteX941" fmla="*/ 2133996 w 6297963"/>
                <a:gd name="connsiteY941" fmla="*/ 1145090 h 2008710"/>
                <a:gd name="connsiteX942" fmla="*/ 2128185 w 6297963"/>
                <a:gd name="connsiteY942" fmla="*/ 1167320 h 2008710"/>
                <a:gd name="connsiteX943" fmla="*/ 2121909 w 6297963"/>
                <a:gd name="connsiteY943" fmla="*/ 1177202 h 2008710"/>
                <a:gd name="connsiteX944" fmla="*/ 2108048 w 6297963"/>
                <a:gd name="connsiteY944" fmla="*/ 1186813 h 2008710"/>
                <a:gd name="connsiteX945" fmla="*/ 2119820 w 6297963"/>
                <a:gd name="connsiteY945" fmla="*/ 1184036 h 2008710"/>
                <a:gd name="connsiteX946" fmla="*/ 2112036 w 6297963"/>
                <a:gd name="connsiteY946" fmla="*/ 1190935 h 2008710"/>
                <a:gd name="connsiteX947" fmla="*/ 2088252 w 6297963"/>
                <a:gd name="connsiteY947" fmla="*/ 1206611 h 2008710"/>
                <a:gd name="connsiteX948" fmla="*/ 2087629 w 6297963"/>
                <a:gd name="connsiteY948" fmla="*/ 1206408 h 2008710"/>
                <a:gd name="connsiteX949" fmla="*/ 2085279 w 6297963"/>
                <a:gd name="connsiteY949" fmla="*/ 1208706 h 2008710"/>
                <a:gd name="connsiteX950" fmla="*/ 2111225 w 6297963"/>
                <a:gd name="connsiteY950" fmla="*/ 1228165 h 2008710"/>
                <a:gd name="connsiteX951" fmla="*/ 2096867 w 6297963"/>
                <a:gd name="connsiteY951" fmla="*/ 1262861 h 2008710"/>
                <a:gd name="connsiteX952" fmla="*/ 2095522 w 6297963"/>
                <a:gd name="connsiteY952" fmla="*/ 1263625 h 2008710"/>
                <a:gd name="connsiteX953" fmla="*/ 2096990 w 6297963"/>
                <a:gd name="connsiteY953" fmla="*/ 1263768 h 2008710"/>
                <a:gd name="connsiteX954" fmla="*/ 2113725 w 6297963"/>
                <a:gd name="connsiteY954" fmla="*/ 1278892 h 2008710"/>
                <a:gd name="connsiteX955" fmla="*/ 2108962 w 6297963"/>
                <a:gd name="connsiteY955" fmla="*/ 1306409 h 2008710"/>
                <a:gd name="connsiteX956" fmla="*/ 2101901 w 6297963"/>
                <a:gd name="connsiteY956" fmla="*/ 1314230 h 2008710"/>
                <a:gd name="connsiteX957" fmla="*/ 2087104 w 6297963"/>
                <a:gd name="connsiteY957" fmla="*/ 1329788 h 2008710"/>
                <a:gd name="connsiteX958" fmla="*/ 2076697 w 6297963"/>
                <a:gd name="connsiteY958" fmla="*/ 1329458 h 2008710"/>
                <a:gd name="connsiteX959" fmla="*/ 2075899 w 6297963"/>
                <a:gd name="connsiteY959" fmla="*/ 1331218 h 2008710"/>
                <a:gd name="connsiteX960" fmla="*/ 2100414 w 6297963"/>
                <a:gd name="connsiteY960" fmla="*/ 1355734 h 2008710"/>
                <a:gd name="connsiteX961" fmla="*/ 2081934 w 6297963"/>
                <a:gd name="connsiteY961" fmla="*/ 1355734 h 2008710"/>
                <a:gd name="connsiteX962" fmla="*/ 2082374 w 6297963"/>
                <a:gd name="connsiteY962" fmla="*/ 1357896 h 2008710"/>
                <a:gd name="connsiteX963" fmla="*/ 2073995 w 6297963"/>
                <a:gd name="connsiteY963" fmla="*/ 1387980 h 2008710"/>
                <a:gd name="connsiteX964" fmla="*/ 2063725 w 6297963"/>
                <a:gd name="connsiteY964" fmla="*/ 1395662 h 2008710"/>
                <a:gd name="connsiteX965" fmla="*/ 2053058 w 6297963"/>
                <a:gd name="connsiteY965" fmla="*/ 1400768 h 2008710"/>
                <a:gd name="connsiteX966" fmla="*/ 2053619 w 6297963"/>
                <a:gd name="connsiteY966" fmla="*/ 1401722 h 2008710"/>
                <a:gd name="connsiteX967" fmla="*/ 2057340 w 6297963"/>
                <a:gd name="connsiteY967" fmla="*/ 1408910 h 2008710"/>
                <a:gd name="connsiteX968" fmla="*/ 2049012 w 6297963"/>
                <a:gd name="connsiteY968" fmla="*/ 1442499 h 2008710"/>
                <a:gd name="connsiteX969" fmla="*/ 2048899 w 6297963"/>
                <a:gd name="connsiteY969" fmla="*/ 1442565 h 2008710"/>
                <a:gd name="connsiteX970" fmla="*/ 2049114 w 6297963"/>
                <a:gd name="connsiteY970" fmla="*/ 1443471 h 2008710"/>
                <a:gd name="connsiteX971" fmla="*/ 2038624 w 6297963"/>
                <a:gd name="connsiteY971" fmla="*/ 1477052 h 2008710"/>
                <a:gd name="connsiteX972" fmla="*/ 2032036 w 6297963"/>
                <a:gd name="connsiteY972" fmla="*/ 1486190 h 2008710"/>
                <a:gd name="connsiteX973" fmla="*/ 2025076 w 6297963"/>
                <a:gd name="connsiteY973" fmla="*/ 1505498 h 2008710"/>
                <a:gd name="connsiteX974" fmla="*/ 2007610 w 6297963"/>
                <a:gd name="connsiteY974" fmla="*/ 1534552 h 2008710"/>
                <a:gd name="connsiteX975" fmla="*/ 2000652 w 6297963"/>
                <a:gd name="connsiteY975" fmla="*/ 1545239 h 2008710"/>
                <a:gd name="connsiteX976" fmla="*/ 1988595 w 6297963"/>
                <a:gd name="connsiteY976" fmla="*/ 1552468 h 2008710"/>
                <a:gd name="connsiteX977" fmla="*/ 1988203 w 6297963"/>
                <a:gd name="connsiteY977" fmla="*/ 1562726 h 2008710"/>
                <a:gd name="connsiteX978" fmla="*/ 1986529 w 6297963"/>
                <a:gd name="connsiteY978" fmla="*/ 1573742 h 2008710"/>
                <a:gd name="connsiteX979" fmla="*/ 1958218 w 6297963"/>
                <a:gd name="connsiteY979" fmla="*/ 1610803 h 2008710"/>
                <a:gd name="connsiteX980" fmla="*/ 1962947 w 6297963"/>
                <a:gd name="connsiteY980" fmla="*/ 1610870 h 2008710"/>
                <a:gd name="connsiteX981" fmla="*/ 1947677 w 6297963"/>
                <a:gd name="connsiteY981" fmla="*/ 1650398 h 2008710"/>
                <a:gd name="connsiteX982" fmla="*/ 1937103 w 6297963"/>
                <a:gd name="connsiteY982" fmla="*/ 1657188 h 2008710"/>
                <a:gd name="connsiteX983" fmla="*/ 1934839 w 6297963"/>
                <a:gd name="connsiteY983" fmla="*/ 1679655 h 2008710"/>
                <a:gd name="connsiteX984" fmla="*/ 1913234 w 6297963"/>
                <a:gd name="connsiteY984" fmla="*/ 1695905 h 2008710"/>
                <a:gd name="connsiteX985" fmla="*/ 1898251 w 6297963"/>
                <a:gd name="connsiteY985" fmla="*/ 1713067 h 2008710"/>
                <a:gd name="connsiteX986" fmla="*/ 1888150 w 6297963"/>
                <a:gd name="connsiteY986" fmla="*/ 1725466 h 2008710"/>
                <a:gd name="connsiteX987" fmla="*/ 1878420 w 6297963"/>
                <a:gd name="connsiteY987" fmla="*/ 1739587 h 2008710"/>
                <a:gd name="connsiteX988" fmla="*/ 1853319 w 6297963"/>
                <a:gd name="connsiteY988" fmla="*/ 1763946 h 2008710"/>
                <a:gd name="connsiteX989" fmla="*/ 1843656 w 6297963"/>
                <a:gd name="connsiteY989" fmla="*/ 1772358 h 2008710"/>
                <a:gd name="connsiteX990" fmla="*/ 1818132 w 6297963"/>
                <a:gd name="connsiteY990" fmla="*/ 1804976 h 2008710"/>
                <a:gd name="connsiteX991" fmla="*/ 1797203 w 6297963"/>
                <a:gd name="connsiteY991" fmla="*/ 1830230 h 2008710"/>
                <a:gd name="connsiteX992" fmla="*/ 1762676 w 6297963"/>
                <a:gd name="connsiteY992" fmla="*/ 1868389 h 2008710"/>
                <a:gd name="connsiteX993" fmla="*/ 1723047 w 6297963"/>
                <a:gd name="connsiteY993" fmla="*/ 1895703 h 2008710"/>
                <a:gd name="connsiteX994" fmla="*/ 1706713 w 6297963"/>
                <a:gd name="connsiteY994" fmla="*/ 1904706 h 2008710"/>
                <a:gd name="connsiteX995" fmla="*/ 1693926 w 6297963"/>
                <a:gd name="connsiteY995" fmla="*/ 1915061 h 2008710"/>
                <a:gd name="connsiteX996" fmla="*/ 1665919 w 6297963"/>
                <a:gd name="connsiteY996" fmla="*/ 1933034 h 2008710"/>
                <a:gd name="connsiteX997" fmla="*/ 1656493 w 6297963"/>
                <a:gd name="connsiteY997" fmla="*/ 1937460 h 2008710"/>
                <a:gd name="connsiteX998" fmla="*/ 1602945 w 6297963"/>
                <a:gd name="connsiteY998" fmla="*/ 1971954 h 2008710"/>
                <a:gd name="connsiteX999" fmla="*/ 1605580 w 6297963"/>
                <a:gd name="connsiteY999" fmla="*/ 1969014 h 2008710"/>
                <a:gd name="connsiteX1000" fmla="*/ 1567354 w 6297963"/>
                <a:gd name="connsiteY1000" fmla="*/ 1992359 h 2008710"/>
                <a:gd name="connsiteX1001" fmla="*/ 1527979 w 6297963"/>
                <a:gd name="connsiteY1001" fmla="*/ 2003710 h 2008710"/>
                <a:gd name="connsiteX1002" fmla="*/ 1475816 w 6297963"/>
                <a:gd name="connsiteY1002" fmla="*/ 2008710 h 2008710"/>
                <a:gd name="connsiteX1003" fmla="*/ 1427437 w 6297963"/>
                <a:gd name="connsiteY1003" fmla="*/ 2008710 h 2008710"/>
                <a:gd name="connsiteX1004" fmla="*/ 1408214 w 6297963"/>
                <a:gd name="connsiteY1004" fmla="*/ 2003035 h 2008710"/>
                <a:gd name="connsiteX1005" fmla="*/ 1376103 w 6297963"/>
                <a:gd name="connsiteY1005" fmla="*/ 1987443 h 2008710"/>
                <a:gd name="connsiteX1006" fmla="*/ 1343788 w 6297963"/>
                <a:gd name="connsiteY1006" fmla="*/ 1971751 h 2008710"/>
                <a:gd name="connsiteX1007" fmla="*/ 1340055 w 6297963"/>
                <a:gd name="connsiteY1007" fmla="*/ 1971954 h 2008710"/>
                <a:gd name="connsiteX1008" fmla="*/ 1328788 w 6297963"/>
                <a:gd name="connsiteY1008" fmla="*/ 1964724 h 2008710"/>
                <a:gd name="connsiteX1009" fmla="*/ 1293163 w 6297963"/>
                <a:gd name="connsiteY1009" fmla="*/ 1934639 h 2008710"/>
                <a:gd name="connsiteX1010" fmla="*/ 1266457 w 6297963"/>
                <a:gd name="connsiteY1010" fmla="*/ 1909318 h 2008710"/>
                <a:gd name="connsiteX1011" fmla="*/ 1220730 w 6297963"/>
                <a:gd name="connsiteY1011" fmla="*/ 1847983 h 2008710"/>
                <a:gd name="connsiteX1012" fmla="*/ 1183956 w 6297963"/>
                <a:gd name="connsiteY1012" fmla="*/ 1787797 h 2008710"/>
                <a:gd name="connsiteX1013" fmla="*/ 1156321 w 6297963"/>
                <a:gd name="connsiteY1013" fmla="*/ 1714672 h 2008710"/>
                <a:gd name="connsiteX1014" fmla="*/ 1145139 w 6297963"/>
                <a:gd name="connsiteY1014" fmla="*/ 1678721 h 2008710"/>
                <a:gd name="connsiteX1015" fmla="*/ 1135668 w 6297963"/>
                <a:gd name="connsiteY1015" fmla="*/ 1650853 h 2008710"/>
                <a:gd name="connsiteX1016" fmla="*/ 1135583 w 6297963"/>
                <a:gd name="connsiteY1016" fmla="*/ 1652982 h 2008710"/>
                <a:gd name="connsiteX1017" fmla="*/ 1119029 w 6297963"/>
                <a:gd name="connsiteY1017" fmla="*/ 1678236 h 2008710"/>
                <a:gd name="connsiteX1018" fmla="*/ 1116764 w 6297963"/>
                <a:gd name="connsiteY1018" fmla="*/ 1677595 h 2008710"/>
                <a:gd name="connsiteX1019" fmla="*/ 1116455 w 6297963"/>
                <a:gd name="connsiteY1019" fmla="*/ 1678553 h 2008710"/>
                <a:gd name="connsiteX1020" fmla="*/ 1117219 w 6297963"/>
                <a:gd name="connsiteY1020" fmla="*/ 1691297 h 2008710"/>
                <a:gd name="connsiteX1021" fmla="*/ 1083488 w 6297963"/>
                <a:gd name="connsiteY1021" fmla="*/ 1744723 h 2008710"/>
                <a:gd name="connsiteX1022" fmla="*/ 1056157 w 6297963"/>
                <a:gd name="connsiteY1022" fmla="*/ 1762594 h 2008710"/>
                <a:gd name="connsiteX1023" fmla="*/ 1041798 w 6297963"/>
                <a:gd name="connsiteY1023" fmla="*/ 1774993 h 2008710"/>
                <a:gd name="connsiteX1024" fmla="*/ 1029143 w 6297963"/>
                <a:gd name="connsiteY1024" fmla="*/ 1783667 h 2008710"/>
                <a:gd name="connsiteX1025" fmla="*/ 1032271 w 6297963"/>
                <a:gd name="connsiteY1025" fmla="*/ 1786311 h 2008710"/>
                <a:gd name="connsiteX1026" fmla="*/ 1012069 w 6297963"/>
                <a:gd name="connsiteY1026" fmla="*/ 1825179 h 2008710"/>
                <a:gd name="connsiteX1027" fmla="*/ 986663 w 6297963"/>
                <a:gd name="connsiteY1027" fmla="*/ 1844926 h 2008710"/>
                <a:gd name="connsiteX1028" fmla="*/ 974247 w 6297963"/>
                <a:gd name="connsiteY1028" fmla="*/ 1853152 h 2008710"/>
                <a:gd name="connsiteX1029" fmla="*/ 953284 w 6297963"/>
                <a:gd name="connsiteY1029" fmla="*/ 1871007 h 2008710"/>
                <a:gd name="connsiteX1030" fmla="*/ 927676 w 6297963"/>
                <a:gd name="connsiteY1030" fmla="*/ 1884521 h 2008710"/>
                <a:gd name="connsiteX1031" fmla="*/ 898217 w 6297963"/>
                <a:gd name="connsiteY1031" fmla="*/ 1889791 h 2008710"/>
                <a:gd name="connsiteX1032" fmla="*/ 892351 w 6297963"/>
                <a:gd name="connsiteY1032" fmla="*/ 1889521 h 2008710"/>
                <a:gd name="connsiteX1033" fmla="*/ 891905 w 6297963"/>
                <a:gd name="connsiteY1033" fmla="*/ 1889091 h 2008710"/>
                <a:gd name="connsiteX1034" fmla="*/ 887092 w 6297963"/>
                <a:gd name="connsiteY1034" fmla="*/ 1891738 h 2008710"/>
                <a:gd name="connsiteX1035" fmla="*/ 856341 w 6297963"/>
                <a:gd name="connsiteY1035" fmla="*/ 1897122 h 2008710"/>
                <a:gd name="connsiteX1036" fmla="*/ 822135 w 6297963"/>
                <a:gd name="connsiteY1036" fmla="*/ 1886750 h 2008710"/>
                <a:gd name="connsiteX1037" fmla="*/ 776408 w 6297963"/>
                <a:gd name="connsiteY1037" fmla="*/ 1866767 h 2008710"/>
                <a:gd name="connsiteX1038" fmla="*/ 731966 w 6297963"/>
                <a:gd name="connsiteY1038" fmla="*/ 1834622 h 2008710"/>
                <a:gd name="connsiteX1039" fmla="*/ 708604 w 6297963"/>
                <a:gd name="connsiteY1039" fmla="*/ 1804047 h 2008710"/>
                <a:gd name="connsiteX1040" fmla="*/ 688519 w 6297963"/>
                <a:gd name="connsiteY1040" fmla="*/ 1772358 h 2008710"/>
                <a:gd name="connsiteX1041" fmla="*/ 671560 w 6297963"/>
                <a:gd name="connsiteY1041" fmla="*/ 1738506 h 2008710"/>
                <a:gd name="connsiteX1042" fmla="*/ 661746 w 6297963"/>
                <a:gd name="connsiteY1042" fmla="*/ 1718422 h 2008710"/>
                <a:gd name="connsiteX1043" fmla="*/ 660377 w 6297963"/>
                <a:gd name="connsiteY1043" fmla="*/ 1705263 h 2008710"/>
                <a:gd name="connsiteX1044" fmla="*/ 646948 w 6297963"/>
                <a:gd name="connsiteY1044" fmla="*/ 1684469 h 2008710"/>
                <a:gd name="connsiteX1045" fmla="*/ 642269 w 6297963"/>
                <a:gd name="connsiteY1045" fmla="*/ 1657898 h 2008710"/>
                <a:gd name="connsiteX1046" fmla="*/ 636593 w 6297963"/>
                <a:gd name="connsiteY1046" fmla="*/ 1630228 h 2008710"/>
                <a:gd name="connsiteX1047" fmla="*/ 633046 w 6297963"/>
                <a:gd name="connsiteY1047" fmla="*/ 1604282 h 2008710"/>
                <a:gd name="connsiteX1048" fmla="*/ 629026 w 6297963"/>
                <a:gd name="connsiteY1048" fmla="*/ 1572610 h 2008710"/>
                <a:gd name="connsiteX1049" fmla="*/ 630107 w 6297963"/>
                <a:gd name="connsiteY1049" fmla="*/ 1543843 h 2008710"/>
                <a:gd name="connsiteX1050" fmla="*/ 630107 w 6297963"/>
                <a:gd name="connsiteY1050" fmla="*/ 1437896 h 2008710"/>
                <a:gd name="connsiteX1051" fmla="*/ 630107 w 6297963"/>
                <a:gd name="connsiteY1051" fmla="*/ 1412862 h 2008710"/>
                <a:gd name="connsiteX1052" fmla="*/ 639127 w 6297963"/>
                <a:gd name="connsiteY1052" fmla="*/ 1383369 h 2008710"/>
                <a:gd name="connsiteX1053" fmla="*/ 638756 w 6297963"/>
                <a:gd name="connsiteY1053" fmla="*/ 1377355 h 2008710"/>
                <a:gd name="connsiteX1054" fmla="*/ 648908 w 6297963"/>
                <a:gd name="connsiteY1054" fmla="*/ 1306713 h 2008710"/>
                <a:gd name="connsiteX1055" fmla="*/ 664702 w 6297963"/>
                <a:gd name="connsiteY1055" fmla="*/ 1243841 h 2008710"/>
                <a:gd name="connsiteX1056" fmla="*/ 673350 w 6297963"/>
                <a:gd name="connsiteY1056" fmla="*/ 1258436 h 2008710"/>
                <a:gd name="connsiteX1057" fmla="*/ 693266 w 6297963"/>
                <a:gd name="connsiteY1057" fmla="*/ 1258436 h 2008710"/>
                <a:gd name="connsiteX1058" fmla="*/ 694161 w 6297963"/>
                <a:gd name="connsiteY1058" fmla="*/ 1240378 h 2008710"/>
                <a:gd name="connsiteX1059" fmla="*/ 695498 w 6297963"/>
                <a:gd name="connsiteY1059" fmla="*/ 1236392 h 2008710"/>
                <a:gd name="connsiteX1060" fmla="*/ 677675 w 6297963"/>
                <a:gd name="connsiteY1060" fmla="*/ 1254111 h 2008710"/>
                <a:gd name="connsiteX1061" fmla="*/ 686864 w 6297963"/>
                <a:gd name="connsiteY1061" fmla="*/ 1243841 h 2008710"/>
                <a:gd name="connsiteX1062" fmla="*/ 695988 w 6297963"/>
                <a:gd name="connsiteY1062" fmla="*/ 1234932 h 2008710"/>
                <a:gd name="connsiteX1063" fmla="*/ 701882 w 6297963"/>
                <a:gd name="connsiteY1063" fmla="*/ 1217354 h 2008710"/>
                <a:gd name="connsiteX1064" fmla="*/ 673350 w 6297963"/>
                <a:gd name="connsiteY1064" fmla="*/ 1217354 h 2008710"/>
                <a:gd name="connsiteX1065" fmla="*/ 692829 w 6297963"/>
                <a:gd name="connsiteY1065" fmla="*/ 1158114 h 2008710"/>
                <a:gd name="connsiteX1066" fmla="*/ 704635 w 6297963"/>
                <a:gd name="connsiteY1066" fmla="*/ 1140285 h 2008710"/>
                <a:gd name="connsiteX1067" fmla="*/ 704297 w 6297963"/>
                <a:gd name="connsiteY1067" fmla="*/ 1140107 h 2008710"/>
                <a:gd name="connsiteX1068" fmla="*/ 701459 w 6297963"/>
                <a:gd name="connsiteY1068" fmla="*/ 1133840 h 2008710"/>
                <a:gd name="connsiteX1069" fmla="*/ 699296 w 6297963"/>
                <a:gd name="connsiteY1069" fmla="*/ 1123165 h 2008710"/>
                <a:gd name="connsiteX1070" fmla="*/ 701459 w 6297963"/>
                <a:gd name="connsiteY1070" fmla="*/ 1111374 h 2008710"/>
                <a:gd name="connsiteX1071" fmla="*/ 704297 w 6297963"/>
                <a:gd name="connsiteY1071" fmla="*/ 1109890 h 2008710"/>
                <a:gd name="connsiteX1072" fmla="*/ 708075 w 6297963"/>
                <a:gd name="connsiteY1072" fmla="*/ 1108393 h 2008710"/>
                <a:gd name="connsiteX1073" fmla="*/ 707945 w 6297963"/>
                <a:gd name="connsiteY1073" fmla="*/ 1099989 h 2008710"/>
                <a:gd name="connsiteX1074" fmla="*/ 728452 w 6297963"/>
                <a:gd name="connsiteY1074" fmla="*/ 1053029 h 2008710"/>
                <a:gd name="connsiteX1075" fmla="*/ 751966 w 6297963"/>
                <a:gd name="connsiteY1075" fmla="*/ 1053029 h 2008710"/>
                <a:gd name="connsiteX1076" fmla="*/ 757907 w 6297963"/>
                <a:gd name="connsiteY1076" fmla="*/ 1061263 h 2008710"/>
                <a:gd name="connsiteX1077" fmla="*/ 761480 w 6297963"/>
                <a:gd name="connsiteY1077" fmla="*/ 1046783 h 2008710"/>
                <a:gd name="connsiteX1078" fmla="*/ 763101 w 6297963"/>
                <a:gd name="connsiteY1078" fmla="*/ 1038774 h 2008710"/>
                <a:gd name="connsiteX1079" fmla="*/ 767371 w 6297963"/>
                <a:gd name="connsiteY1079" fmla="*/ 1039955 h 2008710"/>
                <a:gd name="connsiteX1080" fmla="*/ 778790 w 6297963"/>
                <a:gd name="connsiteY1080" fmla="*/ 1001492 h 2008710"/>
                <a:gd name="connsiteX1081" fmla="*/ 784711 w 6297963"/>
                <a:gd name="connsiteY1081" fmla="*/ 982594 h 2008710"/>
                <a:gd name="connsiteX1082" fmla="*/ 788637 w 6297963"/>
                <a:gd name="connsiteY1082" fmla="*/ 973486 h 2008710"/>
                <a:gd name="connsiteX1083" fmla="*/ 793654 w 6297963"/>
                <a:gd name="connsiteY1083" fmla="*/ 970265 h 2008710"/>
                <a:gd name="connsiteX1084" fmla="*/ 793351 w 6297963"/>
                <a:gd name="connsiteY1084" fmla="*/ 966948 h 2008710"/>
                <a:gd name="connsiteX1085" fmla="*/ 793542 w 6297963"/>
                <a:gd name="connsiteY1085" fmla="*/ 962300 h 2008710"/>
                <a:gd name="connsiteX1086" fmla="*/ 797084 w 6297963"/>
                <a:gd name="connsiteY1086" fmla="*/ 954540 h 2008710"/>
                <a:gd name="connsiteX1087" fmla="*/ 798757 w 6297963"/>
                <a:gd name="connsiteY1087" fmla="*/ 948333 h 2008710"/>
                <a:gd name="connsiteX1088" fmla="*/ 804838 w 6297963"/>
                <a:gd name="connsiteY1088" fmla="*/ 923090 h 2008710"/>
                <a:gd name="connsiteX1089" fmla="*/ 809081 w 6297963"/>
                <a:gd name="connsiteY1089" fmla="*/ 907759 h 2008710"/>
                <a:gd name="connsiteX1090" fmla="*/ 807405 w 6297963"/>
                <a:gd name="connsiteY1090" fmla="*/ 906001 h 2008710"/>
                <a:gd name="connsiteX1091" fmla="*/ 805065 w 6297963"/>
                <a:gd name="connsiteY1091" fmla="*/ 906001 h 2008710"/>
                <a:gd name="connsiteX1092" fmla="*/ 803064 w 6297963"/>
                <a:gd name="connsiteY1092" fmla="*/ 907674 h 2008710"/>
                <a:gd name="connsiteX1093" fmla="*/ 794432 w 6297963"/>
                <a:gd name="connsiteY1093" fmla="*/ 931947 h 2008710"/>
                <a:gd name="connsiteX1094" fmla="*/ 796594 w 6297963"/>
                <a:gd name="connsiteY1094" fmla="*/ 945765 h 2008710"/>
                <a:gd name="connsiteX1095" fmla="*/ 796729 w 6297963"/>
                <a:gd name="connsiteY1095" fmla="*/ 948873 h 2008710"/>
                <a:gd name="connsiteX1096" fmla="*/ 793655 w 6297963"/>
                <a:gd name="connsiteY1096" fmla="*/ 959524 h 2008710"/>
                <a:gd name="connsiteX1097" fmla="*/ 793542 w 6297963"/>
                <a:gd name="connsiteY1097" fmla="*/ 962300 h 2008710"/>
                <a:gd name="connsiteX1098" fmla="*/ 792067 w 6297963"/>
                <a:gd name="connsiteY1098" fmla="*/ 965529 h 2008710"/>
                <a:gd name="connsiteX1099" fmla="*/ 788637 w 6297963"/>
                <a:gd name="connsiteY1099" fmla="*/ 973486 h 2008710"/>
                <a:gd name="connsiteX1100" fmla="*/ 788343 w 6297963"/>
                <a:gd name="connsiteY1100" fmla="*/ 973675 h 2008710"/>
                <a:gd name="connsiteX1101" fmla="*/ 781155 w 6297963"/>
                <a:gd name="connsiteY1101" fmla="*/ 984870 h 2008710"/>
                <a:gd name="connsiteX1102" fmla="*/ 778148 w 6297963"/>
                <a:gd name="connsiteY1102" fmla="*/ 999380 h 2008710"/>
                <a:gd name="connsiteX1103" fmla="*/ 772017 w 6297963"/>
                <a:gd name="connsiteY1103" fmla="*/ 1009684 h 2008710"/>
                <a:gd name="connsiteX1104" fmla="*/ 764162 w 6297963"/>
                <a:gd name="connsiteY1104" fmla="*/ 1033536 h 2008710"/>
                <a:gd name="connsiteX1105" fmla="*/ 763101 w 6297963"/>
                <a:gd name="connsiteY1105" fmla="*/ 1038774 h 2008710"/>
                <a:gd name="connsiteX1106" fmla="*/ 758241 w 6297963"/>
                <a:gd name="connsiteY1106" fmla="*/ 1037429 h 2008710"/>
                <a:gd name="connsiteX1107" fmla="*/ 737270 w 6297963"/>
                <a:gd name="connsiteY1107" fmla="*/ 1031407 h 2008710"/>
                <a:gd name="connsiteX1108" fmla="*/ 757675 w 6297963"/>
                <a:gd name="connsiteY1108" fmla="*/ 968502 h 2008710"/>
                <a:gd name="connsiteX1109" fmla="*/ 764162 w 6297963"/>
                <a:gd name="connsiteY1109" fmla="*/ 906001 h 2008710"/>
                <a:gd name="connsiteX1110" fmla="*/ 765408 w 6297963"/>
                <a:gd name="connsiteY1110" fmla="*/ 906001 h 2008710"/>
                <a:gd name="connsiteX1111" fmla="*/ 765120 w 6297963"/>
                <a:gd name="connsiteY1111" fmla="*/ 906787 h 2008710"/>
                <a:gd name="connsiteX1112" fmla="*/ 766324 w 6297963"/>
                <a:gd name="connsiteY1112" fmla="*/ 906001 h 2008710"/>
                <a:gd name="connsiteX1113" fmla="*/ 765408 w 6297963"/>
                <a:gd name="connsiteY1113" fmla="*/ 906001 h 2008710"/>
                <a:gd name="connsiteX1114" fmla="*/ 767067 w 6297963"/>
                <a:gd name="connsiteY1114" fmla="*/ 901474 h 2008710"/>
                <a:gd name="connsiteX1115" fmla="*/ 774339 w 6297963"/>
                <a:gd name="connsiteY1115" fmla="*/ 885630 h 2008710"/>
                <a:gd name="connsiteX1116" fmla="*/ 785863 w 6297963"/>
                <a:gd name="connsiteY1116" fmla="*/ 865198 h 2008710"/>
                <a:gd name="connsiteX1117" fmla="*/ 785108 w 6297963"/>
                <a:gd name="connsiteY1117" fmla="*/ 863655 h 2008710"/>
                <a:gd name="connsiteX1118" fmla="*/ 783621 w 6297963"/>
                <a:gd name="connsiteY1118" fmla="*/ 850900 h 2008710"/>
                <a:gd name="connsiteX1119" fmla="*/ 797270 w 6297963"/>
                <a:gd name="connsiteY1119" fmla="*/ 805392 h 2008710"/>
                <a:gd name="connsiteX1120" fmla="*/ 809567 w 6297963"/>
                <a:gd name="connsiteY1120" fmla="*/ 764548 h 2008710"/>
                <a:gd name="connsiteX1121" fmla="*/ 828723 w 6297963"/>
                <a:gd name="connsiteY1121" fmla="*/ 706997 h 2008710"/>
                <a:gd name="connsiteX1122" fmla="*/ 847541 w 6297963"/>
                <a:gd name="connsiteY1122" fmla="*/ 652587 h 2008710"/>
                <a:gd name="connsiteX1123" fmla="*/ 871054 w 6297963"/>
                <a:gd name="connsiteY1123" fmla="*/ 575104 h 2008710"/>
                <a:gd name="connsiteX1124" fmla="*/ 876132 w 6297963"/>
                <a:gd name="connsiteY1124" fmla="*/ 555881 h 2008710"/>
                <a:gd name="connsiteX1125" fmla="*/ 864167 w 6297963"/>
                <a:gd name="connsiteY1125" fmla="*/ 561025 h 2008710"/>
                <a:gd name="connsiteX1126" fmla="*/ 857186 w 6297963"/>
                <a:gd name="connsiteY1126" fmla="*/ 560053 h 2008710"/>
                <a:gd name="connsiteX1127" fmla="*/ 856751 w 6297963"/>
                <a:gd name="connsiteY1127" fmla="*/ 558582 h 2008710"/>
                <a:gd name="connsiteX1128" fmla="*/ 850775 w 6297963"/>
                <a:gd name="connsiteY1128" fmla="*/ 564306 h 2008710"/>
                <a:gd name="connsiteX1129" fmla="*/ 843014 w 6297963"/>
                <a:gd name="connsiteY1129" fmla="*/ 570813 h 2008710"/>
                <a:gd name="connsiteX1130" fmla="*/ 834162 w 6297963"/>
                <a:gd name="connsiteY1130" fmla="*/ 582283 h 2008710"/>
                <a:gd name="connsiteX1131" fmla="*/ 823909 w 6297963"/>
                <a:gd name="connsiteY1131" fmla="*/ 600239 h 2008710"/>
                <a:gd name="connsiteX1132" fmla="*/ 812608 w 6297963"/>
                <a:gd name="connsiteY1132" fmla="*/ 613972 h 2008710"/>
                <a:gd name="connsiteX1133" fmla="*/ 793537 w 6297963"/>
                <a:gd name="connsiteY1133" fmla="*/ 639479 h 2008710"/>
                <a:gd name="connsiteX1134" fmla="*/ 771493 w 6297963"/>
                <a:gd name="connsiteY1134" fmla="*/ 667115 h 2008710"/>
                <a:gd name="connsiteX1135" fmla="*/ 761560 w 6297963"/>
                <a:gd name="connsiteY1135" fmla="*/ 683669 h 2008710"/>
                <a:gd name="connsiteX1136" fmla="*/ 753148 w 6297963"/>
                <a:gd name="connsiteY1136" fmla="*/ 703905 h 2008710"/>
                <a:gd name="connsiteX1137" fmla="*/ 742439 w 6297963"/>
                <a:gd name="connsiteY1137" fmla="*/ 722858 h 2008710"/>
                <a:gd name="connsiteX1138" fmla="*/ 731873 w 6297963"/>
                <a:gd name="connsiteY1138" fmla="*/ 731551 h 2008710"/>
                <a:gd name="connsiteX1139" fmla="*/ 730378 w 6297963"/>
                <a:gd name="connsiteY1139" fmla="*/ 742960 h 2008710"/>
                <a:gd name="connsiteX1140" fmla="*/ 709702 w 6297963"/>
                <a:gd name="connsiteY1140" fmla="*/ 782149 h 2008710"/>
                <a:gd name="connsiteX1141" fmla="*/ 693452 w 6297963"/>
                <a:gd name="connsiteY1141" fmla="*/ 823332 h 2008710"/>
                <a:gd name="connsiteX1142" fmla="*/ 683502 w 6297963"/>
                <a:gd name="connsiteY1142" fmla="*/ 836812 h 2008710"/>
                <a:gd name="connsiteX1143" fmla="*/ 681999 w 6297963"/>
                <a:gd name="connsiteY1143" fmla="*/ 832758 h 2008710"/>
                <a:gd name="connsiteX1144" fmla="*/ 659398 w 6297963"/>
                <a:gd name="connsiteY1144" fmla="*/ 875832 h 2008710"/>
                <a:gd name="connsiteX1145" fmla="*/ 655399 w 6297963"/>
                <a:gd name="connsiteY1145" fmla="*/ 877092 h 2008710"/>
                <a:gd name="connsiteX1146" fmla="*/ 658249 w 6297963"/>
                <a:gd name="connsiteY1146" fmla="*/ 882327 h 2008710"/>
                <a:gd name="connsiteX1147" fmla="*/ 654837 w 6297963"/>
                <a:gd name="connsiteY1147" fmla="*/ 904853 h 2008710"/>
                <a:gd name="connsiteX1148" fmla="*/ 648131 w 6297963"/>
                <a:gd name="connsiteY1148" fmla="*/ 919937 h 2008710"/>
                <a:gd name="connsiteX1149" fmla="*/ 644439 w 6297963"/>
                <a:gd name="connsiteY1149" fmla="*/ 924267 h 2008710"/>
                <a:gd name="connsiteX1150" fmla="*/ 637473 w 6297963"/>
                <a:gd name="connsiteY1150" fmla="*/ 928372 h 2008710"/>
                <a:gd name="connsiteX1151" fmla="*/ 636864 w 6297963"/>
                <a:gd name="connsiteY1151" fmla="*/ 936449 h 2008710"/>
                <a:gd name="connsiteX1152" fmla="*/ 636593 w 6297963"/>
                <a:gd name="connsiteY1152" fmla="*/ 944920 h 2008710"/>
                <a:gd name="connsiteX1153" fmla="*/ 627708 w 6297963"/>
                <a:gd name="connsiteY1153" fmla="*/ 942087 h 2008710"/>
                <a:gd name="connsiteX1154" fmla="*/ 627945 w 6297963"/>
                <a:gd name="connsiteY1154" fmla="*/ 942724 h 2008710"/>
                <a:gd name="connsiteX1155" fmla="*/ 613891 w 6297963"/>
                <a:gd name="connsiteY1155" fmla="*/ 968299 h 2008710"/>
                <a:gd name="connsiteX1156" fmla="*/ 604786 w 6297963"/>
                <a:gd name="connsiteY1156" fmla="*/ 986128 h 2008710"/>
                <a:gd name="connsiteX1157" fmla="*/ 586863 w 6297963"/>
                <a:gd name="connsiteY1157" fmla="*/ 997849 h 2008710"/>
                <a:gd name="connsiteX1158" fmla="*/ 586863 w 6297963"/>
                <a:gd name="connsiteY1158" fmla="*/ 1033570 h 2008710"/>
                <a:gd name="connsiteX1159" fmla="*/ 577314 w 6297963"/>
                <a:gd name="connsiteY1159" fmla="*/ 1024475 h 2008710"/>
                <a:gd name="connsiteX1160" fmla="*/ 576610 w 6297963"/>
                <a:gd name="connsiteY1160" fmla="*/ 1033434 h 2008710"/>
                <a:gd name="connsiteX1161" fmla="*/ 571796 w 6297963"/>
                <a:gd name="connsiteY1161" fmla="*/ 1052624 h 2008710"/>
                <a:gd name="connsiteX1162" fmla="*/ 560377 w 6297963"/>
                <a:gd name="connsiteY1162" fmla="*/ 1076644 h 2008710"/>
                <a:gd name="connsiteX1163" fmla="*/ 551407 w 6297963"/>
                <a:gd name="connsiteY1163" fmla="*/ 1089077 h 2008710"/>
                <a:gd name="connsiteX1164" fmla="*/ 547944 w 6297963"/>
                <a:gd name="connsiteY1164" fmla="*/ 1096273 h 2008710"/>
                <a:gd name="connsiteX1165" fmla="*/ 523147 w 6297963"/>
                <a:gd name="connsiteY1165" fmla="*/ 1131003 h 2008710"/>
                <a:gd name="connsiteX1166" fmla="*/ 521998 w 6297963"/>
                <a:gd name="connsiteY1166" fmla="*/ 1122793 h 2008710"/>
                <a:gd name="connsiteX1167" fmla="*/ 512792 w 6297963"/>
                <a:gd name="connsiteY1167" fmla="*/ 1161189 h 2008710"/>
                <a:gd name="connsiteX1168" fmla="*/ 499363 w 6297963"/>
                <a:gd name="connsiteY1168" fmla="*/ 1190969 h 2008710"/>
                <a:gd name="connsiteX1169" fmla="*/ 472268 w 6297963"/>
                <a:gd name="connsiteY1169" fmla="*/ 1237253 h 2008710"/>
                <a:gd name="connsiteX1170" fmla="*/ 445697 w 6297963"/>
                <a:gd name="connsiteY1170" fmla="*/ 1301510 h 2008710"/>
                <a:gd name="connsiteX1171" fmla="*/ 415038 w 6297963"/>
                <a:gd name="connsiteY1171" fmla="*/ 1351747 h 2008710"/>
                <a:gd name="connsiteX1172" fmla="*/ 397910 w 6297963"/>
                <a:gd name="connsiteY1172" fmla="*/ 1381950 h 2008710"/>
                <a:gd name="connsiteX1173" fmla="*/ 387099 w 6297963"/>
                <a:gd name="connsiteY1173" fmla="*/ 1413166 h 2008710"/>
                <a:gd name="connsiteX1174" fmla="*/ 373754 w 6297963"/>
                <a:gd name="connsiteY1174" fmla="*/ 1443234 h 2008710"/>
                <a:gd name="connsiteX1175" fmla="*/ 357673 w 6297963"/>
                <a:gd name="connsiteY1175" fmla="*/ 1457356 h 2008710"/>
                <a:gd name="connsiteX1176" fmla="*/ 320510 w 6297963"/>
                <a:gd name="connsiteY1176" fmla="*/ 1535566 h 2008710"/>
                <a:gd name="connsiteX1177" fmla="*/ 309581 w 6297963"/>
                <a:gd name="connsiteY1177" fmla="*/ 1557137 h 2008710"/>
                <a:gd name="connsiteX1178" fmla="*/ 292064 w 6297963"/>
                <a:gd name="connsiteY1178" fmla="*/ 1583978 h 2008710"/>
                <a:gd name="connsiteX1179" fmla="*/ 287656 w 6297963"/>
                <a:gd name="connsiteY1179" fmla="*/ 1603455 h 2008710"/>
                <a:gd name="connsiteX1180" fmla="*/ 278258 w 6297963"/>
                <a:gd name="connsiteY1180" fmla="*/ 1619326 h 2008710"/>
                <a:gd name="connsiteX1181" fmla="*/ 274976 w 6297963"/>
                <a:gd name="connsiteY1181" fmla="*/ 1619455 h 2008710"/>
                <a:gd name="connsiteX1182" fmla="*/ 272166 w 6297963"/>
                <a:gd name="connsiteY1182" fmla="*/ 1632019 h 2008710"/>
                <a:gd name="connsiteX1183" fmla="*/ 263010 w 6297963"/>
                <a:gd name="connsiteY1183" fmla="*/ 1653573 h 2008710"/>
                <a:gd name="connsiteX1184" fmla="*/ 239767 w 6297963"/>
                <a:gd name="connsiteY1184" fmla="*/ 1690296 h 2008710"/>
                <a:gd name="connsiteX1185" fmla="*/ 232267 w 6297963"/>
                <a:gd name="connsiteY1185" fmla="*/ 1704486 h 2008710"/>
                <a:gd name="connsiteX1186" fmla="*/ 222503 w 6297963"/>
                <a:gd name="connsiteY1186" fmla="*/ 1728912 h 2008710"/>
                <a:gd name="connsiteX1187" fmla="*/ 208179 w 6297963"/>
                <a:gd name="connsiteY1187" fmla="*/ 1757729 h 2008710"/>
                <a:gd name="connsiteX1188" fmla="*/ 190104 w 6297963"/>
                <a:gd name="connsiteY1188" fmla="*/ 1806581 h 2008710"/>
                <a:gd name="connsiteX1189" fmla="*/ 164496 w 6297963"/>
                <a:gd name="connsiteY1189" fmla="*/ 1850939 h 2008710"/>
                <a:gd name="connsiteX1190" fmla="*/ 122975 w 6297963"/>
                <a:gd name="connsiteY1190" fmla="*/ 1914521 h 2008710"/>
                <a:gd name="connsiteX1191" fmla="*/ 124158 w 6297963"/>
                <a:gd name="connsiteY1191" fmla="*/ 1919622 h 2008710"/>
                <a:gd name="connsiteX1192" fmla="*/ 109023 w 6297963"/>
                <a:gd name="connsiteY1192" fmla="*/ 1934656 h 2008710"/>
                <a:gd name="connsiteX1193" fmla="*/ 92908 w 6297963"/>
                <a:gd name="connsiteY1193" fmla="*/ 1944943 h 2008710"/>
                <a:gd name="connsiteX1194" fmla="*/ 60306 w 6297963"/>
                <a:gd name="connsiteY1194" fmla="*/ 1943980 h 2008710"/>
                <a:gd name="connsiteX1195" fmla="*/ 40661 w 6297963"/>
                <a:gd name="connsiteY1195" fmla="*/ 1936109 h 2008710"/>
                <a:gd name="connsiteX1196" fmla="*/ 30876 w 6297963"/>
                <a:gd name="connsiteY1196" fmla="*/ 1926844 h 2008710"/>
                <a:gd name="connsiteX1197" fmla="*/ 27973 w 6297963"/>
                <a:gd name="connsiteY1197" fmla="*/ 1919605 h 2008710"/>
                <a:gd name="connsiteX1198" fmla="*/ 27375 w 6297963"/>
                <a:gd name="connsiteY1198" fmla="*/ 1919639 h 2008710"/>
                <a:gd name="connsiteX1199" fmla="*/ 9090 w 6297963"/>
                <a:gd name="connsiteY1199" fmla="*/ 1916210 h 2008710"/>
                <a:gd name="connsiteX1200" fmla="*/ 3414 w 6297963"/>
                <a:gd name="connsiteY1200" fmla="*/ 1852797 h 2008710"/>
                <a:gd name="connsiteX1201" fmla="*/ 17147 w 6297963"/>
                <a:gd name="connsiteY1201" fmla="*/ 1803422 h 2008710"/>
                <a:gd name="connsiteX1202" fmla="*/ 29022 w 6297963"/>
                <a:gd name="connsiteY1202" fmla="*/ 1752155 h 2008710"/>
                <a:gd name="connsiteX1203" fmla="*/ 57620 w 6297963"/>
                <a:gd name="connsiteY1203" fmla="*/ 1643827 h 2008710"/>
                <a:gd name="connsiteX1204" fmla="*/ 87435 w 6297963"/>
                <a:gd name="connsiteY1204" fmla="*/ 1544890 h 2008710"/>
                <a:gd name="connsiteX1205" fmla="*/ 125915 w 6297963"/>
                <a:gd name="connsiteY1205" fmla="*/ 1429957 h 2008710"/>
                <a:gd name="connsiteX1206" fmla="*/ 168584 w 6297963"/>
                <a:gd name="connsiteY1206" fmla="*/ 1316781 h 2008710"/>
                <a:gd name="connsiteX1207" fmla="*/ 183753 w 6297963"/>
                <a:gd name="connsiteY1207" fmla="*/ 1267709 h 2008710"/>
                <a:gd name="connsiteX1208" fmla="*/ 197976 w 6297963"/>
                <a:gd name="connsiteY1208" fmla="*/ 1221577 h 2008710"/>
                <a:gd name="connsiteX1209" fmla="*/ 225206 w 6297963"/>
                <a:gd name="connsiteY1209" fmla="*/ 1154280 h 2008710"/>
                <a:gd name="connsiteX1210" fmla="*/ 249564 w 6297963"/>
                <a:gd name="connsiteY1210" fmla="*/ 1093637 h 2008710"/>
                <a:gd name="connsiteX1211" fmla="*/ 276186 w 6297963"/>
                <a:gd name="connsiteY1211" fmla="*/ 1023080 h 2008710"/>
                <a:gd name="connsiteX1212" fmla="*/ 304902 w 6297963"/>
                <a:gd name="connsiteY1212" fmla="*/ 939988 h 2008710"/>
                <a:gd name="connsiteX1213" fmla="*/ 321034 w 6297963"/>
                <a:gd name="connsiteY1213" fmla="*/ 897741 h 2008710"/>
                <a:gd name="connsiteX1214" fmla="*/ 339227 w 6297963"/>
                <a:gd name="connsiteY1214" fmla="*/ 849886 h 2008710"/>
                <a:gd name="connsiteX1215" fmla="*/ 362622 w 6297963"/>
                <a:gd name="connsiteY1215" fmla="*/ 777453 h 2008710"/>
                <a:gd name="connsiteX1216" fmla="*/ 391592 w 6297963"/>
                <a:gd name="connsiteY1216" fmla="*/ 702216 h 2008710"/>
                <a:gd name="connsiteX1217" fmla="*/ 413383 w 6297963"/>
                <a:gd name="connsiteY1217" fmla="*/ 635222 h 2008710"/>
                <a:gd name="connsiteX1218" fmla="*/ 435511 w 6297963"/>
                <a:gd name="connsiteY1218" fmla="*/ 569411 h 2008710"/>
                <a:gd name="connsiteX1219" fmla="*/ 442369 w 6297963"/>
                <a:gd name="connsiteY1219" fmla="*/ 536066 h 2008710"/>
                <a:gd name="connsiteX1220" fmla="*/ 452809 w 6297963"/>
                <a:gd name="connsiteY1220" fmla="*/ 510560 h 2008710"/>
                <a:gd name="connsiteX1221" fmla="*/ 461305 w 6297963"/>
                <a:gd name="connsiteY1221" fmla="*/ 470238 h 2008710"/>
                <a:gd name="connsiteX1222" fmla="*/ 468619 w 6297963"/>
                <a:gd name="connsiteY1222" fmla="*/ 440289 h 2008710"/>
                <a:gd name="connsiteX1223" fmla="*/ 488957 w 6297963"/>
                <a:gd name="connsiteY1223" fmla="*/ 409376 h 2008710"/>
                <a:gd name="connsiteX1224" fmla="*/ 512505 w 6297963"/>
                <a:gd name="connsiteY1224" fmla="*/ 399833 h 2008710"/>
                <a:gd name="connsiteX1225" fmla="*/ 539194 w 6297963"/>
                <a:gd name="connsiteY1225" fmla="*/ 400660 h 2008710"/>
                <a:gd name="connsiteX1226" fmla="*/ 581846 w 6297963"/>
                <a:gd name="connsiteY1226" fmla="*/ 422366 h 2008710"/>
                <a:gd name="connsiteX1227" fmla="*/ 610715 w 6297963"/>
                <a:gd name="connsiteY1227" fmla="*/ 459106 h 2008710"/>
                <a:gd name="connsiteX1228" fmla="*/ 611019 w 6297963"/>
                <a:gd name="connsiteY1228" fmla="*/ 518938 h 2008710"/>
                <a:gd name="connsiteX1229" fmla="*/ 592624 w 6297963"/>
                <a:gd name="connsiteY1229" fmla="*/ 577401 h 2008710"/>
                <a:gd name="connsiteX1230" fmla="*/ 574127 w 6297963"/>
                <a:gd name="connsiteY1230" fmla="*/ 636101 h 2008710"/>
                <a:gd name="connsiteX1231" fmla="*/ 556002 w 6297963"/>
                <a:gd name="connsiteY1231" fmla="*/ 688534 h 2008710"/>
                <a:gd name="connsiteX1232" fmla="*/ 534160 w 6297963"/>
                <a:gd name="connsiteY1232" fmla="*/ 742149 h 2008710"/>
                <a:gd name="connsiteX1233" fmla="*/ 521610 w 6297963"/>
                <a:gd name="connsiteY1233" fmla="*/ 780832 h 2008710"/>
                <a:gd name="connsiteX1234" fmla="*/ 501593 w 6297963"/>
                <a:gd name="connsiteY1234" fmla="*/ 822116 h 2008710"/>
                <a:gd name="connsiteX1235" fmla="*/ 498214 w 6297963"/>
                <a:gd name="connsiteY1235" fmla="*/ 835798 h 2008710"/>
                <a:gd name="connsiteX1236" fmla="*/ 482809 w 6297963"/>
                <a:gd name="connsiteY1236" fmla="*/ 876474 h 2008710"/>
                <a:gd name="connsiteX1237" fmla="*/ 473940 w 6297963"/>
                <a:gd name="connsiteY1237" fmla="*/ 898619 h 2008710"/>
                <a:gd name="connsiteX1238" fmla="*/ 463755 w 6297963"/>
                <a:gd name="connsiteY1238" fmla="*/ 928096 h 2008710"/>
                <a:gd name="connsiteX1239" fmla="*/ 461609 w 6297963"/>
                <a:gd name="connsiteY1239" fmla="*/ 940579 h 2008710"/>
                <a:gd name="connsiteX1240" fmla="*/ 453079 w 6297963"/>
                <a:gd name="connsiteY1240" fmla="*/ 958096 h 2008710"/>
                <a:gd name="connsiteX1241" fmla="*/ 435156 w 6297963"/>
                <a:gd name="connsiteY1241" fmla="*/ 992083 h 2008710"/>
                <a:gd name="connsiteX1242" fmla="*/ 421761 w 6297963"/>
                <a:gd name="connsiteY1242" fmla="*/ 1040867 h 2008710"/>
                <a:gd name="connsiteX1243" fmla="*/ 405798 w 6297963"/>
                <a:gd name="connsiteY1243" fmla="*/ 1081526 h 2008710"/>
                <a:gd name="connsiteX1244" fmla="*/ 384632 w 6297963"/>
                <a:gd name="connsiteY1244" fmla="*/ 1126002 h 2008710"/>
                <a:gd name="connsiteX1245" fmla="*/ 381710 w 6297963"/>
                <a:gd name="connsiteY1245" fmla="*/ 1132472 h 2008710"/>
                <a:gd name="connsiteX1246" fmla="*/ 377943 w 6297963"/>
                <a:gd name="connsiteY1246" fmla="*/ 1144449 h 2008710"/>
                <a:gd name="connsiteX1247" fmla="*/ 373720 w 6297963"/>
                <a:gd name="connsiteY1247" fmla="*/ 1160209 h 2008710"/>
                <a:gd name="connsiteX1248" fmla="*/ 362065 w 6297963"/>
                <a:gd name="connsiteY1248" fmla="*/ 1181003 h 2008710"/>
                <a:gd name="connsiteX1249" fmla="*/ 355511 w 6297963"/>
                <a:gd name="connsiteY1249" fmla="*/ 1204010 h 2008710"/>
                <a:gd name="connsiteX1250" fmla="*/ 342808 w 6297963"/>
                <a:gd name="connsiteY1250" fmla="*/ 1247490 h 2008710"/>
                <a:gd name="connsiteX1251" fmla="*/ 325561 w 6297963"/>
                <a:gd name="connsiteY1251" fmla="*/ 1274855 h 2008710"/>
                <a:gd name="connsiteX1252" fmla="*/ 319940 w 6297963"/>
                <a:gd name="connsiteY1252" fmla="*/ 1298289 h 2008710"/>
                <a:gd name="connsiteX1253" fmla="*/ 328568 w 6297963"/>
                <a:gd name="connsiteY1253" fmla="*/ 1281223 h 2008710"/>
                <a:gd name="connsiteX1254" fmla="*/ 359835 w 6297963"/>
                <a:gd name="connsiteY1254" fmla="*/ 1221307 h 2008710"/>
                <a:gd name="connsiteX1255" fmla="*/ 364159 w 6297963"/>
                <a:gd name="connsiteY1255" fmla="*/ 1209956 h 2008710"/>
                <a:gd name="connsiteX1256" fmla="*/ 405105 w 6297963"/>
                <a:gd name="connsiteY1256" fmla="*/ 1127996 h 2008710"/>
                <a:gd name="connsiteX1257" fmla="*/ 442606 w 6297963"/>
                <a:gd name="connsiteY1257" fmla="*/ 1051678 h 2008710"/>
                <a:gd name="connsiteX1258" fmla="*/ 471440 w 6297963"/>
                <a:gd name="connsiteY1258" fmla="*/ 1003620 h 2008710"/>
                <a:gd name="connsiteX1259" fmla="*/ 500545 w 6297963"/>
                <a:gd name="connsiteY1259" fmla="*/ 956610 h 2008710"/>
                <a:gd name="connsiteX1260" fmla="*/ 508012 w 6297963"/>
                <a:gd name="connsiteY1260" fmla="*/ 950224 h 2008710"/>
                <a:gd name="connsiteX1261" fmla="*/ 508805 w 6297963"/>
                <a:gd name="connsiteY1261" fmla="*/ 957547 h 2008710"/>
                <a:gd name="connsiteX1262" fmla="*/ 508469 w 6297963"/>
                <a:gd name="connsiteY1262" fmla="*/ 962874 h 2008710"/>
                <a:gd name="connsiteX1263" fmla="*/ 521998 w 6297963"/>
                <a:gd name="connsiteY1263" fmla="*/ 959043 h 2008710"/>
                <a:gd name="connsiteX1264" fmla="*/ 521998 w 6297963"/>
                <a:gd name="connsiteY1264" fmla="*/ 943806 h 2008710"/>
                <a:gd name="connsiteX1265" fmla="*/ 525003 w 6297963"/>
                <a:gd name="connsiteY1265" fmla="*/ 940596 h 2008710"/>
                <a:gd name="connsiteX1266" fmla="*/ 509402 w 6297963"/>
                <a:gd name="connsiteY1266" fmla="*/ 940596 h 2008710"/>
                <a:gd name="connsiteX1267" fmla="*/ 516424 w 6297963"/>
                <a:gd name="connsiteY1267" fmla="*/ 926069 h 2008710"/>
                <a:gd name="connsiteX1268" fmla="*/ 579076 w 6297963"/>
                <a:gd name="connsiteY1268" fmla="*/ 812453 h 2008710"/>
                <a:gd name="connsiteX1269" fmla="*/ 646965 w 6297963"/>
                <a:gd name="connsiteY1269" fmla="*/ 699176 h 2008710"/>
                <a:gd name="connsiteX1270" fmla="*/ 686357 w 6297963"/>
                <a:gd name="connsiteY1270" fmla="*/ 634361 h 2008710"/>
                <a:gd name="connsiteX1271" fmla="*/ 733520 w 6297963"/>
                <a:gd name="connsiteY1271" fmla="*/ 569817 h 2008710"/>
                <a:gd name="connsiteX1272" fmla="*/ 792726 w 6297963"/>
                <a:gd name="connsiteY1272" fmla="*/ 491032 h 2008710"/>
                <a:gd name="connsiteX1273" fmla="*/ 830839 w 6297963"/>
                <a:gd name="connsiteY1273" fmla="*/ 448980 h 2008710"/>
                <a:gd name="connsiteX1274" fmla="*/ 875722 w 6297963"/>
                <a:gd name="connsiteY1274" fmla="*/ 412689 h 2008710"/>
                <a:gd name="connsiteX1275" fmla="*/ 885720 w 6297963"/>
                <a:gd name="connsiteY1275" fmla="*/ 400718 h 2008710"/>
                <a:gd name="connsiteX1276" fmla="*/ 923470 w 6297963"/>
                <a:gd name="connsiteY1276" fmla="*/ 376758 h 2008710"/>
                <a:gd name="connsiteX1277" fmla="*/ 982102 w 6297963"/>
                <a:gd name="connsiteY1277" fmla="*/ 372451 h 2008710"/>
                <a:gd name="connsiteX1278" fmla="*/ 1026123 w 6297963"/>
                <a:gd name="connsiteY1278" fmla="*/ 400897 h 2008710"/>
                <a:gd name="connsiteX1279" fmla="*/ 1045244 w 6297963"/>
                <a:gd name="connsiteY1279" fmla="*/ 451944 h 2008710"/>
                <a:gd name="connsiteX1280" fmla="*/ 1041461 w 6297963"/>
                <a:gd name="connsiteY1280" fmla="*/ 489005 h 2008710"/>
                <a:gd name="connsiteX1281" fmla="*/ 1035008 w 6297963"/>
                <a:gd name="connsiteY1281" fmla="*/ 525830 h 2008710"/>
                <a:gd name="connsiteX1282" fmla="*/ 988251 w 6297963"/>
                <a:gd name="connsiteY1282" fmla="*/ 683466 h 2008710"/>
                <a:gd name="connsiteX1283" fmla="*/ 986866 w 6297963"/>
                <a:gd name="connsiteY1283" fmla="*/ 691287 h 2008710"/>
                <a:gd name="connsiteX1284" fmla="*/ 983014 w 6297963"/>
                <a:gd name="connsiteY1284" fmla="*/ 704716 h 2008710"/>
                <a:gd name="connsiteX1285" fmla="*/ 977322 w 6297963"/>
                <a:gd name="connsiteY1285" fmla="*/ 731524 h 2008710"/>
                <a:gd name="connsiteX1286" fmla="*/ 960987 w 6297963"/>
                <a:gd name="connsiteY1286" fmla="*/ 761541 h 2008710"/>
                <a:gd name="connsiteX1287" fmla="*/ 960480 w 6297963"/>
                <a:gd name="connsiteY1287" fmla="*/ 764345 h 2008710"/>
                <a:gd name="connsiteX1288" fmla="*/ 958758 w 6297963"/>
                <a:gd name="connsiteY1288" fmla="*/ 770663 h 2008710"/>
                <a:gd name="connsiteX1289" fmla="*/ 954062 w 6297963"/>
                <a:gd name="connsiteY1289" fmla="*/ 790730 h 2008710"/>
                <a:gd name="connsiteX1290" fmla="*/ 941933 w 6297963"/>
                <a:gd name="connsiteY1290" fmla="*/ 823602 h 2008710"/>
                <a:gd name="connsiteX1291" fmla="*/ 934501 w 6297963"/>
                <a:gd name="connsiteY1291" fmla="*/ 862183 h 2008710"/>
                <a:gd name="connsiteX1292" fmla="*/ 918774 w 6297963"/>
                <a:gd name="connsiteY1292" fmla="*/ 912707 h 2008710"/>
                <a:gd name="connsiteX1293" fmla="*/ 903250 w 6297963"/>
                <a:gd name="connsiteY1293" fmla="*/ 962421 h 2008710"/>
                <a:gd name="connsiteX1294" fmla="*/ 898217 w 6297963"/>
                <a:gd name="connsiteY1294" fmla="*/ 966103 h 2008710"/>
                <a:gd name="connsiteX1295" fmla="*/ 891865 w 6297963"/>
                <a:gd name="connsiteY1295" fmla="*/ 979988 h 2008710"/>
                <a:gd name="connsiteX1296" fmla="*/ 887862 w 6297963"/>
                <a:gd name="connsiteY1296" fmla="*/ 991981 h 2008710"/>
                <a:gd name="connsiteX1297" fmla="*/ 880041 w 6297963"/>
                <a:gd name="connsiteY1297" fmla="*/ 1010123 h 2008710"/>
                <a:gd name="connsiteX1298" fmla="*/ 875243 w 6297963"/>
                <a:gd name="connsiteY1298" fmla="*/ 1018130 h 2008710"/>
                <a:gd name="connsiteX1299" fmla="*/ 874433 w 6297963"/>
                <a:gd name="connsiteY1299" fmla="*/ 1020901 h 2008710"/>
                <a:gd name="connsiteX1300" fmla="*/ 872423 w 6297963"/>
                <a:gd name="connsiteY1300" fmla="*/ 1042793 h 2008710"/>
                <a:gd name="connsiteX1301" fmla="*/ 866257 w 6297963"/>
                <a:gd name="connsiteY1301" fmla="*/ 1056813 h 2008710"/>
                <a:gd name="connsiteX1302" fmla="*/ 857410 w 6297963"/>
                <a:gd name="connsiteY1302" fmla="*/ 1071171 h 2008710"/>
                <a:gd name="connsiteX1303" fmla="*/ 844395 w 6297963"/>
                <a:gd name="connsiteY1303" fmla="*/ 1081739 h 2008710"/>
                <a:gd name="connsiteX1304" fmla="*/ 847851 w 6297963"/>
                <a:gd name="connsiteY1304" fmla="*/ 1094372 h 2008710"/>
                <a:gd name="connsiteX1305" fmla="*/ 847135 w 6297963"/>
                <a:gd name="connsiteY1305" fmla="*/ 1107827 h 2008710"/>
                <a:gd name="connsiteX1306" fmla="*/ 841105 w 6297963"/>
                <a:gd name="connsiteY1306" fmla="*/ 1131408 h 2008710"/>
                <a:gd name="connsiteX1307" fmla="*/ 823419 w 6297963"/>
                <a:gd name="connsiteY1307" fmla="*/ 1165057 h 2008710"/>
                <a:gd name="connsiteX1308" fmla="*/ 824703 w 6297963"/>
                <a:gd name="connsiteY1308" fmla="*/ 1165462 h 2008710"/>
                <a:gd name="connsiteX1309" fmla="*/ 823284 w 6297963"/>
                <a:gd name="connsiteY1309" fmla="*/ 1199719 h 2008710"/>
                <a:gd name="connsiteX1310" fmla="*/ 809061 w 6297963"/>
                <a:gd name="connsiteY1310" fmla="*/ 1242118 h 2008710"/>
                <a:gd name="connsiteX1311" fmla="*/ 809567 w 6297963"/>
                <a:gd name="connsiteY1311" fmla="*/ 1245463 h 2008710"/>
                <a:gd name="connsiteX1312" fmla="*/ 796088 w 6297963"/>
                <a:gd name="connsiteY1312" fmla="*/ 1292557 h 2008710"/>
                <a:gd name="connsiteX1313" fmla="*/ 789246 w 6297963"/>
                <a:gd name="connsiteY1313" fmla="*/ 1323605 h 2008710"/>
                <a:gd name="connsiteX1314" fmla="*/ 772270 w 6297963"/>
                <a:gd name="connsiteY1314" fmla="*/ 1363234 h 2008710"/>
                <a:gd name="connsiteX1315" fmla="*/ 774973 w 6297963"/>
                <a:gd name="connsiteY1315" fmla="*/ 1361376 h 2008710"/>
                <a:gd name="connsiteX1316" fmla="*/ 774973 w 6297963"/>
                <a:gd name="connsiteY1316" fmla="*/ 1364686 h 2008710"/>
                <a:gd name="connsiteX1317" fmla="*/ 773892 w 6297963"/>
                <a:gd name="connsiteY1317" fmla="*/ 1402271 h 2008710"/>
                <a:gd name="connsiteX1318" fmla="*/ 772473 w 6297963"/>
                <a:gd name="connsiteY1318" fmla="*/ 1433471 h 2008710"/>
                <a:gd name="connsiteX1319" fmla="*/ 771729 w 6297963"/>
                <a:gd name="connsiteY1319" fmla="*/ 1448099 h 2008710"/>
                <a:gd name="connsiteX1320" fmla="*/ 770648 w 6297963"/>
                <a:gd name="connsiteY1320" fmla="*/ 1448302 h 2008710"/>
                <a:gd name="connsiteX1321" fmla="*/ 759837 w 6297963"/>
                <a:gd name="connsiteY1321" fmla="*/ 1478758 h 2008710"/>
                <a:gd name="connsiteX1322" fmla="*/ 759837 w 6297963"/>
                <a:gd name="connsiteY1322" fmla="*/ 1507086 h 2008710"/>
                <a:gd name="connsiteX1323" fmla="*/ 758435 w 6297963"/>
                <a:gd name="connsiteY1323" fmla="*/ 1531681 h 2008710"/>
                <a:gd name="connsiteX1324" fmla="*/ 751662 w 6297963"/>
                <a:gd name="connsiteY1324" fmla="*/ 1560769 h 2008710"/>
                <a:gd name="connsiteX1325" fmla="*/ 751527 w 6297963"/>
                <a:gd name="connsiteY1325" fmla="*/ 1594755 h 2008710"/>
                <a:gd name="connsiteX1326" fmla="*/ 757675 w 6297963"/>
                <a:gd name="connsiteY1326" fmla="*/ 1625566 h 2008710"/>
                <a:gd name="connsiteX1327" fmla="*/ 759331 w 6297963"/>
                <a:gd name="connsiteY1327" fmla="*/ 1648607 h 2008710"/>
                <a:gd name="connsiteX1328" fmla="*/ 764685 w 6297963"/>
                <a:gd name="connsiteY1328" fmla="*/ 1669587 h 2008710"/>
                <a:gd name="connsiteX1329" fmla="*/ 768486 w 6297963"/>
                <a:gd name="connsiteY1329" fmla="*/ 1703405 h 2008710"/>
                <a:gd name="connsiteX1330" fmla="*/ 770547 w 6297963"/>
                <a:gd name="connsiteY1330" fmla="*/ 1707290 h 2008710"/>
                <a:gd name="connsiteX1331" fmla="*/ 780158 w 6297963"/>
                <a:gd name="connsiteY1331" fmla="*/ 1721918 h 2008710"/>
                <a:gd name="connsiteX1332" fmla="*/ 782608 w 6297963"/>
                <a:gd name="connsiteY1332" fmla="*/ 1746750 h 2008710"/>
                <a:gd name="connsiteX1333" fmla="*/ 786865 w 6297963"/>
                <a:gd name="connsiteY1333" fmla="*/ 1754131 h 2008710"/>
                <a:gd name="connsiteX1334" fmla="*/ 790919 w 6297963"/>
                <a:gd name="connsiteY1334" fmla="*/ 1762818 h 2008710"/>
                <a:gd name="connsiteX1335" fmla="*/ 791924 w 6297963"/>
                <a:gd name="connsiteY1335" fmla="*/ 1772029 h 2008710"/>
                <a:gd name="connsiteX1336" fmla="*/ 800691 w 6297963"/>
                <a:gd name="connsiteY1336" fmla="*/ 1778625 h 2008710"/>
                <a:gd name="connsiteX1337" fmla="*/ 813486 w 6297963"/>
                <a:gd name="connsiteY1337" fmla="*/ 1792020 h 2008710"/>
                <a:gd name="connsiteX1338" fmla="*/ 831459 w 6297963"/>
                <a:gd name="connsiteY1338" fmla="*/ 1810466 h 2008710"/>
                <a:gd name="connsiteX1339" fmla="*/ 845463 w 6297963"/>
                <a:gd name="connsiteY1339" fmla="*/ 1814672 h 2008710"/>
                <a:gd name="connsiteX1340" fmla="*/ 861696 w 6297963"/>
                <a:gd name="connsiteY1340" fmla="*/ 1815027 h 2008710"/>
                <a:gd name="connsiteX1341" fmla="*/ 928149 w 6297963"/>
                <a:gd name="connsiteY1341" fmla="*/ 1786767 h 2008710"/>
                <a:gd name="connsiteX1342" fmla="*/ 988319 w 6297963"/>
                <a:gd name="connsiteY1342" fmla="*/ 1746682 h 2008710"/>
                <a:gd name="connsiteX1343" fmla="*/ 1021934 w 6297963"/>
                <a:gd name="connsiteY1343" fmla="*/ 1715229 h 2008710"/>
                <a:gd name="connsiteX1344" fmla="*/ 1059974 w 6297963"/>
                <a:gd name="connsiteY1344" fmla="*/ 1679350 h 2008710"/>
                <a:gd name="connsiteX1345" fmla="*/ 1072373 w 6297963"/>
                <a:gd name="connsiteY1345" fmla="*/ 1665381 h 2008710"/>
                <a:gd name="connsiteX1346" fmla="*/ 1086951 w 6297963"/>
                <a:gd name="connsiteY1346" fmla="*/ 1660630 h 2008710"/>
                <a:gd name="connsiteX1347" fmla="*/ 1094861 w 6297963"/>
                <a:gd name="connsiteY1347" fmla="*/ 1661190 h 2008710"/>
                <a:gd name="connsiteX1348" fmla="*/ 1090614 w 6297963"/>
                <a:gd name="connsiteY1348" fmla="*/ 1657522 h 2008710"/>
                <a:gd name="connsiteX1349" fmla="*/ 1092248 w 6297963"/>
                <a:gd name="connsiteY1349" fmla="*/ 1658203 h 2008710"/>
                <a:gd name="connsiteX1350" fmla="*/ 1086326 w 6297963"/>
                <a:gd name="connsiteY1350" fmla="*/ 1651952 h 2008710"/>
                <a:gd name="connsiteX1351" fmla="*/ 1114299 w 6297963"/>
                <a:gd name="connsiteY1351" fmla="*/ 1647872 h 2008710"/>
                <a:gd name="connsiteX1352" fmla="*/ 1129067 w 6297963"/>
                <a:gd name="connsiteY1352" fmla="*/ 1643303 h 2008710"/>
                <a:gd name="connsiteX1353" fmla="*/ 1133942 w 6297963"/>
                <a:gd name="connsiteY1353" fmla="*/ 1643303 h 2008710"/>
                <a:gd name="connsiteX1354" fmla="*/ 1133700 w 6297963"/>
                <a:gd name="connsiteY1354" fmla="*/ 1641870 h 2008710"/>
                <a:gd name="connsiteX1355" fmla="*/ 1136056 w 6297963"/>
                <a:gd name="connsiteY1355" fmla="*/ 1641141 h 2008710"/>
                <a:gd name="connsiteX1356" fmla="*/ 1135969 w 6297963"/>
                <a:gd name="connsiteY1356" fmla="*/ 1643303 h 2008710"/>
                <a:gd name="connsiteX1357" fmla="*/ 1136056 w 6297963"/>
                <a:gd name="connsiteY1357" fmla="*/ 1643303 h 2008710"/>
                <a:gd name="connsiteX1358" fmla="*/ 1155566 w 6297963"/>
                <a:gd name="connsiteY1358" fmla="*/ 1647205 h 2008710"/>
                <a:gd name="connsiteX1359" fmla="*/ 1170646 w 6297963"/>
                <a:gd name="connsiteY1359" fmla="*/ 1626305 h 2008710"/>
                <a:gd name="connsiteX1360" fmla="*/ 1174416 w 6297963"/>
                <a:gd name="connsiteY1360" fmla="*/ 1618873 h 2008710"/>
                <a:gd name="connsiteX1361" fmla="*/ 1170505 w 6297963"/>
                <a:gd name="connsiteY1361" fmla="*/ 1617357 h 2008710"/>
                <a:gd name="connsiteX1362" fmla="*/ 1164164 w 6297963"/>
                <a:gd name="connsiteY1362" fmla="*/ 1609789 h 2008710"/>
                <a:gd name="connsiteX1363" fmla="*/ 1160786 w 6297963"/>
                <a:gd name="connsiteY1363" fmla="*/ 1589249 h 2008710"/>
                <a:gd name="connsiteX1364" fmla="*/ 1142542 w 6297963"/>
                <a:gd name="connsiteY1364" fmla="*/ 1589249 h 2008710"/>
                <a:gd name="connsiteX1365" fmla="*/ 1143150 w 6297963"/>
                <a:gd name="connsiteY1365" fmla="*/ 1615727 h 2008710"/>
                <a:gd name="connsiteX1366" fmla="*/ 1143391 w 6297963"/>
                <a:gd name="connsiteY1366" fmla="*/ 1616762 h 2008710"/>
                <a:gd name="connsiteX1367" fmla="*/ 1138839 w 6297963"/>
                <a:gd name="connsiteY1367" fmla="*/ 1622243 h 2008710"/>
                <a:gd name="connsiteX1368" fmla="*/ 1131760 w 6297963"/>
                <a:gd name="connsiteY1368" fmla="*/ 1630351 h 2008710"/>
                <a:gd name="connsiteX1369" fmla="*/ 1121000 w 6297963"/>
                <a:gd name="connsiteY1369" fmla="*/ 1566478 h 2008710"/>
                <a:gd name="connsiteX1370" fmla="*/ 1116625 w 6297963"/>
                <a:gd name="connsiteY1370" fmla="*/ 1479620 h 2008710"/>
                <a:gd name="connsiteX1371" fmla="*/ 1118787 w 6297963"/>
                <a:gd name="connsiteY1371" fmla="*/ 1436072 h 2008710"/>
                <a:gd name="connsiteX1372" fmla="*/ 1118787 w 6297963"/>
                <a:gd name="connsiteY1372" fmla="*/ 1392491 h 2008710"/>
                <a:gd name="connsiteX1373" fmla="*/ 1118787 w 6297963"/>
                <a:gd name="connsiteY1373" fmla="*/ 1373386 h 2008710"/>
                <a:gd name="connsiteX1374" fmla="*/ 1124801 w 6297963"/>
                <a:gd name="connsiteY1374" fmla="*/ 1347997 h 2008710"/>
                <a:gd name="connsiteX1375" fmla="*/ 1125273 w 6297963"/>
                <a:gd name="connsiteY1375" fmla="*/ 1341612 h 2008710"/>
                <a:gd name="connsiteX1376" fmla="*/ 1125273 w 6297963"/>
                <a:gd name="connsiteY1376" fmla="*/ 1331950 h 2008710"/>
                <a:gd name="connsiteX1377" fmla="*/ 1134108 w 6297963"/>
                <a:gd name="connsiteY1377" fmla="*/ 1249432 h 2008710"/>
                <a:gd name="connsiteX1378" fmla="*/ 1153990 w 6297963"/>
                <a:gd name="connsiteY1378" fmla="*/ 1173233 h 2008710"/>
                <a:gd name="connsiteX1379" fmla="*/ 1169970 w 6297963"/>
                <a:gd name="connsiteY1379" fmla="*/ 1110918 h 2008710"/>
                <a:gd name="connsiteX1380" fmla="*/ 1188348 w 6297963"/>
                <a:gd name="connsiteY1380" fmla="*/ 1045529 h 2008710"/>
                <a:gd name="connsiteX1381" fmla="*/ 1212470 w 6297963"/>
                <a:gd name="connsiteY1381" fmla="*/ 980529 h 2008710"/>
                <a:gd name="connsiteX1382" fmla="*/ 1245072 w 6297963"/>
                <a:gd name="connsiteY1382" fmla="*/ 908670 h 2008710"/>
                <a:gd name="connsiteX1383" fmla="*/ 1316423 w 6297963"/>
                <a:gd name="connsiteY1383" fmla="*/ 766085 h 2008710"/>
                <a:gd name="connsiteX1384" fmla="*/ 1400444 w 6297963"/>
                <a:gd name="connsiteY1384" fmla="*/ 629885 h 2008710"/>
                <a:gd name="connsiteX1385" fmla="*/ 1422015 w 6297963"/>
                <a:gd name="connsiteY1385" fmla="*/ 598550 h 2008710"/>
                <a:gd name="connsiteX1386" fmla="*/ 1442505 w 6297963"/>
                <a:gd name="connsiteY1386" fmla="*/ 573499 h 2008710"/>
                <a:gd name="connsiteX1387" fmla="*/ 1429752 w 6297963"/>
                <a:gd name="connsiteY1387" fmla="*/ 523567 h 2008710"/>
                <a:gd name="connsiteX1388" fmla="*/ 1425343 w 6297963"/>
                <a:gd name="connsiteY1388" fmla="*/ 458802 h 2008710"/>
                <a:gd name="connsiteX1389" fmla="*/ 1438063 w 6297963"/>
                <a:gd name="connsiteY1389" fmla="*/ 404782 h 2008710"/>
                <a:gd name="connsiteX1390" fmla="*/ 1460647 w 6297963"/>
                <a:gd name="connsiteY1390" fmla="*/ 350795 h 2008710"/>
                <a:gd name="connsiteX1391" fmla="*/ 1533316 w 6297963"/>
                <a:gd name="connsiteY1391" fmla="*/ 269680 h 2008710"/>
                <a:gd name="connsiteX1392" fmla="*/ 1572506 w 6297963"/>
                <a:gd name="connsiteY1392" fmla="*/ 238970 h 2008710"/>
                <a:gd name="connsiteX1393" fmla="*/ 1624263 w 6297963"/>
                <a:gd name="connsiteY1393" fmla="*/ 205119 h 2008710"/>
                <a:gd name="connsiteX1394" fmla="*/ 1679669 w 6297963"/>
                <a:gd name="connsiteY1394" fmla="*/ 192787 h 2008710"/>
                <a:gd name="connsiteX1395" fmla="*/ 1703769 w 6297963"/>
                <a:gd name="connsiteY1395" fmla="*/ 191622 h 2008710"/>
                <a:gd name="connsiteX1396" fmla="*/ 3837320 w 6297963"/>
                <a:gd name="connsiteY1396" fmla="*/ 167 h 2008710"/>
                <a:gd name="connsiteX1397" fmla="*/ 3845705 w 6297963"/>
                <a:gd name="connsiteY1397" fmla="*/ 371 h 2008710"/>
                <a:gd name="connsiteX1398" fmla="*/ 3893239 w 6297963"/>
                <a:gd name="connsiteY1398" fmla="*/ 12313 h 2008710"/>
                <a:gd name="connsiteX1399" fmla="*/ 3857428 w 6297963"/>
                <a:gd name="connsiteY1399" fmla="*/ 57922 h 2008710"/>
                <a:gd name="connsiteX1400" fmla="*/ 3834421 w 6297963"/>
                <a:gd name="connsiteY1400" fmla="*/ 73260 h 2008710"/>
                <a:gd name="connsiteX1401" fmla="*/ 3824759 w 6297963"/>
                <a:gd name="connsiteY1401" fmla="*/ 79814 h 2008710"/>
                <a:gd name="connsiteX1402" fmla="*/ 3806093 w 6297963"/>
                <a:gd name="connsiteY1402" fmla="*/ 96165 h 2008710"/>
                <a:gd name="connsiteX1403" fmla="*/ 3802515 w 6297963"/>
                <a:gd name="connsiteY1403" fmla="*/ 101759 h 2008710"/>
                <a:gd name="connsiteX1404" fmla="*/ 3815401 w 6297963"/>
                <a:gd name="connsiteY1404" fmla="*/ 114645 h 2008710"/>
                <a:gd name="connsiteX1405" fmla="*/ 3795334 w 6297963"/>
                <a:gd name="connsiteY1405" fmla="*/ 114645 h 2008710"/>
                <a:gd name="connsiteX1406" fmla="*/ 3793576 w 6297963"/>
                <a:gd name="connsiteY1406" fmla="*/ 117956 h 2008710"/>
                <a:gd name="connsiteX1407" fmla="*/ 3782225 w 6297963"/>
                <a:gd name="connsiteY1407" fmla="*/ 135591 h 2008710"/>
                <a:gd name="connsiteX1408" fmla="*/ 3780806 w 6297963"/>
                <a:gd name="connsiteY1408" fmla="*/ 166537 h 2008710"/>
                <a:gd name="connsiteX1409" fmla="*/ 3771954 w 6297963"/>
                <a:gd name="connsiteY1409" fmla="*/ 163362 h 2008710"/>
                <a:gd name="connsiteX1410" fmla="*/ 3751109 w 6297963"/>
                <a:gd name="connsiteY1410" fmla="*/ 183835 h 2008710"/>
                <a:gd name="connsiteX1411" fmla="*/ 3743846 w 6297963"/>
                <a:gd name="connsiteY1411" fmla="*/ 178835 h 2008710"/>
                <a:gd name="connsiteX1412" fmla="*/ 3724615 w 6297963"/>
                <a:gd name="connsiteY1412" fmla="*/ 207378 h 2008710"/>
                <a:gd name="connsiteX1413" fmla="*/ 3723451 w 6297963"/>
                <a:gd name="connsiteY1413" fmla="*/ 207954 h 2008710"/>
                <a:gd name="connsiteX1414" fmla="*/ 3722917 w 6297963"/>
                <a:gd name="connsiteY1414" fmla="*/ 218860 h 2008710"/>
                <a:gd name="connsiteX1415" fmla="*/ 3709589 w 6297963"/>
                <a:gd name="connsiteY1415" fmla="*/ 238362 h 2008710"/>
                <a:gd name="connsiteX1416" fmla="*/ 3699589 w 6297963"/>
                <a:gd name="connsiteY1416" fmla="*/ 246318 h 2008710"/>
                <a:gd name="connsiteX1417" fmla="*/ 3684589 w 6297963"/>
                <a:gd name="connsiteY1417" fmla="*/ 271876 h 2008710"/>
                <a:gd name="connsiteX1418" fmla="*/ 3676734 w 6297963"/>
                <a:gd name="connsiteY1418" fmla="*/ 289359 h 2008710"/>
                <a:gd name="connsiteX1419" fmla="*/ 3651852 w 6297963"/>
                <a:gd name="connsiteY1419" fmla="*/ 310220 h 2008710"/>
                <a:gd name="connsiteX1420" fmla="*/ 3659724 w 6297963"/>
                <a:gd name="connsiteY1420" fmla="*/ 307450 h 2008710"/>
                <a:gd name="connsiteX1421" fmla="*/ 3651168 w 6297963"/>
                <a:gd name="connsiteY1421" fmla="*/ 339418 h 2008710"/>
                <a:gd name="connsiteX1422" fmla="*/ 3640187 w 6297963"/>
                <a:gd name="connsiteY1422" fmla="*/ 348343 h 2008710"/>
                <a:gd name="connsiteX1423" fmla="*/ 3639458 w 6297963"/>
                <a:gd name="connsiteY1423" fmla="*/ 350014 h 2008710"/>
                <a:gd name="connsiteX1424" fmla="*/ 3636497 w 6297963"/>
                <a:gd name="connsiteY1424" fmla="*/ 356420 h 2008710"/>
                <a:gd name="connsiteX1425" fmla="*/ 3623102 w 6297963"/>
                <a:gd name="connsiteY1425" fmla="*/ 365930 h 2008710"/>
                <a:gd name="connsiteX1426" fmla="*/ 3625551 w 6297963"/>
                <a:gd name="connsiteY1426" fmla="*/ 366521 h 2008710"/>
                <a:gd name="connsiteX1427" fmla="*/ 3623444 w 6297963"/>
                <a:gd name="connsiteY1427" fmla="*/ 369490 h 2008710"/>
                <a:gd name="connsiteX1428" fmla="*/ 3621188 w 6297963"/>
                <a:gd name="connsiteY1428" fmla="*/ 371863 h 2008710"/>
                <a:gd name="connsiteX1429" fmla="*/ 3621637 w 6297963"/>
                <a:gd name="connsiteY1429" fmla="*/ 372088 h 2008710"/>
                <a:gd name="connsiteX1430" fmla="*/ 3624048 w 6297963"/>
                <a:gd name="connsiteY1430" fmla="*/ 375001 h 2008710"/>
                <a:gd name="connsiteX1431" fmla="*/ 3617899 w 6297963"/>
                <a:gd name="connsiteY1431" fmla="*/ 401268 h 2008710"/>
                <a:gd name="connsiteX1432" fmla="*/ 3609909 w 6297963"/>
                <a:gd name="connsiteY1432" fmla="*/ 413245 h 2008710"/>
                <a:gd name="connsiteX1433" fmla="*/ 3601615 w 6297963"/>
                <a:gd name="connsiteY1433" fmla="*/ 424039 h 2008710"/>
                <a:gd name="connsiteX1434" fmla="*/ 3585061 w 6297963"/>
                <a:gd name="connsiteY1434" fmla="*/ 451404 h 2008710"/>
                <a:gd name="connsiteX1435" fmla="*/ 3586210 w 6297963"/>
                <a:gd name="connsiteY1435" fmla="*/ 459309 h 2008710"/>
                <a:gd name="connsiteX1436" fmla="*/ 3574858 w 6297963"/>
                <a:gd name="connsiteY1436" fmla="*/ 485002 h 2008710"/>
                <a:gd name="connsiteX1437" fmla="*/ 3564014 w 6297963"/>
                <a:gd name="connsiteY1437" fmla="*/ 494803 h 2008710"/>
                <a:gd name="connsiteX1438" fmla="*/ 3559213 w 6297963"/>
                <a:gd name="connsiteY1438" fmla="*/ 495640 h 2008710"/>
                <a:gd name="connsiteX1439" fmla="*/ 3559723 w 6297963"/>
                <a:gd name="connsiteY1439" fmla="*/ 497198 h 2008710"/>
                <a:gd name="connsiteX1440" fmla="*/ 3560264 w 6297963"/>
                <a:gd name="connsiteY1440" fmla="*/ 507722 h 2008710"/>
                <a:gd name="connsiteX1441" fmla="*/ 3546632 w 6297963"/>
                <a:gd name="connsiteY1441" fmla="*/ 532300 h 2008710"/>
                <a:gd name="connsiteX1442" fmla="*/ 3542122 w 6297963"/>
                <a:gd name="connsiteY1442" fmla="*/ 536033 h 2008710"/>
                <a:gd name="connsiteX1443" fmla="*/ 3537578 w 6297963"/>
                <a:gd name="connsiteY1443" fmla="*/ 573296 h 2008710"/>
                <a:gd name="connsiteX1444" fmla="*/ 3526480 w 6297963"/>
                <a:gd name="connsiteY1444" fmla="*/ 591641 h 2008710"/>
                <a:gd name="connsiteX1445" fmla="*/ 3517493 w 6297963"/>
                <a:gd name="connsiteY1445" fmla="*/ 613584 h 2008710"/>
                <a:gd name="connsiteX1446" fmla="*/ 3511319 w 6297963"/>
                <a:gd name="connsiteY1446" fmla="*/ 624923 h 2008710"/>
                <a:gd name="connsiteX1447" fmla="*/ 3508239 w 6297963"/>
                <a:gd name="connsiteY1447" fmla="*/ 627861 h 2008710"/>
                <a:gd name="connsiteX1448" fmla="*/ 3511091 w 6297963"/>
                <a:gd name="connsiteY1448" fmla="*/ 636692 h 2008710"/>
                <a:gd name="connsiteX1449" fmla="*/ 3508439 w 6297963"/>
                <a:gd name="connsiteY1449" fmla="*/ 651574 h 2008710"/>
                <a:gd name="connsiteX1450" fmla="*/ 3498034 w 6297963"/>
                <a:gd name="connsiteY1450" fmla="*/ 676270 h 2008710"/>
                <a:gd name="connsiteX1451" fmla="*/ 3489655 w 6297963"/>
                <a:gd name="connsiteY1451" fmla="*/ 697216 h 2008710"/>
                <a:gd name="connsiteX1452" fmla="*/ 3484081 w 6297963"/>
                <a:gd name="connsiteY1452" fmla="*/ 715459 h 2008710"/>
                <a:gd name="connsiteX1453" fmla="*/ 3477020 w 6297963"/>
                <a:gd name="connsiteY1453" fmla="*/ 743635 h 2008710"/>
                <a:gd name="connsiteX1454" fmla="*/ 3467324 w 6297963"/>
                <a:gd name="connsiteY1454" fmla="*/ 770358 h 2008710"/>
                <a:gd name="connsiteX1455" fmla="*/ 3454520 w 6297963"/>
                <a:gd name="connsiteY1455" fmla="*/ 797098 h 2008710"/>
                <a:gd name="connsiteX1456" fmla="*/ 3452155 w 6297963"/>
                <a:gd name="connsiteY1456" fmla="*/ 824379 h 2008710"/>
                <a:gd name="connsiteX1457" fmla="*/ 3444925 w 6297963"/>
                <a:gd name="connsiteY1457" fmla="*/ 846677 h 2008710"/>
                <a:gd name="connsiteX1458" fmla="*/ 3435195 w 6297963"/>
                <a:gd name="connsiteY1458" fmla="*/ 875359 h 2008710"/>
                <a:gd name="connsiteX1459" fmla="*/ 3424182 w 6297963"/>
                <a:gd name="connsiteY1459" fmla="*/ 914785 h 2008710"/>
                <a:gd name="connsiteX1460" fmla="*/ 3421063 w 6297963"/>
                <a:gd name="connsiteY1460" fmla="*/ 921058 h 2008710"/>
                <a:gd name="connsiteX1461" fmla="*/ 3420736 w 6297963"/>
                <a:gd name="connsiteY1461" fmla="*/ 942108 h 2008710"/>
                <a:gd name="connsiteX1462" fmla="*/ 3413641 w 6297963"/>
                <a:gd name="connsiteY1462" fmla="*/ 966272 h 2008710"/>
                <a:gd name="connsiteX1463" fmla="*/ 3399182 w 6297963"/>
                <a:gd name="connsiteY1463" fmla="*/ 1005563 h 2008710"/>
                <a:gd name="connsiteX1464" fmla="*/ 3392611 w 6297963"/>
                <a:gd name="connsiteY1464" fmla="*/ 1023975 h 2008710"/>
                <a:gd name="connsiteX1465" fmla="*/ 3389013 w 6297963"/>
                <a:gd name="connsiteY1465" fmla="*/ 1038907 h 2008710"/>
                <a:gd name="connsiteX1466" fmla="*/ 3378337 w 6297963"/>
                <a:gd name="connsiteY1466" fmla="*/ 1090006 h 2008710"/>
                <a:gd name="connsiteX1467" fmla="*/ 3369992 w 6297963"/>
                <a:gd name="connsiteY1467" fmla="*/ 1135192 h 2008710"/>
                <a:gd name="connsiteX1468" fmla="*/ 3366817 w 6297963"/>
                <a:gd name="connsiteY1468" fmla="*/ 1151340 h 2008710"/>
                <a:gd name="connsiteX1469" fmla="*/ 3361479 w 6297963"/>
                <a:gd name="connsiteY1469" fmla="*/ 1163773 h 2008710"/>
                <a:gd name="connsiteX1470" fmla="*/ 3349519 w 6297963"/>
                <a:gd name="connsiteY1470" fmla="*/ 1199719 h 2008710"/>
                <a:gd name="connsiteX1471" fmla="*/ 3345364 w 6297963"/>
                <a:gd name="connsiteY1471" fmla="*/ 1219077 h 2008710"/>
                <a:gd name="connsiteX1472" fmla="*/ 3344046 w 6297963"/>
                <a:gd name="connsiteY1472" fmla="*/ 1232219 h 2008710"/>
                <a:gd name="connsiteX1473" fmla="*/ 3339722 w 6297963"/>
                <a:gd name="connsiteY1473" fmla="*/ 1257067 h 2008710"/>
                <a:gd name="connsiteX1474" fmla="*/ 3337560 w 6297963"/>
                <a:gd name="connsiteY1474" fmla="*/ 1273706 h 2008710"/>
                <a:gd name="connsiteX1475" fmla="*/ 3329451 w 6297963"/>
                <a:gd name="connsiteY1475" fmla="*/ 1313909 h 2008710"/>
                <a:gd name="connsiteX1476" fmla="*/ 3322425 w 6297963"/>
                <a:gd name="connsiteY1476" fmla="*/ 1348166 h 2008710"/>
                <a:gd name="connsiteX1477" fmla="*/ 3321343 w 6297963"/>
                <a:gd name="connsiteY1477" fmla="*/ 1354315 h 2008710"/>
                <a:gd name="connsiteX1478" fmla="*/ 3320262 w 6297963"/>
                <a:gd name="connsiteY1478" fmla="*/ 1354146 h 2008710"/>
                <a:gd name="connsiteX1479" fmla="*/ 3318370 w 6297963"/>
                <a:gd name="connsiteY1479" fmla="*/ 1391258 h 2008710"/>
                <a:gd name="connsiteX1480" fmla="*/ 3310938 w 6297963"/>
                <a:gd name="connsiteY1480" fmla="*/ 1423842 h 2008710"/>
                <a:gd name="connsiteX1481" fmla="*/ 3305701 w 6297963"/>
                <a:gd name="connsiteY1481" fmla="*/ 1458555 h 2008710"/>
                <a:gd name="connsiteX1482" fmla="*/ 3302627 w 6297963"/>
                <a:gd name="connsiteY1482" fmla="*/ 1494653 h 2008710"/>
                <a:gd name="connsiteX1483" fmla="*/ 3294840 w 6297963"/>
                <a:gd name="connsiteY1483" fmla="*/ 1528150 h 2008710"/>
                <a:gd name="connsiteX1484" fmla="*/ 3285262 w 6297963"/>
                <a:gd name="connsiteY1484" fmla="*/ 1558911 h 2008710"/>
                <a:gd name="connsiteX1485" fmla="*/ 3278167 w 6297963"/>
                <a:gd name="connsiteY1485" fmla="*/ 1580262 h 2008710"/>
                <a:gd name="connsiteX1486" fmla="*/ 3278066 w 6297963"/>
                <a:gd name="connsiteY1486" fmla="*/ 1600043 h 2008710"/>
                <a:gd name="connsiteX1487" fmla="*/ 3270735 w 6297963"/>
                <a:gd name="connsiteY1487" fmla="*/ 1628303 h 2008710"/>
                <a:gd name="connsiteX1488" fmla="*/ 3269451 w 6297963"/>
                <a:gd name="connsiteY1488" fmla="*/ 1645347 h 2008710"/>
                <a:gd name="connsiteX1489" fmla="*/ 3261174 w 6297963"/>
                <a:gd name="connsiteY1489" fmla="*/ 1673236 h 2008710"/>
                <a:gd name="connsiteX1490" fmla="*/ 3261884 w 6297963"/>
                <a:gd name="connsiteY1490" fmla="*/ 1683236 h 2008710"/>
                <a:gd name="connsiteX1491" fmla="*/ 3247289 w 6297963"/>
                <a:gd name="connsiteY1491" fmla="*/ 1745331 h 2008710"/>
                <a:gd name="connsiteX1492" fmla="*/ 3232931 w 6297963"/>
                <a:gd name="connsiteY1492" fmla="*/ 1805905 h 2008710"/>
                <a:gd name="connsiteX1493" fmla="*/ 3219721 w 6297963"/>
                <a:gd name="connsiteY1493" fmla="*/ 1826480 h 2008710"/>
                <a:gd name="connsiteX1494" fmla="*/ 3197880 w 6297963"/>
                <a:gd name="connsiteY1494" fmla="*/ 1843980 h 2008710"/>
                <a:gd name="connsiteX1495" fmla="*/ 3161816 w 6297963"/>
                <a:gd name="connsiteY1495" fmla="*/ 1845534 h 2008710"/>
                <a:gd name="connsiteX1496" fmla="*/ 3137086 w 6297963"/>
                <a:gd name="connsiteY1496" fmla="*/ 1838507 h 2008710"/>
                <a:gd name="connsiteX1497" fmla="*/ 3107862 w 6297963"/>
                <a:gd name="connsiteY1497" fmla="*/ 1826209 h 2008710"/>
                <a:gd name="connsiteX1498" fmla="*/ 3073825 w 6297963"/>
                <a:gd name="connsiteY1498" fmla="*/ 1805888 h 2008710"/>
                <a:gd name="connsiteX1499" fmla="*/ 3036207 w 6297963"/>
                <a:gd name="connsiteY1499" fmla="*/ 1781311 h 2008710"/>
                <a:gd name="connsiteX1500" fmla="*/ 2974145 w 6297963"/>
                <a:gd name="connsiteY1500" fmla="*/ 1719148 h 2008710"/>
                <a:gd name="connsiteX1501" fmla="*/ 2951493 w 6297963"/>
                <a:gd name="connsiteY1501" fmla="*/ 1690854 h 2008710"/>
                <a:gd name="connsiteX1502" fmla="*/ 2932760 w 6297963"/>
                <a:gd name="connsiteY1502" fmla="*/ 1656411 h 2008710"/>
                <a:gd name="connsiteX1503" fmla="*/ 2929990 w 6297963"/>
                <a:gd name="connsiteY1503" fmla="*/ 1645803 h 2008710"/>
                <a:gd name="connsiteX1504" fmla="*/ 2935598 w 6297963"/>
                <a:gd name="connsiteY1504" fmla="*/ 1648438 h 2008710"/>
                <a:gd name="connsiteX1505" fmla="*/ 2907219 w 6297963"/>
                <a:gd name="connsiteY1505" fmla="*/ 1603546 h 2008710"/>
                <a:gd name="connsiteX1506" fmla="*/ 2905429 w 6297963"/>
                <a:gd name="connsiteY1506" fmla="*/ 1593139 h 2008710"/>
                <a:gd name="connsiteX1507" fmla="*/ 2894805 w 6297963"/>
                <a:gd name="connsiteY1507" fmla="*/ 1584898 h 2008710"/>
                <a:gd name="connsiteX1508" fmla="*/ 2889060 w 6297963"/>
                <a:gd name="connsiteY1508" fmla="*/ 1576529 h 2008710"/>
                <a:gd name="connsiteX1509" fmla="*/ 2876577 w 6297963"/>
                <a:gd name="connsiteY1509" fmla="*/ 1550296 h 2008710"/>
                <a:gd name="connsiteX1510" fmla="*/ 2865555 w 6297963"/>
                <a:gd name="connsiteY1510" fmla="*/ 1517078 h 2008710"/>
                <a:gd name="connsiteX1511" fmla="*/ 2863679 w 6297963"/>
                <a:gd name="connsiteY1511" fmla="*/ 1502318 h 2008710"/>
                <a:gd name="connsiteX1512" fmla="*/ 2853565 w 6297963"/>
                <a:gd name="connsiteY1512" fmla="*/ 1496530 h 2008710"/>
                <a:gd name="connsiteX1513" fmla="*/ 2847540 w 6297963"/>
                <a:gd name="connsiteY1513" fmla="*/ 1488927 h 2008710"/>
                <a:gd name="connsiteX1514" fmla="*/ 2839449 w 6297963"/>
                <a:gd name="connsiteY1514" fmla="*/ 1464653 h 2008710"/>
                <a:gd name="connsiteX1515" fmla="*/ 2816628 w 6297963"/>
                <a:gd name="connsiteY1515" fmla="*/ 1380278 h 2008710"/>
                <a:gd name="connsiteX1516" fmla="*/ 2791374 w 6297963"/>
                <a:gd name="connsiteY1516" fmla="*/ 1297794 h 2008710"/>
                <a:gd name="connsiteX1517" fmla="*/ 2790529 w 6297963"/>
                <a:gd name="connsiteY1517" fmla="*/ 1277304 h 2008710"/>
                <a:gd name="connsiteX1518" fmla="*/ 2792692 w 6297963"/>
                <a:gd name="connsiteY1518" fmla="*/ 1271409 h 2008710"/>
                <a:gd name="connsiteX1519" fmla="*/ 2791374 w 6297963"/>
                <a:gd name="connsiteY1519" fmla="*/ 1268520 h 2008710"/>
                <a:gd name="connsiteX1520" fmla="*/ 2786205 w 6297963"/>
                <a:gd name="connsiteY1520" fmla="*/ 1257692 h 2008710"/>
                <a:gd name="connsiteX1521" fmla="*/ 2790935 w 6297963"/>
                <a:gd name="connsiteY1521" fmla="*/ 1251949 h 2008710"/>
                <a:gd name="connsiteX1522" fmla="*/ 2773711 w 6297963"/>
                <a:gd name="connsiteY1522" fmla="*/ 1227986 h 2008710"/>
                <a:gd name="connsiteX1523" fmla="*/ 2773956 w 6297963"/>
                <a:gd name="connsiteY1523" fmla="*/ 1226314 h 2008710"/>
                <a:gd name="connsiteX1524" fmla="*/ 2770741 w 6297963"/>
                <a:gd name="connsiteY1524" fmla="*/ 1224584 h 2008710"/>
                <a:gd name="connsiteX1525" fmla="*/ 2766745 w 6297963"/>
                <a:gd name="connsiteY1525" fmla="*/ 1213841 h 2008710"/>
                <a:gd name="connsiteX1526" fmla="*/ 2762421 w 6297963"/>
                <a:gd name="connsiteY1526" fmla="*/ 1190530 h 2008710"/>
                <a:gd name="connsiteX1527" fmla="*/ 2760259 w 6297963"/>
                <a:gd name="connsiteY1527" fmla="*/ 1169854 h 2008710"/>
                <a:gd name="connsiteX1528" fmla="*/ 2759516 w 6297963"/>
                <a:gd name="connsiteY1528" fmla="*/ 1134381 h 2008710"/>
                <a:gd name="connsiteX1529" fmla="*/ 2759279 w 6297963"/>
                <a:gd name="connsiteY1529" fmla="*/ 1125766 h 2008710"/>
                <a:gd name="connsiteX1530" fmla="*/ 2744431 w 6297963"/>
                <a:gd name="connsiteY1530" fmla="*/ 1078097 h 2008710"/>
                <a:gd name="connsiteX1531" fmla="*/ 2736475 w 6297963"/>
                <a:gd name="connsiteY1531" fmla="*/ 1028097 h 2008710"/>
                <a:gd name="connsiteX1532" fmla="*/ 2735326 w 6297963"/>
                <a:gd name="connsiteY1532" fmla="*/ 1023401 h 2008710"/>
                <a:gd name="connsiteX1533" fmla="*/ 2710529 w 6297963"/>
                <a:gd name="connsiteY1533" fmla="*/ 913028 h 2008710"/>
                <a:gd name="connsiteX1534" fmla="*/ 2703556 w 6297963"/>
                <a:gd name="connsiteY1534" fmla="*/ 879215 h 2008710"/>
                <a:gd name="connsiteX1535" fmla="*/ 2698806 w 6297963"/>
                <a:gd name="connsiteY1535" fmla="*/ 890089 h 2008710"/>
                <a:gd name="connsiteX1536" fmla="*/ 2677252 w 6297963"/>
                <a:gd name="connsiteY1536" fmla="*/ 944566 h 2008710"/>
                <a:gd name="connsiteX1537" fmla="*/ 2655123 w 6297963"/>
                <a:gd name="connsiteY1537" fmla="*/ 1006407 h 2008710"/>
                <a:gd name="connsiteX1538" fmla="*/ 2635917 w 6297963"/>
                <a:gd name="connsiteY1538" fmla="*/ 1065039 h 2008710"/>
                <a:gd name="connsiteX1539" fmla="*/ 2618704 w 6297963"/>
                <a:gd name="connsiteY1539" fmla="*/ 1124144 h 2008710"/>
                <a:gd name="connsiteX1540" fmla="*/ 2604920 w 6297963"/>
                <a:gd name="connsiteY1540" fmla="*/ 1169331 h 2008710"/>
                <a:gd name="connsiteX1541" fmla="*/ 2590258 w 6297963"/>
                <a:gd name="connsiteY1541" fmla="*/ 1209483 h 2008710"/>
                <a:gd name="connsiteX1542" fmla="*/ 2581626 w 6297963"/>
                <a:gd name="connsiteY1542" fmla="*/ 1239719 h 2008710"/>
                <a:gd name="connsiteX1543" fmla="*/ 2569109 w 6297963"/>
                <a:gd name="connsiteY1543" fmla="*/ 1271747 h 2008710"/>
                <a:gd name="connsiteX1544" fmla="*/ 2557015 w 6297963"/>
                <a:gd name="connsiteY1544" fmla="*/ 1298774 h 2008710"/>
                <a:gd name="connsiteX1545" fmla="*/ 2544042 w 6297963"/>
                <a:gd name="connsiteY1545" fmla="*/ 1324652 h 2008710"/>
                <a:gd name="connsiteX1546" fmla="*/ 2544042 w 6297963"/>
                <a:gd name="connsiteY1546" fmla="*/ 1321443 h 2008710"/>
                <a:gd name="connsiteX1547" fmla="*/ 2542217 w 6297963"/>
                <a:gd name="connsiteY1547" fmla="*/ 1344180 h 2008710"/>
                <a:gd name="connsiteX1548" fmla="*/ 2534345 w 6297963"/>
                <a:gd name="connsiteY1548" fmla="*/ 1366241 h 2008710"/>
                <a:gd name="connsiteX1549" fmla="*/ 2513298 w 6297963"/>
                <a:gd name="connsiteY1549" fmla="*/ 1429957 h 2008710"/>
                <a:gd name="connsiteX1550" fmla="*/ 2483196 w 6297963"/>
                <a:gd name="connsiteY1550" fmla="*/ 1508843 h 2008710"/>
                <a:gd name="connsiteX1551" fmla="*/ 2461169 w 6297963"/>
                <a:gd name="connsiteY1551" fmla="*/ 1561140 h 2008710"/>
                <a:gd name="connsiteX1552" fmla="*/ 2437183 w 6297963"/>
                <a:gd name="connsiteY1552" fmla="*/ 1619924 h 2008710"/>
                <a:gd name="connsiteX1553" fmla="*/ 2425240 w 6297963"/>
                <a:gd name="connsiteY1553" fmla="*/ 1650617 h 2008710"/>
                <a:gd name="connsiteX1554" fmla="*/ 2413770 w 6297963"/>
                <a:gd name="connsiteY1554" fmla="*/ 1684722 h 2008710"/>
                <a:gd name="connsiteX1555" fmla="*/ 2398534 w 6297963"/>
                <a:gd name="connsiteY1555" fmla="*/ 1727189 h 2008710"/>
                <a:gd name="connsiteX1556" fmla="*/ 2384615 w 6297963"/>
                <a:gd name="connsiteY1556" fmla="*/ 1765668 h 2008710"/>
                <a:gd name="connsiteX1557" fmla="*/ 2306405 w 6297963"/>
                <a:gd name="connsiteY1557" fmla="*/ 1859520 h 2008710"/>
                <a:gd name="connsiteX1558" fmla="*/ 2269057 w 6297963"/>
                <a:gd name="connsiteY1558" fmla="*/ 1835483 h 2008710"/>
                <a:gd name="connsiteX1559" fmla="*/ 2256269 w 6297963"/>
                <a:gd name="connsiteY1559" fmla="*/ 1823372 h 2008710"/>
                <a:gd name="connsiteX1560" fmla="*/ 2249040 w 6297963"/>
                <a:gd name="connsiteY1560" fmla="*/ 1820111 h 2008710"/>
                <a:gd name="connsiteX1561" fmla="*/ 2253668 w 6297963"/>
                <a:gd name="connsiteY1561" fmla="*/ 1820601 h 2008710"/>
                <a:gd name="connsiteX1562" fmla="*/ 2212958 w 6297963"/>
                <a:gd name="connsiteY1562" fmla="*/ 1785601 h 2008710"/>
                <a:gd name="connsiteX1563" fmla="*/ 2198600 w 6297963"/>
                <a:gd name="connsiteY1563" fmla="*/ 1746344 h 2008710"/>
                <a:gd name="connsiteX1564" fmla="*/ 2192891 w 6297963"/>
                <a:gd name="connsiteY1564" fmla="*/ 1715972 h 2008710"/>
                <a:gd name="connsiteX1565" fmla="*/ 2187452 w 6297963"/>
                <a:gd name="connsiteY1565" fmla="*/ 1689013 h 2008710"/>
                <a:gd name="connsiteX1566" fmla="*/ 2180796 w 6297963"/>
                <a:gd name="connsiteY1566" fmla="*/ 1597897 h 2008710"/>
                <a:gd name="connsiteX1567" fmla="*/ 2175391 w 6297963"/>
                <a:gd name="connsiteY1567" fmla="*/ 1582255 h 2008710"/>
                <a:gd name="connsiteX1568" fmla="*/ 2172147 w 6297963"/>
                <a:gd name="connsiteY1568" fmla="*/ 1554789 h 2008710"/>
                <a:gd name="connsiteX1569" fmla="*/ 2172147 w 6297963"/>
                <a:gd name="connsiteY1569" fmla="*/ 1541883 h 2008710"/>
                <a:gd name="connsiteX1570" fmla="*/ 2170931 w 6297963"/>
                <a:gd name="connsiteY1570" fmla="*/ 1532627 h 2008710"/>
                <a:gd name="connsiteX1571" fmla="*/ 2165661 w 6297963"/>
                <a:gd name="connsiteY1571" fmla="*/ 1510532 h 2008710"/>
                <a:gd name="connsiteX1572" fmla="*/ 2166742 w 6297963"/>
                <a:gd name="connsiteY1572" fmla="*/ 1477018 h 2008710"/>
                <a:gd name="connsiteX1573" fmla="*/ 2163499 w 6297963"/>
                <a:gd name="connsiteY1573" fmla="*/ 1437930 h 2008710"/>
                <a:gd name="connsiteX1574" fmla="*/ 2164580 w 6297963"/>
                <a:gd name="connsiteY1574" fmla="*/ 1404433 h 2008710"/>
                <a:gd name="connsiteX1575" fmla="*/ 2163499 w 6297963"/>
                <a:gd name="connsiteY1575" fmla="*/ 1368707 h 2008710"/>
                <a:gd name="connsiteX1576" fmla="*/ 2163499 w 6297963"/>
                <a:gd name="connsiteY1576" fmla="*/ 1319298 h 2008710"/>
                <a:gd name="connsiteX1577" fmla="*/ 2165661 w 6297963"/>
                <a:gd name="connsiteY1577" fmla="*/ 1267659 h 2008710"/>
                <a:gd name="connsiteX1578" fmla="*/ 2165661 w 6297963"/>
                <a:gd name="connsiteY1578" fmla="*/ 1247980 h 2008710"/>
                <a:gd name="connsiteX1579" fmla="*/ 2170256 w 6297963"/>
                <a:gd name="connsiteY1579" fmla="*/ 1226003 h 2008710"/>
                <a:gd name="connsiteX1580" fmla="*/ 2172147 w 6297963"/>
                <a:gd name="connsiteY1580" fmla="*/ 1198233 h 2008710"/>
                <a:gd name="connsiteX1581" fmla="*/ 2173228 w 6297963"/>
                <a:gd name="connsiteY1581" fmla="*/ 1156324 h 2008710"/>
                <a:gd name="connsiteX1582" fmla="*/ 2180526 w 6297963"/>
                <a:gd name="connsiteY1582" fmla="*/ 1106239 h 2008710"/>
                <a:gd name="connsiteX1583" fmla="*/ 2181877 w 6297963"/>
                <a:gd name="connsiteY1583" fmla="*/ 1103790 h 2008710"/>
                <a:gd name="connsiteX1584" fmla="*/ 2180796 w 6297963"/>
                <a:gd name="connsiteY1584" fmla="*/ 1094110 h 2008710"/>
                <a:gd name="connsiteX1585" fmla="*/ 2180796 w 6297963"/>
                <a:gd name="connsiteY1585" fmla="*/ 1067016 h 2008710"/>
                <a:gd name="connsiteX1586" fmla="*/ 2189310 w 6297963"/>
                <a:gd name="connsiteY1586" fmla="*/ 1035867 h 2008710"/>
                <a:gd name="connsiteX1587" fmla="*/ 2189445 w 6297963"/>
                <a:gd name="connsiteY1587" fmla="*/ 1024921 h 2008710"/>
                <a:gd name="connsiteX1588" fmla="*/ 2189445 w 6297963"/>
                <a:gd name="connsiteY1588" fmla="*/ 993502 h 2008710"/>
                <a:gd name="connsiteX1589" fmla="*/ 2191573 w 6297963"/>
                <a:gd name="connsiteY1589" fmla="*/ 977032 h 2008710"/>
                <a:gd name="connsiteX1590" fmla="*/ 2196065 w 6297963"/>
                <a:gd name="connsiteY1590" fmla="*/ 965185 h 2008710"/>
                <a:gd name="connsiteX1591" fmla="*/ 2195999 w 6297963"/>
                <a:gd name="connsiteY1591" fmla="*/ 963866 h 2008710"/>
                <a:gd name="connsiteX1592" fmla="*/ 2195931 w 6297963"/>
                <a:gd name="connsiteY1592" fmla="*/ 957927 h 2008710"/>
                <a:gd name="connsiteX1593" fmla="*/ 2199377 w 6297963"/>
                <a:gd name="connsiteY1593" fmla="*/ 924971 h 2008710"/>
                <a:gd name="connsiteX1594" fmla="*/ 2204580 w 6297963"/>
                <a:gd name="connsiteY1594" fmla="*/ 894920 h 2008710"/>
                <a:gd name="connsiteX1595" fmla="*/ 2207823 w 6297963"/>
                <a:gd name="connsiteY1595" fmla="*/ 868332 h 2008710"/>
                <a:gd name="connsiteX1596" fmla="*/ 2211844 w 6297963"/>
                <a:gd name="connsiteY1596" fmla="*/ 835595 h 2008710"/>
                <a:gd name="connsiteX1597" fmla="*/ 2214310 w 6297963"/>
                <a:gd name="connsiteY1597" fmla="*/ 818078 h 2008710"/>
                <a:gd name="connsiteX1598" fmla="*/ 2213229 w 6297963"/>
                <a:gd name="connsiteY1598" fmla="*/ 793771 h 2008710"/>
                <a:gd name="connsiteX1599" fmla="*/ 2218144 w 6297963"/>
                <a:gd name="connsiteY1599" fmla="*/ 773163 h 2008710"/>
                <a:gd name="connsiteX1600" fmla="*/ 2216742 w 6297963"/>
                <a:gd name="connsiteY1600" fmla="*/ 764919 h 2008710"/>
                <a:gd name="connsiteX1601" fmla="*/ 2216979 w 6297963"/>
                <a:gd name="connsiteY1601" fmla="*/ 731574 h 2008710"/>
                <a:gd name="connsiteX1602" fmla="*/ 2221877 w 6297963"/>
                <a:gd name="connsiteY1602" fmla="*/ 689733 h 2008710"/>
                <a:gd name="connsiteX1603" fmla="*/ 2222148 w 6297963"/>
                <a:gd name="connsiteY1603" fmla="*/ 635391 h 2008710"/>
                <a:gd name="connsiteX1604" fmla="*/ 2224040 w 6297963"/>
                <a:gd name="connsiteY1604" fmla="*/ 611067 h 2008710"/>
                <a:gd name="connsiteX1605" fmla="*/ 2228837 w 6297963"/>
                <a:gd name="connsiteY1605" fmla="*/ 583702 h 2008710"/>
                <a:gd name="connsiteX1606" fmla="*/ 2231759 w 6297963"/>
                <a:gd name="connsiteY1606" fmla="*/ 560746 h 2008710"/>
                <a:gd name="connsiteX1607" fmla="*/ 2228736 w 6297963"/>
                <a:gd name="connsiteY1607" fmla="*/ 535729 h 2008710"/>
                <a:gd name="connsiteX1608" fmla="*/ 2234310 w 6297963"/>
                <a:gd name="connsiteY1608" fmla="*/ 490323 h 2008710"/>
                <a:gd name="connsiteX1609" fmla="*/ 2252452 w 6297963"/>
                <a:gd name="connsiteY1609" fmla="*/ 455863 h 2008710"/>
                <a:gd name="connsiteX1610" fmla="*/ 2294597 w 6297963"/>
                <a:gd name="connsiteY1610" fmla="*/ 432991 h 2008710"/>
                <a:gd name="connsiteX1611" fmla="*/ 2333871 w 6297963"/>
                <a:gd name="connsiteY1611" fmla="*/ 448566 h 2008710"/>
                <a:gd name="connsiteX1612" fmla="*/ 2342892 w 6297963"/>
                <a:gd name="connsiteY1612" fmla="*/ 458667 h 2008710"/>
                <a:gd name="connsiteX1613" fmla="*/ 2347520 w 6297963"/>
                <a:gd name="connsiteY1613" fmla="*/ 464377 h 2008710"/>
                <a:gd name="connsiteX1614" fmla="*/ 2369581 w 6297963"/>
                <a:gd name="connsiteY1614" fmla="*/ 548195 h 2008710"/>
                <a:gd name="connsiteX1615" fmla="*/ 2366743 w 6297963"/>
                <a:gd name="connsiteY1615" fmla="*/ 563584 h 2008710"/>
                <a:gd name="connsiteX1616" fmla="*/ 2364581 w 6297963"/>
                <a:gd name="connsiteY1616" fmla="*/ 582688 h 2008710"/>
                <a:gd name="connsiteX1617" fmla="*/ 2364581 w 6297963"/>
                <a:gd name="connsiteY1617" fmla="*/ 606320 h 2008710"/>
                <a:gd name="connsiteX1618" fmla="*/ 2356743 w 6297963"/>
                <a:gd name="connsiteY1618" fmla="*/ 639716 h 2008710"/>
                <a:gd name="connsiteX1619" fmla="*/ 2357013 w 6297963"/>
                <a:gd name="connsiteY1619" fmla="*/ 640425 h 2008710"/>
                <a:gd name="connsiteX1620" fmla="*/ 2358094 w 6297963"/>
                <a:gd name="connsiteY1620" fmla="*/ 646540 h 2008710"/>
                <a:gd name="connsiteX1621" fmla="*/ 2355932 w 6297963"/>
                <a:gd name="connsiteY1621" fmla="*/ 680324 h 2008710"/>
                <a:gd name="connsiteX1622" fmla="*/ 2350392 w 6297963"/>
                <a:gd name="connsiteY1622" fmla="*/ 718905 h 2008710"/>
                <a:gd name="connsiteX1623" fmla="*/ 2348365 w 6297963"/>
                <a:gd name="connsiteY1623" fmla="*/ 729328 h 2008710"/>
                <a:gd name="connsiteX1624" fmla="*/ 2349446 w 6297963"/>
                <a:gd name="connsiteY1624" fmla="*/ 747014 h 2008710"/>
                <a:gd name="connsiteX1625" fmla="*/ 2348348 w 6297963"/>
                <a:gd name="connsiteY1625" fmla="*/ 770713 h 2008710"/>
                <a:gd name="connsiteX1626" fmla="*/ 2340088 w 6297963"/>
                <a:gd name="connsiteY1626" fmla="*/ 799717 h 2008710"/>
                <a:gd name="connsiteX1627" fmla="*/ 2340797 w 6297963"/>
                <a:gd name="connsiteY1627" fmla="*/ 805392 h 2008710"/>
                <a:gd name="connsiteX1628" fmla="*/ 2338432 w 6297963"/>
                <a:gd name="connsiteY1628" fmla="*/ 859227 h 2008710"/>
                <a:gd name="connsiteX1629" fmla="*/ 2329141 w 6297963"/>
                <a:gd name="connsiteY1629" fmla="*/ 914988 h 2008710"/>
                <a:gd name="connsiteX1630" fmla="*/ 2324429 w 6297963"/>
                <a:gd name="connsiteY1630" fmla="*/ 943417 h 2008710"/>
                <a:gd name="connsiteX1631" fmla="*/ 2323500 w 6297963"/>
                <a:gd name="connsiteY1631" fmla="*/ 975731 h 2008710"/>
                <a:gd name="connsiteX1632" fmla="*/ 2322098 w 6297963"/>
                <a:gd name="connsiteY1632" fmla="*/ 998316 h 2008710"/>
                <a:gd name="connsiteX1633" fmla="*/ 2315324 w 6297963"/>
                <a:gd name="connsiteY1633" fmla="*/ 1024380 h 2008710"/>
                <a:gd name="connsiteX1634" fmla="*/ 2312081 w 6297963"/>
                <a:gd name="connsiteY1634" fmla="*/ 1044380 h 2008710"/>
                <a:gd name="connsiteX1635" fmla="*/ 2312300 w 6297963"/>
                <a:gd name="connsiteY1635" fmla="*/ 1066509 h 2008710"/>
                <a:gd name="connsiteX1636" fmla="*/ 2307689 w 6297963"/>
                <a:gd name="connsiteY1636" fmla="*/ 1081712 h 2008710"/>
                <a:gd name="connsiteX1637" fmla="*/ 2307283 w 6297963"/>
                <a:gd name="connsiteY1637" fmla="*/ 1098384 h 2008710"/>
                <a:gd name="connsiteX1638" fmla="*/ 2306202 w 6297963"/>
                <a:gd name="connsiteY1638" fmla="*/ 1118908 h 2008710"/>
                <a:gd name="connsiteX1639" fmla="*/ 2302959 w 6297963"/>
                <a:gd name="connsiteY1639" fmla="*/ 1138452 h 2008710"/>
                <a:gd name="connsiteX1640" fmla="*/ 2299716 w 6297963"/>
                <a:gd name="connsiteY1640" fmla="*/ 1153232 h 2008710"/>
                <a:gd name="connsiteX1641" fmla="*/ 2296405 w 6297963"/>
                <a:gd name="connsiteY1641" fmla="*/ 1224888 h 2008710"/>
                <a:gd name="connsiteX1642" fmla="*/ 2291067 w 6297963"/>
                <a:gd name="connsiteY1642" fmla="*/ 1297625 h 2008710"/>
                <a:gd name="connsiteX1643" fmla="*/ 2291067 w 6297963"/>
                <a:gd name="connsiteY1643" fmla="*/ 1433572 h 2008710"/>
                <a:gd name="connsiteX1644" fmla="*/ 2291067 w 6297963"/>
                <a:gd name="connsiteY1644" fmla="*/ 1509248 h 2008710"/>
                <a:gd name="connsiteX1645" fmla="*/ 2291067 w 6297963"/>
                <a:gd name="connsiteY1645" fmla="*/ 1536546 h 2008710"/>
                <a:gd name="connsiteX1646" fmla="*/ 2297554 w 6297963"/>
                <a:gd name="connsiteY1646" fmla="*/ 1561681 h 2008710"/>
                <a:gd name="connsiteX1647" fmla="*/ 2297554 w 6297963"/>
                <a:gd name="connsiteY1647" fmla="*/ 1571073 h 2008710"/>
                <a:gd name="connsiteX1648" fmla="*/ 2297123 w 6297963"/>
                <a:gd name="connsiteY1648" fmla="*/ 1602192 h 2008710"/>
                <a:gd name="connsiteX1649" fmla="*/ 2299234 w 6297963"/>
                <a:gd name="connsiteY1649" fmla="*/ 1620124 h 2008710"/>
                <a:gd name="connsiteX1650" fmla="*/ 2305898 w 6297963"/>
                <a:gd name="connsiteY1650" fmla="*/ 1603911 h 2008710"/>
                <a:gd name="connsiteX1651" fmla="*/ 2337554 w 6297963"/>
                <a:gd name="connsiteY1651" fmla="*/ 1530768 h 2008710"/>
                <a:gd name="connsiteX1652" fmla="*/ 2365561 w 6297963"/>
                <a:gd name="connsiteY1652" fmla="*/ 1465109 h 2008710"/>
                <a:gd name="connsiteX1653" fmla="*/ 2387926 w 6297963"/>
                <a:gd name="connsiteY1653" fmla="*/ 1401612 h 2008710"/>
                <a:gd name="connsiteX1654" fmla="*/ 2424108 w 6297963"/>
                <a:gd name="connsiteY1654" fmla="*/ 1307896 h 2008710"/>
                <a:gd name="connsiteX1655" fmla="*/ 2458568 w 6297963"/>
                <a:gd name="connsiteY1655" fmla="*/ 1210969 h 2008710"/>
                <a:gd name="connsiteX1656" fmla="*/ 2483805 w 6297963"/>
                <a:gd name="connsiteY1656" fmla="*/ 1138232 h 2008710"/>
                <a:gd name="connsiteX1657" fmla="*/ 2505798 w 6297963"/>
                <a:gd name="connsiteY1657" fmla="*/ 1067016 h 2008710"/>
                <a:gd name="connsiteX1658" fmla="*/ 2529717 w 6297963"/>
                <a:gd name="connsiteY1658" fmla="*/ 993164 h 2008710"/>
                <a:gd name="connsiteX1659" fmla="*/ 2557589 w 6297963"/>
                <a:gd name="connsiteY1659" fmla="*/ 914244 h 2008710"/>
                <a:gd name="connsiteX1660" fmla="*/ 2580461 w 6297963"/>
                <a:gd name="connsiteY1660" fmla="*/ 855933 h 2008710"/>
                <a:gd name="connsiteX1661" fmla="*/ 2608772 w 6297963"/>
                <a:gd name="connsiteY1661" fmla="*/ 795865 h 2008710"/>
                <a:gd name="connsiteX1662" fmla="*/ 2632116 w 6297963"/>
                <a:gd name="connsiteY1662" fmla="*/ 751456 h 2008710"/>
                <a:gd name="connsiteX1663" fmla="*/ 2671137 w 6297963"/>
                <a:gd name="connsiteY1663" fmla="*/ 704818 h 2008710"/>
                <a:gd name="connsiteX1664" fmla="*/ 2697235 w 6297963"/>
                <a:gd name="connsiteY1664" fmla="*/ 696270 h 2008710"/>
                <a:gd name="connsiteX1665" fmla="*/ 2717725 w 6297963"/>
                <a:gd name="connsiteY1665" fmla="*/ 693466 h 2008710"/>
                <a:gd name="connsiteX1666" fmla="*/ 2791509 w 6297963"/>
                <a:gd name="connsiteY1666" fmla="*/ 724716 h 2008710"/>
                <a:gd name="connsiteX1667" fmla="*/ 2811425 w 6297963"/>
                <a:gd name="connsiteY1667" fmla="*/ 779328 h 2008710"/>
                <a:gd name="connsiteX1668" fmla="*/ 2822759 w 6297963"/>
                <a:gd name="connsiteY1668" fmla="*/ 839312 h 2008710"/>
                <a:gd name="connsiteX1669" fmla="*/ 2827878 w 6297963"/>
                <a:gd name="connsiteY1669" fmla="*/ 876153 h 2008710"/>
                <a:gd name="connsiteX1670" fmla="*/ 2835733 w 6297963"/>
                <a:gd name="connsiteY1670" fmla="*/ 908299 h 2008710"/>
                <a:gd name="connsiteX1671" fmla="*/ 2840260 w 6297963"/>
                <a:gd name="connsiteY1671" fmla="*/ 933096 h 2008710"/>
                <a:gd name="connsiteX1672" fmla="*/ 2840057 w 6297963"/>
                <a:gd name="connsiteY1672" fmla="*/ 945055 h 2008710"/>
                <a:gd name="connsiteX1673" fmla="*/ 2844246 w 6297963"/>
                <a:gd name="connsiteY1673" fmla="*/ 972758 h 2008710"/>
                <a:gd name="connsiteX1674" fmla="*/ 2841999 w 6297963"/>
                <a:gd name="connsiteY1674" fmla="*/ 983367 h 2008710"/>
                <a:gd name="connsiteX1675" fmla="*/ 2840383 w 6297963"/>
                <a:gd name="connsiteY1675" fmla="*/ 990335 h 2008710"/>
                <a:gd name="connsiteX1676" fmla="*/ 2844584 w 6297963"/>
                <a:gd name="connsiteY1676" fmla="*/ 1011323 h 2008710"/>
                <a:gd name="connsiteX1677" fmla="*/ 2847219 w 6297963"/>
                <a:gd name="connsiteY1677" fmla="*/ 1028738 h 2008710"/>
                <a:gd name="connsiteX1678" fmla="*/ 2853233 w 6297963"/>
                <a:gd name="connsiteY1678" fmla="*/ 1051914 h 2008710"/>
                <a:gd name="connsiteX1679" fmla="*/ 2854719 w 6297963"/>
                <a:gd name="connsiteY1679" fmla="*/ 1062995 h 2008710"/>
                <a:gd name="connsiteX1680" fmla="*/ 2859812 w 6297963"/>
                <a:gd name="connsiteY1680" fmla="*/ 1096429 h 2008710"/>
                <a:gd name="connsiteX1681" fmla="*/ 2857979 w 6297963"/>
                <a:gd name="connsiteY1681" fmla="*/ 1102259 h 2008710"/>
                <a:gd name="connsiteX1682" fmla="*/ 2862151 w 6297963"/>
                <a:gd name="connsiteY1682" fmla="*/ 1110990 h 2008710"/>
                <a:gd name="connsiteX1683" fmla="*/ 2862962 w 6297963"/>
                <a:gd name="connsiteY1683" fmla="*/ 1121391 h 2008710"/>
                <a:gd name="connsiteX1684" fmla="*/ 2864314 w 6297963"/>
                <a:gd name="connsiteY1684" fmla="*/ 1134921 h 2008710"/>
                <a:gd name="connsiteX1685" fmla="*/ 2864314 w 6297963"/>
                <a:gd name="connsiteY1685" fmla="*/ 1169989 h 2008710"/>
                <a:gd name="connsiteX1686" fmla="*/ 2867827 w 6297963"/>
                <a:gd name="connsiteY1686" fmla="*/ 1172151 h 2008710"/>
                <a:gd name="connsiteX1687" fmla="*/ 2890243 w 6297963"/>
                <a:gd name="connsiteY1687" fmla="*/ 1230108 h 2008710"/>
                <a:gd name="connsiteX1688" fmla="*/ 2904449 w 6297963"/>
                <a:gd name="connsiteY1688" fmla="*/ 1287895 h 2008710"/>
                <a:gd name="connsiteX1689" fmla="*/ 2907287 w 6297963"/>
                <a:gd name="connsiteY1689" fmla="*/ 1296814 h 2008710"/>
                <a:gd name="connsiteX1690" fmla="*/ 2907422 w 6297963"/>
                <a:gd name="connsiteY1690" fmla="*/ 1300294 h 2008710"/>
                <a:gd name="connsiteX1691" fmla="*/ 2923098 w 6297963"/>
                <a:gd name="connsiteY1691" fmla="*/ 1341815 h 2008710"/>
                <a:gd name="connsiteX1692" fmla="*/ 2930395 w 6297963"/>
                <a:gd name="connsiteY1692" fmla="*/ 1379585 h 2008710"/>
                <a:gd name="connsiteX1693" fmla="*/ 2936814 w 6297963"/>
                <a:gd name="connsiteY1693" fmla="*/ 1410650 h 2008710"/>
                <a:gd name="connsiteX1694" fmla="*/ 2946476 w 6297963"/>
                <a:gd name="connsiteY1694" fmla="*/ 1433437 h 2008710"/>
                <a:gd name="connsiteX1695" fmla="*/ 2967287 w 6297963"/>
                <a:gd name="connsiteY1695" fmla="*/ 1483471 h 2008710"/>
                <a:gd name="connsiteX1696" fmla="*/ 2990176 w 6297963"/>
                <a:gd name="connsiteY1696" fmla="*/ 1539333 h 2008710"/>
                <a:gd name="connsiteX1697" fmla="*/ 3013977 w 6297963"/>
                <a:gd name="connsiteY1697" fmla="*/ 1597762 h 2008710"/>
                <a:gd name="connsiteX1698" fmla="*/ 3021882 w 6297963"/>
                <a:gd name="connsiteY1698" fmla="*/ 1628168 h 2008710"/>
                <a:gd name="connsiteX1699" fmla="*/ 3026004 w 6297963"/>
                <a:gd name="connsiteY1699" fmla="*/ 1631512 h 2008710"/>
                <a:gd name="connsiteX1700" fmla="*/ 3033318 w 6297963"/>
                <a:gd name="connsiteY1700" fmla="*/ 1637745 h 2008710"/>
                <a:gd name="connsiteX1701" fmla="*/ 3045193 w 6297963"/>
                <a:gd name="connsiteY1701" fmla="*/ 1648539 h 2008710"/>
                <a:gd name="connsiteX1702" fmla="*/ 3069416 w 6297963"/>
                <a:gd name="connsiteY1702" fmla="*/ 1686935 h 2008710"/>
                <a:gd name="connsiteX1703" fmla="*/ 3096511 w 6297963"/>
                <a:gd name="connsiteY1703" fmla="*/ 1722391 h 2008710"/>
                <a:gd name="connsiteX1704" fmla="*/ 3109653 w 6297963"/>
                <a:gd name="connsiteY1704" fmla="*/ 1732526 h 2008710"/>
                <a:gd name="connsiteX1705" fmla="*/ 3111176 w 6297963"/>
                <a:gd name="connsiteY1705" fmla="*/ 1733390 h 2008710"/>
                <a:gd name="connsiteX1706" fmla="*/ 3123099 w 6297963"/>
                <a:gd name="connsiteY1706" fmla="*/ 1684300 h 2008710"/>
                <a:gd name="connsiteX1707" fmla="*/ 3138977 w 6297963"/>
                <a:gd name="connsiteY1707" fmla="*/ 1636580 h 2008710"/>
                <a:gd name="connsiteX1708" fmla="*/ 3142964 w 6297963"/>
                <a:gd name="connsiteY1708" fmla="*/ 1604299 h 2008710"/>
                <a:gd name="connsiteX1709" fmla="*/ 3152187 w 6297963"/>
                <a:gd name="connsiteY1709" fmla="*/ 1574147 h 2008710"/>
                <a:gd name="connsiteX1710" fmla="*/ 3166748 w 6297963"/>
                <a:gd name="connsiteY1710" fmla="*/ 1497914 h 2008710"/>
                <a:gd name="connsiteX1711" fmla="*/ 3181883 w 6297963"/>
                <a:gd name="connsiteY1711" fmla="*/ 1415565 h 2008710"/>
                <a:gd name="connsiteX1712" fmla="*/ 3192728 w 6297963"/>
                <a:gd name="connsiteY1712" fmla="*/ 1362693 h 2008710"/>
                <a:gd name="connsiteX1713" fmla="*/ 3203505 w 6297963"/>
                <a:gd name="connsiteY1713" fmla="*/ 1307727 h 2008710"/>
                <a:gd name="connsiteX1714" fmla="*/ 3206089 w 6297963"/>
                <a:gd name="connsiteY1714" fmla="*/ 1292068 h 2008710"/>
                <a:gd name="connsiteX1715" fmla="*/ 3209991 w 6297963"/>
                <a:gd name="connsiteY1715" fmla="*/ 1279179 h 2008710"/>
                <a:gd name="connsiteX1716" fmla="*/ 3219907 w 6297963"/>
                <a:gd name="connsiteY1716" fmla="*/ 1228284 h 2008710"/>
                <a:gd name="connsiteX1717" fmla="*/ 3234924 w 6297963"/>
                <a:gd name="connsiteY1717" fmla="*/ 1171949 h 2008710"/>
                <a:gd name="connsiteX1718" fmla="*/ 3237018 w 6297963"/>
                <a:gd name="connsiteY1718" fmla="*/ 1151982 h 2008710"/>
                <a:gd name="connsiteX1719" fmla="*/ 3241106 w 6297963"/>
                <a:gd name="connsiteY1719" fmla="*/ 1125090 h 2008710"/>
                <a:gd name="connsiteX1720" fmla="*/ 3247931 w 6297963"/>
                <a:gd name="connsiteY1720" fmla="*/ 1098452 h 2008710"/>
                <a:gd name="connsiteX1721" fmla="*/ 3257661 w 6297963"/>
                <a:gd name="connsiteY1721" fmla="*/ 1064786 h 2008710"/>
                <a:gd name="connsiteX1722" fmla="*/ 3259721 w 6297963"/>
                <a:gd name="connsiteY1722" fmla="*/ 1069854 h 2008710"/>
                <a:gd name="connsiteX1723" fmla="*/ 3267424 w 6297963"/>
                <a:gd name="connsiteY1723" fmla="*/ 1012353 h 2008710"/>
                <a:gd name="connsiteX1724" fmla="*/ 3281546 w 6297963"/>
                <a:gd name="connsiteY1724" fmla="*/ 962421 h 2008710"/>
                <a:gd name="connsiteX1725" fmla="*/ 3284586 w 6297963"/>
                <a:gd name="connsiteY1725" fmla="*/ 938822 h 2008710"/>
                <a:gd name="connsiteX1726" fmla="*/ 3293168 w 6297963"/>
                <a:gd name="connsiteY1726" fmla="*/ 911778 h 2008710"/>
                <a:gd name="connsiteX1727" fmla="*/ 3313776 w 6297963"/>
                <a:gd name="connsiteY1727" fmla="*/ 844346 h 2008710"/>
                <a:gd name="connsiteX1728" fmla="*/ 3336006 w 6297963"/>
                <a:gd name="connsiteY1728" fmla="*/ 746811 h 2008710"/>
                <a:gd name="connsiteX1729" fmla="*/ 3341749 w 6297963"/>
                <a:gd name="connsiteY1729" fmla="*/ 735324 h 2008710"/>
                <a:gd name="connsiteX1730" fmla="*/ 3346073 w 6297963"/>
                <a:gd name="connsiteY1730" fmla="*/ 726676 h 2008710"/>
                <a:gd name="connsiteX1731" fmla="*/ 3349181 w 6297963"/>
                <a:gd name="connsiteY1731" fmla="*/ 719801 h 2008710"/>
                <a:gd name="connsiteX1732" fmla="*/ 3350533 w 6297963"/>
                <a:gd name="connsiteY1732" fmla="*/ 715730 h 2008710"/>
                <a:gd name="connsiteX1733" fmla="*/ 3356327 w 6297963"/>
                <a:gd name="connsiteY1733" fmla="*/ 676304 h 2008710"/>
                <a:gd name="connsiteX1734" fmla="*/ 3371175 w 6297963"/>
                <a:gd name="connsiteY1734" fmla="*/ 641912 h 2008710"/>
                <a:gd name="connsiteX1735" fmla="*/ 3405009 w 6297963"/>
                <a:gd name="connsiteY1735" fmla="*/ 554935 h 2008710"/>
                <a:gd name="connsiteX1736" fmla="*/ 3439486 w 6297963"/>
                <a:gd name="connsiteY1736" fmla="*/ 468769 h 2008710"/>
                <a:gd name="connsiteX1737" fmla="*/ 3456665 w 6297963"/>
                <a:gd name="connsiteY1737" fmla="*/ 433971 h 2008710"/>
                <a:gd name="connsiteX1738" fmla="*/ 3471813 w 6297963"/>
                <a:gd name="connsiteY1738" fmla="*/ 413633 h 2008710"/>
                <a:gd name="connsiteX1739" fmla="*/ 3480497 w 6297963"/>
                <a:gd name="connsiteY1739" fmla="*/ 406266 h 2008710"/>
                <a:gd name="connsiteX1740" fmla="*/ 3481695 w 6297963"/>
                <a:gd name="connsiteY1740" fmla="*/ 399630 h 2008710"/>
                <a:gd name="connsiteX1741" fmla="*/ 3486935 w 6297963"/>
                <a:gd name="connsiteY1741" fmla="*/ 379984 h 2008710"/>
                <a:gd name="connsiteX1742" fmla="*/ 3497561 w 6297963"/>
                <a:gd name="connsiteY1742" fmla="*/ 359680 h 2008710"/>
                <a:gd name="connsiteX1743" fmla="*/ 3539250 w 6297963"/>
                <a:gd name="connsiteY1743" fmla="*/ 286132 h 2008710"/>
                <a:gd name="connsiteX1744" fmla="*/ 3575399 w 6297963"/>
                <a:gd name="connsiteY1744" fmla="*/ 235727 h 2008710"/>
                <a:gd name="connsiteX1745" fmla="*/ 3583609 w 6297963"/>
                <a:gd name="connsiteY1745" fmla="*/ 224240 h 2008710"/>
                <a:gd name="connsiteX1746" fmla="*/ 3626159 w 6297963"/>
                <a:gd name="connsiteY1746" fmla="*/ 168716 h 2008710"/>
                <a:gd name="connsiteX1747" fmla="*/ 3675400 w 6297963"/>
                <a:gd name="connsiteY1747" fmla="*/ 117314 h 2008710"/>
                <a:gd name="connsiteX1748" fmla="*/ 3695569 w 6297963"/>
                <a:gd name="connsiteY1748" fmla="*/ 98277 h 2008710"/>
                <a:gd name="connsiteX1749" fmla="*/ 3715231 w 6297963"/>
                <a:gd name="connsiteY1749" fmla="*/ 73361 h 2008710"/>
                <a:gd name="connsiteX1750" fmla="*/ 3727224 w 6297963"/>
                <a:gd name="connsiteY1750" fmla="*/ 60557 h 2008710"/>
                <a:gd name="connsiteX1751" fmla="*/ 3754674 w 6297963"/>
                <a:gd name="connsiteY1751" fmla="*/ 45388 h 2008710"/>
                <a:gd name="connsiteX1752" fmla="*/ 3767731 w 6297963"/>
                <a:gd name="connsiteY1752" fmla="*/ 35827 h 2008710"/>
                <a:gd name="connsiteX1753" fmla="*/ 3794471 w 6297963"/>
                <a:gd name="connsiteY1753" fmla="*/ 18851 h 2008710"/>
                <a:gd name="connsiteX1754" fmla="*/ 3808847 w 6297963"/>
                <a:gd name="connsiteY1754" fmla="*/ 12009 h 2008710"/>
                <a:gd name="connsiteX1755" fmla="*/ 3837320 w 6297963"/>
                <a:gd name="connsiteY1755" fmla="*/ 167 h 2008710"/>
                <a:gd name="connsiteX0" fmla="*/ 1616087 w 4891723"/>
                <a:gd name="connsiteY0" fmla="*/ 1878980 h 2008710"/>
                <a:gd name="connsiteX1" fmla="*/ 1616087 w 4891723"/>
                <a:gd name="connsiteY1" fmla="*/ 1917899 h 2008710"/>
                <a:gd name="connsiteX2" fmla="*/ 1657168 w 4891723"/>
                <a:gd name="connsiteY2" fmla="*/ 1878980 h 2008710"/>
                <a:gd name="connsiteX3" fmla="*/ 1616087 w 4891723"/>
                <a:gd name="connsiteY3" fmla="*/ 1878980 h 2008710"/>
                <a:gd name="connsiteX4" fmla="*/ 1758757 w 4891723"/>
                <a:gd name="connsiteY4" fmla="*/ 1832966 h 2008710"/>
                <a:gd name="connsiteX5" fmla="*/ 1757946 w 4891723"/>
                <a:gd name="connsiteY5" fmla="*/ 1837443 h 2008710"/>
                <a:gd name="connsiteX6" fmla="*/ 1757876 w 4891723"/>
                <a:gd name="connsiteY6" fmla="*/ 1840352 h 2008710"/>
                <a:gd name="connsiteX7" fmla="*/ 1759838 w 4891723"/>
                <a:gd name="connsiteY7" fmla="*/ 1842223 h 2008710"/>
                <a:gd name="connsiteX8" fmla="*/ 1758757 w 4891723"/>
                <a:gd name="connsiteY8" fmla="*/ 1832966 h 2008710"/>
                <a:gd name="connsiteX9" fmla="*/ 1739774 w 4891723"/>
                <a:gd name="connsiteY9" fmla="*/ 1811517 h 2008710"/>
                <a:gd name="connsiteX10" fmla="*/ 1735142 w 4891723"/>
                <a:gd name="connsiteY10" fmla="*/ 1815196 h 2008710"/>
                <a:gd name="connsiteX11" fmla="*/ 1740243 w 4891723"/>
                <a:gd name="connsiteY11" fmla="*/ 1814588 h 2008710"/>
                <a:gd name="connsiteX12" fmla="*/ 1739774 w 4891723"/>
                <a:gd name="connsiteY12" fmla="*/ 1811517 h 2008710"/>
                <a:gd name="connsiteX13" fmla="*/ 1704297 w 4891723"/>
                <a:gd name="connsiteY13" fmla="*/ 1798190 h 2008710"/>
                <a:gd name="connsiteX14" fmla="*/ 1699162 w 4891723"/>
                <a:gd name="connsiteY14" fmla="*/ 1802696 h 2008710"/>
                <a:gd name="connsiteX15" fmla="*/ 1707125 w 4891723"/>
                <a:gd name="connsiteY15" fmla="*/ 1798660 h 2008710"/>
                <a:gd name="connsiteX16" fmla="*/ 1704297 w 4891723"/>
                <a:gd name="connsiteY16" fmla="*/ 1798190 h 2008710"/>
                <a:gd name="connsiteX17" fmla="*/ 781763 w 4891723"/>
                <a:gd name="connsiteY17" fmla="*/ 1764385 h 2008710"/>
                <a:gd name="connsiteX18" fmla="*/ 791025 w 4891723"/>
                <a:gd name="connsiteY18" fmla="*/ 1771353 h 2008710"/>
                <a:gd name="connsiteX19" fmla="*/ 789643 w 4891723"/>
                <a:gd name="connsiteY19" fmla="*/ 1767087 h 2008710"/>
                <a:gd name="connsiteX20" fmla="*/ 781763 w 4891723"/>
                <a:gd name="connsiteY20" fmla="*/ 1764385 h 2008710"/>
                <a:gd name="connsiteX21" fmla="*/ 2307174 w 4891723"/>
                <a:gd name="connsiteY21" fmla="*/ 1680506 h 2008710"/>
                <a:gd name="connsiteX22" fmla="*/ 2308196 w 4891723"/>
                <a:gd name="connsiteY22" fmla="*/ 1688101 h 2008710"/>
                <a:gd name="connsiteX23" fmla="*/ 2310527 w 4891723"/>
                <a:gd name="connsiteY23" fmla="*/ 1685769 h 2008710"/>
                <a:gd name="connsiteX24" fmla="*/ 2308700 w 4891723"/>
                <a:gd name="connsiteY24" fmla="*/ 1681380 h 2008710"/>
                <a:gd name="connsiteX25" fmla="*/ 2307174 w 4891723"/>
                <a:gd name="connsiteY25" fmla="*/ 1680506 h 2008710"/>
                <a:gd name="connsiteX26" fmla="*/ 141455 w 4891723"/>
                <a:gd name="connsiteY26" fmla="*/ 1667087 h 2008710"/>
                <a:gd name="connsiteX27" fmla="*/ 103681 w 4891723"/>
                <a:gd name="connsiteY27" fmla="*/ 1704861 h 2008710"/>
                <a:gd name="connsiteX28" fmla="*/ 102911 w 4891723"/>
                <a:gd name="connsiteY28" fmla="*/ 1708168 h 2008710"/>
                <a:gd name="connsiteX29" fmla="*/ 141455 w 4891723"/>
                <a:gd name="connsiteY29" fmla="*/ 1708168 h 2008710"/>
                <a:gd name="connsiteX30" fmla="*/ 141455 w 4891723"/>
                <a:gd name="connsiteY30" fmla="*/ 1667087 h 2008710"/>
                <a:gd name="connsiteX31" fmla="*/ 1084164 w 4891723"/>
                <a:gd name="connsiteY31" fmla="*/ 1651952 h 2008710"/>
                <a:gd name="connsiteX32" fmla="*/ 1090614 w 4891723"/>
                <a:gd name="connsiteY32" fmla="*/ 1657522 h 2008710"/>
                <a:gd name="connsiteX33" fmla="*/ 1086326 w 4891723"/>
                <a:gd name="connsiteY33" fmla="*/ 1655735 h 2008710"/>
                <a:gd name="connsiteX34" fmla="*/ 1084164 w 4891723"/>
                <a:gd name="connsiteY34" fmla="*/ 1651952 h 2008710"/>
                <a:gd name="connsiteX35" fmla="*/ 1131760 w 4891723"/>
                <a:gd name="connsiteY35" fmla="*/ 1630351 h 2008710"/>
                <a:gd name="connsiteX36" fmla="*/ 1133700 w 4891723"/>
                <a:gd name="connsiteY36" fmla="*/ 1641870 h 2008710"/>
                <a:gd name="connsiteX37" fmla="*/ 1129067 w 4891723"/>
                <a:gd name="connsiteY37" fmla="*/ 1643303 h 2008710"/>
                <a:gd name="connsiteX38" fmla="*/ 1126854 w 4891723"/>
                <a:gd name="connsiteY38" fmla="*/ 1643303 h 2008710"/>
                <a:gd name="connsiteX39" fmla="*/ 1123438 w 4891723"/>
                <a:gd name="connsiteY39" fmla="*/ 1643303 h 2008710"/>
                <a:gd name="connsiteX40" fmla="*/ 1115785 w 4891723"/>
                <a:gd name="connsiteY40" fmla="*/ 1646343 h 2008710"/>
                <a:gd name="connsiteX41" fmla="*/ 1130938 w 4891723"/>
                <a:gd name="connsiteY41" fmla="*/ 1631293 h 2008710"/>
                <a:gd name="connsiteX42" fmla="*/ 1131760 w 4891723"/>
                <a:gd name="connsiteY42" fmla="*/ 1630351 h 2008710"/>
                <a:gd name="connsiteX43" fmla="*/ 2204467 w 4891723"/>
                <a:gd name="connsiteY43" fmla="*/ 1616653 h 2008710"/>
                <a:gd name="connsiteX44" fmla="*/ 2203634 w 4891723"/>
                <a:gd name="connsiteY44" fmla="*/ 1627391 h 2008710"/>
                <a:gd name="connsiteX45" fmla="*/ 2202418 w 4891723"/>
                <a:gd name="connsiteY45" fmla="*/ 1649789 h 2008710"/>
                <a:gd name="connsiteX46" fmla="*/ 2236168 w 4891723"/>
                <a:gd name="connsiteY46" fmla="*/ 1630330 h 2008710"/>
                <a:gd name="connsiteX47" fmla="*/ 2238565 w 4891723"/>
                <a:gd name="connsiteY47" fmla="*/ 1621816 h 2008710"/>
                <a:gd name="connsiteX48" fmla="*/ 2240051 w 4891723"/>
                <a:gd name="connsiteY48" fmla="*/ 1617344 h 2008710"/>
                <a:gd name="connsiteX49" fmla="*/ 2225526 w 4891723"/>
                <a:gd name="connsiteY49" fmla="*/ 1617289 h 2008710"/>
                <a:gd name="connsiteX50" fmla="*/ 2204985 w 4891723"/>
                <a:gd name="connsiteY50" fmla="*/ 1616749 h 2008710"/>
                <a:gd name="connsiteX51" fmla="*/ 2204467 w 4891723"/>
                <a:gd name="connsiteY51" fmla="*/ 1616653 h 2008710"/>
                <a:gd name="connsiteX52" fmla="*/ 1144468 w 4891723"/>
                <a:gd name="connsiteY52" fmla="*/ 1615465 h 2008710"/>
                <a:gd name="connsiteX53" fmla="*/ 1143623 w 4891723"/>
                <a:gd name="connsiteY53" fmla="*/ 1617762 h 2008710"/>
                <a:gd name="connsiteX54" fmla="*/ 1143391 w 4891723"/>
                <a:gd name="connsiteY54" fmla="*/ 1616762 h 2008710"/>
                <a:gd name="connsiteX55" fmla="*/ 1144468 w 4891723"/>
                <a:gd name="connsiteY55" fmla="*/ 1615465 h 2008710"/>
                <a:gd name="connsiteX56" fmla="*/ 191185 w 4891723"/>
                <a:gd name="connsiteY56" fmla="*/ 1604384 h 2008710"/>
                <a:gd name="connsiteX57" fmla="*/ 192266 w 4891723"/>
                <a:gd name="connsiteY57" fmla="*/ 1615161 h 2008710"/>
                <a:gd name="connsiteX58" fmla="*/ 193077 w 4891723"/>
                <a:gd name="connsiteY58" fmla="*/ 1610845 h 2008710"/>
                <a:gd name="connsiteX59" fmla="*/ 193188 w 4891723"/>
                <a:gd name="connsiteY59" fmla="*/ 1606409 h 2008710"/>
                <a:gd name="connsiteX60" fmla="*/ 191185 w 4891723"/>
                <a:gd name="connsiteY60" fmla="*/ 1604384 h 2008710"/>
                <a:gd name="connsiteX61" fmla="*/ 692810 w 4891723"/>
                <a:gd name="connsiteY61" fmla="*/ 1602222 h 2008710"/>
                <a:gd name="connsiteX62" fmla="*/ 691729 w 4891723"/>
                <a:gd name="connsiteY62" fmla="*/ 1614249 h 2008710"/>
                <a:gd name="connsiteX63" fmla="*/ 691256 w 4891723"/>
                <a:gd name="connsiteY63" fmla="*/ 1613531 h 2008710"/>
                <a:gd name="connsiteX64" fmla="*/ 691083 w 4891723"/>
                <a:gd name="connsiteY64" fmla="*/ 1614089 h 2008710"/>
                <a:gd name="connsiteX65" fmla="*/ 687840 w 4891723"/>
                <a:gd name="connsiteY65" fmla="*/ 1607690 h 2008710"/>
                <a:gd name="connsiteX66" fmla="*/ 687344 w 4891723"/>
                <a:gd name="connsiteY66" fmla="*/ 1603583 h 2008710"/>
                <a:gd name="connsiteX67" fmla="*/ 692810 w 4891723"/>
                <a:gd name="connsiteY67" fmla="*/ 1602222 h 2008710"/>
                <a:gd name="connsiteX68" fmla="*/ 2219306 w 4891723"/>
                <a:gd name="connsiteY68" fmla="*/ 1591820 h 2008710"/>
                <a:gd name="connsiteX69" fmla="*/ 2228004 w 4891723"/>
                <a:gd name="connsiteY69" fmla="*/ 1600059 h 2008710"/>
                <a:gd name="connsiteX70" fmla="*/ 2211067 w 4891723"/>
                <a:gd name="connsiteY70" fmla="*/ 1600059 h 2008710"/>
                <a:gd name="connsiteX71" fmla="*/ 2219306 w 4891723"/>
                <a:gd name="connsiteY71" fmla="*/ 1591820 h 2008710"/>
                <a:gd name="connsiteX72" fmla="*/ 1175481 w 4891723"/>
                <a:gd name="connsiteY72" fmla="*/ 1589249 h 2008710"/>
                <a:gd name="connsiteX73" fmla="*/ 1182568 w 4891723"/>
                <a:gd name="connsiteY73" fmla="*/ 1591681 h 2008710"/>
                <a:gd name="connsiteX74" fmla="*/ 1185030 w 4891723"/>
                <a:gd name="connsiteY74" fmla="*/ 1595964 h 2008710"/>
                <a:gd name="connsiteX75" fmla="*/ 1187948 w 4891723"/>
                <a:gd name="connsiteY75" fmla="*/ 1589249 h 2008710"/>
                <a:gd name="connsiteX76" fmla="*/ 1175481 w 4891723"/>
                <a:gd name="connsiteY76" fmla="*/ 1589249 h 2008710"/>
                <a:gd name="connsiteX77" fmla="*/ 718756 w 4891723"/>
                <a:gd name="connsiteY77" fmla="*/ 1587086 h 2008710"/>
                <a:gd name="connsiteX78" fmla="*/ 716770 w 4891723"/>
                <a:gd name="connsiteY78" fmla="*/ 1596016 h 2008710"/>
                <a:gd name="connsiteX79" fmla="*/ 708833 w 4891723"/>
                <a:gd name="connsiteY79" fmla="*/ 1588497 h 2008710"/>
                <a:gd name="connsiteX80" fmla="*/ 709803 w 4891723"/>
                <a:gd name="connsiteY80" fmla="*/ 1588168 h 2008710"/>
                <a:gd name="connsiteX81" fmla="*/ 718756 w 4891723"/>
                <a:gd name="connsiteY81" fmla="*/ 1587086 h 2008710"/>
                <a:gd name="connsiteX82" fmla="*/ 2948368 w 4891723"/>
                <a:gd name="connsiteY82" fmla="*/ 1580600 h 2008710"/>
                <a:gd name="connsiteX83" fmla="*/ 2947287 w 4891723"/>
                <a:gd name="connsiteY83" fmla="*/ 1589992 h 2008710"/>
                <a:gd name="connsiteX84" fmla="*/ 2946814 w 4891723"/>
                <a:gd name="connsiteY84" fmla="*/ 1592243 h 2008710"/>
                <a:gd name="connsiteX85" fmla="*/ 2946529 w 4891723"/>
                <a:gd name="connsiteY85" fmla="*/ 1596122 h 2008710"/>
                <a:gd name="connsiteX86" fmla="*/ 2948571 w 4891723"/>
                <a:gd name="connsiteY86" fmla="*/ 1598573 h 2008710"/>
                <a:gd name="connsiteX87" fmla="*/ 2949449 w 4891723"/>
                <a:gd name="connsiteY87" fmla="*/ 1600059 h 2008710"/>
                <a:gd name="connsiteX88" fmla="*/ 2948368 w 4891723"/>
                <a:gd name="connsiteY88" fmla="*/ 1580600 h 2008710"/>
                <a:gd name="connsiteX89" fmla="*/ 2252148 w 4891723"/>
                <a:gd name="connsiteY89" fmla="*/ 1558978 h 2008710"/>
                <a:gd name="connsiteX90" fmla="*/ 2219306 w 4891723"/>
                <a:gd name="connsiteY90" fmla="*/ 1591820 h 2008710"/>
                <a:gd name="connsiteX91" fmla="*/ 2193769 w 4891723"/>
                <a:gd name="connsiteY91" fmla="*/ 1567627 h 2008710"/>
                <a:gd name="connsiteX92" fmla="*/ 2193769 w 4891723"/>
                <a:gd name="connsiteY92" fmla="*/ 1596546 h 2008710"/>
                <a:gd name="connsiteX93" fmla="*/ 2234850 w 4891723"/>
                <a:gd name="connsiteY93" fmla="*/ 1606546 h 2008710"/>
                <a:gd name="connsiteX94" fmla="*/ 2228004 w 4891723"/>
                <a:gd name="connsiteY94" fmla="*/ 1600059 h 2008710"/>
                <a:gd name="connsiteX95" fmla="*/ 2252148 w 4891723"/>
                <a:gd name="connsiteY95" fmla="*/ 1600059 h 2008710"/>
                <a:gd name="connsiteX96" fmla="*/ 2252148 w 4891723"/>
                <a:gd name="connsiteY96" fmla="*/ 1558978 h 2008710"/>
                <a:gd name="connsiteX97" fmla="*/ 681999 w 4891723"/>
                <a:gd name="connsiteY97" fmla="*/ 1558978 h 2008710"/>
                <a:gd name="connsiteX98" fmla="*/ 681999 w 4891723"/>
                <a:gd name="connsiteY98" fmla="*/ 1563075 h 2008710"/>
                <a:gd name="connsiteX99" fmla="*/ 708833 w 4891723"/>
                <a:gd name="connsiteY99" fmla="*/ 1588497 h 2008710"/>
                <a:gd name="connsiteX100" fmla="*/ 707413 w 4891723"/>
                <a:gd name="connsiteY100" fmla="*/ 1588978 h 2008710"/>
                <a:gd name="connsiteX101" fmla="*/ 698080 w 4891723"/>
                <a:gd name="connsiteY101" fmla="*/ 1589249 h 2008710"/>
                <a:gd name="connsiteX102" fmla="*/ 686323 w 4891723"/>
                <a:gd name="connsiteY102" fmla="*/ 1595127 h 2008710"/>
                <a:gd name="connsiteX103" fmla="*/ 687344 w 4891723"/>
                <a:gd name="connsiteY103" fmla="*/ 1603583 h 2008710"/>
                <a:gd name="connsiteX104" fmla="*/ 653891 w 4891723"/>
                <a:gd name="connsiteY104" fmla="*/ 1611918 h 2008710"/>
                <a:gd name="connsiteX105" fmla="*/ 668857 w 4891723"/>
                <a:gd name="connsiteY105" fmla="*/ 1628168 h 2008710"/>
                <a:gd name="connsiteX106" fmla="*/ 690648 w 4891723"/>
                <a:gd name="connsiteY106" fmla="*/ 1622222 h 2008710"/>
                <a:gd name="connsiteX107" fmla="*/ 690918 w 4891723"/>
                <a:gd name="connsiteY107" fmla="*/ 1614620 h 2008710"/>
                <a:gd name="connsiteX108" fmla="*/ 691083 w 4891723"/>
                <a:gd name="connsiteY108" fmla="*/ 1614089 h 2008710"/>
                <a:gd name="connsiteX109" fmla="*/ 692388 w 4891723"/>
                <a:gd name="connsiteY109" fmla="*/ 1616664 h 2008710"/>
                <a:gd name="connsiteX110" fmla="*/ 710580 w 4891723"/>
                <a:gd name="connsiteY110" fmla="*/ 1623843 h 2008710"/>
                <a:gd name="connsiteX111" fmla="*/ 715179 w 4891723"/>
                <a:gd name="connsiteY111" fmla="*/ 1603168 h 2008710"/>
                <a:gd name="connsiteX112" fmla="*/ 716770 w 4891723"/>
                <a:gd name="connsiteY112" fmla="*/ 1596016 h 2008710"/>
                <a:gd name="connsiteX113" fmla="*/ 718756 w 4891723"/>
                <a:gd name="connsiteY113" fmla="*/ 1597897 h 2008710"/>
                <a:gd name="connsiteX114" fmla="*/ 718756 w 4891723"/>
                <a:gd name="connsiteY114" fmla="*/ 1587086 h 2008710"/>
                <a:gd name="connsiteX115" fmla="*/ 718756 w 4891723"/>
                <a:gd name="connsiteY115" fmla="*/ 1558978 h 2008710"/>
                <a:gd name="connsiteX116" fmla="*/ 681999 w 4891723"/>
                <a:gd name="connsiteY116" fmla="*/ 1558978 h 2008710"/>
                <a:gd name="connsiteX117" fmla="*/ 681999 w 4891723"/>
                <a:gd name="connsiteY117" fmla="*/ 1518080 h 2008710"/>
                <a:gd name="connsiteX118" fmla="*/ 681999 w 4891723"/>
                <a:gd name="connsiteY118" fmla="*/ 1542904 h 2008710"/>
                <a:gd name="connsiteX119" fmla="*/ 690479 w 4891723"/>
                <a:gd name="connsiteY119" fmla="*/ 1546005 h 2008710"/>
                <a:gd name="connsiteX120" fmla="*/ 707945 w 4891723"/>
                <a:gd name="connsiteY120" fmla="*/ 1530870 h 2008710"/>
                <a:gd name="connsiteX121" fmla="*/ 701172 w 4891723"/>
                <a:gd name="connsiteY121" fmla="*/ 1521140 h 2008710"/>
                <a:gd name="connsiteX122" fmla="*/ 681999 w 4891723"/>
                <a:gd name="connsiteY122" fmla="*/ 1518080 h 2008710"/>
                <a:gd name="connsiteX123" fmla="*/ 299294 w 4891723"/>
                <a:gd name="connsiteY123" fmla="*/ 1478978 h 2008710"/>
                <a:gd name="connsiteX124" fmla="*/ 258213 w 4891723"/>
                <a:gd name="connsiteY124" fmla="*/ 1520059 h 2008710"/>
                <a:gd name="connsiteX125" fmla="*/ 299294 w 4891723"/>
                <a:gd name="connsiteY125" fmla="*/ 1520059 h 2008710"/>
                <a:gd name="connsiteX126" fmla="*/ 299294 w 4891723"/>
                <a:gd name="connsiteY126" fmla="*/ 1478978 h 2008710"/>
                <a:gd name="connsiteX127" fmla="*/ 1968522 w 4891723"/>
                <a:gd name="connsiteY127" fmla="*/ 1466005 h 2008710"/>
                <a:gd name="connsiteX128" fmla="*/ 1968522 w 4891723"/>
                <a:gd name="connsiteY128" fmla="*/ 1504924 h 2008710"/>
                <a:gd name="connsiteX129" fmla="*/ 2009603 w 4891723"/>
                <a:gd name="connsiteY129" fmla="*/ 1466005 h 2008710"/>
                <a:gd name="connsiteX130" fmla="*/ 1968522 w 4891723"/>
                <a:gd name="connsiteY130" fmla="*/ 1466005 h 2008710"/>
                <a:gd name="connsiteX131" fmla="*/ 718756 w 4891723"/>
                <a:gd name="connsiteY131" fmla="*/ 1453032 h 2008710"/>
                <a:gd name="connsiteX132" fmla="*/ 681999 w 4891723"/>
                <a:gd name="connsiteY132" fmla="*/ 1487854 h 2008710"/>
                <a:gd name="connsiteX133" fmla="*/ 681999 w 4891723"/>
                <a:gd name="connsiteY133" fmla="*/ 1491951 h 2008710"/>
                <a:gd name="connsiteX134" fmla="*/ 718756 w 4891723"/>
                <a:gd name="connsiteY134" fmla="*/ 1491951 h 2008710"/>
                <a:gd name="connsiteX135" fmla="*/ 718756 w 4891723"/>
                <a:gd name="connsiteY135" fmla="*/ 1453032 h 2008710"/>
                <a:gd name="connsiteX136" fmla="*/ 281997 w 4891723"/>
                <a:gd name="connsiteY136" fmla="*/ 1453032 h 2008710"/>
                <a:gd name="connsiteX137" fmla="*/ 290645 w 4891723"/>
                <a:gd name="connsiteY137" fmla="*/ 1453032 h 2008710"/>
                <a:gd name="connsiteX138" fmla="*/ 281997 w 4891723"/>
                <a:gd name="connsiteY138" fmla="*/ 1461225 h 2008710"/>
                <a:gd name="connsiteX139" fmla="*/ 281997 w 4891723"/>
                <a:gd name="connsiteY139" fmla="*/ 1453032 h 2008710"/>
                <a:gd name="connsiteX140" fmla="*/ 3222829 w 4891723"/>
                <a:gd name="connsiteY140" fmla="*/ 1450869 h 2008710"/>
                <a:gd name="connsiteX141" fmla="*/ 3222559 w 4891723"/>
                <a:gd name="connsiteY141" fmla="*/ 1470734 h 2008710"/>
                <a:gd name="connsiteX142" fmla="*/ 3257559 w 4891723"/>
                <a:gd name="connsiteY142" fmla="*/ 1468707 h 2008710"/>
                <a:gd name="connsiteX143" fmla="*/ 3246174 w 4891723"/>
                <a:gd name="connsiteY143" fmla="*/ 1450869 h 2008710"/>
                <a:gd name="connsiteX144" fmla="*/ 3222829 w 4891723"/>
                <a:gd name="connsiteY144" fmla="*/ 1450869 h 2008710"/>
                <a:gd name="connsiteX145" fmla="*/ 292808 w 4891723"/>
                <a:gd name="connsiteY145" fmla="*/ 1435734 h 2008710"/>
                <a:gd name="connsiteX146" fmla="*/ 299294 w 4891723"/>
                <a:gd name="connsiteY146" fmla="*/ 1442221 h 2008710"/>
                <a:gd name="connsiteX147" fmla="*/ 292808 w 4891723"/>
                <a:gd name="connsiteY147" fmla="*/ 1448707 h 2008710"/>
                <a:gd name="connsiteX148" fmla="*/ 292808 w 4891723"/>
                <a:gd name="connsiteY148" fmla="*/ 1435734 h 2008710"/>
                <a:gd name="connsiteX149" fmla="*/ 2220492 w 4891723"/>
                <a:gd name="connsiteY149" fmla="*/ 1429248 h 2008710"/>
                <a:gd name="connsiteX150" fmla="*/ 2195931 w 4891723"/>
                <a:gd name="connsiteY150" fmla="*/ 1449518 h 2008710"/>
                <a:gd name="connsiteX151" fmla="*/ 2218972 w 4891723"/>
                <a:gd name="connsiteY151" fmla="*/ 1457356 h 2008710"/>
                <a:gd name="connsiteX152" fmla="*/ 2228364 w 4891723"/>
                <a:gd name="connsiteY152" fmla="*/ 1445329 h 2008710"/>
                <a:gd name="connsiteX153" fmla="*/ 2220492 w 4891723"/>
                <a:gd name="connsiteY153" fmla="*/ 1429248 h 2008710"/>
                <a:gd name="connsiteX154" fmla="*/ 716594 w 4891723"/>
                <a:gd name="connsiteY154" fmla="*/ 1422761 h 2008710"/>
                <a:gd name="connsiteX155" fmla="*/ 716332 w 4891723"/>
                <a:gd name="connsiteY155" fmla="*/ 1426591 h 2008710"/>
                <a:gd name="connsiteX156" fmla="*/ 717405 w 4891723"/>
                <a:gd name="connsiteY156" fmla="*/ 1426748 h 2008710"/>
                <a:gd name="connsiteX157" fmla="*/ 716594 w 4891723"/>
                <a:gd name="connsiteY157" fmla="*/ 1422761 h 2008710"/>
                <a:gd name="connsiteX158" fmla="*/ 292808 w 4891723"/>
                <a:gd name="connsiteY158" fmla="*/ 1409788 h 2008710"/>
                <a:gd name="connsiteX159" fmla="*/ 292808 w 4891723"/>
                <a:gd name="connsiteY159" fmla="*/ 1435734 h 2008710"/>
                <a:gd name="connsiteX160" fmla="*/ 281997 w 4891723"/>
                <a:gd name="connsiteY160" fmla="*/ 1424923 h 2008710"/>
                <a:gd name="connsiteX161" fmla="*/ 281997 w 4891723"/>
                <a:gd name="connsiteY161" fmla="*/ 1453032 h 2008710"/>
                <a:gd name="connsiteX162" fmla="*/ 262069 w 4891723"/>
                <a:gd name="connsiteY162" fmla="*/ 1453032 h 2008710"/>
                <a:gd name="connsiteX163" fmla="*/ 259463 w 4891723"/>
                <a:gd name="connsiteY163" fmla="*/ 1459890 h 2008710"/>
                <a:gd name="connsiteX164" fmla="*/ 249564 w 4891723"/>
                <a:gd name="connsiteY164" fmla="*/ 1479707 h 2008710"/>
                <a:gd name="connsiteX165" fmla="*/ 249564 w 4891723"/>
                <a:gd name="connsiteY165" fmla="*/ 1491951 h 2008710"/>
                <a:gd name="connsiteX166" fmla="*/ 281997 w 4891723"/>
                <a:gd name="connsiteY166" fmla="*/ 1461225 h 2008710"/>
                <a:gd name="connsiteX167" fmla="*/ 281997 w 4891723"/>
                <a:gd name="connsiteY167" fmla="*/ 1466005 h 2008710"/>
                <a:gd name="connsiteX168" fmla="*/ 323078 w 4891723"/>
                <a:gd name="connsiteY168" fmla="*/ 1466005 h 2008710"/>
                <a:gd name="connsiteX169" fmla="*/ 299294 w 4891723"/>
                <a:gd name="connsiteY169" fmla="*/ 1442221 h 2008710"/>
                <a:gd name="connsiteX170" fmla="*/ 331727 w 4891723"/>
                <a:gd name="connsiteY170" fmla="*/ 1409788 h 2008710"/>
                <a:gd name="connsiteX171" fmla="*/ 292808 w 4891723"/>
                <a:gd name="connsiteY171" fmla="*/ 1409788 h 2008710"/>
                <a:gd name="connsiteX172" fmla="*/ 221268 w 4891723"/>
                <a:gd name="connsiteY172" fmla="*/ 1395088 h 2008710"/>
                <a:gd name="connsiteX173" fmla="*/ 210071 w 4891723"/>
                <a:gd name="connsiteY173" fmla="*/ 1395666 h 2008710"/>
                <a:gd name="connsiteX174" fmla="*/ 206321 w 4891723"/>
                <a:gd name="connsiteY174" fmla="*/ 1412457 h 2008710"/>
                <a:gd name="connsiteX175" fmla="*/ 209137 w 4891723"/>
                <a:gd name="connsiteY175" fmla="*/ 1415771 h 2008710"/>
                <a:gd name="connsiteX176" fmla="*/ 209283 w 4891723"/>
                <a:gd name="connsiteY176" fmla="*/ 1415329 h 2008710"/>
                <a:gd name="connsiteX177" fmla="*/ 217131 w 4891723"/>
                <a:gd name="connsiteY177" fmla="*/ 1405464 h 2008710"/>
                <a:gd name="connsiteX178" fmla="*/ 221268 w 4891723"/>
                <a:gd name="connsiteY178" fmla="*/ 1395088 h 2008710"/>
                <a:gd name="connsiteX179" fmla="*/ 310105 w 4891723"/>
                <a:gd name="connsiteY179" fmla="*/ 1381680 h 2008710"/>
                <a:gd name="connsiteX180" fmla="*/ 351186 w 4891723"/>
                <a:gd name="connsiteY180" fmla="*/ 1420599 h 2008710"/>
                <a:gd name="connsiteX181" fmla="*/ 351186 w 4891723"/>
                <a:gd name="connsiteY181" fmla="*/ 1381680 h 2008710"/>
                <a:gd name="connsiteX182" fmla="*/ 310105 w 4891723"/>
                <a:gd name="connsiteY182" fmla="*/ 1381680 h 2008710"/>
                <a:gd name="connsiteX183" fmla="*/ 3257559 w 4891723"/>
                <a:gd name="connsiteY183" fmla="*/ 1353572 h 2008710"/>
                <a:gd name="connsiteX184" fmla="*/ 3240262 w 4891723"/>
                <a:gd name="connsiteY184" fmla="*/ 1371781 h 2008710"/>
                <a:gd name="connsiteX185" fmla="*/ 3241035 w 4891723"/>
                <a:gd name="connsiteY185" fmla="*/ 1377857 h 2008710"/>
                <a:gd name="connsiteX186" fmla="*/ 3254223 w 4891723"/>
                <a:gd name="connsiteY186" fmla="*/ 1378935 h 2008710"/>
                <a:gd name="connsiteX187" fmla="*/ 3270642 w 4891723"/>
                <a:gd name="connsiteY187" fmla="*/ 1383057 h 2008710"/>
                <a:gd name="connsiteX188" fmla="*/ 3270961 w 4891723"/>
                <a:gd name="connsiteY188" fmla="*/ 1383514 h 2008710"/>
                <a:gd name="connsiteX189" fmla="*/ 3270532 w 4891723"/>
                <a:gd name="connsiteY189" fmla="*/ 1379864 h 2008710"/>
                <a:gd name="connsiteX190" fmla="*/ 3272694 w 4891723"/>
                <a:gd name="connsiteY190" fmla="*/ 1361443 h 2008710"/>
                <a:gd name="connsiteX191" fmla="*/ 3257559 w 4891723"/>
                <a:gd name="connsiteY191" fmla="*/ 1353572 h 2008710"/>
                <a:gd name="connsiteX192" fmla="*/ 742540 w 4891723"/>
                <a:gd name="connsiteY192" fmla="*/ 1344923 h 2008710"/>
                <a:gd name="connsiteX193" fmla="*/ 738992 w 4891723"/>
                <a:gd name="connsiteY193" fmla="*/ 1345518 h 2008710"/>
                <a:gd name="connsiteX194" fmla="*/ 741459 w 4891723"/>
                <a:gd name="connsiteY194" fmla="*/ 1347136 h 2008710"/>
                <a:gd name="connsiteX195" fmla="*/ 742540 w 4891723"/>
                <a:gd name="connsiteY195" fmla="*/ 1344923 h 2008710"/>
                <a:gd name="connsiteX196" fmla="*/ 2250101 w 4891723"/>
                <a:gd name="connsiteY196" fmla="*/ 1344808 h 2008710"/>
                <a:gd name="connsiteX197" fmla="*/ 2250256 w 4891723"/>
                <a:gd name="connsiteY197" fmla="*/ 1348056 h 2008710"/>
                <a:gd name="connsiteX198" fmla="*/ 2251067 w 4891723"/>
                <a:gd name="connsiteY198" fmla="*/ 1350801 h 2008710"/>
                <a:gd name="connsiteX199" fmla="*/ 2252148 w 4891723"/>
                <a:gd name="connsiteY199" fmla="*/ 1360058 h 2008710"/>
                <a:gd name="connsiteX200" fmla="*/ 2227043 w 4891723"/>
                <a:gd name="connsiteY200" fmla="*/ 1383842 h 2008710"/>
                <a:gd name="connsiteX201" fmla="*/ 2226202 w 4891723"/>
                <a:gd name="connsiteY201" fmla="*/ 1383842 h 2008710"/>
                <a:gd name="connsiteX202" fmla="*/ 2226202 w 4891723"/>
                <a:gd name="connsiteY202" fmla="*/ 1368707 h 2008710"/>
                <a:gd name="connsiteX203" fmla="*/ 2234850 w 4891723"/>
                <a:gd name="connsiteY203" fmla="*/ 1360058 h 2008710"/>
                <a:gd name="connsiteX204" fmla="*/ 2250101 w 4891723"/>
                <a:gd name="connsiteY204" fmla="*/ 1344808 h 2008710"/>
                <a:gd name="connsiteX205" fmla="*/ 368091 w 4891723"/>
                <a:gd name="connsiteY205" fmla="*/ 1330979 h 2008710"/>
                <a:gd name="connsiteX206" fmla="*/ 364784 w 4891723"/>
                <a:gd name="connsiteY206" fmla="*/ 1331375 h 2008710"/>
                <a:gd name="connsiteX207" fmla="*/ 366270 w 4891723"/>
                <a:gd name="connsiteY207" fmla="*/ 1344456 h 2008710"/>
                <a:gd name="connsiteX208" fmla="*/ 367512 w 4891723"/>
                <a:gd name="connsiteY208" fmla="*/ 1351658 h 2008710"/>
                <a:gd name="connsiteX209" fmla="*/ 383619 w 4891723"/>
                <a:gd name="connsiteY209" fmla="*/ 1351425 h 2008710"/>
                <a:gd name="connsiteX210" fmla="*/ 383619 w 4891723"/>
                <a:gd name="connsiteY210" fmla="*/ 1339821 h 2008710"/>
                <a:gd name="connsiteX211" fmla="*/ 376761 w 4891723"/>
                <a:gd name="connsiteY211" fmla="*/ 1332963 h 2008710"/>
                <a:gd name="connsiteX212" fmla="*/ 368091 w 4891723"/>
                <a:gd name="connsiteY212" fmla="*/ 1330979 h 2008710"/>
                <a:gd name="connsiteX213" fmla="*/ 3242424 w 4891723"/>
                <a:gd name="connsiteY213" fmla="*/ 1327625 h 2008710"/>
                <a:gd name="connsiteX214" fmla="*/ 3242424 w 4891723"/>
                <a:gd name="connsiteY214" fmla="*/ 1334112 h 2008710"/>
                <a:gd name="connsiteX215" fmla="*/ 3242375 w 4891723"/>
                <a:gd name="connsiteY215" fmla="*/ 1328577 h 2008710"/>
                <a:gd name="connsiteX216" fmla="*/ 3242424 w 4891723"/>
                <a:gd name="connsiteY216" fmla="*/ 1327625 h 2008710"/>
                <a:gd name="connsiteX217" fmla="*/ 2239952 w 4891723"/>
                <a:gd name="connsiteY217" fmla="*/ 1327625 h 2008710"/>
                <a:gd name="connsiteX218" fmla="*/ 2226202 w 4891723"/>
                <a:gd name="connsiteY218" fmla="*/ 1333397 h 2008710"/>
                <a:gd name="connsiteX219" fmla="*/ 2226202 w 4891723"/>
                <a:gd name="connsiteY219" fmla="*/ 1331950 h 2008710"/>
                <a:gd name="connsiteX220" fmla="*/ 2225297 w 4891723"/>
                <a:gd name="connsiteY220" fmla="*/ 1333776 h 2008710"/>
                <a:gd name="connsiteX221" fmla="*/ 2213229 w 4891723"/>
                <a:gd name="connsiteY221" fmla="*/ 1338842 h 2008710"/>
                <a:gd name="connsiteX222" fmla="*/ 2215330 w 4891723"/>
                <a:gd name="connsiteY222" fmla="*/ 1348015 h 2008710"/>
                <a:gd name="connsiteX223" fmla="*/ 2218972 w 4891723"/>
                <a:gd name="connsiteY223" fmla="*/ 1346544 h 2008710"/>
                <a:gd name="connsiteX224" fmla="*/ 2225297 w 4891723"/>
                <a:gd name="connsiteY224" fmla="*/ 1333776 h 2008710"/>
                <a:gd name="connsiteX225" fmla="*/ 2226202 w 4891723"/>
                <a:gd name="connsiteY225" fmla="*/ 1333397 h 2008710"/>
                <a:gd name="connsiteX226" fmla="*/ 2226202 w 4891723"/>
                <a:gd name="connsiteY226" fmla="*/ 1360058 h 2008710"/>
                <a:gd name="connsiteX227" fmla="*/ 2226202 w 4891723"/>
                <a:gd name="connsiteY227" fmla="*/ 1368707 h 2008710"/>
                <a:gd name="connsiteX228" fmla="*/ 2211067 w 4891723"/>
                <a:gd name="connsiteY228" fmla="*/ 1383842 h 2008710"/>
                <a:gd name="connsiteX229" fmla="*/ 2211067 w 4891723"/>
                <a:gd name="connsiteY229" fmla="*/ 1398977 h 2008710"/>
                <a:gd name="connsiteX230" fmla="*/ 2221586 w 4891723"/>
                <a:gd name="connsiteY230" fmla="*/ 1389011 h 2008710"/>
                <a:gd name="connsiteX231" fmla="*/ 2216168 w 4891723"/>
                <a:gd name="connsiteY231" fmla="*/ 1383842 h 2008710"/>
                <a:gd name="connsiteX232" fmla="*/ 2226202 w 4891723"/>
                <a:gd name="connsiteY232" fmla="*/ 1383842 h 2008710"/>
                <a:gd name="connsiteX233" fmla="*/ 2226202 w 4891723"/>
                <a:gd name="connsiteY233" fmla="*/ 1384639 h 2008710"/>
                <a:gd name="connsiteX234" fmla="*/ 2227043 w 4891723"/>
                <a:gd name="connsiteY234" fmla="*/ 1383842 h 2008710"/>
                <a:gd name="connsiteX235" fmla="*/ 2252148 w 4891723"/>
                <a:gd name="connsiteY235" fmla="*/ 1383842 h 2008710"/>
                <a:gd name="connsiteX236" fmla="*/ 2252148 w 4891723"/>
                <a:gd name="connsiteY236" fmla="*/ 1360058 h 2008710"/>
                <a:gd name="connsiteX237" fmla="*/ 2252148 w 4891723"/>
                <a:gd name="connsiteY237" fmla="*/ 1342761 h 2008710"/>
                <a:gd name="connsiteX238" fmla="*/ 2250101 w 4891723"/>
                <a:gd name="connsiteY238" fmla="*/ 1344808 h 2008710"/>
                <a:gd name="connsiteX239" fmla="*/ 2250053 w 4891723"/>
                <a:gd name="connsiteY239" fmla="*/ 1343814 h 2008710"/>
                <a:gd name="connsiteX240" fmla="*/ 2249986 w 4891723"/>
                <a:gd name="connsiteY240" fmla="*/ 1337659 h 2008710"/>
                <a:gd name="connsiteX241" fmla="*/ 2239952 w 4891723"/>
                <a:gd name="connsiteY241" fmla="*/ 1327625 h 2008710"/>
                <a:gd name="connsiteX242" fmla="*/ 3241480 w 4891723"/>
                <a:gd name="connsiteY242" fmla="*/ 1317129 h 2008710"/>
                <a:gd name="connsiteX243" fmla="*/ 3241816 w 4891723"/>
                <a:gd name="connsiteY243" fmla="*/ 1317896 h 2008710"/>
                <a:gd name="connsiteX244" fmla="*/ 3242357 w 4891723"/>
                <a:gd name="connsiteY244" fmla="*/ 1326544 h 2008710"/>
                <a:gd name="connsiteX245" fmla="*/ 3242375 w 4891723"/>
                <a:gd name="connsiteY245" fmla="*/ 1328577 h 2008710"/>
                <a:gd name="connsiteX246" fmla="*/ 3242154 w 4891723"/>
                <a:gd name="connsiteY246" fmla="*/ 1332828 h 2008710"/>
                <a:gd name="connsiteX247" fmla="*/ 3241343 w 4891723"/>
                <a:gd name="connsiteY247" fmla="*/ 1333842 h 2008710"/>
                <a:gd name="connsiteX248" fmla="*/ 3240262 w 4891723"/>
                <a:gd name="connsiteY248" fmla="*/ 1342761 h 2008710"/>
                <a:gd name="connsiteX249" fmla="*/ 3279181 w 4891723"/>
                <a:gd name="connsiteY249" fmla="*/ 1334585 h 2008710"/>
                <a:gd name="connsiteX250" fmla="*/ 3279181 w 4891723"/>
                <a:gd name="connsiteY250" fmla="*/ 1326848 h 2008710"/>
                <a:gd name="connsiteX251" fmla="*/ 3241480 w 4891723"/>
                <a:gd name="connsiteY251" fmla="*/ 1317129 h 2008710"/>
                <a:gd name="connsiteX252" fmla="*/ 720918 w 4891723"/>
                <a:gd name="connsiteY252" fmla="*/ 1303841 h 2008710"/>
                <a:gd name="connsiteX253" fmla="*/ 762000 w 4891723"/>
                <a:gd name="connsiteY253" fmla="*/ 1340598 h 2008710"/>
                <a:gd name="connsiteX254" fmla="*/ 762000 w 4891723"/>
                <a:gd name="connsiteY254" fmla="*/ 1303841 h 2008710"/>
                <a:gd name="connsiteX255" fmla="*/ 720918 w 4891723"/>
                <a:gd name="connsiteY255" fmla="*/ 1303841 h 2008710"/>
                <a:gd name="connsiteX256" fmla="*/ 2224368 w 4891723"/>
                <a:gd name="connsiteY256" fmla="*/ 1301231 h 2008710"/>
                <a:gd name="connsiteX257" fmla="*/ 2225289 w 4891723"/>
                <a:gd name="connsiteY257" fmla="*/ 1302152 h 2008710"/>
                <a:gd name="connsiteX258" fmla="*/ 2226202 w 4891723"/>
                <a:gd name="connsiteY258" fmla="*/ 1303064 h 2008710"/>
                <a:gd name="connsiteX259" fmla="*/ 2225121 w 4891723"/>
                <a:gd name="connsiteY259" fmla="*/ 1302118 h 2008710"/>
                <a:gd name="connsiteX260" fmla="*/ 2224364 w 4891723"/>
                <a:gd name="connsiteY260" fmla="*/ 1301245 h 2008710"/>
                <a:gd name="connsiteX261" fmla="*/ 2224368 w 4891723"/>
                <a:gd name="connsiteY261" fmla="*/ 1301231 h 2008710"/>
                <a:gd name="connsiteX262" fmla="*/ 2224301 w 4891723"/>
                <a:gd name="connsiteY262" fmla="*/ 1301173 h 2008710"/>
                <a:gd name="connsiteX263" fmla="*/ 2224364 w 4891723"/>
                <a:gd name="connsiteY263" fmla="*/ 1301245 h 2008710"/>
                <a:gd name="connsiteX264" fmla="*/ 2224006 w 4891723"/>
                <a:gd name="connsiteY264" fmla="*/ 1302321 h 2008710"/>
                <a:gd name="connsiteX265" fmla="*/ 2224301 w 4891723"/>
                <a:gd name="connsiteY265" fmla="*/ 1301173 h 2008710"/>
                <a:gd name="connsiteX266" fmla="*/ 734398 w 4891723"/>
                <a:gd name="connsiteY266" fmla="*/ 1290801 h 2008710"/>
                <a:gd name="connsiteX267" fmla="*/ 732425 w 4891723"/>
                <a:gd name="connsiteY267" fmla="*/ 1293529 h 2008710"/>
                <a:gd name="connsiteX268" fmla="*/ 732878 w 4891723"/>
                <a:gd name="connsiteY268" fmla="*/ 1294314 h 2008710"/>
                <a:gd name="connsiteX269" fmla="*/ 742121 w 4891723"/>
                <a:gd name="connsiteY269" fmla="*/ 1295019 h 2008710"/>
                <a:gd name="connsiteX270" fmla="*/ 739626 w 4891723"/>
                <a:gd name="connsiteY270" fmla="*/ 1292532 h 2008710"/>
                <a:gd name="connsiteX271" fmla="*/ 734398 w 4891723"/>
                <a:gd name="connsiteY271" fmla="*/ 1290801 h 2008710"/>
                <a:gd name="connsiteX272" fmla="*/ 3266343 w 4891723"/>
                <a:gd name="connsiteY272" fmla="*/ 1286544 h 2008710"/>
                <a:gd name="connsiteX273" fmla="*/ 3251073 w 4891723"/>
                <a:gd name="connsiteY273" fmla="*/ 1295193 h 2008710"/>
                <a:gd name="connsiteX274" fmla="*/ 3251073 w 4891723"/>
                <a:gd name="connsiteY274" fmla="*/ 1299517 h 2008710"/>
                <a:gd name="connsiteX275" fmla="*/ 3279924 w 4891723"/>
                <a:gd name="connsiteY275" fmla="*/ 1293723 h 2008710"/>
                <a:gd name="connsiteX276" fmla="*/ 3281286 w 4891723"/>
                <a:gd name="connsiteY276" fmla="*/ 1291329 h 2008710"/>
                <a:gd name="connsiteX277" fmla="*/ 3266343 w 4891723"/>
                <a:gd name="connsiteY277" fmla="*/ 1286544 h 2008710"/>
                <a:gd name="connsiteX278" fmla="*/ 2232959 w 4891723"/>
                <a:gd name="connsiteY278" fmla="*/ 1284620 h 2008710"/>
                <a:gd name="connsiteX279" fmla="*/ 2229887 w 4891723"/>
                <a:gd name="connsiteY279" fmla="*/ 1284648 h 2008710"/>
                <a:gd name="connsiteX280" fmla="*/ 2224368 w 4891723"/>
                <a:gd name="connsiteY280" fmla="*/ 1301231 h 2008710"/>
                <a:gd name="connsiteX281" fmla="*/ 2222553 w 4891723"/>
                <a:gd name="connsiteY281" fmla="*/ 1299416 h 2008710"/>
                <a:gd name="connsiteX282" fmla="*/ 2211067 w 4891723"/>
                <a:gd name="connsiteY282" fmla="*/ 1299440 h 2008710"/>
                <a:gd name="connsiteX283" fmla="*/ 2211067 w 4891723"/>
                <a:gd name="connsiteY283" fmla="*/ 1303706 h 2008710"/>
                <a:gd name="connsiteX284" fmla="*/ 2211067 w 4891723"/>
                <a:gd name="connsiteY284" fmla="*/ 1310328 h 2008710"/>
                <a:gd name="connsiteX285" fmla="*/ 2252148 w 4891723"/>
                <a:gd name="connsiteY285" fmla="*/ 1310328 h 2008710"/>
                <a:gd name="connsiteX286" fmla="*/ 2251067 w 4891723"/>
                <a:gd name="connsiteY286" fmla="*/ 1301071 h 2008710"/>
                <a:gd name="connsiteX287" fmla="*/ 2249986 w 4891723"/>
                <a:gd name="connsiteY287" fmla="*/ 1287929 h 2008710"/>
                <a:gd name="connsiteX288" fmla="*/ 2232959 w 4891723"/>
                <a:gd name="connsiteY288" fmla="*/ 1284620 h 2008710"/>
                <a:gd name="connsiteX289" fmla="*/ 2818629 w 4891723"/>
                <a:gd name="connsiteY289" fmla="*/ 1283697 h 2008710"/>
                <a:gd name="connsiteX290" fmla="*/ 2818570 w 4891723"/>
                <a:gd name="connsiteY290" fmla="*/ 1293858 h 2008710"/>
                <a:gd name="connsiteX291" fmla="*/ 2817557 w 4891723"/>
                <a:gd name="connsiteY291" fmla="*/ 1307896 h 2008710"/>
                <a:gd name="connsiteX292" fmla="*/ 2816476 w 4891723"/>
                <a:gd name="connsiteY292" fmla="*/ 1316815 h 2008710"/>
                <a:gd name="connsiteX293" fmla="*/ 2857557 w 4891723"/>
                <a:gd name="connsiteY293" fmla="*/ 1306477 h 2008710"/>
                <a:gd name="connsiteX294" fmla="*/ 2857557 w 4891723"/>
                <a:gd name="connsiteY294" fmla="*/ 1284382 h 2008710"/>
                <a:gd name="connsiteX295" fmla="*/ 2819043 w 4891723"/>
                <a:gd name="connsiteY295" fmla="*/ 1283774 h 2008710"/>
                <a:gd name="connsiteX296" fmla="*/ 2818629 w 4891723"/>
                <a:gd name="connsiteY296" fmla="*/ 1283697 h 2008710"/>
                <a:gd name="connsiteX297" fmla="*/ 375132 w 4891723"/>
                <a:gd name="connsiteY297" fmla="*/ 1280219 h 2008710"/>
                <a:gd name="connsiteX298" fmla="*/ 380681 w 4891723"/>
                <a:gd name="connsiteY298" fmla="*/ 1285768 h 2008710"/>
                <a:gd name="connsiteX299" fmla="*/ 383619 w 4891723"/>
                <a:gd name="connsiteY299" fmla="*/ 1284311 h 2008710"/>
                <a:gd name="connsiteX300" fmla="*/ 383619 w 4891723"/>
                <a:gd name="connsiteY300" fmla="*/ 1288706 h 2008710"/>
                <a:gd name="connsiteX301" fmla="*/ 392268 w 4891723"/>
                <a:gd name="connsiteY301" fmla="*/ 1297355 h 2008710"/>
                <a:gd name="connsiteX302" fmla="*/ 383619 w 4891723"/>
                <a:gd name="connsiteY302" fmla="*/ 1297355 h 2008710"/>
                <a:gd name="connsiteX303" fmla="*/ 383619 w 4891723"/>
                <a:gd name="connsiteY303" fmla="*/ 1306843 h 2008710"/>
                <a:gd name="connsiteX304" fmla="*/ 362604 w 4891723"/>
                <a:gd name="connsiteY304" fmla="*/ 1297355 h 2008710"/>
                <a:gd name="connsiteX305" fmla="*/ 351186 w 4891723"/>
                <a:gd name="connsiteY305" fmla="*/ 1297355 h 2008710"/>
                <a:gd name="connsiteX306" fmla="*/ 351186 w 4891723"/>
                <a:gd name="connsiteY306" fmla="*/ 1292878 h 2008710"/>
                <a:gd name="connsiteX307" fmla="*/ 375132 w 4891723"/>
                <a:gd name="connsiteY307" fmla="*/ 1280219 h 2008710"/>
                <a:gd name="connsiteX308" fmla="*/ 383619 w 4891723"/>
                <a:gd name="connsiteY308" fmla="*/ 1280057 h 2008710"/>
                <a:gd name="connsiteX309" fmla="*/ 392196 w 4891723"/>
                <a:gd name="connsiteY309" fmla="*/ 1280057 h 2008710"/>
                <a:gd name="connsiteX310" fmla="*/ 383619 w 4891723"/>
                <a:gd name="connsiteY310" fmla="*/ 1284311 h 2008710"/>
                <a:gd name="connsiteX311" fmla="*/ 383619 w 4891723"/>
                <a:gd name="connsiteY311" fmla="*/ 1280057 h 2008710"/>
                <a:gd name="connsiteX312" fmla="*/ 374970 w 4891723"/>
                <a:gd name="connsiteY312" fmla="*/ 1280057 h 2008710"/>
                <a:gd name="connsiteX313" fmla="*/ 375439 w 4891723"/>
                <a:gd name="connsiteY313" fmla="*/ 1280057 h 2008710"/>
                <a:gd name="connsiteX314" fmla="*/ 375132 w 4891723"/>
                <a:gd name="connsiteY314" fmla="*/ 1280219 h 2008710"/>
                <a:gd name="connsiteX315" fmla="*/ 374970 w 4891723"/>
                <a:gd name="connsiteY315" fmla="*/ 1280057 h 2008710"/>
                <a:gd name="connsiteX316" fmla="*/ 383619 w 4891723"/>
                <a:gd name="connsiteY316" fmla="*/ 1275733 h 2008710"/>
                <a:gd name="connsiteX317" fmla="*/ 383619 w 4891723"/>
                <a:gd name="connsiteY317" fmla="*/ 1280057 h 2008710"/>
                <a:gd name="connsiteX318" fmla="*/ 375439 w 4891723"/>
                <a:gd name="connsiteY318" fmla="*/ 1280057 h 2008710"/>
                <a:gd name="connsiteX319" fmla="*/ 383619 w 4891723"/>
                <a:gd name="connsiteY319" fmla="*/ 1275733 h 2008710"/>
                <a:gd name="connsiteX320" fmla="*/ 367403 w 4891723"/>
                <a:gd name="connsiteY320" fmla="*/ 1272490 h 2008710"/>
                <a:gd name="connsiteX321" fmla="*/ 374970 w 4891723"/>
                <a:gd name="connsiteY321" fmla="*/ 1280057 h 2008710"/>
                <a:gd name="connsiteX322" fmla="*/ 359835 w 4891723"/>
                <a:gd name="connsiteY322" fmla="*/ 1280057 h 2008710"/>
                <a:gd name="connsiteX323" fmla="*/ 367403 w 4891723"/>
                <a:gd name="connsiteY323" fmla="*/ 1272490 h 2008710"/>
                <a:gd name="connsiteX324" fmla="*/ 299294 w 4891723"/>
                <a:gd name="connsiteY324" fmla="*/ 1256273 h 2008710"/>
                <a:gd name="connsiteX325" fmla="*/ 258213 w 4891723"/>
                <a:gd name="connsiteY325" fmla="*/ 1297355 h 2008710"/>
                <a:gd name="connsiteX326" fmla="*/ 299294 w 4891723"/>
                <a:gd name="connsiteY326" fmla="*/ 1297355 h 2008710"/>
                <a:gd name="connsiteX327" fmla="*/ 299294 w 4891723"/>
                <a:gd name="connsiteY327" fmla="*/ 1256273 h 2008710"/>
                <a:gd name="connsiteX328" fmla="*/ 423784 w 4891723"/>
                <a:gd name="connsiteY328" fmla="*/ 1231991 h 2008710"/>
                <a:gd name="connsiteX329" fmla="*/ 424700 w 4891723"/>
                <a:gd name="connsiteY329" fmla="*/ 1234652 h 2008710"/>
                <a:gd name="connsiteX330" fmla="*/ 422144 w 4891723"/>
                <a:gd name="connsiteY330" fmla="*/ 1232107 h 2008710"/>
                <a:gd name="connsiteX331" fmla="*/ 423784 w 4891723"/>
                <a:gd name="connsiteY331" fmla="*/ 1231991 h 2008710"/>
                <a:gd name="connsiteX332" fmla="*/ 729567 w 4891723"/>
                <a:gd name="connsiteY332" fmla="*/ 1230327 h 2008710"/>
                <a:gd name="connsiteX333" fmla="*/ 770648 w 4891723"/>
                <a:gd name="connsiteY333" fmla="*/ 1269247 h 2008710"/>
                <a:gd name="connsiteX334" fmla="*/ 770648 w 4891723"/>
                <a:gd name="connsiteY334" fmla="*/ 1230327 h 2008710"/>
                <a:gd name="connsiteX335" fmla="*/ 729567 w 4891723"/>
                <a:gd name="connsiteY335" fmla="*/ 1230327 h 2008710"/>
                <a:gd name="connsiteX336" fmla="*/ 711685 w 4891723"/>
                <a:gd name="connsiteY336" fmla="*/ 1217354 h 2008710"/>
                <a:gd name="connsiteX337" fmla="*/ 705143 w 4891723"/>
                <a:gd name="connsiteY337" fmla="*/ 1226175 h 2008710"/>
                <a:gd name="connsiteX338" fmla="*/ 714432 w 4891723"/>
                <a:gd name="connsiteY338" fmla="*/ 1217354 h 2008710"/>
                <a:gd name="connsiteX339" fmla="*/ 711685 w 4891723"/>
                <a:gd name="connsiteY339" fmla="*/ 1217354 h 2008710"/>
                <a:gd name="connsiteX340" fmla="*/ 441998 w 4891723"/>
                <a:gd name="connsiteY340" fmla="*/ 1204381 h 2008710"/>
                <a:gd name="connsiteX341" fmla="*/ 417555 w 4891723"/>
                <a:gd name="connsiteY341" fmla="*/ 1227538 h 2008710"/>
                <a:gd name="connsiteX342" fmla="*/ 422144 w 4891723"/>
                <a:gd name="connsiteY342" fmla="*/ 1232107 h 2008710"/>
                <a:gd name="connsiteX343" fmla="*/ 421035 w 4891723"/>
                <a:gd name="connsiteY343" fmla="*/ 1232186 h 2008710"/>
                <a:gd name="connsiteX344" fmla="*/ 410038 w 4891723"/>
                <a:gd name="connsiteY344" fmla="*/ 1241138 h 2008710"/>
                <a:gd name="connsiteX345" fmla="*/ 406322 w 4891723"/>
                <a:gd name="connsiteY345" fmla="*/ 1241138 h 2008710"/>
                <a:gd name="connsiteX346" fmla="*/ 408368 w 4891723"/>
                <a:gd name="connsiteY346" fmla="*/ 1238841 h 2008710"/>
                <a:gd name="connsiteX347" fmla="*/ 407917 w 4891723"/>
                <a:gd name="connsiteY347" fmla="*/ 1236668 h 2008710"/>
                <a:gd name="connsiteX348" fmla="*/ 400916 w 4891723"/>
                <a:gd name="connsiteY348" fmla="*/ 1243300 h 2008710"/>
                <a:gd name="connsiteX349" fmla="*/ 400916 w 4891723"/>
                <a:gd name="connsiteY349" fmla="*/ 1238976 h 2008710"/>
                <a:gd name="connsiteX350" fmla="*/ 367403 w 4891723"/>
                <a:gd name="connsiteY350" fmla="*/ 1272490 h 2008710"/>
                <a:gd name="connsiteX351" fmla="*/ 351186 w 4891723"/>
                <a:gd name="connsiteY351" fmla="*/ 1256273 h 2008710"/>
                <a:gd name="connsiteX352" fmla="*/ 351186 w 4891723"/>
                <a:gd name="connsiteY352" fmla="*/ 1292878 h 2008710"/>
                <a:gd name="connsiteX353" fmla="*/ 344700 w 4891723"/>
                <a:gd name="connsiteY353" fmla="*/ 1296308 h 2008710"/>
                <a:gd name="connsiteX354" fmla="*/ 383619 w 4891723"/>
                <a:gd name="connsiteY354" fmla="*/ 1314652 h 2008710"/>
                <a:gd name="connsiteX355" fmla="*/ 383619 w 4891723"/>
                <a:gd name="connsiteY355" fmla="*/ 1306843 h 2008710"/>
                <a:gd name="connsiteX356" fmla="*/ 400916 w 4891723"/>
                <a:gd name="connsiteY356" fmla="*/ 1314652 h 2008710"/>
                <a:gd name="connsiteX357" fmla="*/ 400916 w 4891723"/>
                <a:gd name="connsiteY357" fmla="*/ 1280057 h 2008710"/>
                <a:gd name="connsiteX358" fmla="*/ 392196 w 4891723"/>
                <a:gd name="connsiteY358" fmla="*/ 1280057 h 2008710"/>
                <a:gd name="connsiteX359" fmla="*/ 400916 w 4891723"/>
                <a:gd name="connsiteY359" fmla="*/ 1275733 h 2008710"/>
                <a:gd name="connsiteX360" fmla="*/ 400916 w 4891723"/>
                <a:gd name="connsiteY360" fmla="*/ 1243300 h 2008710"/>
                <a:gd name="connsiteX361" fmla="*/ 441998 w 4891723"/>
                <a:gd name="connsiteY361" fmla="*/ 1243300 h 2008710"/>
                <a:gd name="connsiteX362" fmla="*/ 441998 w 4891723"/>
                <a:gd name="connsiteY362" fmla="*/ 1204381 h 2008710"/>
                <a:gd name="connsiteX363" fmla="*/ 2126418 w 4891723"/>
                <a:gd name="connsiteY363" fmla="*/ 1177959 h 2008710"/>
                <a:gd name="connsiteX364" fmla="*/ 2128523 w 4891723"/>
                <a:gd name="connsiteY364" fmla="*/ 1181983 h 2008710"/>
                <a:gd name="connsiteX365" fmla="*/ 2119820 w 4891723"/>
                <a:gd name="connsiteY365" fmla="*/ 1184036 h 2008710"/>
                <a:gd name="connsiteX366" fmla="*/ 2121698 w 4891723"/>
                <a:gd name="connsiteY366" fmla="*/ 1182371 h 2008710"/>
                <a:gd name="connsiteX367" fmla="*/ 2126418 w 4891723"/>
                <a:gd name="connsiteY367" fmla="*/ 1177959 h 2008710"/>
                <a:gd name="connsiteX368" fmla="*/ 2132847 w 4891723"/>
                <a:gd name="connsiteY368" fmla="*/ 1171949 h 2008710"/>
                <a:gd name="connsiteX369" fmla="*/ 2126418 w 4891723"/>
                <a:gd name="connsiteY369" fmla="*/ 1177959 h 2008710"/>
                <a:gd name="connsiteX370" fmla="*/ 2124587 w 4891723"/>
                <a:gd name="connsiteY370" fmla="*/ 1174457 h 2008710"/>
                <a:gd name="connsiteX371" fmla="*/ 2132847 w 4891723"/>
                <a:gd name="connsiteY371" fmla="*/ 1171949 h 2008710"/>
                <a:gd name="connsiteX372" fmla="*/ 313509 w 4891723"/>
                <a:gd name="connsiteY372" fmla="*/ 1165302 h 2008710"/>
                <a:gd name="connsiteX373" fmla="*/ 305882 w 4891723"/>
                <a:gd name="connsiteY373" fmla="*/ 1166408 h 2008710"/>
                <a:gd name="connsiteX374" fmla="*/ 301456 w 4891723"/>
                <a:gd name="connsiteY374" fmla="*/ 1169753 h 2008710"/>
                <a:gd name="connsiteX375" fmla="*/ 303618 w 4891723"/>
                <a:gd name="connsiteY375" fmla="*/ 1170969 h 2008710"/>
                <a:gd name="connsiteX376" fmla="*/ 313213 w 4891723"/>
                <a:gd name="connsiteY376" fmla="*/ 1191408 h 2008710"/>
                <a:gd name="connsiteX377" fmla="*/ 320603 w 4891723"/>
                <a:gd name="connsiteY377" fmla="*/ 1192407 h 2008710"/>
                <a:gd name="connsiteX378" fmla="*/ 325240 w 4891723"/>
                <a:gd name="connsiteY378" fmla="*/ 1189787 h 2008710"/>
                <a:gd name="connsiteX379" fmla="*/ 325240 w 4891723"/>
                <a:gd name="connsiteY379" fmla="*/ 1168199 h 2008710"/>
                <a:gd name="connsiteX380" fmla="*/ 313509 w 4891723"/>
                <a:gd name="connsiteY380" fmla="*/ 1165302 h 2008710"/>
                <a:gd name="connsiteX381" fmla="*/ 400916 w 4891723"/>
                <a:gd name="connsiteY381" fmla="*/ 1158976 h 2008710"/>
                <a:gd name="connsiteX382" fmla="*/ 401997 w 4891723"/>
                <a:gd name="connsiteY382" fmla="*/ 1169753 h 2008710"/>
                <a:gd name="connsiteX383" fmla="*/ 402808 w 4891723"/>
                <a:gd name="connsiteY383" fmla="*/ 1166602 h 2008710"/>
                <a:gd name="connsiteX384" fmla="*/ 403012 w 4891723"/>
                <a:gd name="connsiteY384" fmla="*/ 1161095 h 2008710"/>
                <a:gd name="connsiteX385" fmla="*/ 400916 w 4891723"/>
                <a:gd name="connsiteY385" fmla="*/ 1158976 h 2008710"/>
                <a:gd name="connsiteX386" fmla="*/ 2784043 w 4891723"/>
                <a:gd name="connsiteY386" fmla="*/ 1152489 h 2008710"/>
                <a:gd name="connsiteX387" fmla="*/ 2784043 w 4891723"/>
                <a:gd name="connsiteY387" fmla="*/ 1191408 h 2008710"/>
                <a:gd name="connsiteX388" fmla="*/ 2825124 w 4891723"/>
                <a:gd name="connsiteY388" fmla="*/ 1152489 h 2008710"/>
                <a:gd name="connsiteX389" fmla="*/ 2784043 w 4891723"/>
                <a:gd name="connsiteY389" fmla="*/ 1152489 h 2008710"/>
                <a:gd name="connsiteX390" fmla="*/ 457133 w 4891723"/>
                <a:gd name="connsiteY390" fmla="*/ 1146003 h 2008710"/>
                <a:gd name="connsiteX391" fmla="*/ 455410 w 4891723"/>
                <a:gd name="connsiteY391" fmla="*/ 1158317 h 2008710"/>
                <a:gd name="connsiteX392" fmla="*/ 455135 w 4891723"/>
                <a:gd name="connsiteY392" fmla="*/ 1159267 h 2008710"/>
                <a:gd name="connsiteX393" fmla="*/ 457491 w 4891723"/>
                <a:gd name="connsiteY393" fmla="*/ 1161551 h 2008710"/>
                <a:gd name="connsiteX394" fmla="*/ 457403 w 4891723"/>
                <a:gd name="connsiteY394" fmla="*/ 1160597 h 2008710"/>
                <a:gd name="connsiteX395" fmla="*/ 457133 w 4891723"/>
                <a:gd name="connsiteY395" fmla="*/ 1146003 h 2008710"/>
                <a:gd name="connsiteX396" fmla="*/ 2251067 w 4891723"/>
                <a:gd name="connsiteY396" fmla="*/ 1142793 h 2008710"/>
                <a:gd name="connsiteX397" fmla="*/ 2239609 w 4891723"/>
                <a:gd name="connsiteY397" fmla="*/ 1146000 h 2008710"/>
                <a:gd name="connsiteX398" fmla="*/ 2239496 w 4891723"/>
                <a:gd name="connsiteY398" fmla="*/ 1146881 h 2008710"/>
                <a:gd name="connsiteX399" fmla="*/ 2233972 w 4891723"/>
                <a:gd name="connsiteY399" fmla="*/ 1161476 h 2008710"/>
                <a:gd name="connsiteX400" fmla="*/ 2233123 w 4891723"/>
                <a:gd name="connsiteY400" fmla="*/ 1165576 h 2008710"/>
                <a:gd name="connsiteX401" fmla="*/ 2236742 w 4891723"/>
                <a:gd name="connsiteY401" fmla="*/ 1165023 h 2008710"/>
                <a:gd name="connsiteX402" fmla="*/ 2258634 w 4891723"/>
                <a:gd name="connsiteY402" fmla="*/ 1161678 h 2008710"/>
                <a:gd name="connsiteX403" fmla="*/ 2260797 w 4891723"/>
                <a:gd name="connsiteY403" fmla="*/ 1147388 h 2008710"/>
                <a:gd name="connsiteX404" fmla="*/ 2251067 w 4891723"/>
                <a:gd name="connsiteY404" fmla="*/ 1142793 h 2008710"/>
                <a:gd name="connsiteX405" fmla="*/ 2794584 w 4891723"/>
                <a:gd name="connsiteY405" fmla="*/ 1127954 h 2008710"/>
                <a:gd name="connsiteX406" fmla="*/ 2777556 w 4891723"/>
                <a:gd name="connsiteY406" fmla="*/ 1130732 h 2008710"/>
                <a:gd name="connsiteX407" fmla="*/ 2776475 w 4891723"/>
                <a:gd name="connsiteY407" fmla="*/ 1141408 h 2008710"/>
                <a:gd name="connsiteX408" fmla="*/ 2775394 w 4891723"/>
                <a:gd name="connsiteY408" fmla="*/ 1150327 h 2008710"/>
                <a:gd name="connsiteX409" fmla="*/ 2816476 w 4891723"/>
                <a:gd name="connsiteY409" fmla="*/ 1139989 h 2008710"/>
                <a:gd name="connsiteX410" fmla="*/ 2816476 w 4891723"/>
                <a:gd name="connsiteY410" fmla="*/ 1137354 h 2008710"/>
                <a:gd name="connsiteX411" fmla="*/ 2794584 w 4891723"/>
                <a:gd name="connsiteY411" fmla="*/ 1127954 h 2008710"/>
                <a:gd name="connsiteX412" fmla="*/ 780344 w 4891723"/>
                <a:gd name="connsiteY412" fmla="*/ 1126543 h 2008710"/>
                <a:gd name="connsiteX413" fmla="*/ 772810 w 4891723"/>
                <a:gd name="connsiteY413" fmla="*/ 1137354 h 2008710"/>
                <a:gd name="connsiteX414" fmla="*/ 772540 w 4891723"/>
                <a:gd name="connsiteY414" fmla="*/ 1151949 h 2008710"/>
                <a:gd name="connsiteX415" fmla="*/ 772293 w 4891723"/>
                <a:gd name="connsiteY415" fmla="*/ 1154616 h 2008710"/>
                <a:gd name="connsiteX416" fmla="*/ 784434 w 4891723"/>
                <a:gd name="connsiteY416" fmla="*/ 1154356 h 2008710"/>
                <a:gd name="connsiteX417" fmla="*/ 799061 w 4891723"/>
                <a:gd name="connsiteY417" fmla="*/ 1163300 h 2008710"/>
                <a:gd name="connsiteX418" fmla="*/ 803081 w 4891723"/>
                <a:gd name="connsiteY418" fmla="*/ 1144922 h 2008710"/>
                <a:gd name="connsiteX419" fmla="*/ 785783 w 4891723"/>
                <a:gd name="connsiteY419" fmla="*/ 1126543 h 2008710"/>
                <a:gd name="connsiteX420" fmla="*/ 780344 w 4891723"/>
                <a:gd name="connsiteY420" fmla="*/ 1126543 h 2008710"/>
                <a:gd name="connsiteX421" fmla="*/ 483079 w 4891723"/>
                <a:gd name="connsiteY421" fmla="*/ 1122219 h 2008710"/>
                <a:gd name="connsiteX422" fmla="*/ 444160 w 4891723"/>
                <a:gd name="connsiteY422" fmla="*/ 1139516 h 2008710"/>
                <a:gd name="connsiteX423" fmla="*/ 443079 w 4891723"/>
                <a:gd name="connsiteY423" fmla="*/ 1145732 h 2008710"/>
                <a:gd name="connsiteX424" fmla="*/ 463619 w 4891723"/>
                <a:gd name="connsiteY424" fmla="*/ 1133030 h 2008710"/>
                <a:gd name="connsiteX425" fmla="*/ 484160 w 4891723"/>
                <a:gd name="connsiteY425" fmla="*/ 1156814 h 2008710"/>
                <a:gd name="connsiteX426" fmla="*/ 483079 w 4891723"/>
                <a:gd name="connsiteY426" fmla="*/ 1137354 h 2008710"/>
                <a:gd name="connsiteX427" fmla="*/ 483079 w 4891723"/>
                <a:gd name="connsiteY427" fmla="*/ 1122219 h 2008710"/>
                <a:gd name="connsiteX428" fmla="*/ 441998 w 4891723"/>
                <a:gd name="connsiteY428" fmla="*/ 1100568 h 2008710"/>
                <a:gd name="connsiteX429" fmla="*/ 474430 w 4891723"/>
                <a:gd name="connsiteY429" fmla="*/ 1116678 h 2008710"/>
                <a:gd name="connsiteX430" fmla="*/ 466934 w 4891723"/>
                <a:gd name="connsiteY430" fmla="*/ 1120057 h 2008710"/>
                <a:gd name="connsiteX431" fmla="*/ 441998 w 4891723"/>
                <a:gd name="connsiteY431" fmla="*/ 1120057 h 2008710"/>
                <a:gd name="connsiteX432" fmla="*/ 441998 w 4891723"/>
                <a:gd name="connsiteY432" fmla="*/ 1100568 h 2008710"/>
                <a:gd name="connsiteX433" fmla="*/ 510506 w 4891723"/>
                <a:gd name="connsiteY433" fmla="*/ 1090178 h 2008710"/>
                <a:gd name="connsiteX434" fmla="*/ 509944 w 4891723"/>
                <a:gd name="connsiteY434" fmla="*/ 1091032 h 2008710"/>
                <a:gd name="connsiteX435" fmla="*/ 510343 w 4891723"/>
                <a:gd name="connsiteY435" fmla="*/ 1091948 h 2008710"/>
                <a:gd name="connsiteX436" fmla="*/ 510506 w 4891723"/>
                <a:gd name="connsiteY436" fmla="*/ 1090178 h 2008710"/>
                <a:gd name="connsiteX437" fmla="*/ 441998 w 4891723"/>
                <a:gd name="connsiteY437" fmla="*/ 1078975 h 2008710"/>
                <a:gd name="connsiteX438" fmla="*/ 441998 w 4891723"/>
                <a:gd name="connsiteY438" fmla="*/ 1100568 h 2008710"/>
                <a:gd name="connsiteX439" fmla="*/ 433349 w 4891723"/>
                <a:gd name="connsiteY439" fmla="*/ 1096273 h 2008710"/>
                <a:gd name="connsiteX440" fmla="*/ 433349 w 4891723"/>
                <a:gd name="connsiteY440" fmla="*/ 1135192 h 2008710"/>
                <a:gd name="connsiteX441" fmla="*/ 466934 w 4891723"/>
                <a:gd name="connsiteY441" fmla="*/ 1120057 h 2008710"/>
                <a:gd name="connsiteX442" fmla="*/ 483079 w 4891723"/>
                <a:gd name="connsiteY442" fmla="*/ 1120057 h 2008710"/>
                <a:gd name="connsiteX443" fmla="*/ 441998 w 4891723"/>
                <a:gd name="connsiteY443" fmla="*/ 1078975 h 2008710"/>
                <a:gd name="connsiteX444" fmla="*/ 450646 w 4891723"/>
                <a:gd name="connsiteY444" fmla="*/ 1061678 h 2008710"/>
                <a:gd name="connsiteX445" fmla="*/ 491728 w 4891723"/>
                <a:gd name="connsiteY445" fmla="*/ 1100597 h 2008710"/>
                <a:gd name="connsiteX446" fmla="*/ 491728 w 4891723"/>
                <a:gd name="connsiteY446" fmla="*/ 1076342 h 2008710"/>
                <a:gd name="connsiteX447" fmla="*/ 487948 w 4891723"/>
                <a:gd name="connsiteY447" fmla="*/ 1072218 h 2008710"/>
                <a:gd name="connsiteX448" fmla="*/ 478588 w 4891723"/>
                <a:gd name="connsiteY448" fmla="*/ 1062915 h 2008710"/>
                <a:gd name="connsiteX449" fmla="*/ 476592 w 4891723"/>
                <a:gd name="connsiteY449" fmla="*/ 1063806 h 2008710"/>
                <a:gd name="connsiteX450" fmla="*/ 477839 w 4891723"/>
                <a:gd name="connsiteY450" fmla="*/ 1062170 h 2008710"/>
                <a:gd name="connsiteX451" fmla="*/ 477344 w 4891723"/>
                <a:gd name="connsiteY451" fmla="*/ 1061678 h 2008710"/>
                <a:gd name="connsiteX452" fmla="*/ 450646 w 4891723"/>
                <a:gd name="connsiteY452" fmla="*/ 1061678 h 2008710"/>
                <a:gd name="connsiteX453" fmla="*/ 829027 w 4891723"/>
                <a:gd name="connsiteY453" fmla="*/ 1047421 h 2008710"/>
                <a:gd name="connsiteX454" fmla="*/ 827453 w 4891723"/>
                <a:gd name="connsiteY454" fmla="*/ 1053247 h 2008710"/>
                <a:gd name="connsiteX455" fmla="*/ 831527 w 4891723"/>
                <a:gd name="connsiteY455" fmla="*/ 1052083 h 2008710"/>
                <a:gd name="connsiteX456" fmla="*/ 837676 w 4891723"/>
                <a:gd name="connsiteY456" fmla="*/ 1049245 h 2008710"/>
                <a:gd name="connsiteX457" fmla="*/ 829027 w 4891723"/>
                <a:gd name="connsiteY457" fmla="*/ 1047421 h 2008710"/>
                <a:gd name="connsiteX458" fmla="*/ 459295 w 4891723"/>
                <a:gd name="connsiteY458" fmla="*/ 1044380 h 2008710"/>
                <a:gd name="connsiteX459" fmla="*/ 460376 w 4891723"/>
                <a:gd name="connsiteY459" fmla="*/ 1055158 h 2008710"/>
                <a:gd name="connsiteX460" fmla="*/ 461187 w 4891723"/>
                <a:gd name="connsiteY460" fmla="*/ 1051467 h 2008710"/>
                <a:gd name="connsiteX461" fmla="*/ 461343 w 4891723"/>
                <a:gd name="connsiteY461" fmla="*/ 1046338 h 2008710"/>
                <a:gd name="connsiteX462" fmla="*/ 459295 w 4891723"/>
                <a:gd name="connsiteY462" fmla="*/ 1044380 h 2008710"/>
                <a:gd name="connsiteX463" fmla="*/ 360308 w 4891723"/>
                <a:gd name="connsiteY463" fmla="*/ 1035732 h 2008710"/>
                <a:gd name="connsiteX464" fmla="*/ 344700 w 4891723"/>
                <a:gd name="connsiteY464" fmla="*/ 1045901 h 2008710"/>
                <a:gd name="connsiteX465" fmla="*/ 363416 w 4891723"/>
                <a:gd name="connsiteY465" fmla="*/ 1037894 h 2008710"/>
                <a:gd name="connsiteX466" fmla="*/ 365580 w 4891723"/>
                <a:gd name="connsiteY466" fmla="*/ 1037730 h 2008710"/>
                <a:gd name="connsiteX467" fmla="*/ 365004 w 4891723"/>
                <a:gd name="connsiteY467" fmla="*/ 1037100 h 2008710"/>
                <a:gd name="connsiteX468" fmla="*/ 360308 w 4891723"/>
                <a:gd name="connsiteY468" fmla="*/ 1035732 h 2008710"/>
                <a:gd name="connsiteX469" fmla="*/ 2779718 w 4891723"/>
                <a:gd name="connsiteY469" fmla="*/ 1020596 h 2008710"/>
                <a:gd name="connsiteX470" fmla="*/ 2764077 w 4891723"/>
                <a:gd name="connsiteY470" fmla="*/ 1030242 h 2008710"/>
                <a:gd name="connsiteX471" fmla="*/ 2772421 w 4891723"/>
                <a:gd name="connsiteY471" fmla="*/ 1053029 h 2008710"/>
                <a:gd name="connsiteX472" fmla="*/ 2799178 w 4891723"/>
                <a:gd name="connsiteY472" fmla="*/ 1053029 h 2008710"/>
                <a:gd name="connsiteX473" fmla="*/ 2799178 w 4891723"/>
                <a:gd name="connsiteY473" fmla="*/ 1035732 h 2008710"/>
                <a:gd name="connsiteX474" fmla="*/ 2779718 w 4891723"/>
                <a:gd name="connsiteY474" fmla="*/ 1020596 h 2008710"/>
                <a:gd name="connsiteX475" fmla="*/ 552923 w 4891723"/>
                <a:gd name="connsiteY475" fmla="*/ 1001245 h 2008710"/>
                <a:gd name="connsiteX476" fmla="*/ 552083 w 4891723"/>
                <a:gd name="connsiteY476" fmla="*/ 1003316 h 2008710"/>
                <a:gd name="connsiteX477" fmla="*/ 549082 w 4891723"/>
                <a:gd name="connsiteY477" fmla="*/ 1006767 h 2008710"/>
                <a:gd name="connsiteX478" fmla="*/ 556600 w 4891723"/>
                <a:gd name="connsiteY478" fmla="*/ 1004747 h 2008710"/>
                <a:gd name="connsiteX479" fmla="*/ 552923 w 4891723"/>
                <a:gd name="connsiteY479" fmla="*/ 1001245 h 2008710"/>
                <a:gd name="connsiteX480" fmla="*/ 828985 w 4891723"/>
                <a:gd name="connsiteY480" fmla="*/ 991927 h 2008710"/>
                <a:gd name="connsiteX481" fmla="*/ 840919 w 4891723"/>
                <a:gd name="connsiteY481" fmla="*/ 996390 h 2008710"/>
                <a:gd name="connsiteX482" fmla="*/ 841325 w 4891723"/>
                <a:gd name="connsiteY482" fmla="*/ 996813 h 2008710"/>
                <a:gd name="connsiteX483" fmla="*/ 832541 w 4891723"/>
                <a:gd name="connsiteY483" fmla="*/ 996813 h 2008710"/>
                <a:gd name="connsiteX484" fmla="*/ 828985 w 4891723"/>
                <a:gd name="connsiteY484" fmla="*/ 991927 h 2008710"/>
                <a:gd name="connsiteX485" fmla="*/ 370461 w 4891723"/>
                <a:gd name="connsiteY485" fmla="*/ 972138 h 2008710"/>
                <a:gd name="connsiteX486" fmla="*/ 370105 w 4891723"/>
                <a:gd name="connsiteY486" fmla="*/ 978738 h 2008710"/>
                <a:gd name="connsiteX487" fmla="*/ 387943 w 4891723"/>
                <a:gd name="connsiteY487" fmla="*/ 981677 h 2008710"/>
                <a:gd name="connsiteX488" fmla="*/ 408484 w 4891723"/>
                <a:gd name="connsiteY488" fmla="*/ 1005461 h 2008710"/>
                <a:gd name="connsiteX489" fmla="*/ 407403 w 4891723"/>
                <a:gd name="connsiteY489" fmla="*/ 986002 h 2008710"/>
                <a:gd name="connsiteX490" fmla="*/ 384295 w 4891723"/>
                <a:gd name="connsiteY490" fmla="*/ 976386 h 2008710"/>
                <a:gd name="connsiteX491" fmla="*/ 370461 w 4891723"/>
                <a:gd name="connsiteY491" fmla="*/ 972138 h 2008710"/>
                <a:gd name="connsiteX492" fmla="*/ 521998 w 4891723"/>
                <a:gd name="connsiteY492" fmla="*/ 972092 h 2008710"/>
                <a:gd name="connsiteX493" fmla="*/ 506891 w 4891723"/>
                <a:gd name="connsiteY493" fmla="*/ 981379 h 2008710"/>
                <a:gd name="connsiteX494" fmla="*/ 506863 w 4891723"/>
                <a:gd name="connsiteY494" fmla="*/ 981677 h 2008710"/>
                <a:gd name="connsiteX495" fmla="*/ 521998 w 4891723"/>
                <a:gd name="connsiteY495" fmla="*/ 981677 h 2008710"/>
                <a:gd name="connsiteX496" fmla="*/ 521998 w 4891723"/>
                <a:gd name="connsiteY496" fmla="*/ 972092 h 2008710"/>
                <a:gd name="connsiteX497" fmla="*/ 849264 w 4891723"/>
                <a:gd name="connsiteY497" fmla="*/ 964380 h 2008710"/>
                <a:gd name="connsiteX498" fmla="*/ 822540 w 4891723"/>
                <a:gd name="connsiteY498" fmla="*/ 975596 h 2008710"/>
                <a:gd name="connsiteX499" fmla="*/ 825040 w 4891723"/>
                <a:gd name="connsiteY499" fmla="*/ 986509 h 2008710"/>
                <a:gd name="connsiteX500" fmla="*/ 828985 w 4891723"/>
                <a:gd name="connsiteY500" fmla="*/ 991927 h 2008710"/>
                <a:gd name="connsiteX501" fmla="*/ 828757 w 4891723"/>
                <a:gd name="connsiteY501" fmla="*/ 991842 h 2008710"/>
                <a:gd name="connsiteX502" fmla="*/ 811730 w 4891723"/>
                <a:gd name="connsiteY502" fmla="*/ 990326 h 2008710"/>
                <a:gd name="connsiteX503" fmla="*/ 812811 w 4891723"/>
                <a:gd name="connsiteY503" fmla="*/ 998941 h 2008710"/>
                <a:gd name="connsiteX504" fmla="*/ 813824 w 4891723"/>
                <a:gd name="connsiteY504" fmla="*/ 1013149 h 2008710"/>
                <a:gd name="connsiteX505" fmla="*/ 813877 w 4891723"/>
                <a:gd name="connsiteY505" fmla="*/ 1022308 h 2008710"/>
                <a:gd name="connsiteX506" fmla="*/ 828757 w 4891723"/>
                <a:gd name="connsiteY506" fmla="*/ 1019182 h 2008710"/>
                <a:gd name="connsiteX507" fmla="*/ 850649 w 4891723"/>
                <a:gd name="connsiteY507" fmla="*/ 1014583 h 2008710"/>
                <a:gd name="connsiteX508" fmla="*/ 848216 w 4891723"/>
                <a:gd name="connsiteY508" fmla="*/ 1003971 h 2008710"/>
                <a:gd name="connsiteX509" fmla="*/ 841325 w 4891723"/>
                <a:gd name="connsiteY509" fmla="*/ 996813 h 2008710"/>
                <a:gd name="connsiteX510" fmla="*/ 861460 w 4891723"/>
                <a:gd name="connsiteY510" fmla="*/ 996813 h 2008710"/>
                <a:gd name="connsiteX511" fmla="*/ 860378 w 4891723"/>
                <a:gd name="connsiteY511" fmla="*/ 987556 h 2008710"/>
                <a:gd name="connsiteX512" fmla="*/ 859297 w 4891723"/>
                <a:gd name="connsiteY512" fmla="*/ 974414 h 2008710"/>
                <a:gd name="connsiteX513" fmla="*/ 849264 w 4891723"/>
                <a:gd name="connsiteY513" fmla="*/ 964380 h 2008710"/>
                <a:gd name="connsiteX514" fmla="*/ 806189 w 4891723"/>
                <a:gd name="connsiteY514" fmla="*/ 962218 h 2008710"/>
                <a:gd name="connsiteX515" fmla="*/ 799534 w 4891723"/>
                <a:gd name="connsiteY515" fmla="*/ 966356 h 2008710"/>
                <a:gd name="connsiteX516" fmla="*/ 799426 w 4891723"/>
                <a:gd name="connsiteY516" fmla="*/ 966560 h 2008710"/>
                <a:gd name="connsiteX517" fmla="*/ 806189 w 4891723"/>
                <a:gd name="connsiteY517" fmla="*/ 962218 h 2008710"/>
                <a:gd name="connsiteX518" fmla="*/ 536285 w 4891723"/>
                <a:gd name="connsiteY518" fmla="*/ 940596 h 2008710"/>
                <a:gd name="connsiteX519" fmla="*/ 538460 w 4891723"/>
                <a:gd name="connsiteY519" fmla="*/ 945749 h 2008710"/>
                <a:gd name="connsiteX520" fmla="*/ 539296 w 4891723"/>
                <a:gd name="connsiteY520" fmla="*/ 940596 h 2008710"/>
                <a:gd name="connsiteX521" fmla="*/ 536285 w 4891723"/>
                <a:gd name="connsiteY521" fmla="*/ 940596 h 2008710"/>
                <a:gd name="connsiteX522" fmla="*/ 506863 w 4891723"/>
                <a:gd name="connsiteY522" fmla="*/ 940596 h 2008710"/>
                <a:gd name="connsiteX523" fmla="*/ 509402 w 4891723"/>
                <a:gd name="connsiteY523" fmla="*/ 940596 h 2008710"/>
                <a:gd name="connsiteX524" fmla="*/ 507826 w 4891723"/>
                <a:gd name="connsiteY524" fmla="*/ 943856 h 2008710"/>
                <a:gd name="connsiteX525" fmla="*/ 506863 w 4891723"/>
                <a:gd name="connsiteY525" fmla="*/ 940596 h 2008710"/>
                <a:gd name="connsiteX526" fmla="*/ 1261490 w 4891723"/>
                <a:gd name="connsiteY526" fmla="*/ 938434 h 2008710"/>
                <a:gd name="connsiteX527" fmla="*/ 1261490 w 4891723"/>
                <a:gd name="connsiteY527" fmla="*/ 979515 h 2008710"/>
                <a:gd name="connsiteX528" fmla="*/ 1300410 w 4891723"/>
                <a:gd name="connsiteY528" fmla="*/ 979515 h 2008710"/>
                <a:gd name="connsiteX529" fmla="*/ 1261490 w 4891723"/>
                <a:gd name="connsiteY529" fmla="*/ 938434 h 2008710"/>
                <a:gd name="connsiteX530" fmla="*/ 3364208 w 4891723"/>
                <a:gd name="connsiteY530" fmla="*/ 934620 h 2008710"/>
                <a:gd name="connsiteX531" fmla="*/ 3357808 w 4891723"/>
                <a:gd name="connsiteY531" fmla="*/ 935522 h 2008710"/>
                <a:gd name="connsiteX532" fmla="*/ 3357880 w 4891723"/>
                <a:gd name="connsiteY532" fmla="*/ 936771 h 2008710"/>
                <a:gd name="connsiteX533" fmla="*/ 3364208 w 4891723"/>
                <a:gd name="connsiteY533" fmla="*/ 934620 h 2008710"/>
                <a:gd name="connsiteX534" fmla="*/ 837676 w 4891723"/>
                <a:gd name="connsiteY534" fmla="*/ 922578 h 2008710"/>
                <a:gd name="connsiteX535" fmla="*/ 837676 w 4891723"/>
                <a:gd name="connsiteY535" fmla="*/ 931947 h 2008710"/>
                <a:gd name="connsiteX536" fmla="*/ 837676 w 4891723"/>
                <a:gd name="connsiteY536" fmla="*/ 949245 h 2008710"/>
                <a:gd name="connsiteX537" fmla="*/ 868014 w 4891723"/>
                <a:gd name="connsiteY537" fmla="*/ 949650 h 2008710"/>
                <a:gd name="connsiteX538" fmla="*/ 855987 w 4891723"/>
                <a:gd name="connsiteY538" fmla="*/ 923299 h 2008710"/>
                <a:gd name="connsiteX539" fmla="*/ 854973 w 4891723"/>
                <a:gd name="connsiteY539" fmla="*/ 923299 h 2008710"/>
                <a:gd name="connsiteX540" fmla="*/ 840378 w 4891723"/>
                <a:gd name="connsiteY540" fmla="*/ 923028 h 2008710"/>
                <a:gd name="connsiteX541" fmla="*/ 837676 w 4891723"/>
                <a:gd name="connsiteY541" fmla="*/ 922578 h 2008710"/>
                <a:gd name="connsiteX542" fmla="*/ 1319869 w 4891723"/>
                <a:gd name="connsiteY542" fmla="*/ 912488 h 2008710"/>
                <a:gd name="connsiteX543" fmla="*/ 1278788 w 4891723"/>
                <a:gd name="connsiteY543" fmla="*/ 951407 h 2008710"/>
                <a:gd name="connsiteX544" fmla="*/ 1319869 w 4891723"/>
                <a:gd name="connsiteY544" fmla="*/ 951407 h 2008710"/>
                <a:gd name="connsiteX545" fmla="*/ 1319869 w 4891723"/>
                <a:gd name="connsiteY545" fmla="*/ 912488 h 2008710"/>
                <a:gd name="connsiteX546" fmla="*/ 2299716 w 4891723"/>
                <a:gd name="connsiteY546" fmla="*/ 910907 h 2008710"/>
                <a:gd name="connsiteX547" fmla="*/ 2297325 w 4891723"/>
                <a:gd name="connsiteY547" fmla="*/ 911551 h 2008710"/>
                <a:gd name="connsiteX548" fmla="*/ 2299716 w 4891723"/>
                <a:gd name="connsiteY548" fmla="*/ 912218 h 2008710"/>
                <a:gd name="connsiteX549" fmla="*/ 2299716 w 4891723"/>
                <a:gd name="connsiteY549" fmla="*/ 910907 h 2008710"/>
                <a:gd name="connsiteX550" fmla="*/ 414768 w 4891723"/>
                <a:gd name="connsiteY550" fmla="*/ 895190 h 2008710"/>
                <a:gd name="connsiteX551" fmla="*/ 403078 w 4891723"/>
                <a:gd name="connsiteY551" fmla="*/ 907420 h 2008710"/>
                <a:gd name="connsiteX552" fmla="*/ 420207 w 4891723"/>
                <a:gd name="connsiteY552" fmla="*/ 914650 h 2008710"/>
                <a:gd name="connsiteX553" fmla="*/ 433091 w 4891723"/>
                <a:gd name="connsiteY553" fmla="*/ 909053 h 2008710"/>
                <a:gd name="connsiteX554" fmla="*/ 424008 w 4891723"/>
                <a:gd name="connsiteY554" fmla="*/ 898729 h 2008710"/>
                <a:gd name="connsiteX555" fmla="*/ 416052 w 4891723"/>
                <a:gd name="connsiteY555" fmla="*/ 895190 h 2008710"/>
                <a:gd name="connsiteX556" fmla="*/ 414768 w 4891723"/>
                <a:gd name="connsiteY556" fmla="*/ 895190 h 2008710"/>
                <a:gd name="connsiteX557" fmla="*/ 1296085 w 4891723"/>
                <a:gd name="connsiteY557" fmla="*/ 875731 h 2008710"/>
                <a:gd name="connsiteX558" fmla="*/ 1337167 w 4891723"/>
                <a:gd name="connsiteY558" fmla="*/ 912488 h 2008710"/>
                <a:gd name="connsiteX559" fmla="*/ 1337167 w 4891723"/>
                <a:gd name="connsiteY559" fmla="*/ 875731 h 2008710"/>
                <a:gd name="connsiteX560" fmla="*/ 1296085 w 4891723"/>
                <a:gd name="connsiteY560" fmla="*/ 875731 h 2008710"/>
                <a:gd name="connsiteX561" fmla="*/ 3372154 w 4891723"/>
                <a:gd name="connsiteY561" fmla="*/ 851947 h 2008710"/>
                <a:gd name="connsiteX562" fmla="*/ 3372154 w 4891723"/>
                <a:gd name="connsiteY562" fmla="*/ 867921 h 2008710"/>
                <a:gd name="connsiteX563" fmla="*/ 3356472 w 4891723"/>
                <a:gd name="connsiteY563" fmla="*/ 860841 h 2008710"/>
                <a:gd name="connsiteX564" fmla="*/ 3372154 w 4891723"/>
                <a:gd name="connsiteY564" fmla="*/ 851947 h 2008710"/>
                <a:gd name="connsiteX565" fmla="*/ 571172 w 4891723"/>
                <a:gd name="connsiteY565" fmla="*/ 849191 h 2008710"/>
                <a:gd name="connsiteX566" fmla="*/ 571458 w 4891723"/>
                <a:gd name="connsiteY566" fmla="*/ 850047 h 2008710"/>
                <a:gd name="connsiteX567" fmla="*/ 571728 w 4891723"/>
                <a:gd name="connsiteY567" fmla="*/ 857319 h 2008710"/>
                <a:gd name="connsiteX568" fmla="*/ 576161 w 4891723"/>
                <a:gd name="connsiteY568" fmla="*/ 854064 h 2008710"/>
                <a:gd name="connsiteX569" fmla="*/ 571172 w 4891723"/>
                <a:gd name="connsiteY569" fmla="*/ 849191 h 2008710"/>
                <a:gd name="connsiteX570" fmla="*/ 3386321 w 4891723"/>
                <a:gd name="connsiteY570" fmla="*/ 838364 h 2008710"/>
                <a:gd name="connsiteX571" fmla="*/ 3389452 w 4891723"/>
                <a:gd name="connsiteY571" fmla="*/ 839920 h 2008710"/>
                <a:gd name="connsiteX572" fmla="*/ 3349756 w 4891723"/>
                <a:gd name="connsiteY572" fmla="*/ 857809 h 2008710"/>
                <a:gd name="connsiteX573" fmla="*/ 3348371 w 4891723"/>
                <a:gd name="connsiteY573" fmla="*/ 857183 h 2008710"/>
                <a:gd name="connsiteX574" fmla="*/ 3386321 w 4891723"/>
                <a:gd name="connsiteY574" fmla="*/ 838364 h 2008710"/>
                <a:gd name="connsiteX575" fmla="*/ 3348371 w 4891723"/>
                <a:gd name="connsiteY575" fmla="*/ 819514 h 2008710"/>
                <a:gd name="connsiteX576" fmla="*/ 3348371 w 4891723"/>
                <a:gd name="connsiteY576" fmla="*/ 857183 h 2008710"/>
                <a:gd name="connsiteX577" fmla="*/ 3348371 w 4891723"/>
                <a:gd name="connsiteY577" fmla="*/ 858433 h 2008710"/>
                <a:gd name="connsiteX578" fmla="*/ 3349756 w 4891723"/>
                <a:gd name="connsiteY578" fmla="*/ 857809 h 2008710"/>
                <a:gd name="connsiteX579" fmla="*/ 3356472 w 4891723"/>
                <a:gd name="connsiteY579" fmla="*/ 860841 h 2008710"/>
                <a:gd name="connsiteX580" fmla="*/ 3355296 w 4891723"/>
                <a:gd name="connsiteY580" fmla="*/ 861508 h 2008710"/>
                <a:gd name="connsiteX581" fmla="*/ 3333235 w 4891723"/>
                <a:gd name="connsiteY581" fmla="*/ 869244 h 2008710"/>
                <a:gd name="connsiteX582" fmla="*/ 3352526 w 4891723"/>
                <a:gd name="connsiteY582" fmla="*/ 884379 h 2008710"/>
                <a:gd name="connsiteX583" fmla="*/ 3372154 w 4891723"/>
                <a:gd name="connsiteY583" fmla="*/ 874042 h 2008710"/>
                <a:gd name="connsiteX584" fmla="*/ 3372154 w 4891723"/>
                <a:gd name="connsiteY584" fmla="*/ 867921 h 2008710"/>
                <a:gd name="connsiteX585" fmla="*/ 3389452 w 4891723"/>
                <a:gd name="connsiteY585" fmla="*/ 875731 h 2008710"/>
                <a:gd name="connsiteX586" fmla="*/ 3389452 w 4891723"/>
                <a:gd name="connsiteY586" fmla="*/ 839920 h 2008710"/>
                <a:gd name="connsiteX587" fmla="*/ 3389452 w 4891723"/>
                <a:gd name="connsiteY587" fmla="*/ 836812 h 2008710"/>
                <a:gd name="connsiteX588" fmla="*/ 3386321 w 4891723"/>
                <a:gd name="connsiteY588" fmla="*/ 838364 h 2008710"/>
                <a:gd name="connsiteX589" fmla="*/ 3348371 w 4891723"/>
                <a:gd name="connsiteY589" fmla="*/ 819514 h 2008710"/>
                <a:gd name="connsiteX590" fmla="*/ 3377391 w 4891723"/>
                <a:gd name="connsiteY590" fmla="*/ 804379 h 2008710"/>
                <a:gd name="connsiteX591" fmla="*/ 3371551 w 4891723"/>
                <a:gd name="connsiteY591" fmla="*/ 805932 h 2008710"/>
                <a:gd name="connsiteX592" fmla="*/ 3372154 w 4891723"/>
                <a:gd name="connsiteY592" fmla="*/ 806862 h 2008710"/>
                <a:gd name="connsiteX593" fmla="*/ 3385127 w 4891723"/>
                <a:gd name="connsiteY593" fmla="*/ 810866 h 2008710"/>
                <a:gd name="connsiteX594" fmla="*/ 3393506 w 4891723"/>
                <a:gd name="connsiteY594" fmla="*/ 809447 h 2008710"/>
                <a:gd name="connsiteX595" fmla="*/ 3377391 w 4891723"/>
                <a:gd name="connsiteY595" fmla="*/ 804379 h 2008710"/>
                <a:gd name="connsiteX596" fmla="*/ 429025 w 4891723"/>
                <a:gd name="connsiteY596" fmla="*/ 800055 h 2008710"/>
                <a:gd name="connsiteX597" fmla="*/ 428349 w 4891723"/>
                <a:gd name="connsiteY597" fmla="*/ 815866 h 2008710"/>
                <a:gd name="connsiteX598" fmla="*/ 441390 w 4891723"/>
                <a:gd name="connsiteY598" fmla="*/ 815190 h 2008710"/>
                <a:gd name="connsiteX599" fmla="*/ 448484 w 4891723"/>
                <a:gd name="connsiteY599" fmla="*/ 811744 h 2008710"/>
                <a:gd name="connsiteX600" fmla="*/ 447992 w 4891723"/>
                <a:gd name="connsiteY600" fmla="*/ 804738 h 2008710"/>
                <a:gd name="connsiteX601" fmla="*/ 447867 w 4891723"/>
                <a:gd name="connsiteY601" fmla="*/ 804315 h 2008710"/>
                <a:gd name="connsiteX602" fmla="*/ 436761 w 4891723"/>
                <a:gd name="connsiteY602" fmla="*/ 803838 h 2008710"/>
                <a:gd name="connsiteX603" fmla="*/ 433281 w 4891723"/>
                <a:gd name="connsiteY603" fmla="*/ 802217 h 2008710"/>
                <a:gd name="connsiteX604" fmla="*/ 429025 w 4891723"/>
                <a:gd name="connsiteY604" fmla="*/ 800055 h 2008710"/>
                <a:gd name="connsiteX605" fmla="*/ 659296 w 4891723"/>
                <a:gd name="connsiteY605" fmla="*/ 797284 h 2008710"/>
                <a:gd name="connsiteX606" fmla="*/ 658215 w 4891723"/>
                <a:gd name="connsiteY606" fmla="*/ 800528 h 2008710"/>
                <a:gd name="connsiteX607" fmla="*/ 656224 w 4891723"/>
                <a:gd name="connsiteY607" fmla="*/ 802579 h 2008710"/>
                <a:gd name="connsiteX608" fmla="*/ 660377 w 4891723"/>
                <a:gd name="connsiteY608" fmla="*/ 806541 h 2008710"/>
                <a:gd name="connsiteX609" fmla="*/ 659296 w 4891723"/>
                <a:gd name="connsiteY609" fmla="*/ 797284 h 2008710"/>
                <a:gd name="connsiteX610" fmla="*/ 440612 w 4891723"/>
                <a:gd name="connsiteY610" fmla="*/ 795730 h 2008710"/>
                <a:gd name="connsiteX611" fmla="*/ 447074 w 4891723"/>
                <a:gd name="connsiteY611" fmla="*/ 802166 h 2008710"/>
                <a:gd name="connsiteX612" fmla="*/ 447297 w 4891723"/>
                <a:gd name="connsiteY612" fmla="*/ 802383 h 2008710"/>
                <a:gd name="connsiteX613" fmla="*/ 446516 w 4891723"/>
                <a:gd name="connsiteY613" fmla="*/ 799734 h 2008710"/>
                <a:gd name="connsiteX614" fmla="*/ 440612 w 4891723"/>
                <a:gd name="connsiteY614" fmla="*/ 795730 h 2008710"/>
                <a:gd name="connsiteX615" fmla="*/ 601999 w 4891723"/>
                <a:gd name="connsiteY615" fmla="*/ 793568 h 2008710"/>
                <a:gd name="connsiteX616" fmla="*/ 601999 w 4891723"/>
                <a:gd name="connsiteY616" fmla="*/ 820899 h 2008710"/>
                <a:gd name="connsiteX617" fmla="*/ 603303 w 4891723"/>
                <a:gd name="connsiteY617" fmla="*/ 823839 h 2008710"/>
                <a:gd name="connsiteX618" fmla="*/ 608997 w 4891723"/>
                <a:gd name="connsiteY618" fmla="*/ 834649 h 2008710"/>
                <a:gd name="connsiteX619" fmla="*/ 609532 w 4891723"/>
                <a:gd name="connsiteY619" fmla="*/ 834649 h 2008710"/>
                <a:gd name="connsiteX620" fmla="*/ 611203 w 4891723"/>
                <a:gd name="connsiteY620" fmla="*/ 834649 h 2008710"/>
                <a:gd name="connsiteX621" fmla="*/ 616188 w 4891723"/>
                <a:gd name="connsiteY621" fmla="*/ 832487 h 2008710"/>
                <a:gd name="connsiteX622" fmla="*/ 618553 w 4891723"/>
                <a:gd name="connsiteY622" fmla="*/ 834649 h 2008710"/>
                <a:gd name="connsiteX623" fmla="*/ 643080 w 4891723"/>
                <a:gd name="connsiteY623" fmla="*/ 834649 h 2008710"/>
                <a:gd name="connsiteX624" fmla="*/ 601999 w 4891723"/>
                <a:gd name="connsiteY624" fmla="*/ 793568 h 2008710"/>
                <a:gd name="connsiteX625" fmla="*/ 919838 w 4891723"/>
                <a:gd name="connsiteY625" fmla="*/ 787082 h 2008710"/>
                <a:gd name="connsiteX626" fmla="*/ 878757 w 4891723"/>
                <a:gd name="connsiteY626" fmla="*/ 807453 h 2008710"/>
                <a:gd name="connsiteX627" fmla="*/ 919838 w 4891723"/>
                <a:gd name="connsiteY627" fmla="*/ 826001 h 2008710"/>
                <a:gd name="connsiteX628" fmla="*/ 919838 w 4891723"/>
                <a:gd name="connsiteY628" fmla="*/ 787082 h 2008710"/>
                <a:gd name="connsiteX629" fmla="*/ 2256303 w 4891723"/>
                <a:gd name="connsiteY629" fmla="*/ 784919 h 2008710"/>
                <a:gd name="connsiteX630" fmla="*/ 2241835 w 4891723"/>
                <a:gd name="connsiteY630" fmla="*/ 795173 h 2008710"/>
                <a:gd name="connsiteX631" fmla="*/ 2237562 w 4891723"/>
                <a:gd name="connsiteY631" fmla="*/ 801415 h 2008710"/>
                <a:gd name="connsiteX632" fmla="*/ 2247013 w 4891723"/>
                <a:gd name="connsiteY632" fmla="*/ 810866 h 2008710"/>
                <a:gd name="connsiteX633" fmla="*/ 2273770 w 4891723"/>
                <a:gd name="connsiteY633" fmla="*/ 803568 h 2008710"/>
                <a:gd name="connsiteX634" fmla="*/ 2272418 w 4891723"/>
                <a:gd name="connsiteY634" fmla="*/ 793602 h 2008710"/>
                <a:gd name="connsiteX635" fmla="*/ 2256303 w 4891723"/>
                <a:gd name="connsiteY635" fmla="*/ 784919 h 2008710"/>
                <a:gd name="connsiteX636" fmla="*/ 610647 w 4891723"/>
                <a:gd name="connsiteY636" fmla="*/ 778433 h 2008710"/>
                <a:gd name="connsiteX637" fmla="*/ 611728 w 4891723"/>
                <a:gd name="connsiteY637" fmla="*/ 787048 h 2008710"/>
                <a:gd name="connsiteX638" fmla="*/ 612809 w 4891723"/>
                <a:gd name="connsiteY638" fmla="*/ 783805 h 2008710"/>
                <a:gd name="connsiteX639" fmla="*/ 614444 w 4891723"/>
                <a:gd name="connsiteY639" fmla="*/ 782059 h 2008710"/>
                <a:gd name="connsiteX640" fmla="*/ 610647 w 4891723"/>
                <a:gd name="connsiteY640" fmla="*/ 778433 h 2008710"/>
                <a:gd name="connsiteX641" fmla="*/ 3357019 w 4891723"/>
                <a:gd name="connsiteY641" fmla="*/ 752487 h 2008710"/>
                <a:gd name="connsiteX642" fmla="*/ 3358100 w 4891723"/>
                <a:gd name="connsiteY642" fmla="*/ 763264 h 2008710"/>
                <a:gd name="connsiteX643" fmla="*/ 3358911 w 4891723"/>
                <a:gd name="connsiteY643" fmla="*/ 758948 h 2008710"/>
                <a:gd name="connsiteX644" fmla="*/ 3359013 w 4891723"/>
                <a:gd name="connsiteY644" fmla="*/ 754879 h 2008710"/>
                <a:gd name="connsiteX645" fmla="*/ 3357019 w 4891723"/>
                <a:gd name="connsiteY645" fmla="*/ 752487 h 2008710"/>
                <a:gd name="connsiteX646" fmla="*/ 643080 w 4891723"/>
                <a:gd name="connsiteY646" fmla="*/ 752487 h 2008710"/>
                <a:gd name="connsiteX647" fmla="*/ 654491 w 4891723"/>
                <a:gd name="connsiteY647" fmla="*/ 752487 h 2008710"/>
                <a:gd name="connsiteX648" fmla="*/ 643080 w 4891723"/>
                <a:gd name="connsiteY648" fmla="*/ 763298 h 2008710"/>
                <a:gd name="connsiteX649" fmla="*/ 643080 w 4891723"/>
                <a:gd name="connsiteY649" fmla="*/ 752487 h 2008710"/>
                <a:gd name="connsiteX650" fmla="*/ 687804 w 4891723"/>
                <a:gd name="connsiteY650" fmla="*/ 742068 h 2008710"/>
                <a:gd name="connsiteX651" fmla="*/ 687242 w 4891723"/>
                <a:gd name="connsiteY651" fmla="*/ 742922 h 2008710"/>
                <a:gd name="connsiteX652" fmla="*/ 687641 w 4891723"/>
                <a:gd name="connsiteY652" fmla="*/ 743838 h 2008710"/>
                <a:gd name="connsiteX653" fmla="*/ 687804 w 4891723"/>
                <a:gd name="connsiteY653" fmla="*/ 742068 h 2008710"/>
                <a:gd name="connsiteX654" fmla="*/ 720280 w 4891723"/>
                <a:gd name="connsiteY654" fmla="*/ 733885 h 2008710"/>
                <a:gd name="connsiteX655" fmla="*/ 712270 w 4891723"/>
                <a:gd name="connsiteY655" fmla="*/ 735189 h 2008710"/>
                <a:gd name="connsiteX656" fmla="*/ 719837 w 4891723"/>
                <a:gd name="connsiteY656" fmla="*/ 734142 h 2008710"/>
                <a:gd name="connsiteX657" fmla="*/ 720280 w 4891723"/>
                <a:gd name="connsiteY657" fmla="*/ 733885 h 2008710"/>
                <a:gd name="connsiteX658" fmla="*/ 448034 w 4891723"/>
                <a:gd name="connsiteY658" fmla="*/ 730865 h 2008710"/>
                <a:gd name="connsiteX659" fmla="*/ 444148 w 4891723"/>
                <a:gd name="connsiteY659" fmla="*/ 740657 h 2008710"/>
                <a:gd name="connsiteX660" fmla="*/ 445245 w 4891723"/>
                <a:gd name="connsiteY660" fmla="*/ 743118 h 2008710"/>
                <a:gd name="connsiteX661" fmla="*/ 459295 w 4891723"/>
                <a:gd name="connsiteY661" fmla="*/ 752487 h 2008710"/>
                <a:gd name="connsiteX662" fmla="*/ 476592 w 4891723"/>
                <a:gd name="connsiteY662" fmla="*/ 752487 h 2008710"/>
                <a:gd name="connsiteX663" fmla="*/ 472268 w 4891723"/>
                <a:gd name="connsiteY663" fmla="*/ 748906 h 2008710"/>
                <a:gd name="connsiteX664" fmla="*/ 473349 w 4891723"/>
                <a:gd name="connsiteY664" fmla="*/ 739818 h 2008710"/>
                <a:gd name="connsiteX665" fmla="*/ 474430 w 4891723"/>
                <a:gd name="connsiteY665" fmla="*/ 730865 h 2008710"/>
                <a:gd name="connsiteX666" fmla="*/ 452783 w 4891723"/>
                <a:gd name="connsiteY666" fmla="*/ 730865 h 2008710"/>
                <a:gd name="connsiteX667" fmla="*/ 448034 w 4891723"/>
                <a:gd name="connsiteY667" fmla="*/ 730865 h 2008710"/>
                <a:gd name="connsiteX668" fmla="*/ 643080 w 4891723"/>
                <a:gd name="connsiteY668" fmla="*/ 724378 h 2008710"/>
                <a:gd name="connsiteX669" fmla="*/ 643080 w 4891723"/>
                <a:gd name="connsiteY669" fmla="*/ 752487 h 2008710"/>
                <a:gd name="connsiteX670" fmla="*/ 627945 w 4891723"/>
                <a:gd name="connsiteY670" fmla="*/ 752487 h 2008710"/>
                <a:gd name="connsiteX671" fmla="*/ 669026 w 4891723"/>
                <a:gd name="connsiteY671" fmla="*/ 791406 h 2008710"/>
                <a:gd name="connsiteX672" fmla="*/ 669026 w 4891723"/>
                <a:gd name="connsiteY672" fmla="*/ 752487 h 2008710"/>
                <a:gd name="connsiteX673" fmla="*/ 654491 w 4891723"/>
                <a:gd name="connsiteY673" fmla="*/ 752487 h 2008710"/>
                <a:gd name="connsiteX674" fmla="*/ 682317 w 4891723"/>
                <a:gd name="connsiteY674" fmla="*/ 726126 h 2008710"/>
                <a:gd name="connsiteX675" fmla="*/ 681614 w 4891723"/>
                <a:gd name="connsiteY675" fmla="*/ 724378 h 2008710"/>
                <a:gd name="connsiteX676" fmla="*/ 643080 w 4891723"/>
                <a:gd name="connsiteY676" fmla="*/ 724378 h 2008710"/>
                <a:gd name="connsiteX677" fmla="*/ 3421885 w 4891723"/>
                <a:gd name="connsiteY677" fmla="*/ 709243 h 2008710"/>
                <a:gd name="connsiteX678" fmla="*/ 3382965 w 4891723"/>
                <a:gd name="connsiteY678" fmla="*/ 728703 h 2008710"/>
                <a:gd name="connsiteX679" fmla="*/ 3402256 w 4891723"/>
                <a:gd name="connsiteY679" fmla="*/ 743838 h 2008710"/>
                <a:gd name="connsiteX680" fmla="*/ 3421885 w 4891723"/>
                <a:gd name="connsiteY680" fmla="*/ 733500 h 2008710"/>
                <a:gd name="connsiteX681" fmla="*/ 3421885 w 4891723"/>
                <a:gd name="connsiteY681" fmla="*/ 709243 h 2008710"/>
                <a:gd name="connsiteX682" fmla="*/ 673181 w 4891723"/>
                <a:gd name="connsiteY682" fmla="*/ 704919 h 2008710"/>
                <a:gd name="connsiteX683" fmla="*/ 671144 w 4891723"/>
                <a:gd name="connsiteY683" fmla="*/ 705927 h 2008710"/>
                <a:gd name="connsiteX684" fmla="*/ 670242 w 4891723"/>
                <a:gd name="connsiteY684" fmla="*/ 707898 h 2008710"/>
                <a:gd name="connsiteX685" fmla="*/ 669567 w 4891723"/>
                <a:gd name="connsiteY685" fmla="*/ 707715 h 2008710"/>
                <a:gd name="connsiteX686" fmla="*/ 669412 w 4891723"/>
                <a:gd name="connsiteY686" fmla="*/ 706784 h 2008710"/>
                <a:gd name="connsiteX687" fmla="*/ 668975 w 4891723"/>
                <a:gd name="connsiteY687" fmla="*/ 707001 h 2008710"/>
                <a:gd name="connsiteX688" fmla="*/ 668958 w 4891723"/>
                <a:gd name="connsiteY688" fmla="*/ 709108 h 2008710"/>
                <a:gd name="connsiteX689" fmla="*/ 667945 w 4891723"/>
                <a:gd name="connsiteY689" fmla="*/ 720054 h 2008710"/>
                <a:gd name="connsiteX690" fmla="*/ 672540 w 4891723"/>
                <a:gd name="connsiteY690" fmla="*/ 714108 h 2008710"/>
                <a:gd name="connsiteX691" fmla="*/ 675657 w 4891723"/>
                <a:gd name="connsiteY691" fmla="*/ 710573 h 2008710"/>
                <a:gd name="connsiteX692" fmla="*/ 673181 w 4891723"/>
                <a:gd name="connsiteY692" fmla="*/ 704919 h 2008710"/>
                <a:gd name="connsiteX693" fmla="*/ 707945 w 4891723"/>
                <a:gd name="connsiteY693" fmla="*/ 702757 h 2008710"/>
                <a:gd name="connsiteX694" fmla="*/ 707945 w 4891723"/>
                <a:gd name="connsiteY694" fmla="*/ 718324 h 2008710"/>
                <a:gd name="connsiteX695" fmla="*/ 708148 w 4891723"/>
                <a:gd name="connsiteY695" fmla="*/ 718568 h 2008710"/>
                <a:gd name="connsiteX696" fmla="*/ 709026 w 4891723"/>
                <a:gd name="connsiteY696" fmla="*/ 720054 h 2008710"/>
                <a:gd name="connsiteX697" fmla="*/ 707945 w 4891723"/>
                <a:gd name="connsiteY697" fmla="*/ 702757 h 2008710"/>
                <a:gd name="connsiteX698" fmla="*/ 1425961 w 4891723"/>
                <a:gd name="connsiteY698" fmla="*/ 692214 h 2008710"/>
                <a:gd name="connsiteX699" fmla="*/ 1427809 w 4891723"/>
                <a:gd name="connsiteY699" fmla="*/ 696270 h 2008710"/>
                <a:gd name="connsiteX700" fmla="*/ 1429510 w 4891723"/>
                <a:gd name="connsiteY700" fmla="*/ 695406 h 2008710"/>
                <a:gd name="connsiteX701" fmla="*/ 1425961 w 4891723"/>
                <a:gd name="connsiteY701" fmla="*/ 692214 h 2008710"/>
                <a:gd name="connsiteX702" fmla="*/ 3408117 w 4891723"/>
                <a:gd name="connsiteY702" fmla="*/ 691017 h 2008710"/>
                <a:gd name="connsiteX703" fmla="*/ 3397830 w 4891723"/>
                <a:gd name="connsiteY703" fmla="*/ 693263 h 2008710"/>
                <a:gd name="connsiteX704" fmla="*/ 3411648 w 4891723"/>
                <a:gd name="connsiteY704" fmla="*/ 702757 h 2008710"/>
                <a:gd name="connsiteX705" fmla="*/ 3420972 w 4891723"/>
                <a:gd name="connsiteY705" fmla="*/ 707520 h 2008710"/>
                <a:gd name="connsiteX706" fmla="*/ 3419790 w 4891723"/>
                <a:gd name="connsiteY706" fmla="*/ 691236 h 2008710"/>
                <a:gd name="connsiteX707" fmla="*/ 3408117 w 4891723"/>
                <a:gd name="connsiteY707" fmla="*/ 691017 h 2008710"/>
                <a:gd name="connsiteX708" fmla="*/ 1399870 w 4891723"/>
                <a:gd name="connsiteY708" fmla="*/ 668162 h 2008710"/>
                <a:gd name="connsiteX709" fmla="*/ 1400951 w 4891723"/>
                <a:gd name="connsiteY709" fmla="*/ 676777 h 2008710"/>
                <a:gd name="connsiteX710" fmla="*/ 1402032 w 4891723"/>
                <a:gd name="connsiteY710" fmla="*/ 673534 h 2008710"/>
                <a:gd name="connsiteX711" fmla="*/ 1403707 w 4891723"/>
                <a:gd name="connsiteY711" fmla="*/ 671744 h 2008710"/>
                <a:gd name="connsiteX712" fmla="*/ 1399870 w 4891723"/>
                <a:gd name="connsiteY712" fmla="*/ 668162 h 2008710"/>
                <a:gd name="connsiteX713" fmla="*/ 739696 w 4891723"/>
                <a:gd name="connsiteY713" fmla="*/ 664230 h 2008710"/>
                <a:gd name="connsiteX714" fmla="*/ 739134 w 4891723"/>
                <a:gd name="connsiteY714" fmla="*/ 665083 h 2008710"/>
                <a:gd name="connsiteX715" fmla="*/ 739533 w 4891723"/>
                <a:gd name="connsiteY715" fmla="*/ 666000 h 2008710"/>
                <a:gd name="connsiteX716" fmla="*/ 739696 w 4891723"/>
                <a:gd name="connsiteY716" fmla="*/ 664230 h 2008710"/>
                <a:gd name="connsiteX717" fmla="*/ 2085110 w 4891723"/>
                <a:gd name="connsiteY717" fmla="*/ 655189 h 2008710"/>
                <a:gd name="connsiteX718" fmla="*/ 2065820 w 4891723"/>
                <a:gd name="connsiteY718" fmla="*/ 667047 h 2008710"/>
                <a:gd name="connsiteX719" fmla="*/ 2085110 w 4891723"/>
                <a:gd name="connsiteY719" fmla="*/ 687621 h 2008710"/>
                <a:gd name="connsiteX720" fmla="*/ 2104739 w 4891723"/>
                <a:gd name="connsiteY720" fmla="*/ 675392 h 2008710"/>
                <a:gd name="connsiteX721" fmla="*/ 2085110 w 4891723"/>
                <a:gd name="connsiteY721" fmla="*/ 655189 h 2008710"/>
                <a:gd name="connsiteX722" fmla="*/ 752270 w 4891723"/>
                <a:gd name="connsiteY722" fmla="*/ 648094 h 2008710"/>
                <a:gd name="connsiteX723" fmla="*/ 751189 w 4891723"/>
                <a:gd name="connsiteY723" fmla="*/ 651338 h 2008710"/>
                <a:gd name="connsiteX724" fmla="*/ 749154 w 4891723"/>
                <a:gd name="connsiteY724" fmla="*/ 653434 h 2008710"/>
                <a:gd name="connsiteX725" fmla="*/ 753351 w 4891723"/>
                <a:gd name="connsiteY725" fmla="*/ 657351 h 2008710"/>
                <a:gd name="connsiteX726" fmla="*/ 752270 w 4891723"/>
                <a:gd name="connsiteY726" fmla="*/ 648094 h 2008710"/>
                <a:gd name="connsiteX727" fmla="*/ 733617 w 4891723"/>
                <a:gd name="connsiteY727" fmla="*/ 646815 h 2008710"/>
                <a:gd name="connsiteX728" fmla="*/ 697134 w 4891723"/>
                <a:gd name="connsiteY728" fmla="*/ 683297 h 2008710"/>
                <a:gd name="connsiteX729" fmla="*/ 738216 w 4891723"/>
                <a:gd name="connsiteY729" fmla="*/ 683297 h 2008710"/>
                <a:gd name="connsiteX730" fmla="*/ 738216 w 4891723"/>
                <a:gd name="connsiteY730" fmla="*/ 658751 h 2008710"/>
                <a:gd name="connsiteX731" fmla="*/ 737422 w 4891723"/>
                <a:gd name="connsiteY731" fmla="*/ 656270 h 2008710"/>
                <a:gd name="connsiteX732" fmla="*/ 733617 w 4891723"/>
                <a:gd name="connsiteY732" fmla="*/ 646815 h 2008710"/>
                <a:gd name="connsiteX733" fmla="*/ 738216 w 4891723"/>
                <a:gd name="connsiteY733" fmla="*/ 642216 h 2008710"/>
                <a:gd name="connsiteX734" fmla="*/ 737694 w 4891723"/>
                <a:gd name="connsiteY734" fmla="*/ 642738 h 2008710"/>
                <a:gd name="connsiteX735" fmla="*/ 738216 w 4891723"/>
                <a:gd name="connsiteY735" fmla="*/ 643225 h 2008710"/>
                <a:gd name="connsiteX736" fmla="*/ 738216 w 4891723"/>
                <a:gd name="connsiteY736" fmla="*/ 642216 h 2008710"/>
                <a:gd name="connsiteX737" fmla="*/ 1447438 w 4891723"/>
                <a:gd name="connsiteY737" fmla="*/ 640054 h 2008710"/>
                <a:gd name="connsiteX738" fmla="*/ 1440326 w 4891723"/>
                <a:gd name="connsiteY738" fmla="*/ 641464 h 2008710"/>
                <a:gd name="connsiteX739" fmla="*/ 1440226 w 4891723"/>
                <a:gd name="connsiteY739" fmla="*/ 641533 h 2008710"/>
                <a:gd name="connsiteX740" fmla="*/ 1442193 w 4891723"/>
                <a:gd name="connsiteY740" fmla="*/ 641962 h 2008710"/>
                <a:gd name="connsiteX741" fmla="*/ 1453721 w 4891723"/>
                <a:gd name="connsiteY741" fmla="*/ 648702 h 2008710"/>
                <a:gd name="connsiteX742" fmla="*/ 1457824 w 4891723"/>
                <a:gd name="connsiteY742" fmla="*/ 647922 h 2008710"/>
                <a:gd name="connsiteX743" fmla="*/ 1454701 w 4891723"/>
                <a:gd name="connsiteY743" fmla="*/ 640054 h 2008710"/>
                <a:gd name="connsiteX744" fmla="*/ 1447438 w 4891723"/>
                <a:gd name="connsiteY744" fmla="*/ 640054 h 2008710"/>
                <a:gd name="connsiteX745" fmla="*/ 727758 w 4891723"/>
                <a:gd name="connsiteY745" fmla="*/ 633214 h 2008710"/>
                <a:gd name="connsiteX746" fmla="*/ 728144 w 4891723"/>
                <a:gd name="connsiteY746" fmla="*/ 634095 h 2008710"/>
                <a:gd name="connsiteX747" fmla="*/ 727477 w 4891723"/>
                <a:gd name="connsiteY747" fmla="*/ 633495 h 2008710"/>
                <a:gd name="connsiteX748" fmla="*/ 727758 w 4891723"/>
                <a:gd name="connsiteY748" fmla="*/ 633214 h 2008710"/>
                <a:gd name="connsiteX749" fmla="*/ 2087441 w 4891723"/>
                <a:gd name="connsiteY749" fmla="*/ 622187 h 2008710"/>
                <a:gd name="connsiteX750" fmla="*/ 2087441 w 4891723"/>
                <a:gd name="connsiteY750" fmla="*/ 622756 h 2008710"/>
                <a:gd name="connsiteX751" fmla="*/ 2087141 w 4891723"/>
                <a:gd name="connsiteY751" fmla="*/ 622472 h 2008710"/>
                <a:gd name="connsiteX752" fmla="*/ 2087441 w 4891723"/>
                <a:gd name="connsiteY752" fmla="*/ 622187 h 2008710"/>
                <a:gd name="connsiteX753" fmla="*/ 762000 w 4891723"/>
                <a:gd name="connsiteY753" fmla="*/ 598972 h 2008710"/>
                <a:gd name="connsiteX754" fmla="*/ 727758 w 4891723"/>
                <a:gd name="connsiteY754" fmla="*/ 633214 h 2008710"/>
                <a:gd name="connsiteX755" fmla="*/ 725074 w 4891723"/>
                <a:gd name="connsiteY755" fmla="*/ 627081 h 2008710"/>
                <a:gd name="connsiteX756" fmla="*/ 722175 w 4891723"/>
                <a:gd name="connsiteY756" fmla="*/ 628808 h 2008710"/>
                <a:gd name="connsiteX757" fmla="*/ 723351 w 4891723"/>
                <a:gd name="connsiteY757" fmla="*/ 629783 h 2008710"/>
                <a:gd name="connsiteX758" fmla="*/ 727477 w 4891723"/>
                <a:gd name="connsiteY758" fmla="*/ 633495 h 2008710"/>
                <a:gd name="connsiteX759" fmla="*/ 720918 w 4891723"/>
                <a:gd name="connsiteY759" fmla="*/ 640054 h 2008710"/>
                <a:gd name="connsiteX760" fmla="*/ 730753 w 4891723"/>
                <a:gd name="connsiteY760" fmla="*/ 640054 h 2008710"/>
                <a:gd name="connsiteX761" fmla="*/ 728144 w 4891723"/>
                <a:gd name="connsiteY761" fmla="*/ 634095 h 2008710"/>
                <a:gd name="connsiteX762" fmla="*/ 734769 w 4891723"/>
                <a:gd name="connsiteY762" fmla="*/ 640054 h 2008710"/>
                <a:gd name="connsiteX763" fmla="*/ 762000 w 4891723"/>
                <a:gd name="connsiteY763" fmla="*/ 640054 h 2008710"/>
                <a:gd name="connsiteX764" fmla="*/ 762000 w 4891723"/>
                <a:gd name="connsiteY764" fmla="*/ 598972 h 2008710"/>
                <a:gd name="connsiteX765" fmla="*/ 2046360 w 4891723"/>
                <a:gd name="connsiteY765" fmla="*/ 583837 h 2008710"/>
                <a:gd name="connsiteX766" fmla="*/ 2063821 w 4891723"/>
                <a:gd name="connsiteY766" fmla="*/ 583837 h 2008710"/>
                <a:gd name="connsiteX767" fmla="*/ 2054739 w 4891723"/>
                <a:gd name="connsiteY767" fmla="*/ 587598 h 2008710"/>
                <a:gd name="connsiteX768" fmla="*/ 2051670 w 4891723"/>
                <a:gd name="connsiteY768" fmla="*/ 588868 h 2008710"/>
                <a:gd name="connsiteX769" fmla="*/ 2046360 w 4891723"/>
                <a:gd name="connsiteY769" fmla="*/ 583837 h 2008710"/>
                <a:gd name="connsiteX770" fmla="*/ 2037711 w 4891723"/>
                <a:gd name="connsiteY770" fmla="*/ 575188 h 2008710"/>
                <a:gd name="connsiteX771" fmla="*/ 2037711 w 4891723"/>
                <a:gd name="connsiteY771" fmla="*/ 594648 h 2008710"/>
                <a:gd name="connsiteX772" fmla="*/ 2038451 w 4891723"/>
                <a:gd name="connsiteY772" fmla="*/ 594342 h 2008710"/>
                <a:gd name="connsiteX773" fmla="*/ 2038252 w 4891723"/>
                <a:gd name="connsiteY773" fmla="*/ 593026 h 2008710"/>
                <a:gd name="connsiteX774" fmla="*/ 2037711 w 4891723"/>
                <a:gd name="connsiteY774" fmla="*/ 575188 h 2008710"/>
                <a:gd name="connsiteX775" fmla="*/ 2057002 w 4891723"/>
                <a:gd name="connsiteY775" fmla="*/ 562215 h 2008710"/>
                <a:gd name="connsiteX776" fmla="*/ 2037711 w 4891723"/>
                <a:gd name="connsiteY776" fmla="*/ 572992 h 2008710"/>
                <a:gd name="connsiteX777" fmla="*/ 2038928 w 4891723"/>
                <a:gd name="connsiteY777" fmla="*/ 587201 h 2008710"/>
                <a:gd name="connsiteX778" fmla="*/ 2039468 w 4891723"/>
                <a:gd name="connsiteY778" fmla="*/ 593921 h 2008710"/>
                <a:gd name="connsiteX779" fmla="*/ 2051670 w 4891723"/>
                <a:gd name="connsiteY779" fmla="*/ 588868 h 2008710"/>
                <a:gd name="connsiteX780" fmla="*/ 2087141 w 4891723"/>
                <a:gd name="connsiteY780" fmla="*/ 622472 h 2008710"/>
                <a:gd name="connsiteX781" fmla="*/ 2057171 w 4891723"/>
                <a:gd name="connsiteY781" fmla="*/ 650865 h 2008710"/>
                <a:gd name="connsiteX782" fmla="*/ 2098252 w 4891723"/>
                <a:gd name="connsiteY782" fmla="*/ 650865 h 2008710"/>
                <a:gd name="connsiteX783" fmla="*/ 2098252 w 4891723"/>
                <a:gd name="connsiteY783" fmla="*/ 611945 h 2008710"/>
                <a:gd name="connsiteX784" fmla="*/ 2087441 w 4891723"/>
                <a:gd name="connsiteY784" fmla="*/ 622187 h 2008710"/>
                <a:gd name="connsiteX785" fmla="*/ 2087441 w 4891723"/>
                <a:gd name="connsiteY785" fmla="*/ 583837 h 2008710"/>
                <a:gd name="connsiteX786" fmla="*/ 2063821 w 4891723"/>
                <a:gd name="connsiteY786" fmla="*/ 583837 h 2008710"/>
                <a:gd name="connsiteX787" fmla="*/ 2066901 w 4891723"/>
                <a:gd name="connsiteY787" fmla="*/ 582562 h 2008710"/>
                <a:gd name="connsiteX788" fmla="*/ 2076631 w 4891723"/>
                <a:gd name="connsiteY788" fmla="*/ 578533 h 2008710"/>
                <a:gd name="connsiteX789" fmla="*/ 2057002 w 4891723"/>
                <a:gd name="connsiteY789" fmla="*/ 562215 h 2008710"/>
                <a:gd name="connsiteX790" fmla="*/ 937136 w 4891723"/>
                <a:gd name="connsiteY790" fmla="*/ 559377 h 2008710"/>
                <a:gd name="connsiteX791" fmla="*/ 936905 w 4891723"/>
                <a:gd name="connsiteY791" fmla="*/ 560112 h 2008710"/>
                <a:gd name="connsiteX792" fmla="*/ 936992 w 4891723"/>
                <a:gd name="connsiteY792" fmla="*/ 560195 h 2008710"/>
                <a:gd name="connsiteX793" fmla="*/ 937136 w 4891723"/>
                <a:gd name="connsiteY793" fmla="*/ 559377 h 2008710"/>
                <a:gd name="connsiteX794" fmla="*/ 4891723 w 4891723"/>
                <a:gd name="connsiteY794" fmla="*/ 502039 h 2008710"/>
                <a:gd name="connsiteX795" fmla="*/ 4891723 w 4891723"/>
                <a:gd name="connsiteY795" fmla="*/ 1550577 h 2008710"/>
                <a:gd name="connsiteX796" fmla="*/ 4891723 w 4891723"/>
                <a:gd name="connsiteY796" fmla="*/ 502039 h 2008710"/>
                <a:gd name="connsiteX797" fmla="*/ 1669717 w 4891723"/>
                <a:gd name="connsiteY797" fmla="*/ 349046 h 2008710"/>
                <a:gd name="connsiteX798" fmla="*/ 1665472 w 4891723"/>
                <a:gd name="connsiteY798" fmla="*/ 350121 h 2008710"/>
                <a:gd name="connsiteX799" fmla="*/ 1667963 w 4891723"/>
                <a:gd name="connsiteY799" fmla="*/ 350052 h 2008710"/>
                <a:gd name="connsiteX800" fmla="*/ 1669770 w 4891723"/>
                <a:gd name="connsiteY800" fmla="*/ 349241 h 2008710"/>
                <a:gd name="connsiteX801" fmla="*/ 1669717 w 4891723"/>
                <a:gd name="connsiteY801" fmla="*/ 349046 h 2008710"/>
                <a:gd name="connsiteX802" fmla="*/ 3600287 w 4891723"/>
                <a:gd name="connsiteY802" fmla="*/ 347138 h 2008710"/>
                <a:gd name="connsiteX803" fmla="*/ 3599183 w 4891723"/>
                <a:gd name="connsiteY803" fmla="*/ 347484 h 2008710"/>
                <a:gd name="connsiteX804" fmla="*/ 3601273 w 4891723"/>
                <a:gd name="connsiteY804" fmla="*/ 347673 h 2008710"/>
                <a:gd name="connsiteX805" fmla="*/ 3600287 w 4891723"/>
                <a:gd name="connsiteY805" fmla="*/ 347138 h 2008710"/>
                <a:gd name="connsiteX806" fmla="*/ 1790641 w 4891723"/>
                <a:gd name="connsiteY806" fmla="*/ 307070 h 2008710"/>
                <a:gd name="connsiteX807" fmla="*/ 1777406 w 4891723"/>
                <a:gd name="connsiteY807" fmla="*/ 310896 h 2008710"/>
                <a:gd name="connsiteX808" fmla="*/ 1767463 w 4891723"/>
                <a:gd name="connsiteY808" fmla="*/ 317279 h 2008710"/>
                <a:gd name="connsiteX809" fmla="*/ 1766253 w 4891723"/>
                <a:gd name="connsiteY809" fmla="*/ 317805 h 2008710"/>
                <a:gd name="connsiteX810" fmla="*/ 1767287 w 4891723"/>
                <a:gd name="connsiteY810" fmla="*/ 318970 h 2008710"/>
                <a:gd name="connsiteX811" fmla="*/ 1776831 w 4891723"/>
                <a:gd name="connsiteY811" fmla="*/ 339646 h 2008710"/>
                <a:gd name="connsiteX812" fmla="*/ 1769534 w 4891723"/>
                <a:gd name="connsiteY812" fmla="*/ 384241 h 2008710"/>
                <a:gd name="connsiteX813" fmla="*/ 1731088 w 4891723"/>
                <a:gd name="connsiteY813" fmla="*/ 423633 h 2008710"/>
                <a:gd name="connsiteX814" fmla="*/ 1693486 w 4891723"/>
                <a:gd name="connsiteY814" fmla="*/ 459748 h 2008710"/>
                <a:gd name="connsiteX815" fmla="*/ 1669246 w 4891723"/>
                <a:gd name="connsiteY815" fmla="*/ 481522 h 2008710"/>
                <a:gd name="connsiteX816" fmla="*/ 1646223 w 4891723"/>
                <a:gd name="connsiteY816" fmla="*/ 507924 h 2008710"/>
                <a:gd name="connsiteX817" fmla="*/ 1607033 w 4891723"/>
                <a:gd name="connsiteY817" fmla="*/ 553584 h 2008710"/>
                <a:gd name="connsiteX818" fmla="*/ 1567945 w 4891723"/>
                <a:gd name="connsiteY818" fmla="*/ 599040 h 2008710"/>
                <a:gd name="connsiteX819" fmla="*/ 1557506 w 4891723"/>
                <a:gd name="connsiteY819" fmla="*/ 610560 h 2008710"/>
                <a:gd name="connsiteX820" fmla="*/ 1549735 w 4891723"/>
                <a:gd name="connsiteY820" fmla="*/ 619412 h 2008710"/>
                <a:gd name="connsiteX821" fmla="*/ 1551121 w 4891723"/>
                <a:gd name="connsiteY821" fmla="*/ 627182 h 2008710"/>
                <a:gd name="connsiteX822" fmla="*/ 1560428 w 4891723"/>
                <a:gd name="connsiteY822" fmla="*/ 637486 h 2008710"/>
                <a:gd name="connsiteX823" fmla="*/ 1569499 w 4891723"/>
                <a:gd name="connsiteY823" fmla="*/ 646000 h 2008710"/>
                <a:gd name="connsiteX824" fmla="*/ 1590378 w 4891723"/>
                <a:gd name="connsiteY824" fmla="*/ 658567 h 2008710"/>
                <a:gd name="connsiteX825" fmla="*/ 1621594 w 4891723"/>
                <a:gd name="connsiteY825" fmla="*/ 667959 h 2008710"/>
                <a:gd name="connsiteX826" fmla="*/ 1622675 w 4891723"/>
                <a:gd name="connsiteY826" fmla="*/ 686659 h 2008710"/>
                <a:gd name="connsiteX827" fmla="*/ 1623756 w 4891723"/>
                <a:gd name="connsiteY827" fmla="*/ 703230 h 2008710"/>
                <a:gd name="connsiteX828" fmla="*/ 1609094 w 4891723"/>
                <a:gd name="connsiteY828" fmla="*/ 717892 h 2008710"/>
                <a:gd name="connsiteX829" fmla="*/ 1619432 w 4891723"/>
                <a:gd name="connsiteY829" fmla="*/ 720054 h 2008710"/>
                <a:gd name="connsiteX830" fmla="*/ 1554550 w 4891723"/>
                <a:gd name="connsiteY830" fmla="*/ 711862 h 2008710"/>
                <a:gd name="connsiteX831" fmla="*/ 1516323 w 4891723"/>
                <a:gd name="connsiteY831" fmla="*/ 688939 h 2008710"/>
                <a:gd name="connsiteX832" fmla="*/ 1509144 w 4891723"/>
                <a:gd name="connsiteY832" fmla="*/ 683905 h 2008710"/>
                <a:gd name="connsiteX833" fmla="*/ 1504725 w 4891723"/>
                <a:gd name="connsiteY833" fmla="*/ 680490 h 2008710"/>
                <a:gd name="connsiteX834" fmla="*/ 1490022 w 4891723"/>
                <a:gd name="connsiteY834" fmla="*/ 701435 h 2008710"/>
                <a:gd name="connsiteX835" fmla="*/ 1478147 w 4891723"/>
                <a:gd name="connsiteY835" fmla="*/ 719902 h 2008710"/>
                <a:gd name="connsiteX836" fmla="*/ 1454498 w 4891723"/>
                <a:gd name="connsiteY836" fmla="*/ 751811 h 2008710"/>
                <a:gd name="connsiteX837" fmla="*/ 1439684 w 4891723"/>
                <a:gd name="connsiteY837" fmla="*/ 773247 h 2008710"/>
                <a:gd name="connsiteX838" fmla="*/ 1430241 w 4891723"/>
                <a:gd name="connsiteY838" fmla="*/ 796946 h 2008710"/>
                <a:gd name="connsiteX839" fmla="*/ 1410917 w 4891723"/>
                <a:gd name="connsiteY839" fmla="*/ 827943 h 2008710"/>
                <a:gd name="connsiteX840" fmla="*/ 1395072 w 4891723"/>
                <a:gd name="connsiteY840" fmla="*/ 852555 h 2008710"/>
                <a:gd name="connsiteX841" fmla="*/ 1361187 w 4891723"/>
                <a:gd name="connsiteY841" fmla="*/ 926795 h 2008710"/>
                <a:gd name="connsiteX842" fmla="*/ 1325004 w 4891723"/>
                <a:gd name="connsiteY842" fmla="*/ 1006306 h 2008710"/>
                <a:gd name="connsiteX843" fmla="*/ 1312538 w 4891723"/>
                <a:gd name="connsiteY843" fmla="*/ 1037134 h 2008710"/>
                <a:gd name="connsiteX844" fmla="*/ 1299835 w 4891723"/>
                <a:gd name="connsiteY844" fmla="*/ 1074651 h 2008710"/>
                <a:gd name="connsiteX845" fmla="*/ 1282774 w 4891723"/>
                <a:gd name="connsiteY845" fmla="*/ 1123435 h 2008710"/>
                <a:gd name="connsiteX846" fmla="*/ 1277470 w 4891723"/>
                <a:gd name="connsiteY846" fmla="*/ 1141273 h 2008710"/>
                <a:gd name="connsiteX847" fmla="*/ 1269396 w 4891723"/>
                <a:gd name="connsiteY847" fmla="*/ 1163266 h 2008710"/>
                <a:gd name="connsiteX848" fmla="*/ 1257622 w 4891723"/>
                <a:gd name="connsiteY848" fmla="*/ 1213435 h 2008710"/>
                <a:gd name="connsiteX849" fmla="*/ 1247267 w 4891723"/>
                <a:gd name="connsiteY849" fmla="*/ 1272456 h 2008710"/>
                <a:gd name="connsiteX850" fmla="*/ 1239869 w 4891723"/>
                <a:gd name="connsiteY850" fmla="*/ 1301679 h 2008710"/>
                <a:gd name="connsiteX851" fmla="*/ 1232301 w 4891723"/>
                <a:gd name="connsiteY851" fmla="*/ 1357795 h 2008710"/>
                <a:gd name="connsiteX852" fmla="*/ 1228889 w 4891723"/>
                <a:gd name="connsiteY852" fmla="*/ 1408437 h 2008710"/>
                <a:gd name="connsiteX853" fmla="*/ 1227977 w 4891723"/>
                <a:gd name="connsiteY853" fmla="*/ 1418217 h 2008710"/>
                <a:gd name="connsiteX854" fmla="*/ 1226896 w 4891723"/>
                <a:gd name="connsiteY854" fmla="*/ 1429923 h 2008710"/>
                <a:gd name="connsiteX855" fmla="*/ 1223889 w 4891723"/>
                <a:gd name="connsiteY855" fmla="*/ 1443268 h 2008710"/>
                <a:gd name="connsiteX856" fmla="*/ 1230139 w 4891723"/>
                <a:gd name="connsiteY856" fmla="*/ 1468809 h 2008710"/>
                <a:gd name="connsiteX857" fmla="*/ 1229058 w 4891723"/>
                <a:gd name="connsiteY857" fmla="*/ 1485464 h 2008710"/>
                <a:gd name="connsiteX858" fmla="*/ 1229058 w 4891723"/>
                <a:gd name="connsiteY858" fmla="*/ 1582762 h 2008710"/>
                <a:gd name="connsiteX859" fmla="*/ 1229058 w 4891723"/>
                <a:gd name="connsiteY859" fmla="*/ 1602374 h 2008710"/>
                <a:gd name="connsiteX860" fmla="*/ 1230375 w 4891723"/>
                <a:gd name="connsiteY860" fmla="*/ 1616985 h 2008710"/>
                <a:gd name="connsiteX861" fmla="*/ 1256592 w 4891723"/>
                <a:gd name="connsiteY861" fmla="*/ 1709283 h 2008710"/>
                <a:gd name="connsiteX862" fmla="*/ 1293957 w 4891723"/>
                <a:gd name="connsiteY862" fmla="*/ 1794216 h 2008710"/>
                <a:gd name="connsiteX863" fmla="*/ 1322251 w 4891723"/>
                <a:gd name="connsiteY863" fmla="*/ 1837476 h 2008710"/>
                <a:gd name="connsiteX864" fmla="*/ 1360883 w 4891723"/>
                <a:gd name="connsiteY864" fmla="*/ 1880298 h 2008710"/>
                <a:gd name="connsiteX865" fmla="*/ 1409566 w 4891723"/>
                <a:gd name="connsiteY865" fmla="*/ 1902764 h 2008710"/>
                <a:gd name="connsiteX866" fmla="*/ 1531830 w 4891723"/>
                <a:gd name="connsiteY866" fmla="*/ 1872764 h 2008710"/>
                <a:gd name="connsiteX867" fmla="*/ 1685817 w 4891723"/>
                <a:gd name="connsiteY867" fmla="*/ 1751918 h 2008710"/>
                <a:gd name="connsiteX868" fmla="*/ 1708605 w 4891723"/>
                <a:gd name="connsiteY868" fmla="*/ 1726884 h 2008710"/>
                <a:gd name="connsiteX869" fmla="*/ 1736223 w 4891723"/>
                <a:gd name="connsiteY869" fmla="*/ 1704047 h 2008710"/>
                <a:gd name="connsiteX870" fmla="*/ 1747237 w 4891723"/>
                <a:gd name="connsiteY870" fmla="*/ 1690161 h 2008710"/>
                <a:gd name="connsiteX871" fmla="*/ 1763149 w 4891723"/>
                <a:gd name="connsiteY871" fmla="*/ 1665938 h 2008710"/>
                <a:gd name="connsiteX872" fmla="*/ 1784332 w 4891723"/>
                <a:gd name="connsiteY872" fmla="*/ 1644756 h 2008710"/>
                <a:gd name="connsiteX873" fmla="*/ 1796612 w 4891723"/>
                <a:gd name="connsiteY873" fmla="*/ 1631411 h 2008710"/>
                <a:gd name="connsiteX874" fmla="*/ 1811223 w 4891723"/>
                <a:gd name="connsiteY874" fmla="*/ 1613370 h 2008710"/>
                <a:gd name="connsiteX875" fmla="*/ 1857964 w 4891723"/>
                <a:gd name="connsiteY875" fmla="*/ 1541579 h 2008710"/>
                <a:gd name="connsiteX876" fmla="*/ 1897339 w 4891723"/>
                <a:gd name="connsiteY876" fmla="*/ 1478538 h 2008710"/>
                <a:gd name="connsiteX877" fmla="*/ 1907761 w 4891723"/>
                <a:gd name="connsiteY877" fmla="*/ 1451393 h 2008710"/>
                <a:gd name="connsiteX878" fmla="*/ 1922271 w 4891723"/>
                <a:gd name="connsiteY878" fmla="*/ 1421714 h 2008710"/>
                <a:gd name="connsiteX879" fmla="*/ 1963403 w 4891723"/>
                <a:gd name="connsiteY879" fmla="*/ 1342997 h 2008710"/>
                <a:gd name="connsiteX880" fmla="*/ 1997441 w 4891723"/>
                <a:gd name="connsiteY880" fmla="*/ 1263233 h 2008710"/>
                <a:gd name="connsiteX881" fmla="*/ 2007880 w 4891723"/>
                <a:gd name="connsiteY881" fmla="*/ 1229973 h 2008710"/>
                <a:gd name="connsiteX882" fmla="*/ 2018488 w 4891723"/>
                <a:gd name="connsiteY882" fmla="*/ 1198064 h 2008710"/>
                <a:gd name="connsiteX883" fmla="*/ 2032475 w 4891723"/>
                <a:gd name="connsiteY883" fmla="*/ 1128570 h 2008710"/>
                <a:gd name="connsiteX884" fmla="*/ 2046630 w 4891723"/>
                <a:gd name="connsiteY884" fmla="*/ 1059549 h 2008710"/>
                <a:gd name="connsiteX885" fmla="*/ 2058759 w 4891723"/>
                <a:gd name="connsiteY885" fmla="*/ 1008536 h 2008710"/>
                <a:gd name="connsiteX886" fmla="*/ 2059333 w 4891723"/>
                <a:gd name="connsiteY886" fmla="*/ 963738 h 2008710"/>
                <a:gd name="connsiteX887" fmla="*/ 2059333 w 4891723"/>
                <a:gd name="connsiteY887" fmla="*/ 936204 h 2008710"/>
                <a:gd name="connsiteX888" fmla="*/ 2065279 w 4891723"/>
                <a:gd name="connsiteY888" fmla="*/ 911305 h 2008710"/>
                <a:gd name="connsiteX889" fmla="*/ 2065009 w 4891723"/>
                <a:gd name="connsiteY889" fmla="*/ 888501 h 2008710"/>
                <a:gd name="connsiteX890" fmla="*/ 2062103 w 4891723"/>
                <a:gd name="connsiteY890" fmla="*/ 854954 h 2008710"/>
                <a:gd name="connsiteX891" fmla="*/ 2062576 w 4891723"/>
                <a:gd name="connsiteY891" fmla="*/ 829582 h 2008710"/>
                <a:gd name="connsiteX892" fmla="*/ 2059333 w 4891723"/>
                <a:gd name="connsiteY892" fmla="*/ 795730 h 2008710"/>
                <a:gd name="connsiteX893" fmla="*/ 2054333 w 4891723"/>
                <a:gd name="connsiteY893" fmla="*/ 763484 h 2008710"/>
                <a:gd name="connsiteX894" fmla="*/ 2045684 w 4891723"/>
                <a:gd name="connsiteY894" fmla="*/ 730189 h 2008710"/>
                <a:gd name="connsiteX895" fmla="*/ 2033286 w 4891723"/>
                <a:gd name="connsiteY895" fmla="*/ 678618 h 2008710"/>
                <a:gd name="connsiteX896" fmla="*/ 2018590 w 4891723"/>
                <a:gd name="connsiteY896" fmla="*/ 633939 h 2008710"/>
                <a:gd name="connsiteX897" fmla="*/ 1976799 w 4891723"/>
                <a:gd name="connsiteY897" fmla="*/ 530813 h 2008710"/>
                <a:gd name="connsiteX898" fmla="*/ 1925076 w 4891723"/>
                <a:gd name="connsiteY898" fmla="*/ 434140 h 2008710"/>
                <a:gd name="connsiteX899" fmla="*/ 1907981 w 4891723"/>
                <a:gd name="connsiteY899" fmla="*/ 410576 h 2008710"/>
                <a:gd name="connsiteX900" fmla="*/ 1894231 w 4891723"/>
                <a:gd name="connsiteY900" fmla="*/ 393870 h 2008710"/>
                <a:gd name="connsiteX901" fmla="*/ 1849906 w 4891723"/>
                <a:gd name="connsiteY901" fmla="*/ 343160 h 2008710"/>
                <a:gd name="connsiteX902" fmla="*/ 1805007 w 4891723"/>
                <a:gd name="connsiteY902" fmla="*/ 311876 h 2008710"/>
                <a:gd name="connsiteX903" fmla="*/ 1790641 w 4891723"/>
                <a:gd name="connsiteY903" fmla="*/ 307070 h 2008710"/>
                <a:gd name="connsiteX904" fmla="*/ 3547291 w 4891723"/>
                <a:gd name="connsiteY904" fmla="*/ 304916 h 2008710"/>
                <a:gd name="connsiteX905" fmla="*/ 3550542 w 4891723"/>
                <a:gd name="connsiteY905" fmla="*/ 310558 h 2008710"/>
                <a:gd name="connsiteX906" fmla="*/ 3552150 w 4891723"/>
                <a:gd name="connsiteY906" fmla="*/ 309830 h 2008710"/>
                <a:gd name="connsiteX907" fmla="*/ 3547291 w 4891723"/>
                <a:gd name="connsiteY907" fmla="*/ 304916 h 2008710"/>
                <a:gd name="connsiteX908" fmla="*/ 3597021 w 4891723"/>
                <a:gd name="connsiteY908" fmla="*/ 220592 h 2008710"/>
                <a:gd name="connsiteX909" fmla="*/ 3597021 w 4891723"/>
                <a:gd name="connsiteY909" fmla="*/ 261673 h 2008710"/>
                <a:gd name="connsiteX910" fmla="*/ 3638102 w 4891723"/>
                <a:gd name="connsiteY910" fmla="*/ 261673 h 2008710"/>
                <a:gd name="connsiteX911" fmla="*/ 3597021 w 4891723"/>
                <a:gd name="connsiteY911" fmla="*/ 220592 h 2008710"/>
                <a:gd name="connsiteX912" fmla="*/ 1703769 w 4891723"/>
                <a:gd name="connsiteY912" fmla="*/ 191622 h 2008710"/>
                <a:gd name="connsiteX913" fmla="*/ 1728571 w 4891723"/>
                <a:gd name="connsiteY913" fmla="*/ 192923 h 2008710"/>
                <a:gd name="connsiteX914" fmla="*/ 1776122 w 4891723"/>
                <a:gd name="connsiteY914" fmla="*/ 207889 h 2008710"/>
                <a:gd name="connsiteX915" fmla="*/ 1791257 w 4891723"/>
                <a:gd name="connsiteY915" fmla="*/ 211656 h 2008710"/>
                <a:gd name="connsiteX916" fmla="*/ 1812169 w 4891723"/>
                <a:gd name="connsiteY916" fmla="*/ 218362 h 2008710"/>
                <a:gd name="connsiteX917" fmla="*/ 1851072 w 4891723"/>
                <a:gd name="connsiteY917" fmla="*/ 237872 h 2008710"/>
                <a:gd name="connsiteX918" fmla="*/ 1884535 w 4891723"/>
                <a:gd name="connsiteY918" fmla="*/ 259984 h 2008710"/>
                <a:gd name="connsiteX919" fmla="*/ 2003961 w 4891723"/>
                <a:gd name="connsiteY919" fmla="*/ 360626 h 2008710"/>
                <a:gd name="connsiteX920" fmla="*/ 2054603 w 4891723"/>
                <a:gd name="connsiteY920" fmla="*/ 432316 h 2008710"/>
                <a:gd name="connsiteX921" fmla="*/ 2093894 w 4891723"/>
                <a:gd name="connsiteY921" fmla="*/ 499681 h 2008710"/>
                <a:gd name="connsiteX922" fmla="*/ 2128878 w 4891723"/>
                <a:gd name="connsiteY922" fmla="*/ 578651 h 2008710"/>
                <a:gd name="connsiteX923" fmla="*/ 2153759 w 4891723"/>
                <a:gd name="connsiteY923" fmla="*/ 653162 h 2008710"/>
                <a:gd name="connsiteX924" fmla="*/ 2160955 w 4891723"/>
                <a:gd name="connsiteY924" fmla="*/ 694108 h 2008710"/>
                <a:gd name="connsiteX925" fmla="*/ 2166091 w 4891723"/>
                <a:gd name="connsiteY925" fmla="*/ 720460 h 2008710"/>
                <a:gd name="connsiteX926" fmla="*/ 2169604 w 4891723"/>
                <a:gd name="connsiteY926" fmla="*/ 752487 h 2008710"/>
                <a:gd name="connsiteX927" fmla="*/ 2169604 w 4891723"/>
                <a:gd name="connsiteY927" fmla="*/ 773804 h 2008710"/>
                <a:gd name="connsiteX928" fmla="*/ 2172408 w 4891723"/>
                <a:gd name="connsiteY928" fmla="*/ 791372 h 2008710"/>
                <a:gd name="connsiteX929" fmla="*/ 2176091 w 4891723"/>
                <a:gd name="connsiteY929" fmla="*/ 817386 h 2008710"/>
                <a:gd name="connsiteX930" fmla="*/ 2176918 w 4891723"/>
                <a:gd name="connsiteY930" fmla="*/ 861964 h 2008710"/>
                <a:gd name="connsiteX931" fmla="*/ 2178253 w 4891723"/>
                <a:gd name="connsiteY931" fmla="*/ 909853 h 2008710"/>
                <a:gd name="connsiteX932" fmla="*/ 2162543 w 4891723"/>
                <a:gd name="connsiteY932" fmla="*/ 956779 h 2008710"/>
                <a:gd name="connsiteX933" fmla="*/ 2159672 w 4891723"/>
                <a:gd name="connsiteY933" fmla="*/ 960157 h 2008710"/>
                <a:gd name="connsiteX934" fmla="*/ 2166361 w 4891723"/>
                <a:gd name="connsiteY934" fmla="*/ 988840 h 2008710"/>
                <a:gd name="connsiteX935" fmla="*/ 2165280 w 4891723"/>
                <a:gd name="connsiteY935" fmla="*/ 1026847 h 2008710"/>
                <a:gd name="connsiteX936" fmla="*/ 2158868 w 4891723"/>
                <a:gd name="connsiteY936" fmla="*/ 1026349 h 2008710"/>
                <a:gd name="connsiteX937" fmla="*/ 2162020 w 4891723"/>
                <a:gd name="connsiteY937" fmla="*/ 1041635 h 2008710"/>
                <a:gd name="connsiteX938" fmla="*/ 2155617 w 4891723"/>
                <a:gd name="connsiteY938" fmla="*/ 1064854 h 2008710"/>
                <a:gd name="connsiteX939" fmla="*/ 2141749 w 4891723"/>
                <a:gd name="connsiteY939" fmla="*/ 1100563 h 2008710"/>
                <a:gd name="connsiteX940" fmla="*/ 2133996 w 4891723"/>
                <a:gd name="connsiteY940" fmla="*/ 1145090 h 2008710"/>
                <a:gd name="connsiteX941" fmla="*/ 2128185 w 4891723"/>
                <a:gd name="connsiteY941" fmla="*/ 1167320 h 2008710"/>
                <a:gd name="connsiteX942" fmla="*/ 2121909 w 4891723"/>
                <a:gd name="connsiteY942" fmla="*/ 1177202 h 2008710"/>
                <a:gd name="connsiteX943" fmla="*/ 2108048 w 4891723"/>
                <a:gd name="connsiteY943" fmla="*/ 1186813 h 2008710"/>
                <a:gd name="connsiteX944" fmla="*/ 2119820 w 4891723"/>
                <a:gd name="connsiteY944" fmla="*/ 1184036 h 2008710"/>
                <a:gd name="connsiteX945" fmla="*/ 2112036 w 4891723"/>
                <a:gd name="connsiteY945" fmla="*/ 1190935 h 2008710"/>
                <a:gd name="connsiteX946" fmla="*/ 2088252 w 4891723"/>
                <a:gd name="connsiteY946" fmla="*/ 1206611 h 2008710"/>
                <a:gd name="connsiteX947" fmla="*/ 2087629 w 4891723"/>
                <a:gd name="connsiteY947" fmla="*/ 1206408 h 2008710"/>
                <a:gd name="connsiteX948" fmla="*/ 2085279 w 4891723"/>
                <a:gd name="connsiteY948" fmla="*/ 1208706 h 2008710"/>
                <a:gd name="connsiteX949" fmla="*/ 2111225 w 4891723"/>
                <a:gd name="connsiteY949" fmla="*/ 1228165 h 2008710"/>
                <a:gd name="connsiteX950" fmla="*/ 2096867 w 4891723"/>
                <a:gd name="connsiteY950" fmla="*/ 1262861 h 2008710"/>
                <a:gd name="connsiteX951" fmla="*/ 2095522 w 4891723"/>
                <a:gd name="connsiteY951" fmla="*/ 1263625 h 2008710"/>
                <a:gd name="connsiteX952" fmla="*/ 2096990 w 4891723"/>
                <a:gd name="connsiteY952" fmla="*/ 1263768 h 2008710"/>
                <a:gd name="connsiteX953" fmla="*/ 2113725 w 4891723"/>
                <a:gd name="connsiteY953" fmla="*/ 1278892 h 2008710"/>
                <a:gd name="connsiteX954" fmla="*/ 2108962 w 4891723"/>
                <a:gd name="connsiteY954" fmla="*/ 1306409 h 2008710"/>
                <a:gd name="connsiteX955" fmla="*/ 2101901 w 4891723"/>
                <a:gd name="connsiteY955" fmla="*/ 1314230 h 2008710"/>
                <a:gd name="connsiteX956" fmla="*/ 2087104 w 4891723"/>
                <a:gd name="connsiteY956" fmla="*/ 1329788 h 2008710"/>
                <a:gd name="connsiteX957" fmla="*/ 2076697 w 4891723"/>
                <a:gd name="connsiteY957" fmla="*/ 1329458 h 2008710"/>
                <a:gd name="connsiteX958" fmla="*/ 2075899 w 4891723"/>
                <a:gd name="connsiteY958" fmla="*/ 1331218 h 2008710"/>
                <a:gd name="connsiteX959" fmla="*/ 2100414 w 4891723"/>
                <a:gd name="connsiteY959" fmla="*/ 1355734 h 2008710"/>
                <a:gd name="connsiteX960" fmla="*/ 2081934 w 4891723"/>
                <a:gd name="connsiteY960" fmla="*/ 1355734 h 2008710"/>
                <a:gd name="connsiteX961" fmla="*/ 2082374 w 4891723"/>
                <a:gd name="connsiteY961" fmla="*/ 1357896 h 2008710"/>
                <a:gd name="connsiteX962" fmla="*/ 2073995 w 4891723"/>
                <a:gd name="connsiteY962" fmla="*/ 1387980 h 2008710"/>
                <a:gd name="connsiteX963" fmla="*/ 2063725 w 4891723"/>
                <a:gd name="connsiteY963" fmla="*/ 1395662 h 2008710"/>
                <a:gd name="connsiteX964" fmla="*/ 2053058 w 4891723"/>
                <a:gd name="connsiteY964" fmla="*/ 1400768 h 2008710"/>
                <a:gd name="connsiteX965" fmla="*/ 2053619 w 4891723"/>
                <a:gd name="connsiteY965" fmla="*/ 1401722 h 2008710"/>
                <a:gd name="connsiteX966" fmla="*/ 2057340 w 4891723"/>
                <a:gd name="connsiteY966" fmla="*/ 1408910 h 2008710"/>
                <a:gd name="connsiteX967" fmla="*/ 2049012 w 4891723"/>
                <a:gd name="connsiteY967" fmla="*/ 1442499 h 2008710"/>
                <a:gd name="connsiteX968" fmla="*/ 2048899 w 4891723"/>
                <a:gd name="connsiteY968" fmla="*/ 1442565 h 2008710"/>
                <a:gd name="connsiteX969" fmla="*/ 2049114 w 4891723"/>
                <a:gd name="connsiteY969" fmla="*/ 1443471 h 2008710"/>
                <a:gd name="connsiteX970" fmla="*/ 2038624 w 4891723"/>
                <a:gd name="connsiteY970" fmla="*/ 1477052 h 2008710"/>
                <a:gd name="connsiteX971" fmla="*/ 2032036 w 4891723"/>
                <a:gd name="connsiteY971" fmla="*/ 1486190 h 2008710"/>
                <a:gd name="connsiteX972" fmla="*/ 2025076 w 4891723"/>
                <a:gd name="connsiteY972" fmla="*/ 1505498 h 2008710"/>
                <a:gd name="connsiteX973" fmla="*/ 2007610 w 4891723"/>
                <a:gd name="connsiteY973" fmla="*/ 1534552 h 2008710"/>
                <a:gd name="connsiteX974" fmla="*/ 2000652 w 4891723"/>
                <a:gd name="connsiteY974" fmla="*/ 1545239 h 2008710"/>
                <a:gd name="connsiteX975" fmla="*/ 1988595 w 4891723"/>
                <a:gd name="connsiteY975" fmla="*/ 1552468 h 2008710"/>
                <a:gd name="connsiteX976" fmla="*/ 1988203 w 4891723"/>
                <a:gd name="connsiteY976" fmla="*/ 1562726 h 2008710"/>
                <a:gd name="connsiteX977" fmla="*/ 1986529 w 4891723"/>
                <a:gd name="connsiteY977" fmla="*/ 1573742 h 2008710"/>
                <a:gd name="connsiteX978" fmla="*/ 1958218 w 4891723"/>
                <a:gd name="connsiteY978" fmla="*/ 1610803 h 2008710"/>
                <a:gd name="connsiteX979" fmla="*/ 1962947 w 4891723"/>
                <a:gd name="connsiteY979" fmla="*/ 1610870 h 2008710"/>
                <a:gd name="connsiteX980" fmla="*/ 1947677 w 4891723"/>
                <a:gd name="connsiteY980" fmla="*/ 1650398 h 2008710"/>
                <a:gd name="connsiteX981" fmla="*/ 1937103 w 4891723"/>
                <a:gd name="connsiteY981" fmla="*/ 1657188 h 2008710"/>
                <a:gd name="connsiteX982" fmla="*/ 1934839 w 4891723"/>
                <a:gd name="connsiteY982" fmla="*/ 1679655 h 2008710"/>
                <a:gd name="connsiteX983" fmla="*/ 1913234 w 4891723"/>
                <a:gd name="connsiteY983" fmla="*/ 1695905 h 2008710"/>
                <a:gd name="connsiteX984" fmla="*/ 1898251 w 4891723"/>
                <a:gd name="connsiteY984" fmla="*/ 1713067 h 2008710"/>
                <a:gd name="connsiteX985" fmla="*/ 1888150 w 4891723"/>
                <a:gd name="connsiteY985" fmla="*/ 1725466 h 2008710"/>
                <a:gd name="connsiteX986" fmla="*/ 1878420 w 4891723"/>
                <a:gd name="connsiteY986" fmla="*/ 1739587 h 2008710"/>
                <a:gd name="connsiteX987" fmla="*/ 1853319 w 4891723"/>
                <a:gd name="connsiteY987" fmla="*/ 1763946 h 2008710"/>
                <a:gd name="connsiteX988" fmla="*/ 1843656 w 4891723"/>
                <a:gd name="connsiteY988" fmla="*/ 1772358 h 2008710"/>
                <a:gd name="connsiteX989" fmla="*/ 1818132 w 4891723"/>
                <a:gd name="connsiteY989" fmla="*/ 1804976 h 2008710"/>
                <a:gd name="connsiteX990" fmla="*/ 1797203 w 4891723"/>
                <a:gd name="connsiteY990" fmla="*/ 1830230 h 2008710"/>
                <a:gd name="connsiteX991" fmla="*/ 1762676 w 4891723"/>
                <a:gd name="connsiteY991" fmla="*/ 1868389 h 2008710"/>
                <a:gd name="connsiteX992" fmla="*/ 1723047 w 4891723"/>
                <a:gd name="connsiteY992" fmla="*/ 1895703 h 2008710"/>
                <a:gd name="connsiteX993" fmla="*/ 1706713 w 4891723"/>
                <a:gd name="connsiteY993" fmla="*/ 1904706 h 2008710"/>
                <a:gd name="connsiteX994" fmla="*/ 1693926 w 4891723"/>
                <a:gd name="connsiteY994" fmla="*/ 1915061 h 2008710"/>
                <a:gd name="connsiteX995" fmla="*/ 1665919 w 4891723"/>
                <a:gd name="connsiteY995" fmla="*/ 1933034 h 2008710"/>
                <a:gd name="connsiteX996" fmla="*/ 1656493 w 4891723"/>
                <a:gd name="connsiteY996" fmla="*/ 1937460 h 2008710"/>
                <a:gd name="connsiteX997" fmla="*/ 1602945 w 4891723"/>
                <a:gd name="connsiteY997" fmla="*/ 1971954 h 2008710"/>
                <a:gd name="connsiteX998" fmla="*/ 1605580 w 4891723"/>
                <a:gd name="connsiteY998" fmla="*/ 1969014 h 2008710"/>
                <a:gd name="connsiteX999" fmla="*/ 1567354 w 4891723"/>
                <a:gd name="connsiteY999" fmla="*/ 1992359 h 2008710"/>
                <a:gd name="connsiteX1000" fmla="*/ 1527979 w 4891723"/>
                <a:gd name="connsiteY1000" fmla="*/ 2003710 h 2008710"/>
                <a:gd name="connsiteX1001" fmla="*/ 1475816 w 4891723"/>
                <a:gd name="connsiteY1001" fmla="*/ 2008710 h 2008710"/>
                <a:gd name="connsiteX1002" fmla="*/ 1427437 w 4891723"/>
                <a:gd name="connsiteY1002" fmla="*/ 2008710 h 2008710"/>
                <a:gd name="connsiteX1003" fmla="*/ 1408214 w 4891723"/>
                <a:gd name="connsiteY1003" fmla="*/ 2003035 h 2008710"/>
                <a:gd name="connsiteX1004" fmla="*/ 1376103 w 4891723"/>
                <a:gd name="connsiteY1004" fmla="*/ 1987443 h 2008710"/>
                <a:gd name="connsiteX1005" fmla="*/ 1343788 w 4891723"/>
                <a:gd name="connsiteY1005" fmla="*/ 1971751 h 2008710"/>
                <a:gd name="connsiteX1006" fmla="*/ 1340055 w 4891723"/>
                <a:gd name="connsiteY1006" fmla="*/ 1971954 h 2008710"/>
                <a:gd name="connsiteX1007" fmla="*/ 1328788 w 4891723"/>
                <a:gd name="connsiteY1007" fmla="*/ 1964724 h 2008710"/>
                <a:gd name="connsiteX1008" fmla="*/ 1293163 w 4891723"/>
                <a:gd name="connsiteY1008" fmla="*/ 1934639 h 2008710"/>
                <a:gd name="connsiteX1009" fmla="*/ 1266457 w 4891723"/>
                <a:gd name="connsiteY1009" fmla="*/ 1909318 h 2008710"/>
                <a:gd name="connsiteX1010" fmla="*/ 1220730 w 4891723"/>
                <a:gd name="connsiteY1010" fmla="*/ 1847983 h 2008710"/>
                <a:gd name="connsiteX1011" fmla="*/ 1183956 w 4891723"/>
                <a:gd name="connsiteY1011" fmla="*/ 1787797 h 2008710"/>
                <a:gd name="connsiteX1012" fmla="*/ 1156321 w 4891723"/>
                <a:gd name="connsiteY1012" fmla="*/ 1714672 h 2008710"/>
                <a:gd name="connsiteX1013" fmla="*/ 1145139 w 4891723"/>
                <a:gd name="connsiteY1013" fmla="*/ 1678721 h 2008710"/>
                <a:gd name="connsiteX1014" fmla="*/ 1135668 w 4891723"/>
                <a:gd name="connsiteY1014" fmla="*/ 1650853 h 2008710"/>
                <a:gd name="connsiteX1015" fmla="*/ 1135583 w 4891723"/>
                <a:gd name="connsiteY1015" fmla="*/ 1652982 h 2008710"/>
                <a:gd name="connsiteX1016" fmla="*/ 1119029 w 4891723"/>
                <a:gd name="connsiteY1016" fmla="*/ 1678236 h 2008710"/>
                <a:gd name="connsiteX1017" fmla="*/ 1116764 w 4891723"/>
                <a:gd name="connsiteY1017" fmla="*/ 1677595 h 2008710"/>
                <a:gd name="connsiteX1018" fmla="*/ 1116455 w 4891723"/>
                <a:gd name="connsiteY1018" fmla="*/ 1678553 h 2008710"/>
                <a:gd name="connsiteX1019" fmla="*/ 1117219 w 4891723"/>
                <a:gd name="connsiteY1019" fmla="*/ 1691297 h 2008710"/>
                <a:gd name="connsiteX1020" fmla="*/ 1083488 w 4891723"/>
                <a:gd name="connsiteY1020" fmla="*/ 1744723 h 2008710"/>
                <a:gd name="connsiteX1021" fmla="*/ 1056157 w 4891723"/>
                <a:gd name="connsiteY1021" fmla="*/ 1762594 h 2008710"/>
                <a:gd name="connsiteX1022" fmla="*/ 1041798 w 4891723"/>
                <a:gd name="connsiteY1022" fmla="*/ 1774993 h 2008710"/>
                <a:gd name="connsiteX1023" fmla="*/ 1029143 w 4891723"/>
                <a:gd name="connsiteY1023" fmla="*/ 1783667 h 2008710"/>
                <a:gd name="connsiteX1024" fmla="*/ 1032271 w 4891723"/>
                <a:gd name="connsiteY1024" fmla="*/ 1786311 h 2008710"/>
                <a:gd name="connsiteX1025" fmla="*/ 1012069 w 4891723"/>
                <a:gd name="connsiteY1025" fmla="*/ 1825179 h 2008710"/>
                <a:gd name="connsiteX1026" fmla="*/ 986663 w 4891723"/>
                <a:gd name="connsiteY1026" fmla="*/ 1844926 h 2008710"/>
                <a:gd name="connsiteX1027" fmla="*/ 974247 w 4891723"/>
                <a:gd name="connsiteY1027" fmla="*/ 1853152 h 2008710"/>
                <a:gd name="connsiteX1028" fmla="*/ 953284 w 4891723"/>
                <a:gd name="connsiteY1028" fmla="*/ 1871007 h 2008710"/>
                <a:gd name="connsiteX1029" fmla="*/ 927676 w 4891723"/>
                <a:gd name="connsiteY1029" fmla="*/ 1884521 h 2008710"/>
                <a:gd name="connsiteX1030" fmla="*/ 898217 w 4891723"/>
                <a:gd name="connsiteY1030" fmla="*/ 1889791 h 2008710"/>
                <a:gd name="connsiteX1031" fmla="*/ 892351 w 4891723"/>
                <a:gd name="connsiteY1031" fmla="*/ 1889521 h 2008710"/>
                <a:gd name="connsiteX1032" fmla="*/ 891905 w 4891723"/>
                <a:gd name="connsiteY1032" fmla="*/ 1889091 h 2008710"/>
                <a:gd name="connsiteX1033" fmla="*/ 887092 w 4891723"/>
                <a:gd name="connsiteY1033" fmla="*/ 1891738 h 2008710"/>
                <a:gd name="connsiteX1034" fmla="*/ 856341 w 4891723"/>
                <a:gd name="connsiteY1034" fmla="*/ 1897122 h 2008710"/>
                <a:gd name="connsiteX1035" fmla="*/ 822135 w 4891723"/>
                <a:gd name="connsiteY1035" fmla="*/ 1886750 h 2008710"/>
                <a:gd name="connsiteX1036" fmla="*/ 776408 w 4891723"/>
                <a:gd name="connsiteY1036" fmla="*/ 1866767 h 2008710"/>
                <a:gd name="connsiteX1037" fmla="*/ 731966 w 4891723"/>
                <a:gd name="connsiteY1037" fmla="*/ 1834622 h 2008710"/>
                <a:gd name="connsiteX1038" fmla="*/ 708604 w 4891723"/>
                <a:gd name="connsiteY1038" fmla="*/ 1804047 h 2008710"/>
                <a:gd name="connsiteX1039" fmla="*/ 688519 w 4891723"/>
                <a:gd name="connsiteY1039" fmla="*/ 1772358 h 2008710"/>
                <a:gd name="connsiteX1040" fmla="*/ 671560 w 4891723"/>
                <a:gd name="connsiteY1040" fmla="*/ 1738506 h 2008710"/>
                <a:gd name="connsiteX1041" fmla="*/ 661746 w 4891723"/>
                <a:gd name="connsiteY1041" fmla="*/ 1718422 h 2008710"/>
                <a:gd name="connsiteX1042" fmla="*/ 660377 w 4891723"/>
                <a:gd name="connsiteY1042" fmla="*/ 1705263 h 2008710"/>
                <a:gd name="connsiteX1043" fmla="*/ 646948 w 4891723"/>
                <a:gd name="connsiteY1043" fmla="*/ 1684469 h 2008710"/>
                <a:gd name="connsiteX1044" fmla="*/ 642269 w 4891723"/>
                <a:gd name="connsiteY1044" fmla="*/ 1657898 h 2008710"/>
                <a:gd name="connsiteX1045" fmla="*/ 636593 w 4891723"/>
                <a:gd name="connsiteY1045" fmla="*/ 1630228 h 2008710"/>
                <a:gd name="connsiteX1046" fmla="*/ 633046 w 4891723"/>
                <a:gd name="connsiteY1046" fmla="*/ 1604282 h 2008710"/>
                <a:gd name="connsiteX1047" fmla="*/ 629026 w 4891723"/>
                <a:gd name="connsiteY1047" fmla="*/ 1572610 h 2008710"/>
                <a:gd name="connsiteX1048" fmla="*/ 630107 w 4891723"/>
                <a:gd name="connsiteY1048" fmla="*/ 1543843 h 2008710"/>
                <a:gd name="connsiteX1049" fmla="*/ 630107 w 4891723"/>
                <a:gd name="connsiteY1049" fmla="*/ 1437896 h 2008710"/>
                <a:gd name="connsiteX1050" fmla="*/ 630107 w 4891723"/>
                <a:gd name="connsiteY1050" fmla="*/ 1412862 h 2008710"/>
                <a:gd name="connsiteX1051" fmla="*/ 639127 w 4891723"/>
                <a:gd name="connsiteY1051" fmla="*/ 1383369 h 2008710"/>
                <a:gd name="connsiteX1052" fmla="*/ 638756 w 4891723"/>
                <a:gd name="connsiteY1052" fmla="*/ 1377355 h 2008710"/>
                <a:gd name="connsiteX1053" fmla="*/ 648908 w 4891723"/>
                <a:gd name="connsiteY1053" fmla="*/ 1306713 h 2008710"/>
                <a:gd name="connsiteX1054" fmla="*/ 664702 w 4891723"/>
                <a:gd name="connsiteY1054" fmla="*/ 1243841 h 2008710"/>
                <a:gd name="connsiteX1055" fmla="*/ 673350 w 4891723"/>
                <a:gd name="connsiteY1055" fmla="*/ 1258436 h 2008710"/>
                <a:gd name="connsiteX1056" fmla="*/ 693266 w 4891723"/>
                <a:gd name="connsiteY1056" fmla="*/ 1258436 h 2008710"/>
                <a:gd name="connsiteX1057" fmla="*/ 694161 w 4891723"/>
                <a:gd name="connsiteY1057" fmla="*/ 1240378 h 2008710"/>
                <a:gd name="connsiteX1058" fmla="*/ 695498 w 4891723"/>
                <a:gd name="connsiteY1058" fmla="*/ 1236392 h 2008710"/>
                <a:gd name="connsiteX1059" fmla="*/ 677675 w 4891723"/>
                <a:gd name="connsiteY1059" fmla="*/ 1254111 h 2008710"/>
                <a:gd name="connsiteX1060" fmla="*/ 686864 w 4891723"/>
                <a:gd name="connsiteY1060" fmla="*/ 1243841 h 2008710"/>
                <a:gd name="connsiteX1061" fmla="*/ 695988 w 4891723"/>
                <a:gd name="connsiteY1061" fmla="*/ 1234932 h 2008710"/>
                <a:gd name="connsiteX1062" fmla="*/ 701882 w 4891723"/>
                <a:gd name="connsiteY1062" fmla="*/ 1217354 h 2008710"/>
                <a:gd name="connsiteX1063" fmla="*/ 673350 w 4891723"/>
                <a:gd name="connsiteY1063" fmla="*/ 1217354 h 2008710"/>
                <a:gd name="connsiteX1064" fmla="*/ 692829 w 4891723"/>
                <a:gd name="connsiteY1064" fmla="*/ 1158114 h 2008710"/>
                <a:gd name="connsiteX1065" fmla="*/ 704635 w 4891723"/>
                <a:gd name="connsiteY1065" fmla="*/ 1140285 h 2008710"/>
                <a:gd name="connsiteX1066" fmla="*/ 704297 w 4891723"/>
                <a:gd name="connsiteY1066" fmla="*/ 1140107 h 2008710"/>
                <a:gd name="connsiteX1067" fmla="*/ 701459 w 4891723"/>
                <a:gd name="connsiteY1067" fmla="*/ 1133840 h 2008710"/>
                <a:gd name="connsiteX1068" fmla="*/ 699296 w 4891723"/>
                <a:gd name="connsiteY1068" fmla="*/ 1123165 h 2008710"/>
                <a:gd name="connsiteX1069" fmla="*/ 701459 w 4891723"/>
                <a:gd name="connsiteY1069" fmla="*/ 1111374 h 2008710"/>
                <a:gd name="connsiteX1070" fmla="*/ 704297 w 4891723"/>
                <a:gd name="connsiteY1070" fmla="*/ 1109890 h 2008710"/>
                <a:gd name="connsiteX1071" fmla="*/ 708075 w 4891723"/>
                <a:gd name="connsiteY1071" fmla="*/ 1108393 h 2008710"/>
                <a:gd name="connsiteX1072" fmla="*/ 707945 w 4891723"/>
                <a:gd name="connsiteY1072" fmla="*/ 1099989 h 2008710"/>
                <a:gd name="connsiteX1073" fmla="*/ 728452 w 4891723"/>
                <a:gd name="connsiteY1073" fmla="*/ 1053029 h 2008710"/>
                <a:gd name="connsiteX1074" fmla="*/ 751966 w 4891723"/>
                <a:gd name="connsiteY1074" fmla="*/ 1053029 h 2008710"/>
                <a:gd name="connsiteX1075" fmla="*/ 757907 w 4891723"/>
                <a:gd name="connsiteY1075" fmla="*/ 1061263 h 2008710"/>
                <a:gd name="connsiteX1076" fmla="*/ 761480 w 4891723"/>
                <a:gd name="connsiteY1076" fmla="*/ 1046783 h 2008710"/>
                <a:gd name="connsiteX1077" fmla="*/ 763101 w 4891723"/>
                <a:gd name="connsiteY1077" fmla="*/ 1038774 h 2008710"/>
                <a:gd name="connsiteX1078" fmla="*/ 767371 w 4891723"/>
                <a:gd name="connsiteY1078" fmla="*/ 1039955 h 2008710"/>
                <a:gd name="connsiteX1079" fmla="*/ 778790 w 4891723"/>
                <a:gd name="connsiteY1079" fmla="*/ 1001492 h 2008710"/>
                <a:gd name="connsiteX1080" fmla="*/ 784711 w 4891723"/>
                <a:gd name="connsiteY1080" fmla="*/ 982594 h 2008710"/>
                <a:gd name="connsiteX1081" fmla="*/ 788637 w 4891723"/>
                <a:gd name="connsiteY1081" fmla="*/ 973486 h 2008710"/>
                <a:gd name="connsiteX1082" fmla="*/ 793654 w 4891723"/>
                <a:gd name="connsiteY1082" fmla="*/ 970265 h 2008710"/>
                <a:gd name="connsiteX1083" fmla="*/ 793351 w 4891723"/>
                <a:gd name="connsiteY1083" fmla="*/ 966948 h 2008710"/>
                <a:gd name="connsiteX1084" fmla="*/ 793542 w 4891723"/>
                <a:gd name="connsiteY1084" fmla="*/ 962300 h 2008710"/>
                <a:gd name="connsiteX1085" fmla="*/ 797084 w 4891723"/>
                <a:gd name="connsiteY1085" fmla="*/ 954540 h 2008710"/>
                <a:gd name="connsiteX1086" fmla="*/ 798757 w 4891723"/>
                <a:gd name="connsiteY1086" fmla="*/ 948333 h 2008710"/>
                <a:gd name="connsiteX1087" fmla="*/ 804838 w 4891723"/>
                <a:gd name="connsiteY1087" fmla="*/ 923090 h 2008710"/>
                <a:gd name="connsiteX1088" fmla="*/ 809081 w 4891723"/>
                <a:gd name="connsiteY1088" fmla="*/ 907759 h 2008710"/>
                <a:gd name="connsiteX1089" fmla="*/ 807405 w 4891723"/>
                <a:gd name="connsiteY1089" fmla="*/ 906001 h 2008710"/>
                <a:gd name="connsiteX1090" fmla="*/ 805065 w 4891723"/>
                <a:gd name="connsiteY1090" fmla="*/ 906001 h 2008710"/>
                <a:gd name="connsiteX1091" fmla="*/ 803064 w 4891723"/>
                <a:gd name="connsiteY1091" fmla="*/ 907674 h 2008710"/>
                <a:gd name="connsiteX1092" fmla="*/ 794432 w 4891723"/>
                <a:gd name="connsiteY1092" fmla="*/ 931947 h 2008710"/>
                <a:gd name="connsiteX1093" fmla="*/ 796594 w 4891723"/>
                <a:gd name="connsiteY1093" fmla="*/ 945765 h 2008710"/>
                <a:gd name="connsiteX1094" fmla="*/ 796729 w 4891723"/>
                <a:gd name="connsiteY1094" fmla="*/ 948873 h 2008710"/>
                <a:gd name="connsiteX1095" fmla="*/ 793655 w 4891723"/>
                <a:gd name="connsiteY1095" fmla="*/ 959524 h 2008710"/>
                <a:gd name="connsiteX1096" fmla="*/ 793542 w 4891723"/>
                <a:gd name="connsiteY1096" fmla="*/ 962300 h 2008710"/>
                <a:gd name="connsiteX1097" fmla="*/ 792067 w 4891723"/>
                <a:gd name="connsiteY1097" fmla="*/ 965529 h 2008710"/>
                <a:gd name="connsiteX1098" fmla="*/ 788637 w 4891723"/>
                <a:gd name="connsiteY1098" fmla="*/ 973486 h 2008710"/>
                <a:gd name="connsiteX1099" fmla="*/ 788343 w 4891723"/>
                <a:gd name="connsiteY1099" fmla="*/ 973675 h 2008710"/>
                <a:gd name="connsiteX1100" fmla="*/ 781155 w 4891723"/>
                <a:gd name="connsiteY1100" fmla="*/ 984870 h 2008710"/>
                <a:gd name="connsiteX1101" fmla="*/ 778148 w 4891723"/>
                <a:gd name="connsiteY1101" fmla="*/ 999380 h 2008710"/>
                <a:gd name="connsiteX1102" fmla="*/ 772017 w 4891723"/>
                <a:gd name="connsiteY1102" fmla="*/ 1009684 h 2008710"/>
                <a:gd name="connsiteX1103" fmla="*/ 764162 w 4891723"/>
                <a:gd name="connsiteY1103" fmla="*/ 1033536 h 2008710"/>
                <a:gd name="connsiteX1104" fmla="*/ 763101 w 4891723"/>
                <a:gd name="connsiteY1104" fmla="*/ 1038774 h 2008710"/>
                <a:gd name="connsiteX1105" fmla="*/ 758241 w 4891723"/>
                <a:gd name="connsiteY1105" fmla="*/ 1037429 h 2008710"/>
                <a:gd name="connsiteX1106" fmla="*/ 737270 w 4891723"/>
                <a:gd name="connsiteY1106" fmla="*/ 1031407 h 2008710"/>
                <a:gd name="connsiteX1107" fmla="*/ 757675 w 4891723"/>
                <a:gd name="connsiteY1107" fmla="*/ 968502 h 2008710"/>
                <a:gd name="connsiteX1108" fmla="*/ 764162 w 4891723"/>
                <a:gd name="connsiteY1108" fmla="*/ 906001 h 2008710"/>
                <a:gd name="connsiteX1109" fmla="*/ 765408 w 4891723"/>
                <a:gd name="connsiteY1109" fmla="*/ 906001 h 2008710"/>
                <a:gd name="connsiteX1110" fmla="*/ 765120 w 4891723"/>
                <a:gd name="connsiteY1110" fmla="*/ 906787 h 2008710"/>
                <a:gd name="connsiteX1111" fmla="*/ 766324 w 4891723"/>
                <a:gd name="connsiteY1111" fmla="*/ 906001 h 2008710"/>
                <a:gd name="connsiteX1112" fmla="*/ 765408 w 4891723"/>
                <a:gd name="connsiteY1112" fmla="*/ 906001 h 2008710"/>
                <a:gd name="connsiteX1113" fmla="*/ 767067 w 4891723"/>
                <a:gd name="connsiteY1113" fmla="*/ 901474 h 2008710"/>
                <a:gd name="connsiteX1114" fmla="*/ 774339 w 4891723"/>
                <a:gd name="connsiteY1114" fmla="*/ 885630 h 2008710"/>
                <a:gd name="connsiteX1115" fmla="*/ 785863 w 4891723"/>
                <a:gd name="connsiteY1115" fmla="*/ 865198 h 2008710"/>
                <a:gd name="connsiteX1116" fmla="*/ 785108 w 4891723"/>
                <a:gd name="connsiteY1116" fmla="*/ 863655 h 2008710"/>
                <a:gd name="connsiteX1117" fmla="*/ 783621 w 4891723"/>
                <a:gd name="connsiteY1117" fmla="*/ 850900 h 2008710"/>
                <a:gd name="connsiteX1118" fmla="*/ 797270 w 4891723"/>
                <a:gd name="connsiteY1118" fmla="*/ 805392 h 2008710"/>
                <a:gd name="connsiteX1119" fmla="*/ 809567 w 4891723"/>
                <a:gd name="connsiteY1119" fmla="*/ 764548 h 2008710"/>
                <a:gd name="connsiteX1120" fmla="*/ 828723 w 4891723"/>
                <a:gd name="connsiteY1120" fmla="*/ 706997 h 2008710"/>
                <a:gd name="connsiteX1121" fmla="*/ 847541 w 4891723"/>
                <a:gd name="connsiteY1121" fmla="*/ 652587 h 2008710"/>
                <a:gd name="connsiteX1122" fmla="*/ 871054 w 4891723"/>
                <a:gd name="connsiteY1122" fmla="*/ 575104 h 2008710"/>
                <a:gd name="connsiteX1123" fmla="*/ 876132 w 4891723"/>
                <a:gd name="connsiteY1123" fmla="*/ 555881 h 2008710"/>
                <a:gd name="connsiteX1124" fmla="*/ 864167 w 4891723"/>
                <a:gd name="connsiteY1124" fmla="*/ 561025 h 2008710"/>
                <a:gd name="connsiteX1125" fmla="*/ 857186 w 4891723"/>
                <a:gd name="connsiteY1125" fmla="*/ 560053 h 2008710"/>
                <a:gd name="connsiteX1126" fmla="*/ 856751 w 4891723"/>
                <a:gd name="connsiteY1126" fmla="*/ 558582 h 2008710"/>
                <a:gd name="connsiteX1127" fmla="*/ 850775 w 4891723"/>
                <a:gd name="connsiteY1127" fmla="*/ 564306 h 2008710"/>
                <a:gd name="connsiteX1128" fmla="*/ 843014 w 4891723"/>
                <a:gd name="connsiteY1128" fmla="*/ 570813 h 2008710"/>
                <a:gd name="connsiteX1129" fmla="*/ 834162 w 4891723"/>
                <a:gd name="connsiteY1129" fmla="*/ 582283 h 2008710"/>
                <a:gd name="connsiteX1130" fmla="*/ 823909 w 4891723"/>
                <a:gd name="connsiteY1130" fmla="*/ 600239 h 2008710"/>
                <a:gd name="connsiteX1131" fmla="*/ 812608 w 4891723"/>
                <a:gd name="connsiteY1131" fmla="*/ 613972 h 2008710"/>
                <a:gd name="connsiteX1132" fmla="*/ 793537 w 4891723"/>
                <a:gd name="connsiteY1132" fmla="*/ 639479 h 2008710"/>
                <a:gd name="connsiteX1133" fmla="*/ 771493 w 4891723"/>
                <a:gd name="connsiteY1133" fmla="*/ 667115 h 2008710"/>
                <a:gd name="connsiteX1134" fmla="*/ 761560 w 4891723"/>
                <a:gd name="connsiteY1134" fmla="*/ 683669 h 2008710"/>
                <a:gd name="connsiteX1135" fmla="*/ 753148 w 4891723"/>
                <a:gd name="connsiteY1135" fmla="*/ 703905 h 2008710"/>
                <a:gd name="connsiteX1136" fmla="*/ 742439 w 4891723"/>
                <a:gd name="connsiteY1136" fmla="*/ 722858 h 2008710"/>
                <a:gd name="connsiteX1137" fmla="*/ 731873 w 4891723"/>
                <a:gd name="connsiteY1137" fmla="*/ 731551 h 2008710"/>
                <a:gd name="connsiteX1138" fmla="*/ 730378 w 4891723"/>
                <a:gd name="connsiteY1138" fmla="*/ 742960 h 2008710"/>
                <a:gd name="connsiteX1139" fmla="*/ 709702 w 4891723"/>
                <a:gd name="connsiteY1139" fmla="*/ 782149 h 2008710"/>
                <a:gd name="connsiteX1140" fmla="*/ 693452 w 4891723"/>
                <a:gd name="connsiteY1140" fmla="*/ 823332 h 2008710"/>
                <a:gd name="connsiteX1141" fmla="*/ 683502 w 4891723"/>
                <a:gd name="connsiteY1141" fmla="*/ 836812 h 2008710"/>
                <a:gd name="connsiteX1142" fmla="*/ 681999 w 4891723"/>
                <a:gd name="connsiteY1142" fmla="*/ 832758 h 2008710"/>
                <a:gd name="connsiteX1143" fmla="*/ 659398 w 4891723"/>
                <a:gd name="connsiteY1143" fmla="*/ 875832 h 2008710"/>
                <a:gd name="connsiteX1144" fmla="*/ 655399 w 4891723"/>
                <a:gd name="connsiteY1144" fmla="*/ 877092 h 2008710"/>
                <a:gd name="connsiteX1145" fmla="*/ 658249 w 4891723"/>
                <a:gd name="connsiteY1145" fmla="*/ 882327 h 2008710"/>
                <a:gd name="connsiteX1146" fmla="*/ 654837 w 4891723"/>
                <a:gd name="connsiteY1146" fmla="*/ 904853 h 2008710"/>
                <a:gd name="connsiteX1147" fmla="*/ 648131 w 4891723"/>
                <a:gd name="connsiteY1147" fmla="*/ 919937 h 2008710"/>
                <a:gd name="connsiteX1148" fmla="*/ 644439 w 4891723"/>
                <a:gd name="connsiteY1148" fmla="*/ 924267 h 2008710"/>
                <a:gd name="connsiteX1149" fmla="*/ 637473 w 4891723"/>
                <a:gd name="connsiteY1149" fmla="*/ 928372 h 2008710"/>
                <a:gd name="connsiteX1150" fmla="*/ 636864 w 4891723"/>
                <a:gd name="connsiteY1150" fmla="*/ 936449 h 2008710"/>
                <a:gd name="connsiteX1151" fmla="*/ 636593 w 4891723"/>
                <a:gd name="connsiteY1151" fmla="*/ 944920 h 2008710"/>
                <a:gd name="connsiteX1152" fmla="*/ 627708 w 4891723"/>
                <a:gd name="connsiteY1152" fmla="*/ 942087 h 2008710"/>
                <a:gd name="connsiteX1153" fmla="*/ 627945 w 4891723"/>
                <a:gd name="connsiteY1153" fmla="*/ 942724 h 2008710"/>
                <a:gd name="connsiteX1154" fmla="*/ 613891 w 4891723"/>
                <a:gd name="connsiteY1154" fmla="*/ 968299 h 2008710"/>
                <a:gd name="connsiteX1155" fmla="*/ 604786 w 4891723"/>
                <a:gd name="connsiteY1155" fmla="*/ 986128 h 2008710"/>
                <a:gd name="connsiteX1156" fmla="*/ 586863 w 4891723"/>
                <a:gd name="connsiteY1156" fmla="*/ 997849 h 2008710"/>
                <a:gd name="connsiteX1157" fmla="*/ 586863 w 4891723"/>
                <a:gd name="connsiteY1157" fmla="*/ 1033570 h 2008710"/>
                <a:gd name="connsiteX1158" fmla="*/ 577314 w 4891723"/>
                <a:gd name="connsiteY1158" fmla="*/ 1024475 h 2008710"/>
                <a:gd name="connsiteX1159" fmla="*/ 576610 w 4891723"/>
                <a:gd name="connsiteY1159" fmla="*/ 1033434 h 2008710"/>
                <a:gd name="connsiteX1160" fmla="*/ 571796 w 4891723"/>
                <a:gd name="connsiteY1160" fmla="*/ 1052624 h 2008710"/>
                <a:gd name="connsiteX1161" fmla="*/ 560377 w 4891723"/>
                <a:gd name="connsiteY1161" fmla="*/ 1076644 h 2008710"/>
                <a:gd name="connsiteX1162" fmla="*/ 551407 w 4891723"/>
                <a:gd name="connsiteY1162" fmla="*/ 1089077 h 2008710"/>
                <a:gd name="connsiteX1163" fmla="*/ 547944 w 4891723"/>
                <a:gd name="connsiteY1163" fmla="*/ 1096273 h 2008710"/>
                <a:gd name="connsiteX1164" fmla="*/ 523147 w 4891723"/>
                <a:gd name="connsiteY1164" fmla="*/ 1131003 h 2008710"/>
                <a:gd name="connsiteX1165" fmla="*/ 521998 w 4891723"/>
                <a:gd name="connsiteY1165" fmla="*/ 1122793 h 2008710"/>
                <a:gd name="connsiteX1166" fmla="*/ 512792 w 4891723"/>
                <a:gd name="connsiteY1166" fmla="*/ 1161189 h 2008710"/>
                <a:gd name="connsiteX1167" fmla="*/ 499363 w 4891723"/>
                <a:gd name="connsiteY1167" fmla="*/ 1190969 h 2008710"/>
                <a:gd name="connsiteX1168" fmla="*/ 472268 w 4891723"/>
                <a:gd name="connsiteY1168" fmla="*/ 1237253 h 2008710"/>
                <a:gd name="connsiteX1169" fmla="*/ 445697 w 4891723"/>
                <a:gd name="connsiteY1169" fmla="*/ 1301510 h 2008710"/>
                <a:gd name="connsiteX1170" fmla="*/ 415038 w 4891723"/>
                <a:gd name="connsiteY1170" fmla="*/ 1351747 h 2008710"/>
                <a:gd name="connsiteX1171" fmla="*/ 397910 w 4891723"/>
                <a:gd name="connsiteY1171" fmla="*/ 1381950 h 2008710"/>
                <a:gd name="connsiteX1172" fmla="*/ 387099 w 4891723"/>
                <a:gd name="connsiteY1172" fmla="*/ 1413166 h 2008710"/>
                <a:gd name="connsiteX1173" fmla="*/ 373754 w 4891723"/>
                <a:gd name="connsiteY1173" fmla="*/ 1443234 h 2008710"/>
                <a:gd name="connsiteX1174" fmla="*/ 357673 w 4891723"/>
                <a:gd name="connsiteY1174" fmla="*/ 1457356 h 2008710"/>
                <a:gd name="connsiteX1175" fmla="*/ 320510 w 4891723"/>
                <a:gd name="connsiteY1175" fmla="*/ 1535566 h 2008710"/>
                <a:gd name="connsiteX1176" fmla="*/ 309581 w 4891723"/>
                <a:gd name="connsiteY1176" fmla="*/ 1557137 h 2008710"/>
                <a:gd name="connsiteX1177" fmla="*/ 292064 w 4891723"/>
                <a:gd name="connsiteY1177" fmla="*/ 1583978 h 2008710"/>
                <a:gd name="connsiteX1178" fmla="*/ 287656 w 4891723"/>
                <a:gd name="connsiteY1178" fmla="*/ 1603455 h 2008710"/>
                <a:gd name="connsiteX1179" fmla="*/ 278258 w 4891723"/>
                <a:gd name="connsiteY1179" fmla="*/ 1619326 h 2008710"/>
                <a:gd name="connsiteX1180" fmla="*/ 274976 w 4891723"/>
                <a:gd name="connsiteY1180" fmla="*/ 1619455 h 2008710"/>
                <a:gd name="connsiteX1181" fmla="*/ 272166 w 4891723"/>
                <a:gd name="connsiteY1181" fmla="*/ 1632019 h 2008710"/>
                <a:gd name="connsiteX1182" fmla="*/ 263010 w 4891723"/>
                <a:gd name="connsiteY1182" fmla="*/ 1653573 h 2008710"/>
                <a:gd name="connsiteX1183" fmla="*/ 239767 w 4891723"/>
                <a:gd name="connsiteY1183" fmla="*/ 1690296 h 2008710"/>
                <a:gd name="connsiteX1184" fmla="*/ 232267 w 4891723"/>
                <a:gd name="connsiteY1184" fmla="*/ 1704486 h 2008710"/>
                <a:gd name="connsiteX1185" fmla="*/ 222503 w 4891723"/>
                <a:gd name="connsiteY1185" fmla="*/ 1728912 h 2008710"/>
                <a:gd name="connsiteX1186" fmla="*/ 208179 w 4891723"/>
                <a:gd name="connsiteY1186" fmla="*/ 1757729 h 2008710"/>
                <a:gd name="connsiteX1187" fmla="*/ 190104 w 4891723"/>
                <a:gd name="connsiteY1187" fmla="*/ 1806581 h 2008710"/>
                <a:gd name="connsiteX1188" fmla="*/ 164496 w 4891723"/>
                <a:gd name="connsiteY1188" fmla="*/ 1850939 h 2008710"/>
                <a:gd name="connsiteX1189" fmla="*/ 122975 w 4891723"/>
                <a:gd name="connsiteY1189" fmla="*/ 1914521 h 2008710"/>
                <a:gd name="connsiteX1190" fmla="*/ 124158 w 4891723"/>
                <a:gd name="connsiteY1190" fmla="*/ 1919622 h 2008710"/>
                <a:gd name="connsiteX1191" fmla="*/ 109023 w 4891723"/>
                <a:gd name="connsiteY1191" fmla="*/ 1934656 h 2008710"/>
                <a:gd name="connsiteX1192" fmla="*/ 92908 w 4891723"/>
                <a:gd name="connsiteY1192" fmla="*/ 1944943 h 2008710"/>
                <a:gd name="connsiteX1193" fmla="*/ 60306 w 4891723"/>
                <a:gd name="connsiteY1193" fmla="*/ 1943980 h 2008710"/>
                <a:gd name="connsiteX1194" fmla="*/ 40661 w 4891723"/>
                <a:gd name="connsiteY1194" fmla="*/ 1936109 h 2008710"/>
                <a:gd name="connsiteX1195" fmla="*/ 30876 w 4891723"/>
                <a:gd name="connsiteY1195" fmla="*/ 1926844 h 2008710"/>
                <a:gd name="connsiteX1196" fmla="*/ 27973 w 4891723"/>
                <a:gd name="connsiteY1196" fmla="*/ 1919605 h 2008710"/>
                <a:gd name="connsiteX1197" fmla="*/ 27375 w 4891723"/>
                <a:gd name="connsiteY1197" fmla="*/ 1919639 h 2008710"/>
                <a:gd name="connsiteX1198" fmla="*/ 9090 w 4891723"/>
                <a:gd name="connsiteY1198" fmla="*/ 1916210 h 2008710"/>
                <a:gd name="connsiteX1199" fmla="*/ 3414 w 4891723"/>
                <a:gd name="connsiteY1199" fmla="*/ 1852797 h 2008710"/>
                <a:gd name="connsiteX1200" fmla="*/ 17147 w 4891723"/>
                <a:gd name="connsiteY1200" fmla="*/ 1803422 h 2008710"/>
                <a:gd name="connsiteX1201" fmla="*/ 29022 w 4891723"/>
                <a:gd name="connsiteY1201" fmla="*/ 1752155 h 2008710"/>
                <a:gd name="connsiteX1202" fmla="*/ 57620 w 4891723"/>
                <a:gd name="connsiteY1202" fmla="*/ 1643827 h 2008710"/>
                <a:gd name="connsiteX1203" fmla="*/ 87435 w 4891723"/>
                <a:gd name="connsiteY1203" fmla="*/ 1544890 h 2008710"/>
                <a:gd name="connsiteX1204" fmla="*/ 125915 w 4891723"/>
                <a:gd name="connsiteY1204" fmla="*/ 1429957 h 2008710"/>
                <a:gd name="connsiteX1205" fmla="*/ 168584 w 4891723"/>
                <a:gd name="connsiteY1205" fmla="*/ 1316781 h 2008710"/>
                <a:gd name="connsiteX1206" fmla="*/ 183753 w 4891723"/>
                <a:gd name="connsiteY1206" fmla="*/ 1267709 h 2008710"/>
                <a:gd name="connsiteX1207" fmla="*/ 197976 w 4891723"/>
                <a:gd name="connsiteY1207" fmla="*/ 1221577 h 2008710"/>
                <a:gd name="connsiteX1208" fmla="*/ 225206 w 4891723"/>
                <a:gd name="connsiteY1208" fmla="*/ 1154280 h 2008710"/>
                <a:gd name="connsiteX1209" fmla="*/ 249564 w 4891723"/>
                <a:gd name="connsiteY1209" fmla="*/ 1093637 h 2008710"/>
                <a:gd name="connsiteX1210" fmla="*/ 276186 w 4891723"/>
                <a:gd name="connsiteY1210" fmla="*/ 1023080 h 2008710"/>
                <a:gd name="connsiteX1211" fmla="*/ 304902 w 4891723"/>
                <a:gd name="connsiteY1211" fmla="*/ 939988 h 2008710"/>
                <a:gd name="connsiteX1212" fmla="*/ 321034 w 4891723"/>
                <a:gd name="connsiteY1212" fmla="*/ 897741 h 2008710"/>
                <a:gd name="connsiteX1213" fmla="*/ 339227 w 4891723"/>
                <a:gd name="connsiteY1213" fmla="*/ 849886 h 2008710"/>
                <a:gd name="connsiteX1214" fmla="*/ 362622 w 4891723"/>
                <a:gd name="connsiteY1214" fmla="*/ 777453 h 2008710"/>
                <a:gd name="connsiteX1215" fmla="*/ 391592 w 4891723"/>
                <a:gd name="connsiteY1215" fmla="*/ 702216 h 2008710"/>
                <a:gd name="connsiteX1216" fmla="*/ 413383 w 4891723"/>
                <a:gd name="connsiteY1216" fmla="*/ 635222 h 2008710"/>
                <a:gd name="connsiteX1217" fmla="*/ 435511 w 4891723"/>
                <a:gd name="connsiteY1217" fmla="*/ 569411 h 2008710"/>
                <a:gd name="connsiteX1218" fmla="*/ 442369 w 4891723"/>
                <a:gd name="connsiteY1218" fmla="*/ 536066 h 2008710"/>
                <a:gd name="connsiteX1219" fmla="*/ 452809 w 4891723"/>
                <a:gd name="connsiteY1219" fmla="*/ 510560 h 2008710"/>
                <a:gd name="connsiteX1220" fmla="*/ 461305 w 4891723"/>
                <a:gd name="connsiteY1220" fmla="*/ 470238 h 2008710"/>
                <a:gd name="connsiteX1221" fmla="*/ 468619 w 4891723"/>
                <a:gd name="connsiteY1221" fmla="*/ 440289 h 2008710"/>
                <a:gd name="connsiteX1222" fmla="*/ 488957 w 4891723"/>
                <a:gd name="connsiteY1222" fmla="*/ 409376 h 2008710"/>
                <a:gd name="connsiteX1223" fmla="*/ 512505 w 4891723"/>
                <a:gd name="connsiteY1223" fmla="*/ 399833 h 2008710"/>
                <a:gd name="connsiteX1224" fmla="*/ 539194 w 4891723"/>
                <a:gd name="connsiteY1224" fmla="*/ 400660 h 2008710"/>
                <a:gd name="connsiteX1225" fmla="*/ 581846 w 4891723"/>
                <a:gd name="connsiteY1225" fmla="*/ 422366 h 2008710"/>
                <a:gd name="connsiteX1226" fmla="*/ 610715 w 4891723"/>
                <a:gd name="connsiteY1226" fmla="*/ 459106 h 2008710"/>
                <a:gd name="connsiteX1227" fmla="*/ 611019 w 4891723"/>
                <a:gd name="connsiteY1227" fmla="*/ 518938 h 2008710"/>
                <a:gd name="connsiteX1228" fmla="*/ 592624 w 4891723"/>
                <a:gd name="connsiteY1228" fmla="*/ 577401 h 2008710"/>
                <a:gd name="connsiteX1229" fmla="*/ 574127 w 4891723"/>
                <a:gd name="connsiteY1229" fmla="*/ 636101 h 2008710"/>
                <a:gd name="connsiteX1230" fmla="*/ 556002 w 4891723"/>
                <a:gd name="connsiteY1230" fmla="*/ 688534 h 2008710"/>
                <a:gd name="connsiteX1231" fmla="*/ 534160 w 4891723"/>
                <a:gd name="connsiteY1231" fmla="*/ 742149 h 2008710"/>
                <a:gd name="connsiteX1232" fmla="*/ 521610 w 4891723"/>
                <a:gd name="connsiteY1232" fmla="*/ 780832 h 2008710"/>
                <a:gd name="connsiteX1233" fmla="*/ 501593 w 4891723"/>
                <a:gd name="connsiteY1233" fmla="*/ 822116 h 2008710"/>
                <a:gd name="connsiteX1234" fmla="*/ 498214 w 4891723"/>
                <a:gd name="connsiteY1234" fmla="*/ 835798 h 2008710"/>
                <a:gd name="connsiteX1235" fmla="*/ 482809 w 4891723"/>
                <a:gd name="connsiteY1235" fmla="*/ 876474 h 2008710"/>
                <a:gd name="connsiteX1236" fmla="*/ 473940 w 4891723"/>
                <a:gd name="connsiteY1236" fmla="*/ 898619 h 2008710"/>
                <a:gd name="connsiteX1237" fmla="*/ 463755 w 4891723"/>
                <a:gd name="connsiteY1237" fmla="*/ 928096 h 2008710"/>
                <a:gd name="connsiteX1238" fmla="*/ 461609 w 4891723"/>
                <a:gd name="connsiteY1238" fmla="*/ 940579 h 2008710"/>
                <a:gd name="connsiteX1239" fmla="*/ 453079 w 4891723"/>
                <a:gd name="connsiteY1239" fmla="*/ 958096 h 2008710"/>
                <a:gd name="connsiteX1240" fmla="*/ 435156 w 4891723"/>
                <a:gd name="connsiteY1240" fmla="*/ 992083 h 2008710"/>
                <a:gd name="connsiteX1241" fmla="*/ 421761 w 4891723"/>
                <a:gd name="connsiteY1241" fmla="*/ 1040867 h 2008710"/>
                <a:gd name="connsiteX1242" fmla="*/ 405798 w 4891723"/>
                <a:gd name="connsiteY1242" fmla="*/ 1081526 h 2008710"/>
                <a:gd name="connsiteX1243" fmla="*/ 384632 w 4891723"/>
                <a:gd name="connsiteY1243" fmla="*/ 1126002 h 2008710"/>
                <a:gd name="connsiteX1244" fmla="*/ 381710 w 4891723"/>
                <a:gd name="connsiteY1244" fmla="*/ 1132472 h 2008710"/>
                <a:gd name="connsiteX1245" fmla="*/ 377943 w 4891723"/>
                <a:gd name="connsiteY1245" fmla="*/ 1144449 h 2008710"/>
                <a:gd name="connsiteX1246" fmla="*/ 373720 w 4891723"/>
                <a:gd name="connsiteY1246" fmla="*/ 1160209 h 2008710"/>
                <a:gd name="connsiteX1247" fmla="*/ 362065 w 4891723"/>
                <a:gd name="connsiteY1247" fmla="*/ 1181003 h 2008710"/>
                <a:gd name="connsiteX1248" fmla="*/ 355511 w 4891723"/>
                <a:gd name="connsiteY1248" fmla="*/ 1204010 h 2008710"/>
                <a:gd name="connsiteX1249" fmla="*/ 342808 w 4891723"/>
                <a:gd name="connsiteY1249" fmla="*/ 1247490 h 2008710"/>
                <a:gd name="connsiteX1250" fmla="*/ 325561 w 4891723"/>
                <a:gd name="connsiteY1250" fmla="*/ 1274855 h 2008710"/>
                <a:gd name="connsiteX1251" fmla="*/ 319940 w 4891723"/>
                <a:gd name="connsiteY1251" fmla="*/ 1298289 h 2008710"/>
                <a:gd name="connsiteX1252" fmla="*/ 328568 w 4891723"/>
                <a:gd name="connsiteY1252" fmla="*/ 1281223 h 2008710"/>
                <a:gd name="connsiteX1253" fmla="*/ 359835 w 4891723"/>
                <a:gd name="connsiteY1253" fmla="*/ 1221307 h 2008710"/>
                <a:gd name="connsiteX1254" fmla="*/ 364159 w 4891723"/>
                <a:gd name="connsiteY1254" fmla="*/ 1209956 h 2008710"/>
                <a:gd name="connsiteX1255" fmla="*/ 405105 w 4891723"/>
                <a:gd name="connsiteY1255" fmla="*/ 1127996 h 2008710"/>
                <a:gd name="connsiteX1256" fmla="*/ 442606 w 4891723"/>
                <a:gd name="connsiteY1256" fmla="*/ 1051678 h 2008710"/>
                <a:gd name="connsiteX1257" fmla="*/ 471440 w 4891723"/>
                <a:gd name="connsiteY1257" fmla="*/ 1003620 h 2008710"/>
                <a:gd name="connsiteX1258" fmla="*/ 500545 w 4891723"/>
                <a:gd name="connsiteY1258" fmla="*/ 956610 h 2008710"/>
                <a:gd name="connsiteX1259" fmla="*/ 508012 w 4891723"/>
                <a:gd name="connsiteY1259" fmla="*/ 950224 h 2008710"/>
                <a:gd name="connsiteX1260" fmla="*/ 508805 w 4891723"/>
                <a:gd name="connsiteY1260" fmla="*/ 957547 h 2008710"/>
                <a:gd name="connsiteX1261" fmla="*/ 508469 w 4891723"/>
                <a:gd name="connsiteY1261" fmla="*/ 962874 h 2008710"/>
                <a:gd name="connsiteX1262" fmla="*/ 521998 w 4891723"/>
                <a:gd name="connsiteY1262" fmla="*/ 959043 h 2008710"/>
                <a:gd name="connsiteX1263" fmla="*/ 521998 w 4891723"/>
                <a:gd name="connsiteY1263" fmla="*/ 943806 h 2008710"/>
                <a:gd name="connsiteX1264" fmla="*/ 525003 w 4891723"/>
                <a:gd name="connsiteY1264" fmla="*/ 940596 h 2008710"/>
                <a:gd name="connsiteX1265" fmla="*/ 509402 w 4891723"/>
                <a:gd name="connsiteY1265" fmla="*/ 940596 h 2008710"/>
                <a:gd name="connsiteX1266" fmla="*/ 516424 w 4891723"/>
                <a:gd name="connsiteY1266" fmla="*/ 926069 h 2008710"/>
                <a:gd name="connsiteX1267" fmla="*/ 579076 w 4891723"/>
                <a:gd name="connsiteY1267" fmla="*/ 812453 h 2008710"/>
                <a:gd name="connsiteX1268" fmla="*/ 646965 w 4891723"/>
                <a:gd name="connsiteY1268" fmla="*/ 699176 h 2008710"/>
                <a:gd name="connsiteX1269" fmla="*/ 686357 w 4891723"/>
                <a:gd name="connsiteY1269" fmla="*/ 634361 h 2008710"/>
                <a:gd name="connsiteX1270" fmla="*/ 733520 w 4891723"/>
                <a:gd name="connsiteY1270" fmla="*/ 569817 h 2008710"/>
                <a:gd name="connsiteX1271" fmla="*/ 792726 w 4891723"/>
                <a:gd name="connsiteY1271" fmla="*/ 491032 h 2008710"/>
                <a:gd name="connsiteX1272" fmla="*/ 830839 w 4891723"/>
                <a:gd name="connsiteY1272" fmla="*/ 448980 h 2008710"/>
                <a:gd name="connsiteX1273" fmla="*/ 875722 w 4891723"/>
                <a:gd name="connsiteY1273" fmla="*/ 412689 h 2008710"/>
                <a:gd name="connsiteX1274" fmla="*/ 885720 w 4891723"/>
                <a:gd name="connsiteY1274" fmla="*/ 400718 h 2008710"/>
                <a:gd name="connsiteX1275" fmla="*/ 923470 w 4891723"/>
                <a:gd name="connsiteY1275" fmla="*/ 376758 h 2008710"/>
                <a:gd name="connsiteX1276" fmla="*/ 982102 w 4891723"/>
                <a:gd name="connsiteY1276" fmla="*/ 372451 h 2008710"/>
                <a:gd name="connsiteX1277" fmla="*/ 1026123 w 4891723"/>
                <a:gd name="connsiteY1277" fmla="*/ 400897 h 2008710"/>
                <a:gd name="connsiteX1278" fmla="*/ 1045244 w 4891723"/>
                <a:gd name="connsiteY1278" fmla="*/ 451944 h 2008710"/>
                <a:gd name="connsiteX1279" fmla="*/ 1041461 w 4891723"/>
                <a:gd name="connsiteY1279" fmla="*/ 489005 h 2008710"/>
                <a:gd name="connsiteX1280" fmla="*/ 1035008 w 4891723"/>
                <a:gd name="connsiteY1280" fmla="*/ 525830 h 2008710"/>
                <a:gd name="connsiteX1281" fmla="*/ 988251 w 4891723"/>
                <a:gd name="connsiteY1281" fmla="*/ 683466 h 2008710"/>
                <a:gd name="connsiteX1282" fmla="*/ 986866 w 4891723"/>
                <a:gd name="connsiteY1282" fmla="*/ 691287 h 2008710"/>
                <a:gd name="connsiteX1283" fmla="*/ 983014 w 4891723"/>
                <a:gd name="connsiteY1283" fmla="*/ 704716 h 2008710"/>
                <a:gd name="connsiteX1284" fmla="*/ 977322 w 4891723"/>
                <a:gd name="connsiteY1284" fmla="*/ 731524 h 2008710"/>
                <a:gd name="connsiteX1285" fmla="*/ 960987 w 4891723"/>
                <a:gd name="connsiteY1285" fmla="*/ 761541 h 2008710"/>
                <a:gd name="connsiteX1286" fmla="*/ 960480 w 4891723"/>
                <a:gd name="connsiteY1286" fmla="*/ 764345 h 2008710"/>
                <a:gd name="connsiteX1287" fmla="*/ 958758 w 4891723"/>
                <a:gd name="connsiteY1287" fmla="*/ 770663 h 2008710"/>
                <a:gd name="connsiteX1288" fmla="*/ 954062 w 4891723"/>
                <a:gd name="connsiteY1288" fmla="*/ 790730 h 2008710"/>
                <a:gd name="connsiteX1289" fmla="*/ 941933 w 4891723"/>
                <a:gd name="connsiteY1289" fmla="*/ 823602 h 2008710"/>
                <a:gd name="connsiteX1290" fmla="*/ 934501 w 4891723"/>
                <a:gd name="connsiteY1290" fmla="*/ 862183 h 2008710"/>
                <a:gd name="connsiteX1291" fmla="*/ 918774 w 4891723"/>
                <a:gd name="connsiteY1291" fmla="*/ 912707 h 2008710"/>
                <a:gd name="connsiteX1292" fmla="*/ 903250 w 4891723"/>
                <a:gd name="connsiteY1292" fmla="*/ 962421 h 2008710"/>
                <a:gd name="connsiteX1293" fmla="*/ 898217 w 4891723"/>
                <a:gd name="connsiteY1293" fmla="*/ 966103 h 2008710"/>
                <a:gd name="connsiteX1294" fmla="*/ 891865 w 4891723"/>
                <a:gd name="connsiteY1294" fmla="*/ 979988 h 2008710"/>
                <a:gd name="connsiteX1295" fmla="*/ 887862 w 4891723"/>
                <a:gd name="connsiteY1295" fmla="*/ 991981 h 2008710"/>
                <a:gd name="connsiteX1296" fmla="*/ 880041 w 4891723"/>
                <a:gd name="connsiteY1296" fmla="*/ 1010123 h 2008710"/>
                <a:gd name="connsiteX1297" fmla="*/ 875243 w 4891723"/>
                <a:gd name="connsiteY1297" fmla="*/ 1018130 h 2008710"/>
                <a:gd name="connsiteX1298" fmla="*/ 874433 w 4891723"/>
                <a:gd name="connsiteY1298" fmla="*/ 1020901 h 2008710"/>
                <a:gd name="connsiteX1299" fmla="*/ 872423 w 4891723"/>
                <a:gd name="connsiteY1299" fmla="*/ 1042793 h 2008710"/>
                <a:gd name="connsiteX1300" fmla="*/ 866257 w 4891723"/>
                <a:gd name="connsiteY1300" fmla="*/ 1056813 h 2008710"/>
                <a:gd name="connsiteX1301" fmla="*/ 857410 w 4891723"/>
                <a:gd name="connsiteY1301" fmla="*/ 1071171 h 2008710"/>
                <a:gd name="connsiteX1302" fmla="*/ 844395 w 4891723"/>
                <a:gd name="connsiteY1302" fmla="*/ 1081739 h 2008710"/>
                <a:gd name="connsiteX1303" fmla="*/ 847851 w 4891723"/>
                <a:gd name="connsiteY1303" fmla="*/ 1094372 h 2008710"/>
                <a:gd name="connsiteX1304" fmla="*/ 847135 w 4891723"/>
                <a:gd name="connsiteY1304" fmla="*/ 1107827 h 2008710"/>
                <a:gd name="connsiteX1305" fmla="*/ 841105 w 4891723"/>
                <a:gd name="connsiteY1305" fmla="*/ 1131408 h 2008710"/>
                <a:gd name="connsiteX1306" fmla="*/ 823419 w 4891723"/>
                <a:gd name="connsiteY1306" fmla="*/ 1165057 h 2008710"/>
                <a:gd name="connsiteX1307" fmla="*/ 824703 w 4891723"/>
                <a:gd name="connsiteY1307" fmla="*/ 1165462 h 2008710"/>
                <a:gd name="connsiteX1308" fmla="*/ 823284 w 4891723"/>
                <a:gd name="connsiteY1308" fmla="*/ 1199719 h 2008710"/>
                <a:gd name="connsiteX1309" fmla="*/ 809061 w 4891723"/>
                <a:gd name="connsiteY1309" fmla="*/ 1242118 h 2008710"/>
                <a:gd name="connsiteX1310" fmla="*/ 809567 w 4891723"/>
                <a:gd name="connsiteY1310" fmla="*/ 1245463 h 2008710"/>
                <a:gd name="connsiteX1311" fmla="*/ 796088 w 4891723"/>
                <a:gd name="connsiteY1311" fmla="*/ 1292557 h 2008710"/>
                <a:gd name="connsiteX1312" fmla="*/ 789246 w 4891723"/>
                <a:gd name="connsiteY1312" fmla="*/ 1323605 h 2008710"/>
                <a:gd name="connsiteX1313" fmla="*/ 772270 w 4891723"/>
                <a:gd name="connsiteY1313" fmla="*/ 1363234 h 2008710"/>
                <a:gd name="connsiteX1314" fmla="*/ 774973 w 4891723"/>
                <a:gd name="connsiteY1314" fmla="*/ 1361376 h 2008710"/>
                <a:gd name="connsiteX1315" fmla="*/ 774973 w 4891723"/>
                <a:gd name="connsiteY1315" fmla="*/ 1364686 h 2008710"/>
                <a:gd name="connsiteX1316" fmla="*/ 773892 w 4891723"/>
                <a:gd name="connsiteY1316" fmla="*/ 1402271 h 2008710"/>
                <a:gd name="connsiteX1317" fmla="*/ 772473 w 4891723"/>
                <a:gd name="connsiteY1317" fmla="*/ 1433471 h 2008710"/>
                <a:gd name="connsiteX1318" fmla="*/ 771729 w 4891723"/>
                <a:gd name="connsiteY1318" fmla="*/ 1448099 h 2008710"/>
                <a:gd name="connsiteX1319" fmla="*/ 770648 w 4891723"/>
                <a:gd name="connsiteY1319" fmla="*/ 1448302 h 2008710"/>
                <a:gd name="connsiteX1320" fmla="*/ 759837 w 4891723"/>
                <a:gd name="connsiteY1320" fmla="*/ 1478758 h 2008710"/>
                <a:gd name="connsiteX1321" fmla="*/ 759837 w 4891723"/>
                <a:gd name="connsiteY1321" fmla="*/ 1507086 h 2008710"/>
                <a:gd name="connsiteX1322" fmla="*/ 758435 w 4891723"/>
                <a:gd name="connsiteY1322" fmla="*/ 1531681 h 2008710"/>
                <a:gd name="connsiteX1323" fmla="*/ 751662 w 4891723"/>
                <a:gd name="connsiteY1323" fmla="*/ 1560769 h 2008710"/>
                <a:gd name="connsiteX1324" fmla="*/ 751527 w 4891723"/>
                <a:gd name="connsiteY1324" fmla="*/ 1594755 h 2008710"/>
                <a:gd name="connsiteX1325" fmla="*/ 757675 w 4891723"/>
                <a:gd name="connsiteY1325" fmla="*/ 1625566 h 2008710"/>
                <a:gd name="connsiteX1326" fmla="*/ 759331 w 4891723"/>
                <a:gd name="connsiteY1326" fmla="*/ 1648607 h 2008710"/>
                <a:gd name="connsiteX1327" fmla="*/ 764685 w 4891723"/>
                <a:gd name="connsiteY1327" fmla="*/ 1669587 h 2008710"/>
                <a:gd name="connsiteX1328" fmla="*/ 768486 w 4891723"/>
                <a:gd name="connsiteY1328" fmla="*/ 1703405 h 2008710"/>
                <a:gd name="connsiteX1329" fmla="*/ 770547 w 4891723"/>
                <a:gd name="connsiteY1329" fmla="*/ 1707290 h 2008710"/>
                <a:gd name="connsiteX1330" fmla="*/ 780158 w 4891723"/>
                <a:gd name="connsiteY1330" fmla="*/ 1721918 h 2008710"/>
                <a:gd name="connsiteX1331" fmla="*/ 782608 w 4891723"/>
                <a:gd name="connsiteY1331" fmla="*/ 1746750 h 2008710"/>
                <a:gd name="connsiteX1332" fmla="*/ 786865 w 4891723"/>
                <a:gd name="connsiteY1332" fmla="*/ 1754131 h 2008710"/>
                <a:gd name="connsiteX1333" fmla="*/ 790919 w 4891723"/>
                <a:gd name="connsiteY1333" fmla="*/ 1762818 h 2008710"/>
                <a:gd name="connsiteX1334" fmla="*/ 791924 w 4891723"/>
                <a:gd name="connsiteY1334" fmla="*/ 1772029 h 2008710"/>
                <a:gd name="connsiteX1335" fmla="*/ 800691 w 4891723"/>
                <a:gd name="connsiteY1335" fmla="*/ 1778625 h 2008710"/>
                <a:gd name="connsiteX1336" fmla="*/ 813486 w 4891723"/>
                <a:gd name="connsiteY1336" fmla="*/ 1792020 h 2008710"/>
                <a:gd name="connsiteX1337" fmla="*/ 831459 w 4891723"/>
                <a:gd name="connsiteY1337" fmla="*/ 1810466 h 2008710"/>
                <a:gd name="connsiteX1338" fmla="*/ 845463 w 4891723"/>
                <a:gd name="connsiteY1338" fmla="*/ 1814672 h 2008710"/>
                <a:gd name="connsiteX1339" fmla="*/ 861696 w 4891723"/>
                <a:gd name="connsiteY1339" fmla="*/ 1815027 h 2008710"/>
                <a:gd name="connsiteX1340" fmla="*/ 928149 w 4891723"/>
                <a:gd name="connsiteY1340" fmla="*/ 1786767 h 2008710"/>
                <a:gd name="connsiteX1341" fmla="*/ 988319 w 4891723"/>
                <a:gd name="connsiteY1341" fmla="*/ 1746682 h 2008710"/>
                <a:gd name="connsiteX1342" fmla="*/ 1021934 w 4891723"/>
                <a:gd name="connsiteY1342" fmla="*/ 1715229 h 2008710"/>
                <a:gd name="connsiteX1343" fmla="*/ 1059974 w 4891723"/>
                <a:gd name="connsiteY1343" fmla="*/ 1679350 h 2008710"/>
                <a:gd name="connsiteX1344" fmla="*/ 1072373 w 4891723"/>
                <a:gd name="connsiteY1344" fmla="*/ 1665381 h 2008710"/>
                <a:gd name="connsiteX1345" fmla="*/ 1086951 w 4891723"/>
                <a:gd name="connsiteY1345" fmla="*/ 1660630 h 2008710"/>
                <a:gd name="connsiteX1346" fmla="*/ 1094861 w 4891723"/>
                <a:gd name="connsiteY1346" fmla="*/ 1661190 h 2008710"/>
                <a:gd name="connsiteX1347" fmla="*/ 1090614 w 4891723"/>
                <a:gd name="connsiteY1347" fmla="*/ 1657522 h 2008710"/>
                <a:gd name="connsiteX1348" fmla="*/ 1092248 w 4891723"/>
                <a:gd name="connsiteY1348" fmla="*/ 1658203 h 2008710"/>
                <a:gd name="connsiteX1349" fmla="*/ 1086326 w 4891723"/>
                <a:gd name="connsiteY1349" fmla="*/ 1651952 h 2008710"/>
                <a:gd name="connsiteX1350" fmla="*/ 1114299 w 4891723"/>
                <a:gd name="connsiteY1350" fmla="*/ 1647872 h 2008710"/>
                <a:gd name="connsiteX1351" fmla="*/ 1129067 w 4891723"/>
                <a:gd name="connsiteY1351" fmla="*/ 1643303 h 2008710"/>
                <a:gd name="connsiteX1352" fmla="*/ 1133942 w 4891723"/>
                <a:gd name="connsiteY1352" fmla="*/ 1643303 h 2008710"/>
                <a:gd name="connsiteX1353" fmla="*/ 1133700 w 4891723"/>
                <a:gd name="connsiteY1353" fmla="*/ 1641870 h 2008710"/>
                <a:gd name="connsiteX1354" fmla="*/ 1136056 w 4891723"/>
                <a:gd name="connsiteY1354" fmla="*/ 1641141 h 2008710"/>
                <a:gd name="connsiteX1355" fmla="*/ 1135969 w 4891723"/>
                <a:gd name="connsiteY1355" fmla="*/ 1643303 h 2008710"/>
                <a:gd name="connsiteX1356" fmla="*/ 1136056 w 4891723"/>
                <a:gd name="connsiteY1356" fmla="*/ 1643303 h 2008710"/>
                <a:gd name="connsiteX1357" fmla="*/ 1155566 w 4891723"/>
                <a:gd name="connsiteY1357" fmla="*/ 1647205 h 2008710"/>
                <a:gd name="connsiteX1358" fmla="*/ 1170646 w 4891723"/>
                <a:gd name="connsiteY1358" fmla="*/ 1626305 h 2008710"/>
                <a:gd name="connsiteX1359" fmla="*/ 1174416 w 4891723"/>
                <a:gd name="connsiteY1359" fmla="*/ 1618873 h 2008710"/>
                <a:gd name="connsiteX1360" fmla="*/ 1170505 w 4891723"/>
                <a:gd name="connsiteY1360" fmla="*/ 1617357 h 2008710"/>
                <a:gd name="connsiteX1361" fmla="*/ 1164164 w 4891723"/>
                <a:gd name="connsiteY1361" fmla="*/ 1609789 h 2008710"/>
                <a:gd name="connsiteX1362" fmla="*/ 1160786 w 4891723"/>
                <a:gd name="connsiteY1362" fmla="*/ 1589249 h 2008710"/>
                <a:gd name="connsiteX1363" fmla="*/ 1142542 w 4891723"/>
                <a:gd name="connsiteY1363" fmla="*/ 1589249 h 2008710"/>
                <a:gd name="connsiteX1364" fmla="*/ 1143150 w 4891723"/>
                <a:gd name="connsiteY1364" fmla="*/ 1615727 h 2008710"/>
                <a:gd name="connsiteX1365" fmla="*/ 1143391 w 4891723"/>
                <a:gd name="connsiteY1365" fmla="*/ 1616762 h 2008710"/>
                <a:gd name="connsiteX1366" fmla="*/ 1138839 w 4891723"/>
                <a:gd name="connsiteY1366" fmla="*/ 1622243 h 2008710"/>
                <a:gd name="connsiteX1367" fmla="*/ 1131760 w 4891723"/>
                <a:gd name="connsiteY1367" fmla="*/ 1630351 h 2008710"/>
                <a:gd name="connsiteX1368" fmla="*/ 1121000 w 4891723"/>
                <a:gd name="connsiteY1368" fmla="*/ 1566478 h 2008710"/>
                <a:gd name="connsiteX1369" fmla="*/ 1116625 w 4891723"/>
                <a:gd name="connsiteY1369" fmla="*/ 1479620 h 2008710"/>
                <a:gd name="connsiteX1370" fmla="*/ 1118787 w 4891723"/>
                <a:gd name="connsiteY1370" fmla="*/ 1436072 h 2008710"/>
                <a:gd name="connsiteX1371" fmla="*/ 1118787 w 4891723"/>
                <a:gd name="connsiteY1371" fmla="*/ 1392491 h 2008710"/>
                <a:gd name="connsiteX1372" fmla="*/ 1118787 w 4891723"/>
                <a:gd name="connsiteY1372" fmla="*/ 1373386 h 2008710"/>
                <a:gd name="connsiteX1373" fmla="*/ 1124801 w 4891723"/>
                <a:gd name="connsiteY1373" fmla="*/ 1347997 h 2008710"/>
                <a:gd name="connsiteX1374" fmla="*/ 1125273 w 4891723"/>
                <a:gd name="connsiteY1374" fmla="*/ 1341612 h 2008710"/>
                <a:gd name="connsiteX1375" fmla="*/ 1125273 w 4891723"/>
                <a:gd name="connsiteY1375" fmla="*/ 1331950 h 2008710"/>
                <a:gd name="connsiteX1376" fmla="*/ 1134108 w 4891723"/>
                <a:gd name="connsiteY1376" fmla="*/ 1249432 h 2008710"/>
                <a:gd name="connsiteX1377" fmla="*/ 1153990 w 4891723"/>
                <a:gd name="connsiteY1377" fmla="*/ 1173233 h 2008710"/>
                <a:gd name="connsiteX1378" fmla="*/ 1169970 w 4891723"/>
                <a:gd name="connsiteY1378" fmla="*/ 1110918 h 2008710"/>
                <a:gd name="connsiteX1379" fmla="*/ 1188348 w 4891723"/>
                <a:gd name="connsiteY1379" fmla="*/ 1045529 h 2008710"/>
                <a:gd name="connsiteX1380" fmla="*/ 1212470 w 4891723"/>
                <a:gd name="connsiteY1380" fmla="*/ 980529 h 2008710"/>
                <a:gd name="connsiteX1381" fmla="*/ 1245072 w 4891723"/>
                <a:gd name="connsiteY1381" fmla="*/ 908670 h 2008710"/>
                <a:gd name="connsiteX1382" fmla="*/ 1316423 w 4891723"/>
                <a:gd name="connsiteY1382" fmla="*/ 766085 h 2008710"/>
                <a:gd name="connsiteX1383" fmla="*/ 1400444 w 4891723"/>
                <a:gd name="connsiteY1383" fmla="*/ 629885 h 2008710"/>
                <a:gd name="connsiteX1384" fmla="*/ 1422015 w 4891723"/>
                <a:gd name="connsiteY1384" fmla="*/ 598550 h 2008710"/>
                <a:gd name="connsiteX1385" fmla="*/ 1442505 w 4891723"/>
                <a:gd name="connsiteY1385" fmla="*/ 573499 h 2008710"/>
                <a:gd name="connsiteX1386" fmla="*/ 1429752 w 4891723"/>
                <a:gd name="connsiteY1386" fmla="*/ 523567 h 2008710"/>
                <a:gd name="connsiteX1387" fmla="*/ 1425343 w 4891723"/>
                <a:gd name="connsiteY1387" fmla="*/ 458802 h 2008710"/>
                <a:gd name="connsiteX1388" fmla="*/ 1438063 w 4891723"/>
                <a:gd name="connsiteY1388" fmla="*/ 404782 h 2008710"/>
                <a:gd name="connsiteX1389" fmla="*/ 1460647 w 4891723"/>
                <a:gd name="connsiteY1389" fmla="*/ 350795 h 2008710"/>
                <a:gd name="connsiteX1390" fmla="*/ 1533316 w 4891723"/>
                <a:gd name="connsiteY1390" fmla="*/ 269680 h 2008710"/>
                <a:gd name="connsiteX1391" fmla="*/ 1572506 w 4891723"/>
                <a:gd name="connsiteY1391" fmla="*/ 238970 h 2008710"/>
                <a:gd name="connsiteX1392" fmla="*/ 1624263 w 4891723"/>
                <a:gd name="connsiteY1392" fmla="*/ 205119 h 2008710"/>
                <a:gd name="connsiteX1393" fmla="*/ 1679669 w 4891723"/>
                <a:gd name="connsiteY1393" fmla="*/ 192787 h 2008710"/>
                <a:gd name="connsiteX1394" fmla="*/ 1703769 w 4891723"/>
                <a:gd name="connsiteY1394" fmla="*/ 191622 h 2008710"/>
                <a:gd name="connsiteX1395" fmla="*/ 3837320 w 4891723"/>
                <a:gd name="connsiteY1395" fmla="*/ 167 h 2008710"/>
                <a:gd name="connsiteX1396" fmla="*/ 3845705 w 4891723"/>
                <a:gd name="connsiteY1396" fmla="*/ 371 h 2008710"/>
                <a:gd name="connsiteX1397" fmla="*/ 3893239 w 4891723"/>
                <a:gd name="connsiteY1397" fmla="*/ 12313 h 2008710"/>
                <a:gd name="connsiteX1398" fmla="*/ 3857428 w 4891723"/>
                <a:gd name="connsiteY1398" fmla="*/ 57922 h 2008710"/>
                <a:gd name="connsiteX1399" fmla="*/ 3834421 w 4891723"/>
                <a:gd name="connsiteY1399" fmla="*/ 73260 h 2008710"/>
                <a:gd name="connsiteX1400" fmla="*/ 3824759 w 4891723"/>
                <a:gd name="connsiteY1400" fmla="*/ 79814 h 2008710"/>
                <a:gd name="connsiteX1401" fmla="*/ 3806093 w 4891723"/>
                <a:gd name="connsiteY1401" fmla="*/ 96165 h 2008710"/>
                <a:gd name="connsiteX1402" fmla="*/ 3802515 w 4891723"/>
                <a:gd name="connsiteY1402" fmla="*/ 101759 h 2008710"/>
                <a:gd name="connsiteX1403" fmla="*/ 3815401 w 4891723"/>
                <a:gd name="connsiteY1403" fmla="*/ 114645 h 2008710"/>
                <a:gd name="connsiteX1404" fmla="*/ 3795334 w 4891723"/>
                <a:gd name="connsiteY1404" fmla="*/ 114645 h 2008710"/>
                <a:gd name="connsiteX1405" fmla="*/ 3793576 w 4891723"/>
                <a:gd name="connsiteY1405" fmla="*/ 117956 h 2008710"/>
                <a:gd name="connsiteX1406" fmla="*/ 3782225 w 4891723"/>
                <a:gd name="connsiteY1406" fmla="*/ 135591 h 2008710"/>
                <a:gd name="connsiteX1407" fmla="*/ 3780806 w 4891723"/>
                <a:gd name="connsiteY1407" fmla="*/ 166537 h 2008710"/>
                <a:gd name="connsiteX1408" fmla="*/ 3771954 w 4891723"/>
                <a:gd name="connsiteY1408" fmla="*/ 163362 h 2008710"/>
                <a:gd name="connsiteX1409" fmla="*/ 3751109 w 4891723"/>
                <a:gd name="connsiteY1409" fmla="*/ 183835 h 2008710"/>
                <a:gd name="connsiteX1410" fmla="*/ 3743846 w 4891723"/>
                <a:gd name="connsiteY1410" fmla="*/ 178835 h 2008710"/>
                <a:gd name="connsiteX1411" fmla="*/ 3724615 w 4891723"/>
                <a:gd name="connsiteY1411" fmla="*/ 207378 h 2008710"/>
                <a:gd name="connsiteX1412" fmla="*/ 3723451 w 4891723"/>
                <a:gd name="connsiteY1412" fmla="*/ 207954 h 2008710"/>
                <a:gd name="connsiteX1413" fmla="*/ 3722917 w 4891723"/>
                <a:gd name="connsiteY1413" fmla="*/ 218860 h 2008710"/>
                <a:gd name="connsiteX1414" fmla="*/ 3709589 w 4891723"/>
                <a:gd name="connsiteY1414" fmla="*/ 238362 h 2008710"/>
                <a:gd name="connsiteX1415" fmla="*/ 3699589 w 4891723"/>
                <a:gd name="connsiteY1415" fmla="*/ 246318 h 2008710"/>
                <a:gd name="connsiteX1416" fmla="*/ 3684589 w 4891723"/>
                <a:gd name="connsiteY1416" fmla="*/ 271876 h 2008710"/>
                <a:gd name="connsiteX1417" fmla="*/ 3676734 w 4891723"/>
                <a:gd name="connsiteY1417" fmla="*/ 289359 h 2008710"/>
                <a:gd name="connsiteX1418" fmla="*/ 3651852 w 4891723"/>
                <a:gd name="connsiteY1418" fmla="*/ 310220 h 2008710"/>
                <a:gd name="connsiteX1419" fmla="*/ 3659724 w 4891723"/>
                <a:gd name="connsiteY1419" fmla="*/ 307450 h 2008710"/>
                <a:gd name="connsiteX1420" fmla="*/ 3651168 w 4891723"/>
                <a:gd name="connsiteY1420" fmla="*/ 339418 h 2008710"/>
                <a:gd name="connsiteX1421" fmla="*/ 3640187 w 4891723"/>
                <a:gd name="connsiteY1421" fmla="*/ 348343 h 2008710"/>
                <a:gd name="connsiteX1422" fmla="*/ 3639458 w 4891723"/>
                <a:gd name="connsiteY1422" fmla="*/ 350014 h 2008710"/>
                <a:gd name="connsiteX1423" fmla="*/ 3636497 w 4891723"/>
                <a:gd name="connsiteY1423" fmla="*/ 356420 h 2008710"/>
                <a:gd name="connsiteX1424" fmla="*/ 3623102 w 4891723"/>
                <a:gd name="connsiteY1424" fmla="*/ 365930 h 2008710"/>
                <a:gd name="connsiteX1425" fmla="*/ 3625551 w 4891723"/>
                <a:gd name="connsiteY1425" fmla="*/ 366521 h 2008710"/>
                <a:gd name="connsiteX1426" fmla="*/ 3623444 w 4891723"/>
                <a:gd name="connsiteY1426" fmla="*/ 369490 h 2008710"/>
                <a:gd name="connsiteX1427" fmla="*/ 3621188 w 4891723"/>
                <a:gd name="connsiteY1427" fmla="*/ 371863 h 2008710"/>
                <a:gd name="connsiteX1428" fmla="*/ 3621637 w 4891723"/>
                <a:gd name="connsiteY1428" fmla="*/ 372088 h 2008710"/>
                <a:gd name="connsiteX1429" fmla="*/ 3624048 w 4891723"/>
                <a:gd name="connsiteY1429" fmla="*/ 375001 h 2008710"/>
                <a:gd name="connsiteX1430" fmla="*/ 3617899 w 4891723"/>
                <a:gd name="connsiteY1430" fmla="*/ 401268 h 2008710"/>
                <a:gd name="connsiteX1431" fmla="*/ 3609909 w 4891723"/>
                <a:gd name="connsiteY1431" fmla="*/ 413245 h 2008710"/>
                <a:gd name="connsiteX1432" fmla="*/ 3601615 w 4891723"/>
                <a:gd name="connsiteY1432" fmla="*/ 424039 h 2008710"/>
                <a:gd name="connsiteX1433" fmla="*/ 3585061 w 4891723"/>
                <a:gd name="connsiteY1433" fmla="*/ 451404 h 2008710"/>
                <a:gd name="connsiteX1434" fmla="*/ 3586210 w 4891723"/>
                <a:gd name="connsiteY1434" fmla="*/ 459309 h 2008710"/>
                <a:gd name="connsiteX1435" fmla="*/ 3574858 w 4891723"/>
                <a:gd name="connsiteY1435" fmla="*/ 485002 h 2008710"/>
                <a:gd name="connsiteX1436" fmla="*/ 3564014 w 4891723"/>
                <a:gd name="connsiteY1436" fmla="*/ 494803 h 2008710"/>
                <a:gd name="connsiteX1437" fmla="*/ 3559213 w 4891723"/>
                <a:gd name="connsiteY1437" fmla="*/ 495640 h 2008710"/>
                <a:gd name="connsiteX1438" fmla="*/ 3559723 w 4891723"/>
                <a:gd name="connsiteY1438" fmla="*/ 497198 h 2008710"/>
                <a:gd name="connsiteX1439" fmla="*/ 3560264 w 4891723"/>
                <a:gd name="connsiteY1439" fmla="*/ 507722 h 2008710"/>
                <a:gd name="connsiteX1440" fmla="*/ 3546632 w 4891723"/>
                <a:gd name="connsiteY1440" fmla="*/ 532300 h 2008710"/>
                <a:gd name="connsiteX1441" fmla="*/ 3542122 w 4891723"/>
                <a:gd name="connsiteY1441" fmla="*/ 536033 h 2008710"/>
                <a:gd name="connsiteX1442" fmla="*/ 3537578 w 4891723"/>
                <a:gd name="connsiteY1442" fmla="*/ 573296 h 2008710"/>
                <a:gd name="connsiteX1443" fmla="*/ 3526480 w 4891723"/>
                <a:gd name="connsiteY1443" fmla="*/ 591641 h 2008710"/>
                <a:gd name="connsiteX1444" fmla="*/ 3517493 w 4891723"/>
                <a:gd name="connsiteY1444" fmla="*/ 613584 h 2008710"/>
                <a:gd name="connsiteX1445" fmla="*/ 3511319 w 4891723"/>
                <a:gd name="connsiteY1445" fmla="*/ 624923 h 2008710"/>
                <a:gd name="connsiteX1446" fmla="*/ 3508239 w 4891723"/>
                <a:gd name="connsiteY1446" fmla="*/ 627861 h 2008710"/>
                <a:gd name="connsiteX1447" fmla="*/ 3511091 w 4891723"/>
                <a:gd name="connsiteY1447" fmla="*/ 636692 h 2008710"/>
                <a:gd name="connsiteX1448" fmla="*/ 3508439 w 4891723"/>
                <a:gd name="connsiteY1448" fmla="*/ 651574 h 2008710"/>
                <a:gd name="connsiteX1449" fmla="*/ 3498034 w 4891723"/>
                <a:gd name="connsiteY1449" fmla="*/ 676270 h 2008710"/>
                <a:gd name="connsiteX1450" fmla="*/ 3489655 w 4891723"/>
                <a:gd name="connsiteY1450" fmla="*/ 697216 h 2008710"/>
                <a:gd name="connsiteX1451" fmla="*/ 3484081 w 4891723"/>
                <a:gd name="connsiteY1451" fmla="*/ 715459 h 2008710"/>
                <a:gd name="connsiteX1452" fmla="*/ 3477020 w 4891723"/>
                <a:gd name="connsiteY1452" fmla="*/ 743635 h 2008710"/>
                <a:gd name="connsiteX1453" fmla="*/ 3467324 w 4891723"/>
                <a:gd name="connsiteY1453" fmla="*/ 770358 h 2008710"/>
                <a:gd name="connsiteX1454" fmla="*/ 3454520 w 4891723"/>
                <a:gd name="connsiteY1454" fmla="*/ 797098 h 2008710"/>
                <a:gd name="connsiteX1455" fmla="*/ 3452155 w 4891723"/>
                <a:gd name="connsiteY1455" fmla="*/ 824379 h 2008710"/>
                <a:gd name="connsiteX1456" fmla="*/ 3444925 w 4891723"/>
                <a:gd name="connsiteY1456" fmla="*/ 846677 h 2008710"/>
                <a:gd name="connsiteX1457" fmla="*/ 3435195 w 4891723"/>
                <a:gd name="connsiteY1457" fmla="*/ 875359 h 2008710"/>
                <a:gd name="connsiteX1458" fmla="*/ 3424182 w 4891723"/>
                <a:gd name="connsiteY1458" fmla="*/ 914785 h 2008710"/>
                <a:gd name="connsiteX1459" fmla="*/ 3421063 w 4891723"/>
                <a:gd name="connsiteY1459" fmla="*/ 921058 h 2008710"/>
                <a:gd name="connsiteX1460" fmla="*/ 3420736 w 4891723"/>
                <a:gd name="connsiteY1460" fmla="*/ 942108 h 2008710"/>
                <a:gd name="connsiteX1461" fmla="*/ 3413641 w 4891723"/>
                <a:gd name="connsiteY1461" fmla="*/ 966272 h 2008710"/>
                <a:gd name="connsiteX1462" fmla="*/ 3399182 w 4891723"/>
                <a:gd name="connsiteY1462" fmla="*/ 1005563 h 2008710"/>
                <a:gd name="connsiteX1463" fmla="*/ 3392611 w 4891723"/>
                <a:gd name="connsiteY1463" fmla="*/ 1023975 h 2008710"/>
                <a:gd name="connsiteX1464" fmla="*/ 3389013 w 4891723"/>
                <a:gd name="connsiteY1464" fmla="*/ 1038907 h 2008710"/>
                <a:gd name="connsiteX1465" fmla="*/ 3378337 w 4891723"/>
                <a:gd name="connsiteY1465" fmla="*/ 1090006 h 2008710"/>
                <a:gd name="connsiteX1466" fmla="*/ 3369992 w 4891723"/>
                <a:gd name="connsiteY1466" fmla="*/ 1135192 h 2008710"/>
                <a:gd name="connsiteX1467" fmla="*/ 3366817 w 4891723"/>
                <a:gd name="connsiteY1467" fmla="*/ 1151340 h 2008710"/>
                <a:gd name="connsiteX1468" fmla="*/ 3361479 w 4891723"/>
                <a:gd name="connsiteY1468" fmla="*/ 1163773 h 2008710"/>
                <a:gd name="connsiteX1469" fmla="*/ 3349519 w 4891723"/>
                <a:gd name="connsiteY1469" fmla="*/ 1199719 h 2008710"/>
                <a:gd name="connsiteX1470" fmla="*/ 3345364 w 4891723"/>
                <a:gd name="connsiteY1470" fmla="*/ 1219077 h 2008710"/>
                <a:gd name="connsiteX1471" fmla="*/ 3344046 w 4891723"/>
                <a:gd name="connsiteY1471" fmla="*/ 1232219 h 2008710"/>
                <a:gd name="connsiteX1472" fmla="*/ 3339722 w 4891723"/>
                <a:gd name="connsiteY1472" fmla="*/ 1257067 h 2008710"/>
                <a:gd name="connsiteX1473" fmla="*/ 3337560 w 4891723"/>
                <a:gd name="connsiteY1473" fmla="*/ 1273706 h 2008710"/>
                <a:gd name="connsiteX1474" fmla="*/ 3329451 w 4891723"/>
                <a:gd name="connsiteY1474" fmla="*/ 1313909 h 2008710"/>
                <a:gd name="connsiteX1475" fmla="*/ 3322425 w 4891723"/>
                <a:gd name="connsiteY1475" fmla="*/ 1348166 h 2008710"/>
                <a:gd name="connsiteX1476" fmla="*/ 3321343 w 4891723"/>
                <a:gd name="connsiteY1476" fmla="*/ 1354315 h 2008710"/>
                <a:gd name="connsiteX1477" fmla="*/ 3320262 w 4891723"/>
                <a:gd name="connsiteY1477" fmla="*/ 1354146 h 2008710"/>
                <a:gd name="connsiteX1478" fmla="*/ 3318370 w 4891723"/>
                <a:gd name="connsiteY1478" fmla="*/ 1391258 h 2008710"/>
                <a:gd name="connsiteX1479" fmla="*/ 3310938 w 4891723"/>
                <a:gd name="connsiteY1479" fmla="*/ 1423842 h 2008710"/>
                <a:gd name="connsiteX1480" fmla="*/ 3305701 w 4891723"/>
                <a:gd name="connsiteY1480" fmla="*/ 1458555 h 2008710"/>
                <a:gd name="connsiteX1481" fmla="*/ 3302627 w 4891723"/>
                <a:gd name="connsiteY1481" fmla="*/ 1494653 h 2008710"/>
                <a:gd name="connsiteX1482" fmla="*/ 3294840 w 4891723"/>
                <a:gd name="connsiteY1482" fmla="*/ 1528150 h 2008710"/>
                <a:gd name="connsiteX1483" fmla="*/ 3285262 w 4891723"/>
                <a:gd name="connsiteY1483" fmla="*/ 1558911 h 2008710"/>
                <a:gd name="connsiteX1484" fmla="*/ 3278167 w 4891723"/>
                <a:gd name="connsiteY1484" fmla="*/ 1580262 h 2008710"/>
                <a:gd name="connsiteX1485" fmla="*/ 3278066 w 4891723"/>
                <a:gd name="connsiteY1485" fmla="*/ 1600043 h 2008710"/>
                <a:gd name="connsiteX1486" fmla="*/ 3270735 w 4891723"/>
                <a:gd name="connsiteY1486" fmla="*/ 1628303 h 2008710"/>
                <a:gd name="connsiteX1487" fmla="*/ 3269451 w 4891723"/>
                <a:gd name="connsiteY1487" fmla="*/ 1645347 h 2008710"/>
                <a:gd name="connsiteX1488" fmla="*/ 3261174 w 4891723"/>
                <a:gd name="connsiteY1488" fmla="*/ 1673236 h 2008710"/>
                <a:gd name="connsiteX1489" fmla="*/ 3261884 w 4891723"/>
                <a:gd name="connsiteY1489" fmla="*/ 1683236 h 2008710"/>
                <a:gd name="connsiteX1490" fmla="*/ 3247289 w 4891723"/>
                <a:gd name="connsiteY1490" fmla="*/ 1745331 h 2008710"/>
                <a:gd name="connsiteX1491" fmla="*/ 3232931 w 4891723"/>
                <a:gd name="connsiteY1491" fmla="*/ 1805905 h 2008710"/>
                <a:gd name="connsiteX1492" fmla="*/ 3219721 w 4891723"/>
                <a:gd name="connsiteY1492" fmla="*/ 1826480 h 2008710"/>
                <a:gd name="connsiteX1493" fmla="*/ 3197880 w 4891723"/>
                <a:gd name="connsiteY1493" fmla="*/ 1843980 h 2008710"/>
                <a:gd name="connsiteX1494" fmla="*/ 3161816 w 4891723"/>
                <a:gd name="connsiteY1494" fmla="*/ 1845534 h 2008710"/>
                <a:gd name="connsiteX1495" fmla="*/ 3137086 w 4891723"/>
                <a:gd name="connsiteY1495" fmla="*/ 1838507 h 2008710"/>
                <a:gd name="connsiteX1496" fmla="*/ 3107862 w 4891723"/>
                <a:gd name="connsiteY1496" fmla="*/ 1826209 h 2008710"/>
                <a:gd name="connsiteX1497" fmla="*/ 3073825 w 4891723"/>
                <a:gd name="connsiteY1497" fmla="*/ 1805888 h 2008710"/>
                <a:gd name="connsiteX1498" fmla="*/ 3036207 w 4891723"/>
                <a:gd name="connsiteY1498" fmla="*/ 1781311 h 2008710"/>
                <a:gd name="connsiteX1499" fmla="*/ 2974145 w 4891723"/>
                <a:gd name="connsiteY1499" fmla="*/ 1719148 h 2008710"/>
                <a:gd name="connsiteX1500" fmla="*/ 2951493 w 4891723"/>
                <a:gd name="connsiteY1500" fmla="*/ 1690854 h 2008710"/>
                <a:gd name="connsiteX1501" fmla="*/ 2932760 w 4891723"/>
                <a:gd name="connsiteY1501" fmla="*/ 1656411 h 2008710"/>
                <a:gd name="connsiteX1502" fmla="*/ 2929990 w 4891723"/>
                <a:gd name="connsiteY1502" fmla="*/ 1645803 h 2008710"/>
                <a:gd name="connsiteX1503" fmla="*/ 2935598 w 4891723"/>
                <a:gd name="connsiteY1503" fmla="*/ 1648438 h 2008710"/>
                <a:gd name="connsiteX1504" fmla="*/ 2907219 w 4891723"/>
                <a:gd name="connsiteY1504" fmla="*/ 1603546 h 2008710"/>
                <a:gd name="connsiteX1505" fmla="*/ 2905429 w 4891723"/>
                <a:gd name="connsiteY1505" fmla="*/ 1593139 h 2008710"/>
                <a:gd name="connsiteX1506" fmla="*/ 2894805 w 4891723"/>
                <a:gd name="connsiteY1506" fmla="*/ 1584898 h 2008710"/>
                <a:gd name="connsiteX1507" fmla="*/ 2889060 w 4891723"/>
                <a:gd name="connsiteY1507" fmla="*/ 1576529 h 2008710"/>
                <a:gd name="connsiteX1508" fmla="*/ 2876577 w 4891723"/>
                <a:gd name="connsiteY1508" fmla="*/ 1550296 h 2008710"/>
                <a:gd name="connsiteX1509" fmla="*/ 2865555 w 4891723"/>
                <a:gd name="connsiteY1509" fmla="*/ 1517078 h 2008710"/>
                <a:gd name="connsiteX1510" fmla="*/ 2863679 w 4891723"/>
                <a:gd name="connsiteY1510" fmla="*/ 1502318 h 2008710"/>
                <a:gd name="connsiteX1511" fmla="*/ 2853565 w 4891723"/>
                <a:gd name="connsiteY1511" fmla="*/ 1496530 h 2008710"/>
                <a:gd name="connsiteX1512" fmla="*/ 2847540 w 4891723"/>
                <a:gd name="connsiteY1512" fmla="*/ 1488927 h 2008710"/>
                <a:gd name="connsiteX1513" fmla="*/ 2839449 w 4891723"/>
                <a:gd name="connsiteY1513" fmla="*/ 1464653 h 2008710"/>
                <a:gd name="connsiteX1514" fmla="*/ 2816628 w 4891723"/>
                <a:gd name="connsiteY1514" fmla="*/ 1380278 h 2008710"/>
                <a:gd name="connsiteX1515" fmla="*/ 2791374 w 4891723"/>
                <a:gd name="connsiteY1515" fmla="*/ 1297794 h 2008710"/>
                <a:gd name="connsiteX1516" fmla="*/ 2790529 w 4891723"/>
                <a:gd name="connsiteY1516" fmla="*/ 1277304 h 2008710"/>
                <a:gd name="connsiteX1517" fmla="*/ 2792692 w 4891723"/>
                <a:gd name="connsiteY1517" fmla="*/ 1271409 h 2008710"/>
                <a:gd name="connsiteX1518" fmla="*/ 2791374 w 4891723"/>
                <a:gd name="connsiteY1518" fmla="*/ 1268520 h 2008710"/>
                <a:gd name="connsiteX1519" fmla="*/ 2786205 w 4891723"/>
                <a:gd name="connsiteY1519" fmla="*/ 1257692 h 2008710"/>
                <a:gd name="connsiteX1520" fmla="*/ 2790935 w 4891723"/>
                <a:gd name="connsiteY1520" fmla="*/ 1251949 h 2008710"/>
                <a:gd name="connsiteX1521" fmla="*/ 2773711 w 4891723"/>
                <a:gd name="connsiteY1521" fmla="*/ 1227986 h 2008710"/>
                <a:gd name="connsiteX1522" fmla="*/ 2773956 w 4891723"/>
                <a:gd name="connsiteY1522" fmla="*/ 1226314 h 2008710"/>
                <a:gd name="connsiteX1523" fmla="*/ 2770741 w 4891723"/>
                <a:gd name="connsiteY1523" fmla="*/ 1224584 h 2008710"/>
                <a:gd name="connsiteX1524" fmla="*/ 2766745 w 4891723"/>
                <a:gd name="connsiteY1524" fmla="*/ 1213841 h 2008710"/>
                <a:gd name="connsiteX1525" fmla="*/ 2762421 w 4891723"/>
                <a:gd name="connsiteY1525" fmla="*/ 1190530 h 2008710"/>
                <a:gd name="connsiteX1526" fmla="*/ 2760259 w 4891723"/>
                <a:gd name="connsiteY1526" fmla="*/ 1169854 h 2008710"/>
                <a:gd name="connsiteX1527" fmla="*/ 2759516 w 4891723"/>
                <a:gd name="connsiteY1527" fmla="*/ 1134381 h 2008710"/>
                <a:gd name="connsiteX1528" fmla="*/ 2759279 w 4891723"/>
                <a:gd name="connsiteY1528" fmla="*/ 1125766 h 2008710"/>
                <a:gd name="connsiteX1529" fmla="*/ 2744431 w 4891723"/>
                <a:gd name="connsiteY1529" fmla="*/ 1078097 h 2008710"/>
                <a:gd name="connsiteX1530" fmla="*/ 2736475 w 4891723"/>
                <a:gd name="connsiteY1530" fmla="*/ 1028097 h 2008710"/>
                <a:gd name="connsiteX1531" fmla="*/ 2735326 w 4891723"/>
                <a:gd name="connsiteY1531" fmla="*/ 1023401 h 2008710"/>
                <a:gd name="connsiteX1532" fmla="*/ 2710529 w 4891723"/>
                <a:gd name="connsiteY1532" fmla="*/ 913028 h 2008710"/>
                <a:gd name="connsiteX1533" fmla="*/ 2703556 w 4891723"/>
                <a:gd name="connsiteY1533" fmla="*/ 879215 h 2008710"/>
                <a:gd name="connsiteX1534" fmla="*/ 2698806 w 4891723"/>
                <a:gd name="connsiteY1534" fmla="*/ 890089 h 2008710"/>
                <a:gd name="connsiteX1535" fmla="*/ 2677252 w 4891723"/>
                <a:gd name="connsiteY1535" fmla="*/ 944566 h 2008710"/>
                <a:gd name="connsiteX1536" fmla="*/ 2655123 w 4891723"/>
                <a:gd name="connsiteY1536" fmla="*/ 1006407 h 2008710"/>
                <a:gd name="connsiteX1537" fmla="*/ 2635917 w 4891723"/>
                <a:gd name="connsiteY1537" fmla="*/ 1065039 h 2008710"/>
                <a:gd name="connsiteX1538" fmla="*/ 2618704 w 4891723"/>
                <a:gd name="connsiteY1538" fmla="*/ 1124144 h 2008710"/>
                <a:gd name="connsiteX1539" fmla="*/ 2604920 w 4891723"/>
                <a:gd name="connsiteY1539" fmla="*/ 1169331 h 2008710"/>
                <a:gd name="connsiteX1540" fmla="*/ 2590258 w 4891723"/>
                <a:gd name="connsiteY1540" fmla="*/ 1209483 h 2008710"/>
                <a:gd name="connsiteX1541" fmla="*/ 2581626 w 4891723"/>
                <a:gd name="connsiteY1541" fmla="*/ 1239719 h 2008710"/>
                <a:gd name="connsiteX1542" fmla="*/ 2569109 w 4891723"/>
                <a:gd name="connsiteY1542" fmla="*/ 1271747 h 2008710"/>
                <a:gd name="connsiteX1543" fmla="*/ 2557015 w 4891723"/>
                <a:gd name="connsiteY1543" fmla="*/ 1298774 h 2008710"/>
                <a:gd name="connsiteX1544" fmla="*/ 2544042 w 4891723"/>
                <a:gd name="connsiteY1544" fmla="*/ 1324652 h 2008710"/>
                <a:gd name="connsiteX1545" fmla="*/ 2544042 w 4891723"/>
                <a:gd name="connsiteY1545" fmla="*/ 1321443 h 2008710"/>
                <a:gd name="connsiteX1546" fmla="*/ 2542217 w 4891723"/>
                <a:gd name="connsiteY1546" fmla="*/ 1344180 h 2008710"/>
                <a:gd name="connsiteX1547" fmla="*/ 2534345 w 4891723"/>
                <a:gd name="connsiteY1547" fmla="*/ 1366241 h 2008710"/>
                <a:gd name="connsiteX1548" fmla="*/ 2513298 w 4891723"/>
                <a:gd name="connsiteY1548" fmla="*/ 1429957 h 2008710"/>
                <a:gd name="connsiteX1549" fmla="*/ 2483196 w 4891723"/>
                <a:gd name="connsiteY1549" fmla="*/ 1508843 h 2008710"/>
                <a:gd name="connsiteX1550" fmla="*/ 2461169 w 4891723"/>
                <a:gd name="connsiteY1550" fmla="*/ 1561140 h 2008710"/>
                <a:gd name="connsiteX1551" fmla="*/ 2437183 w 4891723"/>
                <a:gd name="connsiteY1551" fmla="*/ 1619924 h 2008710"/>
                <a:gd name="connsiteX1552" fmla="*/ 2425240 w 4891723"/>
                <a:gd name="connsiteY1552" fmla="*/ 1650617 h 2008710"/>
                <a:gd name="connsiteX1553" fmla="*/ 2413770 w 4891723"/>
                <a:gd name="connsiteY1553" fmla="*/ 1684722 h 2008710"/>
                <a:gd name="connsiteX1554" fmla="*/ 2398534 w 4891723"/>
                <a:gd name="connsiteY1554" fmla="*/ 1727189 h 2008710"/>
                <a:gd name="connsiteX1555" fmla="*/ 2384615 w 4891723"/>
                <a:gd name="connsiteY1555" fmla="*/ 1765668 h 2008710"/>
                <a:gd name="connsiteX1556" fmla="*/ 2306405 w 4891723"/>
                <a:gd name="connsiteY1556" fmla="*/ 1859520 h 2008710"/>
                <a:gd name="connsiteX1557" fmla="*/ 2269057 w 4891723"/>
                <a:gd name="connsiteY1557" fmla="*/ 1835483 h 2008710"/>
                <a:gd name="connsiteX1558" fmla="*/ 2256269 w 4891723"/>
                <a:gd name="connsiteY1558" fmla="*/ 1823372 h 2008710"/>
                <a:gd name="connsiteX1559" fmla="*/ 2249040 w 4891723"/>
                <a:gd name="connsiteY1559" fmla="*/ 1820111 h 2008710"/>
                <a:gd name="connsiteX1560" fmla="*/ 2253668 w 4891723"/>
                <a:gd name="connsiteY1560" fmla="*/ 1820601 h 2008710"/>
                <a:gd name="connsiteX1561" fmla="*/ 2212958 w 4891723"/>
                <a:gd name="connsiteY1561" fmla="*/ 1785601 h 2008710"/>
                <a:gd name="connsiteX1562" fmla="*/ 2198600 w 4891723"/>
                <a:gd name="connsiteY1562" fmla="*/ 1746344 h 2008710"/>
                <a:gd name="connsiteX1563" fmla="*/ 2192891 w 4891723"/>
                <a:gd name="connsiteY1563" fmla="*/ 1715972 h 2008710"/>
                <a:gd name="connsiteX1564" fmla="*/ 2187452 w 4891723"/>
                <a:gd name="connsiteY1564" fmla="*/ 1689013 h 2008710"/>
                <a:gd name="connsiteX1565" fmla="*/ 2180796 w 4891723"/>
                <a:gd name="connsiteY1565" fmla="*/ 1597897 h 2008710"/>
                <a:gd name="connsiteX1566" fmla="*/ 2175391 w 4891723"/>
                <a:gd name="connsiteY1566" fmla="*/ 1582255 h 2008710"/>
                <a:gd name="connsiteX1567" fmla="*/ 2172147 w 4891723"/>
                <a:gd name="connsiteY1567" fmla="*/ 1554789 h 2008710"/>
                <a:gd name="connsiteX1568" fmla="*/ 2172147 w 4891723"/>
                <a:gd name="connsiteY1568" fmla="*/ 1541883 h 2008710"/>
                <a:gd name="connsiteX1569" fmla="*/ 2170931 w 4891723"/>
                <a:gd name="connsiteY1569" fmla="*/ 1532627 h 2008710"/>
                <a:gd name="connsiteX1570" fmla="*/ 2165661 w 4891723"/>
                <a:gd name="connsiteY1570" fmla="*/ 1510532 h 2008710"/>
                <a:gd name="connsiteX1571" fmla="*/ 2166742 w 4891723"/>
                <a:gd name="connsiteY1571" fmla="*/ 1477018 h 2008710"/>
                <a:gd name="connsiteX1572" fmla="*/ 2163499 w 4891723"/>
                <a:gd name="connsiteY1572" fmla="*/ 1437930 h 2008710"/>
                <a:gd name="connsiteX1573" fmla="*/ 2164580 w 4891723"/>
                <a:gd name="connsiteY1573" fmla="*/ 1404433 h 2008710"/>
                <a:gd name="connsiteX1574" fmla="*/ 2163499 w 4891723"/>
                <a:gd name="connsiteY1574" fmla="*/ 1368707 h 2008710"/>
                <a:gd name="connsiteX1575" fmla="*/ 2163499 w 4891723"/>
                <a:gd name="connsiteY1575" fmla="*/ 1319298 h 2008710"/>
                <a:gd name="connsiteX1576" fmla="*/ 2165661 w 4891723"/>
                <a:gd name="connsiteY1576" fmla="*/ 1267659 h 2008710"/>
                <a:gd name="connsiteX1577" fmla="*/ 2165661 w 4891723"/>
                <a:gd name="connsiteY1577" fmla="*/ 1247980 h 2008710"/>
                <a:gd name="connsiteX1578" fmla="*/ 2170256 w 4891723"/>
                <a:gd name="connsiteY1578" fmla="*/ 1226003 h 2008710"/>
                <a:gd name="connsiteX1579" fmla="*/ 2172147 w 4891723"/>
                <a:gd name="connsiteY1579" fmla="*/ 1198233 h 2008710"/>
                <a:gd name="connsiteX1580" fmla="*/ 2173228 w 4891723"/>
                <a:gd name="connsiteY1580" fmla="*/ 1156324 h 2008710"/>
                <a:gd name="connsiteX1581" fmla="*/ 2180526 w 4891723"/>
                <a:gd name="connsiteY1581" fmla="*/ 1106239 h 2008710"/>
                <a:gd name="connsiteX1582" fmla="*/ 2181877 w 4891723"/>
                <a:gd name="connsiteY1582" fmla="*/ 1103790 h 2008710"/>
                <a:gd name="connsiteX1583" fmla="*/ 2180796 w 4891723"/>
                <a:gd name="connsiteY1583" fmla="*/ 1094110 h 2008710"/>
                <a:gd name="connsiteX1584" fmla="*/ 2180796 w 4891723"/>
                <a:gd name="connsiteY1584" fmla="*/ 1067016 h 2008710"/>
                <a:gd name="connsiteX1585" fmla="*/ 2189310 w 4891723"/>
                <a:gd name="connsiteY1585" fmla="*/ 1035867 h 2008710"/>
                <a:gd name="connsiteX1586" fmla="*/ 2189445 w 4891723"/>
                <a:gd name="connsiteY1586" fmla="*/ 1024921 h 2008710"/>
                <a:gd name="connsiteX1587" fmla="*/ 2189445 w 4891723"/>
                <a:gd name="connsiteY1587" fmla="*/ 993502 h 2008710"/>
                <a:gd name="connsiteX1588" fmla="*/ 2191573 w 4891723"/>
                <a:gd name="connsiteY1588" fmla="*/ 977032 h 2008710"/>
                <a:gd name="connsiteX1589" fmla="*/ 2196065 w 4891723"/>
                <a:gd name="connsiteY1589" fmla="*/ 965185 h 2008710"/>
                <a:gd name="connsiteX1590" fmla="*/ 2195999 w 4891723"/>
                <a:gd name="connsiteY1590" fmla="*/ 963866 h 2008710"/>
                <a:gd name="connsiteX1591" fmla="*/ 2195931 w 4891723"/>
                <a:gd name="connsiteY1591" fmla="*/ 957927 h 2008710"/>
                <a:gd name="connsiteX1592" fmla="*/ 2199377 w 4891723"/>
                <a:gd name="connsiteY1592" fmla="*/ 924971 h 2008710"/>
                <a:gd name="connsiteX1593" fmla="*/ 2204580 w 4891723"/>
                <a:gd name="connsiteY1593" fmla="*/ 894920 h 2008710"/>
                <a:gd name="connsiteX1594" fmla="*/ 2207823 w 4891723"/>
                <a:gd name="connsiteY1594" fmla="*/ 868332 h 2008710"/>
                <a:gd name="connsiteX1595" fmla="*/ 2211844 w 4891723"/>
                <a:gd name="connsiteY1595" fmla="*/ 835595 h 2008710"/>
                <a:gd name="connsiteX1596" fmla="*/ 2214310 w 4891723"/>
                <a:gd name="connsiteY1596" fmla="*/ 818078 h 2008710"/>
                <a:gd name="connsiteX1597" fmla="*/ 2213229 w 4891723"/>
                <a:gd name="connsiteY1597" fmla="*/ 793771 h 2008710"/>
                <a:gd name="connsiteX1598" fmla="*/ 2218144 w 4891723"/>
                <a:gd name="connsiteY1598" fmla="*/ 773163 h 2008710"/>
                <a:gd name="connsiteX1599" fmla="*/ 2216742 w 4891723"/>
                <a:gd name="connsiteY1599" fmla="*/ 764919 h 2008710"/>
                <a:gd name="connsiteX1600" fmla="*/ 2216979 w 4891723"/>
                <a:gd name="connsiteY1600" fmla="*/ 731574 h 2008710"/>
                <a:gd name="connsiteX1601" fmla="*/ 2221877 w 4891723"/>
                <a:gd name="connsiteY1601" fmla="*/ 689733 h 2008710"/>
                <a:gd name="connsiteX1602" fmla="*/ 2222148 w 4891723"/>
                <a:gd name="connsiteY1602" fmla="*/ 635391 h 2008710"/>
                <a:gd name="connsiteX1603" fmla="*/ 2224040 w 4891723"/>
                <a:gd name="connsiteY1603" fmla="*/ 611067 h 2008710"/>
                <a:gd name="connsiteX1604" fmla="*/ 2228837 w 4891723"/>
                <a:gd name="connsiteY1604" fmla="*/ 583702 h 2008710"/>
                <a:gd name="connsiteX1605" fmla="*/ 2231759 w 4891723"/>
                <a:gd name="connsiteY1605" fmla="*/ 560746 h 2008710"/>
                <a:gd name="connsiteX1606" fmla="*/ 2228736 w 4891723"/>
                <a:gd name="connsiteY1606" fmla="*/ 535729 h 2008710"/>
                <a:gd name="connsiteX1607" fmla="*/ 2234310 w 4891723"/>
                <a:gd name="connsiteY1607" fmla="*/ 490323 h 2008710"/>
                <a:gd name="connsiteX1608" fmla="*/ 2252452 w 4891723"/>
                <a:gd name="connsiteY1608" fmla="*/ 455863 h 2008710"/>
                <a:gd name="connsiteX1609" fmla="*/ 2294597 w 4891723"/>
                <a:gd name="connsiteY1609" fmla="*/ 432991 h 2008710"/>
                <a:gd name="connsiteX1610" fmla="*/ 2333871 w 4891723"/>
                <a:gd name="connsiteY1610" fmla="*/ 448566 h 2008710"/>
                <a:gd name="connsiteX1611" fmla="*/ 2342892 w 4891723"/>
                <a:gd name="connsiteY1611" fmla="*/ 458667 h 2008710"/>
                <a:gd name="connsiteX1612" fmla="*/ 2347520 w 4891723"/>
                <a:gd name="connsiteY1612" fmla="*/ 464377 h 2008710"/>
                <a:gd name="connsiteX1613" fmla="*/ 2369581 w 4891723"/>
                <a:gd name="connsiteY1613" fmla="*/ 548195 h 2008710"/>
                <a:gd name="connsiteX1614" fmla="*/ 2366743 w 4891723"/>
                <a:gd name="connsiteY1614" fmla="*/ 563584 h 2008710"/>
                <a:gd name="connsiteX1615" fmla="*/ 2364581 w 4891723"/>
                <a:gd name="connsiteY1615" fmla="*/ 582688 h 2008710"/>
                <a:gd name="connsiteX1616" fmla="*/ 2364581 w 4891723"/>
                <a:gd name="connsiteY1616" fmla="*/ 606320 h 2008710"/>
                <a:gd name="connsiteX1617" fmla="*/ 2356743 w 4891723"/>
                <a:gd name="connsiteY1617" fmla="*/ 639716 h 2008710"/>
                <a:gd name="connsiteX1618" fmla="*/ 2357013 w 4891723"/>
                <a:gd name="connsiteY1618" fmla="*/ 640425 h 2008710"/>
                <a:gd name="connsiteX1619" fmla="*/ 2358094 w 4891723"/>
                <a:gd name="connsiteY1619" fmla="*/ 646540 h 2008710"/>
                <a:gd name="connsiteX1620" fmla="*/ 2355932 w 4891723"/>
                <a:gd name="connsiteY1620" fmla="*/ 680324 h 2008710"/>
                <a:gd name="connsiteX1621" fmla="*/ 2350392 w 4891723"/>
                <a:gd name="connsiteY1621" fmla="*/ 718905 h 2008710"/>
                <a:gd name="connsiteX1622" fmla="*/ 2348365 w 4891723"/>
                <a:gd name="connsiteY1622" fmla="*/ 729328 h 2008710"/>
                <a:gd name="connsiteX1623" fmla="*/ 2349446 w 4891723"/>
                <a:gd name="connsiteY1623" fmla="*/ 747014 h 2008710"/>
                <a:gd name="connsiteX1624" fmla="*/ 2348348 w 4891723"/>
                <a:gd name="connsiteY1624" fmla="*/ 770713 h 2008710"/>
                <a:gd name="connsiteX1625" fmla="*/ 2340088 w 4891723"/>
                <a:gd name="connsiteY1625" fmla="*/ 799717 h 2008710"/>
                <a:gd name="connsiteX1626" fmla="*/ 2340797 w 4891723"/>
                <a:gd name="connsiteY1626" fmla="*/ 805392 h 2008710"/>
                <a:gd name="connsiteX1627" fmla="*/ 2338432 w 4891723"/>
                <a:gd name="connsiteY1627" fmla="*/ 859227 h 2008710"/>
                <a:gd name="connsiteX1628" fmla="*/ 2329141 w 4891723"/>
                <a:gd name="connsiteY1628" fmla="*/ 914988 h 2008710"/>
                <a:gd name="connsiteX1629" fmla="*/ 2324429 w 4891723"/>
                <a:gd name="connsiteY1629" fmla="*/ 943417 h 2008710"/>
                <a:gd name="connsiteX1630" fmla="*/ 2323500 w 4891723"/>
                <a:gd name="connsiteY1630" fmla="*/ 975731 h 2008710"/>
                <a:gd name="connsiteX1631" fmla="*/ 2322098 w 4891723"/>
                <a:gd name="connsiteY1631" fmla="*/ 998316 h 2008710"/>
                <a:gd name="connsiteX1632" fmla="*/ 2315324 w 4891723"/>
                <a:gd name="connsiteY1632" fmla="*/ 1024380 h 2008710"/>
                <a:gd name="connsiteX1633" fmla="*/ 2312081 w 4891723"/>
                <a:gd name="connsiteY1633" fmla="*/ 1044380 h 2008710"/>
                <a:gd name="connsiteX1634" fmla="*/ 2312300 w 4891723"/>
                <a:gd name="connsiteY1634" fmla="*/ 1066509 h 2008710"/>
                <a:gd name="connsiteX1635" fmla="*/ 2307689 w 4891723"/>
                <a:gd name="connsiteY1635" fmla="*/ 1081712 h 2008710"/>
                <a:gd name="connsiteX1636" fmla="*/ 2307283 w 4891723"/>
                <a:gd name="connsiteY1636" fmla="*/ 1098384 h 2008710"/>
                <a:gd name="connsiteX1637" fmla="*/ 2306202 w 4891723"/>
                <a:gd name="connsiteY1637" fmla="*/ 1118908 h 2008710"/>
                <a:gd name="connsiteX1638" fmla="*/ 2302959 w 4891723"/>
                <a:gd name="connsiteY1638" fmla="*/ 1138452 h 2008710"/>
                <a:gd name="connsiteX1639" fmla="*/ 2299716 w 4891723"/>
                <a:gd name="connsiteY1639" fmla="*/ 1153232 h 2008710"/>
                <a:gd name="connsiteX1640" fmla="*/ 2296405 w 4891723"/>
                <a:gd name="connsiteY1640" fmla="*/ 1224888 h 2008710"/>
                <a:gd name="connsiteX1641" fmla="*/ 2291067 w 4891723"/>
                <a:gd name="connsiteY1641" fmla="*/ 1297625 h 2008710"/>
                <a:gd name="connsiteX1642" fmla="*/ 2291067 w 4891723"/>
                <a:gd name="connsiteY1642" fmla="*/ 1433572 h 2008710"/>
                <a:gd name="connsiteX1643" fmla="*/ 2291067 w 4891723"/>
                <a:gd name="connsiteY1643" fmla="*/ 1509248 h 2008710"/>
                <a:gd name="connsiteX1644" fmla="*/ 2291067 w 4891723"/>
                <a:gd name="connsiteY1644" fmla="*/ 1536546 h 2008710"/>
                <a:gd name="connsiteX1645" fmla="*/ 2297554 w 4891723"/>
                <a:gd name="connsiteY1645" fmla="*/ 1561681 h 2008710"/>
                <a:gd name="connsiteX1646" fmla="*/ 2297554 w 4891723"/>
                <a:gd name="connsiteY1646" fmla="*/ 1571073 h 2008710"/>
                <a:gd name="connsiteX1647" fmla="*/ 2297123 w 4891723"/>
                <a:gd name="connsiteY1647" fmla="*/ 1602192 h 2008710"/>
                <a:gd name="connsiteX1648" fmla="*/ 2299234 w 4891723"/>
                <a:gd name="connsiteY1648" fmla="*/ 1620124 h 2008710"/>
                <a:gd name="connsiteX1649" fmla="*/ 2305898 w 4891723"/>
                <a:gd name="connsiteY1649" fmla="*/ 1603911 h 2008710"/>
                <a:gd name="connsiteX1650" fmla="*/ 2337554 w 4891723"/>
                <a:gd name="connsiteY1650" fmla="*/ 1530768 h 2008710"/>
                <a:gd name="connsiteX1651" fmla="*/ 2365561 w 4891723"/>
                <a:gd name="connsiteY1651" fmla="*/ 1465109 h 2008710"/>
                <a:gd name="connsiteX1652" fmla="*/ 2387926 w 4891723"/>
                <a:gd name="connsiteY1652" fmla="*/ 1401612 h 2008710"/>
                <a:gd name="connsiteX1653" fmla="*/ 2424108 w 4891723"/>
                <a:gd name="connsiteY1653" fmla="*/ 1307896 h 2008710"/>
                <a:gd name="connsiteX1654" fmla="*/ 2458568 w 4891723"/>
                <a:gd name="connsiteY1654" fmla="*/ 1210969 h 2008710"/>
                <a:gd name="connsiteX1655" fmla="*/ 2483805 w 4891723"/>
                <a:gd name="connsiteY1655" fmla="*/ 1138232 h 2008710"/>
                <a:gd name="connsiteX1656" fmla="*/ 2505798 w 4891723"/>
                <a:gd name="connsiteY1656" fmla="*/ 1067016 h 2008710"/>
                <a:gd name="connsiteX1657" fmla="*/ 2529717 w 4891723"/>
                <a:gd name="connsiteY1657" fmla="*/ 993164 h 2008710"/>
                <a:gd name="connsiteX1658" fmla="*/ 2557589 w 4891723"/>
                <a:gd name="connsiteY1658" fmla="*/ 914244 h 2008710"/>
                <a:gd name="connsiteX1659" fmla="*/ 2580461 w 4891723"/>
                <a:gd name="connsiteY1659" fmla="*/ 855933 h 2008710"/>
                <a:gd name="connsiteX1660" fmla="*/ 2608772 w 4891723"/>
                <a:gd name="connsiteY1660" fmla="*/ 795865 h 2008710"/>
                <a:gd name="connsiteX1661" fmla="*/ 2632116 w 4891723"/>
                <a:gd name="connsiteY1661" fmla="*/ 751456 h 2008710"/>
                <a:gd name="connsiteX1662" fmla="*/ 2671137 w 4891723"/>
                <a:gd name="connsiteY1662" fmla="*/ 704818 h 2008710"/>
                <a:gd name="connsiteX1663" fmla="*/ 2697235 w 4891723"/>
                <a:gd name="connsiteY1663" fmla="*/ 696270 h 2008710"/>
                <a:gd name="connsiteX1664" fmla="*/ 2717725 w 4891723"/>
                <a:gd name="connsiteY1664" fmla="*/ 693466 h 2008710"/>
                <a:gd name="connsiteX1665" fmla="*/ 2791509 w 4891723"/>
                <a:gd name="connsiteY1665" fmla="*/ 724716 h 2008710"/>
                <a:gd name="connsiteX1666" fmla="*/ 2811425 w 4891723"/>
                <a:gd name="connsiteY1666" fmla="*/ 779328 h 2008710"/>
                <a:gd name="connsiteX1667" fmla="*/ 2822759 w 4891723"/>
                <a:gd name="connsiteY1667" fmla="*/ 839312 h 2008710"/>
                <a:gd name="connsiteX1668" fmla="*/ 2827878 w 4891723"/>
                <a:gd name="connsiteY1668" fmla="*/ 876153 h 2008710"/>
                <a:gd name="connsiteX1669" fmla="*/ 2835733 w 4891723"/>
                <a:gd name="connsiteY1669" fmla="*/ 908299 h 2008710"/>
                <a:gd name="connsiteX1670" fmla="*/ 2840260 w 4891723"/>
                <a:gd name="connsiteY1670" fmla="*/ 933096 h 2008710"/>
                <a:gd name="connsiteX1671" fmla="*/ 2840057 w 4891723"/>
                <a:gd name="connsiteY1671" fmla="*/ 945055 h 2008710"/>
                <a:gd name="connsiteX1672" fmla="*/ 2844246 w 4891723"/>
                <a:gd name="connsiteY1672" fmla="*/ 972758 h 2008710"/>
                <a:gd name="connsiteX1673" fmla="*/ 2841999 w 4891723"/>
                <a:gd name="connsiteY1673" fmla="*/ 983367 h 2008710"/>
                <a:gd name="connsiteX1674" fmla="*/ 2840383 w 4891723"/>
                <a:gd name="connsiteY1674" fmla="*/ 990335 h 2008710"/>
                <a:gd name="connsiteX1675" fmla="*/ 2844584 w 4891723"/>
                <a:gd name="connsiteY1675" fmla="*/ 1011323 h 2008710"/>
                <a:gd name="connsiteX1676" fmla="*/ 2847219 w 4891723"/>
                <a:gd name="connsiteY1676" fmla="*/ 1028738 h 2008710"/>
                <a:gd name="connsiteX1677" fmla="*/ 2853233 w 4891723"/>
                <a:gd name="connsiteY1677" fmla="*/ 1051914 h 2008710"/>
                <a:gd name="connsiteX1678" fmla="*/ 2854719 w 4891723"/>
                <a:gd name="connsiteY1678" fmla="*/ 1062995 h 2008710"/>
                <a:gd name="connsiteX1679" fmla="*/ 2859812 w 4891723"/>
                <a:gd name="connsiteY1679" fmla="*/ 1096429 h 2008710"/>
                <a:gd name="connsiteX1680" fmla="*/ 2857979 w 4891723"/>
                <a:gd name="connsiteY1680" fmla="*/ 1102259 h 2008710"/>
                <a:gd name="connsiteX1681" fmla="*/ 2862151 w 4891723"/>
                <a:gd name="connsiteY1681" fmla="*/ 1110990 h 2008710"/>
                <a:gd name="connsiteX1682" fmla="*/ 2862962 w 4891723"/>
                <a:gd name="connsiteY1682" fmla="*/ 1121391 h 2008710"/>
                <a:gd name="connsiteX1683" fmla="*/ 2864314 w 4891723"/>
                <a:gd name="connsiteY1683" fmla="*/ 1134921 h 2008710"/>
                <a:gd name="connsiteX1684" fmla="*/ 2864314 w 4891723"/>
                <a:gd name="connsiteY1684" fmla="*/ 1169989 h 2008710"/>
                <a:gd name="connsiteX1685" fmla="*/ 2867827 w 4891723"/>
                <a:gd name="connsiteY1685" fmla="*/ 1172151 h 2008710"/>
                <a:gd name="connsiteX1686" fmla="*/ 2890243 w 4891723"/>
                <a:gd name="connsiteY1686" fmla="*/ 1230108 h 2008710"/>
                <a:gd name="connsiteX1687" fmla="*/ 2904449 w 4891723"/>
                <a:gd name="connsiteY1687" fmla="*/ 1287895 h 2008710"/>
                <a:gd name="connsiteX1688" fmla="*/ 2907287 w 4891723"/>
                <a:gd name="connsiteY1688" fmla="*/ 1296814 h 2008710"/>
                <a:gd name="connsiteX1689" fmla="*/ 2907422 w 4891723"/>
                <a:gd name="connsiteY1689" fmla="*/ 1300294 h 2008710"/>
                <a:gd name="connsiteX1690" fmla="*/ 2923098 w 4891723"/>
                <a:gd name="connsiteY1690" fmla="*/ 1341815 h 2008710"/>
                <a:gd name="connsiteX1691" fmla="*/ 2930395 w 4891723"/>
                <a:gd name="connsiteY1691" fmla="*/ 1379585 h 2008710"/>
                <a:gd name="connsiteX1692" fmla="*/ 2936814 w 4891723"/>
                <a:gd name="connsiteY1692" fmla="*/ 1410650 h 2008710"/>
                <a:gd name="connsiteX1693" fmla="*/ 2946476 w 4891723"/>
                <a:gd name="connsiteY1693" fmla="*/ 1433437 h 2008710"/>
                <a:gd name="connsiteX1694" fmla="*/ 2967287 w 4891723"/>
                <a:gd name="connsiteY1694" fmla="*/ 1483471 h 2008710"/>
                <a:gd name="connsiteX1695" fmla="*/ 2990176 w 4891723"/>
                <a:gd name="connsiteY1695" fmla="*/ 1539333 h 2008710"/>
                <a:gd name="connsiteX1696" fmla="*/ 3013977 w 4891723"/>
                <a:gd name="connsiteY1696" fmla="*/ 1597762 h 2008710"/>
                <a:gd name="connsiteX1697" fmla="*/ 3021882 w 4891723"/>
                <a:gd name="connsiteY1697" fmla="*/ 1628168 h 2008710"/>
                <a:gd name="connsiteX1698" fmla="*/ 3026004 w 4891723"/>
                <a:gd name="connsiteY1698" fmla="*/ 1631512 h 2008710"/>
                <a:gd name="connsiteX1699" fmla="*/ 3033318 w 4891723"/>
                <a:gd name="connsiteY1699" fmla="*/ 1637745 h 2008710"/>
                <a:gd name="connsiteX1700" fmla="*/ 3045193 w 4891723"/>
                <a:gd name="connsiteY1700" fmla="*/ 1648539 h 2008710"/>
                <a:gd name="connsiteX1701" fmla="*/ 3069416 w 4891723"/>
                <a:gd name="connsiteY1701" fmla="*/ 1686935 h 2008710"/>
                <a:gd name="connsiteX1702" fmla="*/ 3096511 w 4891723"/>
                <a:gd name="connsiteY1702" fmla="*/ 1722391 h 2008710"/>
                <a:gd name="connsiteX1703" fmla="*/ 3109653 w 4891723"/>
                <a:gd name="connsiteY1703" fmla="*/ 1732526 h 2008710"/>
                <a:gd name="connsiteX1704" fmla="*/ 3111176 w 4891723"/>
                <a:gd name="connsiteY1704" fmla="*/ 1733390 h 2008710"/>
                <a:gd name="connsiteX1705" fmla="*/ 3123099 w 4891723"/>
                <a:gd name="connsiteY1705" fmla="*/ 1684300 h 2008710"/>
                <a:gd name="connsiteX1706" fmla="*/ 3138977 w 4891723"/>
                <a:gd name="connsiteY1706" fmla="*/ 1636580 h 2008710"/>
                <a:gd name="connsiteX1707" fmla="*/ 3142964 w 4891723"/>
                <a:gd name="connsiteY1707" fmla="*/ 1604299 h 2008710"/>
                <a:gd name="connsiteX1708" fmla="*/ 3152187 w 4891723"/>
                <a:gd name="connsiteY1708" fmla="*/ 1574147 h 2008710"/>
                <a:gd name="connsiteX1709" fmla="*/ 3166748 w 4891723"/>
                <a:gd name="connsiteY1709" fmla="*/ 1497914 h 2008710"/>
                <a:gd name="connsiteX1710" fmla="*/ 3181883 w 4891723"/>
                <a:gd name="connsiteY1710" fmla="*/ 1415565 h 2008710"/>
                <a:gd name="connsiteX1711" fmla="*/ 3192728 w 4891723"/>
                <a:gd name="connsiteY1711" fmla="*/ 1362693 h 2008710"/>
                <a:gd name="connsiteX1712" fmla="*/ 3203505 w 4891723"/>
                <a:gd name="connsiteY1712" fmla="*/ 1307727 h 2008710"/>
                <a:gd name="connsiteX1713" fmla="*/ 3206089 w 4891723"/>
                <a:gd name="connsiteY1713" fmla="*/ 1292068 h 2008710"/>
                <a:gd name="connsiteX1714" fmla="*/ 3209991 w 4891723"/>
                <a:gd name="connsiteY1714" fmla="*/ 1279179 h 2008710"/>
                <a:gd name="connsiteX1715" fmla="*/ 3219907 w 4891723"/>
                <a:gd name="connsiteY1715" fmla="*/ 1228284 h 2008710"/>
                <a:gd name="connsiteX1716" fmla="*/ 3234924 w 4891723"/>
                <a:gd name="connsiteY1716" fmla="*/ 1171949 h 2008710"/>
                <a:gd name="connsiteX1717" fmla="*/ 3237018 w 4891723"/>
                <a:gd name="connsiteY1717" fmla="*/ 1151982 h 2008710"/>
                <a:gd name="connsiteX1718" fmla="*/ 3241106 w 4891723"/>
                <a:gd name="connsiteY1718" fmla="*/ 1125090 h 2008710"/>
                <a:gd name="connsiteX1719" fmla="*/ 3247931 w 4891723"/>
                <a:gd name="connsiteY1719" fmla="*/ 1098452 h 2008710"/>
                <a:gd name="connsiteX1720" fmla="*/ 3257661 w 4891723"/>
                <a:gd name="connsiteY1720" fmla="*/ 1064786 h 2008710"/>
                <a:gd name="connsiteX1721" fmla="*/ 3259721 w 4891723"/>
                <a:gd name="connsiteY1721" fmla="*/ 1069854 h 2008710"/>
                <a:gd name="connsiteX1722" fmla="*/ 3267424 w 4891723"/>
                <a:gd name="connsiteY1722" fmla="*/ 1012353 h 2008710"/>
                <a:gd name="connsiteX1723" fmla="*/ 3281546 w 4891723"/>
                <a:gd name="connsiteY1723" fmla="*/ 962421 h 2008710"/>
                <a:gd name="connsiteX1724" fmla="*/ 3284586 w 4891723"/>
                <a:gd name="connsiteY1724" fmla="*/ 938822 h 2008710"/>
                <a:gd name="connsiteX1725" fmla="*/ 3293168 w 4891723"/>
                <a:gd name="connsiteY1725" fmla="*/ 911778 h 2008710"/>
                <a:gd name="connsiteX1726" fmla="*/ 3313776 w 4891723"/>
                <a:gd name="connsiteY1726" fmla="*/ 844346 h 2008710"/>
                <a:gd name="connsiteX1727" fmla="*/ 3336006 w 4891723"/>
                <a:gd name="connsiteY1727" fmla="*/ 746811 h 2008710"/>
                <a:gd name="connsiteX1728" fmla="*/ 3341749 w 4891723"/>
                <a:gd name="connsiteY1728" fmla="*/ 735324 h 2008710"/>
                <a:gd name="connsiteX1729" fmla="*/ 3346073 w 4891723"/>
                <a:gd name="connsiteY1729" fmla="*/ 726676 h 2008710"/>
                <a:gd name="connsiteX1730" fmla="*/ 3349181 w 4891723"/>
                <a:gd name="connsiteY1730" fmla="*/ 719801 h 2008710"/>
                <a:gd name="connsiteX1731" fmla="*/ 3350533 w 4891723"/>
                <a:gd name="connsiteY1731" fmla="*/ 715730 h 2008710"/>
                <a:gd name="connsiteX1732" fmla="*/ 3356327 w 4891723"/>
                <a:gd name="connsiteY1732" fmla="*/ 676304 h 2008710"/>
                <a:gd name="connsiteX1733" fmla="*/ 3371175 w 4891723"/>
                <a:gd name="connsiteY1733" fmla="*/ 641912 h 2008710"/>
                <a:gd name="connsiteX1734" fmla="*/ 3405009 w 4891723"/>
                <a:gd name="connsiteY1734" fmla="*/ 554935 h 2008710"/>
                <a:gd name="connsiteX1735" fmla="*/ 3439486 w 4891723"/>
                <a:gd name="connsiteY1735" fmla="*/ 468769 h 2008710"/>
                <a:gd name="connsiteX1736" fmla="*/ 3456665 w 4891723"/>
                <a:gd name="connsiteY1736" fmla="*/ 433971 h 2008710"/>
                <a:gd name="connsiteX1737" fmla="*/ 3471813 w 4891723"/>
                <a:gd name="connsiteY1737" fmla="*/ 413633 h 2008710"/>
                <a:gd name="connsiteX1738" fmla="*/ 3480497 w 4891723"/>
                <a:gd name="connsiteY1738" fmla="*/ 406266 h 2008710"/>
                <a:gd name="connsiteX1739" fmla="*/ 3481695 w 4891723"/>
                <a:gd name="connsiteY1739" fmla="*/ 399630 h 2008710"/>
                <a:gd name="connsiteX1740" fmla="*/ 3486935 w 4891723"/>
                <a:gd name="connsiteY1740" fmla="*/ 379984 h 2008710"/>
                <a:gd name="connsiteX1741" fmla="*/ 3497561 w 4891723"/>
                <a:gd name="connsiteY1741" fmla="*/ 359680 h 2008710"/>
                <a:gd name="connsiteX1742" fmla="*/ 3539250 w 4891723"/>
                <a:gd name="connsiteY1742" fmla="*/ 286132 h 2008710"/>
                <a:gd name="connsiteX1743" fmla="*/ 3575399 w 4891723"/>
                <a:gd name="connsiteY1743" fmla="*/ 235727 h 2008710"/>
                <a:gd name="connsiteX1744" fmla="*/ 3583609 w 4891723"/>
                <a:gd name="connsiteY1744" fmla="*/ 224240 h 2008710"/>
                <a:gd name="connsiteX1745" fmla="*/ 3626159 w 4891723"/>
                <a:gd name="connsiteY1745" fmla="*/ 168716 h 2008710"/>
                <a:gd name="connsiteX1746" fmla="*/ 3675400 w 4891723"/>
                <a:gd name="connsiteY1746" fmla="*/ 117314 h 2008710"/>
                <a:gd name="connsiteX1747" fmla="*/ 3695569 w 4891723"/>
                <a:gd name="connsiteY1747" fmla="*/ 98277 h 2008710"/>
                <a:gd name="connsiteX1748" fmla="*/ 3715231 w 4891723"/>
                <a:gd name="connsiteY1748" fmla="*/ 73361 h 2008710"/>
                <a:gd name="connsiteX1749" fmla="*/ 3727224 w 4891723"/>
                <a:gd name="connsiteY1749" fmla="*/ 60557 h 2008710"/>
                <a:gd name="connsiteX1750" fmla="*/ 3754674 w 4891723"/>
                <a:gd name="connsiteY1750" fmla="*/ 45388 h 2008710"/>
                <a:gd name="connsiteX1751" fmla="*/ 3767731 w 4891723"/>
                <a:gd name="connsiteY1751" fmla="*/ 35827 h 2008710"/>
                <a:gd name="connsiteX1752" fmla="*/ 3794471 w 4891723"/>
                <a:gd name="connsiteY1752" fmla="*/ 18851 h 2008710"/>
                <a:gd name="connsiteX1753" fmla="*/ 3808847 w 4891723"/>
                <a:gd name="connsiteY1753" fmla="*/ 12009 h 2008710"/>
                <a:gd name="connsiteX1754" fmla="*/ 3837320 w 4891723"/>
                <a:gd name="connsiteY1754" fmla="*/ 167 h 2008710"/>
                <a:gd name="connsiteX0" fmla="*/ 1616087 w 3893239"/>
                <a:gd name="connsiteY0" fmla="*/ 1878980 h 2008710"/>
                <a:gd name="connsiteX1" fmla="*/ 1616087 w 3893239"/>
                <a:gd name="connsiteY1" fmla="*/ 1917899 h 2008710"/>
                <a:gd name="connsiteX2" fmla="*/ 1657168 w 3893239"/>
                <a:gd name="connsiteY2" fmla="*/ 1878980 h 2008710"/>
                <a:gd name="connsiteX3" fmla="*/ 1616087 w 3893239"/>
                <a:gd name="connsiteY3" fmla="*/ 1878980 h 2008710"/>
                <a:gd name="connsiteX4" fmla="*/ 1758757 w 3893239"/>
                <a:gd name="connsiteY4" fmla="*/ 1832966 h 2008710"/>
                <a:gd name="connsiteX5" fmla="*/ 1757946 w 3893239"/>
                <a:gd name="connsiteY5" fmla="*/ 1837443 h 2008710"/>
                <a:gd name="connsiteX6" fmla="*/ 1757876 w 3893239"/>
                <a:gd name="connsiteY6" fmla="*/ 1840352 h 2008710"/>
                <a:gd name="connsiteX7" fmla="*/ 1759838 w 3893239"/>
                <a:gd name="connsiteY7" fmla="*/ 1842223 h 2008710"/>
                <a:gd name="connsiteX8" fmla="*/ 1758757 w 3893239"/>
                <a:gd name="connsiteY8" fmla="*/ 1832966 h 2008710"/>
                <a:gd name="connsiteX9" fmla="*/ 1739774 w 3893239"/>
                <a:gd name="connsiteY9" fmla="*/ 1811517 h 2008710"/>
                <a:gd name="connsiteX10" fmla="*/ 1735142 w 3893239"/>
                <a:gd name="connsiteY10" fmla="*/ 1815196 h 2008710"/>
                <a:gd name="connsiteX11" fmla="*/ 1740243 w 3893239"/>
                <a:gd name="connsiteY11" fmla="*/ 1814588 h 2008710"/>
                <a:gd name="connsiteX12" fmla="*/ 1739774 w 3893239"/>
                <a:gd name="connsiteY12" fmla="*/ 1811517 h 2008710"/>
                <a:gd name="connsiteX13" fmla="*/ 1704297 w 3893239"/>
                <a:gd name="connsiteY13" fmla="*/ 1798190 h 2008710"/>
                <a:gd name="connsiteX14" fmla="*/ 1699162 w 3893239"/>
                <a:gd name="connsiteY14" fmla="*/ 1802696 h 2008710"/>
                <a:gd name="connsiteX15" fmla="*/ 1707125 w 3893239"/>
                <a:gd name="connsiteY15" fmla="*/ 1798660 h 2008710"/>
                <a:gd name="connsiteX16" fmla="*/ 1704297 w 3893239"/>
                <a:gd name="connsiteY16" fmla="*/ 1798190 h 2008710"/>
                <a:gd name="connsiteX17" fmla="*/ 781763 w 3893239"/>
                <a:gd name="connsiteY17" fmla="*/ 1764385 h 2008710"/>
                <a:gd name="connsiteX18" fmla="*/ 791025 w 3893239"/>
                <a:gd name="connsiteY18" fmla="*/ 1771353 h 2008710"/>
                <a:gd name="connsiteX19" fmla="*/ 789643 w 3893239"/>
                <a:gd name="connsiteY19" fmla="*/ 1767087 h 2008710"/>
                <a:gd name="connsiteX20" fmla="*/ 781763 w 3893239"/>
                <a:gd name="connsiteY20" fmla="*/ 1764385 h 2008710"/>
                <a:gd name="connsiteX21" fmla="*/ 2307174 w 3893239"/>
                <a:gd name="connsiteY21" fmla="*/ 1680506 h 2008710"/>
                <a:gd name="connsiteX22" fmla="*/ 2308196 w 3893239"/>
                <a:gd name="connsiteY22" fmla="*/ 1688101 h 2008710"/>
                <a:gd name="connsiteX23" fmla="*/ 2310527 w 3893239"/>
                <a:gd name="connsiteY23" fmla="*/ 1685769 h 2008710"/>
                <a:gd name="connsiteX24" fmla="*/ 2308700 w 3893239"/>
                <a:gd name="connsiteY24" fmla="*/ 1681380 h 2008710"/>
                <a:gd name="connsiteX25" fmla="*/ 2307174 w 3893239"/>
                <a:gd name="connsiteY25" fmla="*/ 1680506 h 2008710"/>
                <a:gd name="connsiteX26" fmla="*/ 141455 w 3893239"/>
                <a:gd name="connsiteY26" fmla="*/ 1667087 h 2008710"/>
                <a:gd name="connsiteX27" fmla="*/ 103681 w 3893239"/>
                <a:gd name="connsiteY27" fmla="*/ 1704861 h 2008710"/>
                <a:gd name="connsiteX28" fmla="*/ 102911 w 3893239"/>
                <a:gd name="connsiteY28" fmla="*/ 1708168 h 2008710"/>
                <a:gd name="connsiteX29" fmla="*/ 141455 w 3893239"/>
                <a:gd name="connsiteY29" fmla="*/ 1708168 h 2008710"/>
                <a:gd name="connsiteX30" fmla="*/ 141455 w 3893239"/>
                <a:gd name="connsiteY30" fmla="*/ 1667087 h 2008710"/>
                <a:gd name="connsiteX31" fmla="*/ 1084164 w 3893239"/>
                <a:gd name="connsiteY31" fmla="*/ 1651952 h 2008710"/>
                <a:gd name="connsiteX32" fmla="*/ 1090614 w 3893239"/>
                <a:gd name="connsiteY32" fmla="*/ 1657522 h 2008710"/>
                <a:gd name="connsiteX33" fmla="*/ 1086326 w 3893239"/>
                <a:gd name="connsiteY33" fmla="*/ 1655735 h 2008710"/>
                <a:gd name="connsiteX34" fmla="*/ 1084164 w 3893239"/>
                <a:gd name="connsiteY34" fmla="*/ 1651952 h 2008710"/>
                <a:gd name="connsiteX35" fmla="*/ 1131760 w 3893239"/>
                <a:gd name="connsiteY35" fmla="*/ 1630351 h 2008710"/>
                <a:gd name="connsiteX36" fmla="*/ 1133700 w 3893239"/>
                <a:gd name="connsiteY36" fmla="*/ 1641870 h 2008710"/>
                <a:gd name="connsiteX37" fmla="*/ 1129067 w 3893239"/>
                <a:gd name="connsiteY37" fmla="*/ 1643303 h 2008710"/>
                <a:gd name="connsiteX38" fmla="*/ 1126854 w 3893239"/>
                <a:gd name="connsiteY38" fmla="*/ 1643303 h 2008710"/>
                <a:gd name="connsiteX39" fmla="*/ 1123438 w 3893239"/>
                <a:gd name="connsiteY39" fmla="*/ 1643303 h 2008710"/>
                <a:gd name="connsiteX40" fmla="*/ 1115785 w 3893239"/>
                <a:gd name="connsiteY40" fmla="*/ 1646343 h 2008710"/>
                <a:gd name="connsiteX41" fmla="*/ 1130938 w 3893239"/>
                <a:gd name="connsiteY41" fmla="*/ 1631293 h 2008710"/>
                <a:gd name="connsiteX42" fmla="*/ 1131760 w 3893239"/>
                <a:gd name="connsiteY42" fmla="*/ 1630351 h 2008710"/>
                <a:gd name="connsiteX43" fmla="*/ 2204467 w 3893239"/>
                <a:gd name="connsiteY43" fmla="*/ 1616653 h 2008710"/>
                <a:gd name="connsiteX44" fmla="*/ 2203634 w 3893239"/>
                <a:gd name="connsiteY44" fmla="*/ 1627391 h 2008710"/>
                <a:gd name="connsiteX45" fmla="*/ 2202418 w 3893239"/>
                <a:gd name="connsiteY45" fmla="*/ 1649789 h 2008710"/>
                <a:gd name="connsiteX46" fmla="*/ 2236168 w 3893239"/>
                <a:gd name="connsiteY46" fmla="*/ 1630330 h 2008710"/>
                <a:gd name="connsiteX47" fmla="*/ 2238565 w 3893239"/>
                <a:gd name="connsiteY47" fmla="*/ 1621816 h 2008710"/>
                <a:gd name="connsiteX48" fmla="*/ 2240051 w 3893239"/>
                <a:gd name="connsiteY48" fmla="*/ 1617344 h 2008710"/>
                <a:gd name="connsiteX49" fmla="*/ 2225526 w 3893239"/>
                <a:gd name="connsiteY49" fmla="*/ 1617289 h 2008710"/>
                <a:gd name="connsiteX50" fmla="*/ 2204985 w 3893239"/>
                <a:gd name="connsiteY50" fmla="*/ 1616749 h 2008710"/>
                <a:gd name="connsiteX51" fmla="*/ 2204467 w 3893239"/>
                <a:gd name="connsiteY51" fmla="*/ 1616653 h 2008710"/>
                <a:gd name="connsiteX52" fmla="*/ 1144468 w 3893239"/>
                <a:gd name="connsiteY52" fmla="*/ 1615465 h 2008710"/>
                <a:gd name="connsiteX53" fmla="*/ 1143623 w 3893239"/>
                <a:gd name="connsiteY53" fmla="*/ 1617762 h 2008710"/>
                <a:gd name="connsiteX54" fmla="*/ 1143391 w 3893239"/>
                <a:gd name="connsiteY54" fmla="*/ 1616762 h 2008710"/>
                <a:gd name="connsiteX55" fmla="*/ 1144468 w 3893239"/>
                <a:gd name="connsiteY55" fmla="*/ 1615465 h 2008710"/>
                <a:gd name="connsiteX56" fmla="*/ 191185 w 3893239"/>
                <a:gd name="connsiteY56" fmla="*/ 1604384 h 2008710"/>
                <a:gd name="connsiteX57" fmla="*/ 192266 w 3893239"/>
                <a:gd name="connsiteY57" fmla="*/ 1615161 h 2008710"/>
                <a:gd name="connsiteX58" fmla="*/ 193077 w 3893239"/>
                <a:gd name="connsiteY58" fmla="*/ 1610845 h 2008710"/>
                <a:gd name="connsiteX59" fmla="*/ 193188 w 3893239"/>
                <a:gd name="connsiteY59" fmla="*/ 1606409 h 2008710"/>
                <a:gd name="connsiteX60" fmla="*/ 191185 w 3893239"/>
                <a:gd name="connsiteY60" fmla="*/ 1604384 h 2008710"/>
                <a:gd name="connsiteX61" fmla="*/ 692810 w 3893239"/>
                <a:gd name="connsiteY61" fmla="*/ 1602222 h 2008710"/>
                <a:gd name="connsiteX62" fmla="*/ 691729 w 3893239"/>
                <a:gd name="connsiteY62" fmla="*/ 1614249 h 2008710"/>
                <a:gd name="connsiteX63" fmla="*/ 691256 w 3893239"/>
                <a:gd name="connsiteY63" fmla="*/ 1613531 h 2008710"/>
                <a:gd name="connsiteX64" fmla="*/ 691083 w 3893239"/>
                <a:gd name="connsiteY64" fmla="*/ 1614089 h 2008710"/>
                <a:gd name="connsiteX65" fmla="*/ 687840 w 3893239"/>
                <a:gd name="connsiteY65" fmla="*/ 1607690 h 2008710"/>
                <a:gd name="connsiteX66" fmla="*/ 687344 w 3893239"/>
                <a:gd name="connsiteY66" fmla="*/ 1603583 h 2008710"/>
                <a:gd name="connsiteX67" fmla="*/ 692810 w 3893239"/>
                <a:gd name="connsiteY67" fmla="*/ 1602222 h 2008710"/>
                <a:gd name="connsiteX68" fmla="*/ 2219306 w 3893239"/>
                <a:gd name="connsiteY68" fmla="*/ 1591820 h 2008710"/>
                <a:gd name="connsiteX69" fmla="*/ 2228004 w 3893239"/>
                <a:gd name="connsiteY69" fmla="*/ 1600059 h 2008710"/>
                <a:gd name="connsiteX70" fmla="*/ 2211067 w 3893239"/>
                <a:gd name="connsiteY70" fmla="*/ 1600059 h 2008710"/>
                <a:gd name="connsiteX71" fmla="*/ 2219306 w 3893239"/>
                <a:gd name="connsiteY71" fmla="*/ 1591820 h 2008710"/>
                <a:gd name="connsiteX72" fmla="*/ 1175481 w 3893239"/>
                <a:gd name="connsiteY72" fmla="*/ 1589249 h 2008710"/>
                <a:gd name="connsiteX73" fmla="*/ 1182568 w 3893239"/>
                <a:gd name="connsiteY73" fmla="*/ 1591681 h 2008710"/>
                <a:gd name="connsiteX74" fmla="*/ 1185030 w 3893239"/>
                <a:gd name="connsiteY74" fmla="*/ 1595964 h 2008710"/>
                <a:gd name="connsiteX75" fmla="*/ 1187948 w 3893239"/>
                <a:gd name="connsiteY75" fmla="*/ 1589249 h 2008710"/>
                <a:gd name="connsiteX76" fmla="*/ 1175481 w 3893239"/>
                <a:gd name="connsiteY76" fmla="*/ 1589249 h 2008710"/>
                <a:gd name="connsiteX77" fmla="*/ 718756 w 3893239"/>
                <a:gd name="connsiteY77" fmla="*/ 1587086 h 2008710"/>
                <a:gd name="connsiteX78" fmla="*/ 716770 w 3893239"/>
                <a:gd name="connsiteY78" fmla="*/ 1596016 h 2008710"/>
                <a:gd name="connsiteX79" fmla="*/ 708833 w 3893239"/>
                <a:gd name="connsiteY79" fmla="*/ 1588497 h 2008710"/>
                <a:gd name="connsiteX80" fmla="*/ 709803 w 3893239"/>
                <a:gd name="connsiteY80" fmla="*/ 1588168 h 2008710"/>
                <a:gd name="connsiteX81" fmla="*/ 718756 w 3893239"/>
                <a:gd name="connsiteY81" fmla="*/ 1587086 h 2008710"/>
                <a:gd name="connsiteX82" fmla="*/ 2948368 w 3893239"/>
                <a:gd name="connsiteY82" fmla="*/ 1580600 h 2008710"/>
                <a:gd name="connsiteX83" fmla="*/ 2947287 w 3893239"/>
                <a:gd name="connsiteY83" fmla="*/ 1589992 h 2008710"/>
                <a:gd name="connsiteX84" fmla="*/ 2946814 w 3893239"/>
                <a:gd name="connsiteY84" fmla="*/ 1592243 h 2008710"/>
                <a:gd name="connsiteX85" fmla="*/ 2946529 w 3893239"/>
                <a:gd name="connsiteY85" fmla="*/ 1596122 h 2008710"/>
                <a:gd name="connsiteX86" fmla="*/ 2948571 w 3893239"/>
                <a:gd name="connsiteY86" fmla="*/ 1598573 h 2008710"/>
                <a:gd name="connsiteX87" fmla="*/ 2949449 w 3893239"/>
                <a:gd name="connsiteY87" fmla="*/ 1600059 h 2008710"/>
                <a:gd name="connsiteX88" fmla="*/ 2948368 w 3893239"/>
                <a:gd name="connsiteY88" fmla="*/ 1580600 h 2008710"/>
                <a:gd name="connsiteX89" fmla="*/ 2252148 w 3893239"/>
                <a:gd name="connsiteY89" fmla="*/ 1558978 h 2008710"/>
                <a:gd name="connsiteX90" fmla="*/ 2219306 w 3893239"/>
                <a:gd name="connsiteY90" fmla="*/ 1591820 h 2008710"/>
                <a:gd name="connsiteX91" fmla="*/ 2193769 w 3893239"/>
                <a:gd name="connsiteY91" fmla="*/ 1567627 h 2008710"/>
                <a:gd name="connsiteX92" fmla="*/ 2193769 w 3893239"/>
                <a:gd name="connsiteY92" fmla="*/ 1596546 h 2008710"/>
                <a:gd name="connsiteX93" fmla="*/ 2234850 w 3893239"/>
                <a:gd name="connsiteY93" fmla="*/ 1606546 h 2008710"/>
                <a:gd name="connsiteX94" fmla="*/ 2228004 w 3893239"/>
                <a:gd name="connsiteY94" fmla="*/ 1600059 h 2008710"/>
                <a:gd name="connsiteX95" fmla="*/ 2252148 w 3893239"/>
                <a:gd name="connsiteY95" fmla="*/ 1600059 h 2008710"/>
                <a:gd name="connsiteX96" fmla="*/ 2252148 w 3893239"/>
                <a:gd name="connsiteY96" fmla="*/ 1558978 h 2008710"/>
                <a:gd name="connsiteX97" fmla="*/ 681999 w 3893239"/>
                <a:gd name="connsiteY97" fmla="*/ 1558978 h 2008710"/>
                <a:gd name="connsiteX98" fmla="*/ 681999 w 3893239"/>
                <a:gd name="connsiteY98" fmla="*/ 1563075 h 2008710"/>
                <a:gd name="connsiteX99" fmla="*/ 708833 w 3893239"/>
                <a:gd name="connsiteY99" fmla="*/ 1588497 h 2008710"/>
                <a:gd name="connsiteX100" fmla="*/ 707413 w 3893239"/>
                <a:gd name="connsiteY100" fmla="*/ 1588978 h 2008710"/>
                <a:gd name="connsiteX101" fmla="*/ 698080 w 3893239"/>
                <a:gd name="connsiteY101" fmla="*/ 1589249 h 2008710"/>
                <a:gd name="connsiteX102" fmla="*/ 686323 w 3893239"/>
                <a:gd name="connsiteY102" fmla="*/ 1595127 h 2008710"/>
                <a:gd name="connsiteX103" fmla="*/ 687344 w 3893239"/>
                <a:gd name="connsiteY103" fmla="*/ 1603583 h 2008710"/>
                <a:gd name="connsiteX104" fmla="*/ 653891 w 3893239"/>
                <a:gd name="connsiteY104" fmla="*/ 1611918 h 2008710"/>
                <a:gd name="connsiteX105" fmla="*/ 668857 w 3893239"/>
                <a:gd name="connsiteY105" fmla="*/ 1628168 h 2008710"/>
                <a:gd name="connsiteX106" fmla="*/ 690648 w 3893239"/>
                <a:gd name="connsiteY106" fmla="*/ 1622222 h 2008710"/>
                <a:gd name="connsiteX107" fmla="*/ 690918 w 3893239"/>
                <a:gd name="connsiteY107" fmla="*/ 1614620 h 2008710"/>
                <a:gd name="connsiteX108" fmla="*/ 691083 w 3893239"/>
                <a:gd name="connsiteY108" fmla="*/ 1614089 h 2008710"/>
                <a:gd name="connsiteX109" fmla="*/ 692388 w 3893239"/>
                <a:gd name="connsiteY109" fmla="*/ 1616664 h 2008710"/>
                <a:gd name="connsiteX110" fmla="*/ 710580 w 3893239"/>
                <a:gd name="connsiteY110" fmla="*/ 1623843 h 2008710"/>
                <a:gd name="connsiteX111" fmla="*/ 715179 w 3893239"/>
                <a:gd name="connsiteY111" fmla="*/ 1603168 h 2008710"/>
                <a:gd name="connsiteX112" fmla="*/ 716770 w 3893239"/>
                <a:gd name="connsiteY112" fmla="*/ 1596016 h 2008710"/>
                <a:gd name="connsiteX113" fmla="*/ 718756 w 3893239"/>
                <a:gd name="connsiteY113" fmla="*/ 1597897 h 2008710"/>
                <a:gd name="connsiteX114" fmla="*/ 718756 w 3893239"/>
                <a:gd name="connsiteY114" fmla="*/ 1587086 h 2008710"/>
                <a:gd name="connsiteX115" fmla="*/ 718756 w 3893239"/>
                <a:gd name="connsiteY115" fmla="*/ 1558978 h 2008710"/>
                <a:gd name="connsiteX116" fmla="*/ 681999 w 3893239"/>
                <a:gd name="connsiteY116" fmla="*/ 1558978 h 2008710"/>
                <a:gd name="connsiteX117" fmla="*/ 681999 w 3893239"/>
                <a:gd name="connsiteY117" fmla="*/ 1518080 h 2008710"/>
                <a:gd name="connsiteX118" fmla="*/ 681999 w 3893239"/>
                <a:gd name="connsiteY118" fmla="*/ 1542904 h 2008710"/>
                <a:gd name="connsiteX119" fmla="*/ 690479 w 3893239"/>
                <a:gd name="connsiteY119" fmla="*/ 1546005 h 2008710"/>
                <a:gd name="connsiteX120" fmla="*/ 707945 w 3893239"/>
                <a:gd name="connsiteY120" fmla="*/ 1530870 h 2008710"/>
                <a:gd name="connsiteX121" fmla="*/ 701172 w 3893239"/>
                <a:gd name="connsiteY121" fmla="*/ 1521140 h 2008710"/>
                <a:gd name="connsiteX122" fmla="*/ 681999 w 3893239"/>
                <a:gd name="connsiteY122" fmla="*/ 1518080 h 2008710"/>
                <a:gd name="connsiteX123" fmla="*/ 299294 w 3893239"/>
                <a:gd name="connsiteY123" fmla="*/ 1478978 h 2008710"/>
                <a:gd name="connsiteX124" fmla="*/ 258213 w 3893239"/>
                <a:gd name="connsiteY124" fmla="*/ 1520059 h 2008710"/>
                <a:gd name="connsiteX125" fmla="*/ 299294 w 3893239"/>
                <a:gd name="connsiteY125" fmla="*/ 1520059 h 2008710"/>
                <a:gd name="connsiteX126" fmla="*/ 299294 w 3893239"/>
                <a:gd name="connsiteY126" fmla="*/ 1478978 h 2008710"/>
                <a:gd name="connsiteX127" fmla="*/ 1968522 w 3893239"/>
                <a:gd name="connsiteY127" fmla="*/ 1466005 h 2008710"/>
                <a:gd name="connsiteX128" fmla="*/ 1968522 w 3893239"/>
                <a:gd name="connsiteY128" fmla="*/ 1504924 h 2008710"/>
                <a:gd name="connsiteX129" fmla="*/ 2009603 w 3893239"/>
                <a:gd name="connsiteY129" fmla="*/ 1466005 h 2008710"/>
                <a:gd name="connsiteX130" fmla="*/ 1968522 w 3893239"/>
                <a:gd name="connsiteY130" fmla="*/ 1466005 h 2008710"/>
                <a:gd name="connsiteX131" fmla="*/ 718756 w 3893239"/>
                <a:gd name="connsiteY131" fmla="*/ 1453032 h 2008710"/>
                <a:gd name="connsiteX132" fmla="*/ 681999 w 3893239"/>
                <a:gd name="connsiteY132" fmla="*/ 1487854 h 2008710"/>
                <a:gd name="connsiteX133" fmla="*/ 681999 w 3893239"/>
                <a:gd name="connsiteY133" fmla="*/ 1491951 h 2008710"/>
                <a:gd name="connsiteX134" fmla="*/ 718756 w 3893239"/>
                <a:gd name="connsiteY134" fmla="*/ 1491951 h 2008710"/>
                <a:gd name="connsiteX135" fmla="*/ 718756 w 3893239"/>
                <a:gd name="connsiteY135" fmla="*/ 1453032 h 2008710"/>
                <a:gd name="connsiteX136" fmla="*/ 281997 w 3893239"/>
                <a:gd name="connsiteY136" fmla="*/ 1453032 h 2008710"/>
                <a:gd name="connsiteX137" fmla="*/ 290645 w 3893239"/>
                <a:gd name="connsiteY137" fmla="*/ 1453032 h 2008710"/>
                <a:gd name="connsiteX138" fmla="*/ 281997 w 3893239"/>
                <a:gd name="connsiteY138" fmla="*/ 1461225 h 2008710"/>
                <a:gd name="connsiteX139" fmla="*/ 281997 w 3893239"/>
                <a:gd name="connsiteY139" fmla="*/ 1453032 h 2008710"/>
                <a:gd name="connsiteX140" fmla="*/ 3222829 w 3893239"/>
                <a:gd name="connsiteY140" fmla="*/ 1450869 h 2008710"/>
                <a:gd name="connsiteX141" fmla="*/ 3222559 w 3893239"/>
                <a:gd name="connsiteY141" fmla="*/ 1470734 h 2008710"/>
                <a:gd name="connsiteX142" fmla="*/ 3257559 w 3893239"/>
                <a:gd name="connsiteY142" fmla="*/ 1468707 h 2008710"/>
                <a:gd name="connsiteX143" fmla="*/ 3246174 w 3893239"/>
                <a:gd name="connsiteY143" fmla="*/ 1450869 h 2008710"/>
                <a:gd name="connsiteX144" fmla="*/ 3222829 w 3893239"/>
                <a:gd name="connsiteY144" fmla="*/ 1450869 h 2008710"/>
                <a:gd name="connsiteX145" fmla="*/ 292808 w 3893239"/>
                <a:gd name="connsiteY145" fmla="*/ 1435734 h 2008710"/>
                <a:gd name="connsiteX146" fmla="*/ 299294 w 3893239"/>
                <a:gd name="connsiteY146" fmla="*/ 1442221 h 2008710"/>
                <a:gd name="connsiteX147" fmla="*/ 292808 w 3893239"/>
                <a:gd name="connsiteY147" fmla="*/ 1448707 h 2008710"/>
                <a:gd name="connsiteX148" fmla="*/ 292808 w 3893239"/>
                <a:gd name="connsiteY148" fmla="*/ 1435734 h 2008710"/>
                <a:gd name="connsiteX149" fmla="*/ 2220492 w 3893239"/>
                <a:gd name="connsiteY149" fmla="*/ 1429248 h 2008710"/>
                <a:gd name="connsiteX150" fmla="*/ 2195931 w 3893239"/>
                <a:gd name="connsiteY150" fmla="*/ 1449518 h 2008710"/>
                <a:gd name="connsiteX151" fmla="*/ 2218972 w 3893239"/>
                <a:gd name="connsiteY151" fmla="*/ 1457356 h 2008710"/>
                <a:gd name="connsiteX152" fmla="*/ 2228364 w 3893239"/>
                <a:gd name="connsiteY152" fmla="*/ 1445329 h 2008710"/>
                <a:gd name="connsiteX153" fmla="*/ 2220492 w 3893239"/>
                <a:gd name="connsiteY153" fmla="*/ 1429248 h 2008710"/>
                <a:gd name="connsiteX154" fmla="*/ 716594 w 3893239"/>
                <a:gd name="connsiteY154" fmla="*/ 1422761 h 2008710"/>
                <a:gd name="connsiteX155" fmla="*/ 716332 w 3893239"/>
                <a:gd name="connsiteY155" fmla="*/ 1426591 h 2008710"/>
                <a:gd name="connsiteX156" fmla="*/ 717405 w 3893239"/>
                <a:gd name="connsiteY156" fmla="*/ 1426748 h 2008710"/>
                <a:gd name="connsiteX157" fmla="*/ 716594 w 3893239"/>
                <a:gd name="connsiteY157" fmla="*/ 1422761 h 2008710"/>
                <a:gd name="connsiteX158" fmla="*/ 292808 w 3893239"/>
                <a:gd name="connsiteY158" fmla="*/ 1409788 h 2008710"/>
                <a:gd name="connsiteX159" fmla="*/ 292808 w 3893239"/>
                <a:gd name="connsiteY159" fmla="*/ 1435734 h 2008710"/>
                <a:gd name="connsiteX160" fmla="*/ 281997 w 3893239"/>
                <a:gd name="connsiteY160" fmla="*/ 1424923 h 2008710"/>
                <a:gd name="connsiteX161" fmla="*/ 281997 w 3893239"/>
                <a:gd name="connsiteY161" fmla="*/ 1453032 h 2008710"/>
                <a:gd name="connsiteX162" fmla="*/ 262069 w 3893239"/>
                <a:gd name="connsiteY162" fmla="*/ 1453032 h 2008710"/>
                <a:gd name="connsiteX163" fmla="*/ 259463 w 3893239"/>
                <a:gd name="connsiteY163" fmla="*/ 1459890 h 2008710"/>
                <a:gd name="connsiteX164" fmla="*/ 249564 w 3893239"/>
                <a:gd name="connsiteY164" fmla="*/ 1479707 h 2008710"/>
                <a:gd name="connsiteX165" fmla="*/ 249564 w 3893239"/>
                <a:gd name="connsiteY165" fmla="*/ 1491951 h 2008710"/>
                <a:gd name="connsiteX166" fmla="*/ 281997 w 3893239"/>
                <a:gd name="connsiteY166" fmla="*/ 1461225 h 2008710"/>
                <a:gd name="connsiteX167" fmla="*/ 281997 w 3893239"/>
                <a:gd name="connsiteY167" fmla="*/ 1466005 h 2008710"/>
                <a:gd name="connsiteX168" fmla="*/ 323078 w 3893239"/>
                <a:gd name="connsiteY168" fmla="*/ 1466005 h 2008710"/>
                <a:gd name="connsiteX169" fmla="*/ 299294 w 3893239"/>
                <a:gd name="connsiteY169" fmla="*/ 1442221 h 2008710"/>
                <a:gd name="connsiteX170" fmla="*/ 331727 w 3893239"/>
                <a:gd name="connsiteY170" fmla="*/ 1409788 h 2008710"/>
                <a:gd name="connsiteX171" fmla="*/ 292808 w 3893239"/>
                <a:gd name="connsiteY171" fmla="*/ 1409788 h 2008710"/>
                <a:gd name="connsiteX172" fmla="*/ 221268 w 3893239"/>
                <a:gd name="connsiteY172" fmla="*/ 1395088 h 2008710"/>
                <a:gd name="connsiteX173" fmla="*/ 210071 w 3893239"/>
                <a:gd name="connsiteY173" fmla="*/ 1395666 h 2008710"/>
                <a:gd name="connsiteX174" fmla="*/ 206321 w 3893239"/>
                <a:gd name="connsiteY174" fmla="*/ 1412457 h 2008710"/>
                <a:gd name="connsiteX175" fmla="*/ 209137 w 3893239"/>
                <a:gd name="connsiteY175" fmla="*/ 1415771 h 2008710"/>
                <a:gd name="connsiteX176" fmla="*/ 209283 w 3893239"/>
                <a:gd name="connsiteY176" fmla="*/ 1415329 h 2008710"/>
                <a:gd name="connsiteX177" fmla="*/ 217131 w 3893239"/>
                <a:gd name="connsiteY177" fmla="*/ 1405464 h 2008710"/>
                <a:gd name="connsiteX178" fmla="*/ 221268 w 3893239"/>
                <a:gd name="connsiteY178" fmla="*/ 1395088 h 2008710"/>
                <a:gd name="connsiteX179" fmla="*/ 310105 w 3893239"/>
                <a:gd name="connsiteY179" fmla="*/ 1381680 h 2008710"/>
                <a:gd name="connsiteX180" fmla="*/ 351186 w 3893239"/>
                <a:gd name="connsiteY180" fmla="*/ 1420599 h 2008710"/>
                <a:gd name="connsiteX181" fmla="*/ 351186 w 3893239"/>
                <a:gd name="connsiteY181" fmla="*/ 1381680 h 2008710"/>
                <a:gd name="connsiteX182" fmla="*/ 310105 w 3893239"/>
                <a:gd name="connsiteY182" fmla="*/ 1381680 h 2008710"/>
                <a:gd name="connsiteX183" fmla="*/ 3257559 w 3893239"/>
                <a:gd name="connsiteY183" fmla="*/ 1353572 h 2008710"/>
                <a:gd name="connsiteX184" fmla="*/ 3240262 w 3893239"/>
                <a:gd name="connsiteY184" fmla="*/ 1371781 h 2008710"/>
                <a:gd name="connsiteX185" fmla="*/ 3241035 w 3893239"/>
                <a:gd name="connsiteY185" fmla="*/ 1377857 h 2008710"/>
                <a:gd name="connsiteX186" fmla="*/ 3254223 w 3893239"/>
                <a:gd name="connsiteY186" fmla="*/ 1378935 h 2008710"/>
                <a:gd name="connsiteX187" fmla="*/ 3270642 w 3893239"/>
                <a:gd name="connsiteY187" fmla="*/ 1383057 h 2008710"/>
                <a:gd name="connsiteX188" fmla="*/ 3270961 w 3893239"/>
                <a:gd name="connsiteY188" fmla="*/ 1383514 h 2008710"/>
                <a:gd name="connsiteX189" fmla="*/ 3270532 w 3893239"/>
                <a:gd name="connsiteY189" fmla="*/ 1379864 h 2008710"/>
                <a:gd name="connsiteX190" fmla="*/ 3272694 w 3893239"/>
                <a:gd name="connsiteY190" fmla="*/ 1361443 h 2008710"/>
                <a:gd name="connsiteX191" fmla="*/ 3257559 w 3893239"/>
                <a:gd name="connsiteY191" fmla="*/ 1353572 h 2008710"/>
                <a:gd name="connsiteX192" fmla="*/ 742540 w 3893239"/>
                <a:gd name="connsiteY192" fmla="*/ 1344923 h 2008710"/>
                <a:gd name="connsiteX193" fmla="*/ 738992 w 3893239"/>
                <a:gd name="connsiteY193" fmla="*/ 1345518 h 2008710"/>
                <a:gd name="connsiteX194" fmla="*/ 741459 w 3893239"/>
                <a:gd name="connsiteY194" fmla="*/ 1347136 h 2008710"/>
                <a:gd name="connsiteX195" fmla="*/ 742540 w 3893239"/>
                <a:gd name="connsiteY195" fmla="*/ 1344923 h 2008710"/>
                <a:gd name="connsiteX196" fmla="*/ 2250101 w 3893239"/>
                <a:gd name="connsiteY196" fmla="*/ 1344808 h 2008710"/>
                <a:gd name="connsiteX197" fmla="*/ 2250256 w 3893239"/>
                <a:gd name="connsiteY197" fmla="*/ 1348056 h 2008710"/>
                <a:gd name="connsiteX198" fmla="*/ 2251067 w 3893239"/>
                <a:gd name="connsiteY198" fmla="*/ 1350801 h 2008710"/>
                <a:gd name="connsiteX199" fmla="*/ 2252148 w 3893239"/>
                <a:gd name="connsiteY199" fmla="*/ 1360058 h 2008710"/>
                <a:gd name="connsiteX200" fmla="*/ 2227043 w 3893239"/>
                <a:gd name="connsiteY200" fmla="*/ 1383842 h 2008710"/>
                <a:gd name="connsiteX201" fmla="*/ 2226202 w 3893239"/>
                <a:gd name="connsiteY201" fmla="*/ 1383842 h 2008710"/>
                <a:gd name="connsiteX202" fmla="*/ 2226202 w 3893239"/>
                <a:gd name="connsiteY202" fmla="*/ 1368707 h 2008710"/>
                <a:gd name="connsiteX203" fmla="*/ 2234850 w 3893239"/>
                <a:gd name="connsiteY203" fmla="*/ 1360058 h 2008710"/>
                <a:gd name="connsiteX204" fmla="*/ 2250101 w 3893239"/>
                <a:gd name="connsiteY204" fmla="*/ 1344808 h 2008710"/>
                <a:gd name="connsiteX205" fmla="*/ 368091 w 3893239"/>
                <a:gd name="connsiteY205" fmla="*/ 1330979 h 2008710"/>
                <a:gd name="connsiteX206" fmla="*/ 364784 w 3893239"/>
                <a:gd name="connsiteY206" fmla="*/ 1331375 h 2008710"/>
                <a:gd name="connsiteX207" fmla="*/ 366270 w 3893239"/>
                <a:gd name="connsiteY207" fmla="*/ 1344456 h 2008710"/>
                <a:gd name="connsiteX208" fmla="*/ 367512 w 3893239"/>
                <a:gd name="connsiteY208" fmla="*/ 1351658 h 2008710"/>
                <a:gd name="connsiteX209" fmla="*/ 383619 w 3893239"/>
                <a:gd name="connsiteY209" fmla="*/ 1351425 h 2008710"/>
                <a:gd name="connsiteX210" fmla="*/ 383619 w 3893239"/>
                <a:gd name="connsiteY210" fmla="*/ 1339821 h 2008710"/>
                <a:gd name="connsiteX211" fmla="*/ 376761 w 3893239"/>
                <a:gd name="connsiteY211" fmla="*/ 1332963 h 2008710"/>
                <a:gd name="connsiteX212" fmla="*/ 368091 w 3893239"/>
                <a:gd name="connsiteY212" fmla="*/ 1330979 h 2008710"/>
                <a:gd name="connsiteX213" fmla="*/ 3242424 w 3893239"/>
                <a:gd name="connsiteY213" fmla="*/ 1327625 h 2008710"/>
                <a:gd name="connsiteX214" fmla="*/ 3242424 w 3893239"/>
                <a:gd name="connsiteY214" fmla="*/ 1334112 h 2008710"/>
                <a:gd name="connsiteX215" fmla="*/ 3242375 w 3893239"/>
                <a:gd name="connsiteY215" fmla="*/ 1328577 h 2008710"/>
                <a:gd name="connsiteX216" fmla="*/ 3242424 w 3893239"/>
                <a:gd name="connsiteY216" fmla="*/ 1327625 h 2008710"/>
                <a:gd name="connsiteX217" fmla="*/ 2239952 w 3893239"/>
                <a:gd name="connsiteY217" fmla="*/ 1327625 h 2008710"/>
                <a:gd name="connsiteX218" fmla="*/ 2226202 w 3893239"/>
                <a:gd name="connsiteY218" fmla="*/ 1333397 h 2008710"/>
                <a:gd name="connsiteX219" fmla="*/ 2226202 w 3893239"/>
                <a:gd name="connsiteY219" fmla="*/ 1331950 h 2008710"/>
                <a:gd name="connsiteX220" fmla="*/ 2225297 w 3893239"/>
                <a:gd name="connsiteY220" fmla="*/ 1333776 h 2008710"/>
                <a:gd name="connsiteX221" fmla="*/ 2213229 w 3893239"/>
                <a:gd name="connsiteY221" fmla="*/ 1338842 h 2008710"/>
                <a:gd name="connsiteX222" fmla="*/ 2215330 w 3893239"/>
                <a:gd name="connsiteY222" fmla="*/ 1348015 h 2008710"/>
                <a:gd name="connsiteX223" fmla="*/ 2218972 w 3893239"/>
                <a:gd name="connsiteY223" fmla="*/ 1346544 h 2008710"/>
                <a:gd name="connsiteX224" fmla="*/ 2225297 w 3893239"/>
                <a:gd name="connsiteY224" fmla="*/ 1333776 h 2008710"/>
                <a:gd name="connsiteX225" fmla="*/ 2226202 w 3893239"/>
                <a:gd name="connsiteY225" fmla="*/ 1333397 h 2008710"/>
                <a:gd name="connsiteX226" fmla="*/ 2226202 w 3893239"/>
                <a:gd name="connsiteY226" fmla="*/ 1360058 h 2008710"/>
                <a:gd name="connsiteX227" fmla="*/ 2226202 w 3893239"/>
                <a:gd name="connsiteY227" fmla="*/ 1368707 h 2008710"/>
                <a:gd name="connsiteX228" fmla="*/ 2211067 w 3893239"/>
                <a:gd name="connsiteY228" fmla="*/ 1383842 h 2008710"/>
                <a:gd name="connsiteX229" fmla="*/ 2211067 w 3893239"/>
                <a:gd name="connsiteY229" fmla="*/ 1398977 h 2008710"/>
                <a:gd name="connsiteX230" fmla="*/ 2221586 w 3893239"/>
                <a:gd name="connsiteY230" fmla="*/ 1389011 h 2008710"/>
                <a:gd name="connsiteX231" fmla="*/ 2216168 w 3893239"/>
                <a:gd name="connsiteY231" fmla="*/ 1383842 h 2008710"/>
                <a:gd name="connsiteX232" fmla="*/ 2226202 w 3893239"/>
                <a:gd name="connsiteY232" fmla="*/ 1383842 h 2008710"/>
                <a:gd name="connsiteX233" fmla="*/ 2226202 w 3893239"/>
                <a:gd name="connsiteY233" fmla="*/ 1384639 h 2008710"/>
                <a:gd name="connsiteX234" fmla="*/ 2227043 w 3893239"/>
                <a:gd name="connsiteY234" fmla="*/ 1383842 h 2008710"/>
                <a:gd name="connsiteX235" fmla="*/ 2252148 w 3893239"/>
                <a:gd name="connsiteY235" fmla="*/ 1383842 h 2008710"/>
                <a:gd name="connsiteX236" fmla="*/ 2252148 w 3893239"/>
                <a:gd name="connsiteY236" fmla="*/ 1360058 h 2008710"/>
                <a:gd name="connsiteX237" fmla="*/ 2252148 w 3893239"/>
                <a:gd name="connsiteY237" fmla="*/ 1342761 h 2008710"/>
                <a:gd name="connsiteX238" fmla="*/ 2250101 w 3893239"/>
                <a:gd name="connsiteY238" fmla="*/ 1344808 h 2008710"/>
                <a:gd name="connsiteX239" fmla="*/ 2250053 w 3893239"/>
                <a:gd name="connsiteY239" fmla="*/ 1343814 h 2008710"/>
                <a:gd name="connsiteX240" fmla="*/ 2249986 w 3893239"/>
                <a:gd name="connsiteY240" fmla="*/ 1337659 h 2008710"/>
                <a:gd name="connsiteX241" fmla="*/ 2239952 w 3893239"/>
                <a:gd name="connsiteY241" fmla="*/ 1327625 h 2008710"/>
                <a:gd name="connsiteX242" fmla="*/ 3241480 w 3893239"/>
                <a:gd name="connsiteY242" fmla="*/ 1317129 h 2008710"/>
                <a:gd name="connsiteX243" fmla="*/ 3241816 w 3893239"/>
                <a:gd name="connsiteY243" fmla="*/ 1317896 h 2008710"/>
                <a:gd name="connsiteX244" fmla="*/ 3242357 w 3893239"/>
                <a:gd name="connsiteY244" fmla="*/ 1326544 h 2008710"/>
                <a:gd name="connsiteX245" fmla="*/ 3242375 w 3893239"/>
                <a:gd name="connsiteY245" fmla="*/ 1328577 h 2008710"/>
                <a:gd name="connsiteX246" fmla="*/ 3242154 w 3893239"/>
                <a:gd name="connsiteY246" fmla="*/ 1332828 h 2008710"/>
                <a:gd name="connsiteX247" fmla="*/ 3241343 w 3893239"/>
                <a:gd name="connsiteY247" fmla="*/ 1333842 h 2008710"/>
                <a:gd name="connsiteX248" fmla="*/ 3240262 w 3893239"/>
                <a:gd name="connsiteY248" fmla="*/ 1342761 h 2008710"/>
                <a:gd name="connsiteX249" fmla="*/ 3279181 w 3893239"/>
                <a:gd name="connsiteY249" fmla="*/ 1334585 h 2008710"/>
                <a:gd name="connsiteX250" fmla="*/ 3279181 w 3893239"/>
                <a:gd name="connsiteY250" fmla="*/ 1326848 h 2008710"/>
                <a:gd name="connsiteX251" fmla="*/ 3241480 w 3893239"/>
                <a:gd name="connsiteY251" fmla="*/ 1317129 h 2008710"/>
                <a:gd name="connsiteX252" fmla="*/ 720918 w 3893239"/>
                <a:gd name="connsiteY252" fmla="*/ 1303841 h 2008710"/>
                <a:gd name="connsiteX253" fmla="*/ 762000 w 3893239"/>
                <a:gd name="connsiteY253" fmla="*/ 1340598 h 2008710"/>
                <a:gd name="connsiteX254" fmla="*/ 762000 w 3893239"/>
                <a:gd name="connsiteY254" fmla="*/ 1303841 h 2008710"/>
                <a:gd name="connsiteX255" fmla="*/ 720918 w 3893239"/>
                <a:gd name="connsiteY255" fmla="*/ 1303841 h 2008710"/>
                <a:gd name="connsiteX256" fmla="*/ 2224368 w 3893239"/>
                <a:gd name="connsiteY256" fmla="*/ 1301231 h 2008710"/>
                <a:gd name="connsiteX257" fmla="*/ 2225289 w 3893239"/>
                <a:gd name="connsiteY257" fmla="*/ 1302152 h 2008710"/>
                <a:gd name="connsiteX258" fmla="*/ 2226202 w 3893239"/>
                <a:gd name="connsiteY258" fmla="*/ 1303064 h 2008710"/>
                <a:gd name="connsiteX259" fmla="*/ 2225121 w 3893239"/>
                <a:gd name="connsiteY259" fmla="*/ 1302118 h 2008710"/>
                <a:gd name="connsiteX260" fmla="*/ 2224364 w 3893239"/>
                <a:gd name="connsiteY260" fmla="*/ 1301245 h 2008710"/>
                <a:gd name="connsiteX261" fmla="*/ 2224368 w 3893239"/>
                <a:gd name="connsiteY261" fmla="*/ 1301231 h 2008710"/>
                <a:gd name="connsiteX262" fmla="*/ 2224301 w 3893239"/>
                <a:gd name="connsiteY262" fmla="*/ 1301173 h 2008710"/>
                <a:gd name="connsiteX263" fmla="*/ 2224364 w 3893239"/>
                <a:gd name="connsiteY263" fmla="*/ 1301245 h 2008710"/>
                <a:gd name="connsiteX264" fmla="*/ 2224006 w 3893239"/>
                <a:gd name="connsiteY264" fmla="*/ 1302321 h 2008710"/>
                <a:gd name="connsiteX265" fmla="*/ 2224301 w 3893239"/>
                <a:gd name="connsiteY265" fmla="*/ 1301173 h 2008710"/>
                <a:gd name="connsiteX266" fmla="*/ 734398 w 3893239"/>
                <a:gd name="connsiteY266" fmla="*/ 1290801 h 2008710"/>
                <a:gd name="connsiteX267" fmla="*/ 732425 w 3893239"/>
                <a:gd name="connsiteY267" fmla="*/ 1293529 h 2008710"/>
                <a:gd name="connsiteX268" fmla="*/ 732878 w 3893239"/>
                <a:gd name="connsiteY268" fmla="*/ 1294314 h 2008710"/>
                <a:gd name="connsiteX269" fmla="*/ 742121 w 3893239"/>
                <a:gd name="connsiteY269" fmla="*/ 1295019 h 2008710"/>
                <a:gd name="connsiteX270" fmla="*/ 739626 w 3893239"/>
                <a:gd name="connsiteY270" fmla="*/ 1292532 h 2008710"/>
                <a:gd name="connsiteX271" fmla="*/ 734398 w 3893239"/>
                <a:gd name="connsiteY271" fmla="*/ 1290801 h 2008710"/>
                <a:gd name="connsiteX272" fmla="*/ 3266343 w 3893239"/>
                <a:gd name="connsiteY272" fmla="*/ 1286544 h 2008710"/>
                <a:gd name="connsiteX273" fmla="*/ 3251073 w 3893239"/>
                <a:gd name="connsiteY273" fmla="*/ 1295193 h 2008710"/>
                <a:gd name="connsiteX274" fmla="*/ 3251073 w 3893239"/>
                <a:gd name="connsiteY274" fmla="*/ 1299517 h 2008710"/>
                <a:gd name="connsiteX275" fmla="*/ 3279924 w 3893239"/>
                <a:gd name="connsiteY275" fmla="*/ 1293723 h 2008710"/>
                <a:gd name="connsiteX276" fmla="*/ 3281286 w 3893239"/>
                <a:gd name="connsiteY276" fmla="*/ 1291329 h 2008710"/>
                <a:gd name="connsiteX277" fmla="*/ 3266343 w 3893239"/>
                <a:gd name="connsiteY277" fmla="*/ 1286544 h 2008710"/>
                <a:gd name="connsiteX278" fmla="*/ 2232959 w 3893239"/>
                <a:gd name="connsiteY278" fmla="*/ 1284620 h 2008710"/>
                <a:gd name="connsiteX279" fmla="*/ 2229887 w 3893239"/>
                <a:gd name="connsiteY279" fmla="*/ 1284648 h 2008710"/>
                <a:gd name="connsiteX280" fmla="*/ 2224368 w 3893239"/>
                <a:gd name="connsiteY280" fmla="*/ 1301231 h 2008710"/>
                <a:gd name="connsiteX281" fmla="*/ 2222553 w 3893239"/>
                <a:gd name="connsiteY281" fmla="*/ 1299416 h 2008710"/>
                <a:gd name="connsiteX282" fmla="*/ 2211067 w 3893239"/>
                <a:gd name="connsiteY282" fmla="*/ 1299440 h 2008710"/>
                <a:gd name="connsiteX283" fmla="*/ 2211067 w 3893239"/>
                <a:gd name="connsiteY283" fmla="*/ 1303706 h 2008710"/>
                <a:gd name="connsiteX284" fmla="*/ 2211067 w 3893239"/>
                <a:gd name="connsiteY284" fmla="*/ 1310328 h 2008710"/>
                <a:gd name="connsiteX285" fmla="*/ 2252148 w 3893239"/>
                <a:gd name="connsiteY285" fmla="*/ 1310328 h 2008710"/>
                <a:gd name="connsiteX286" fmla="*/ 2251067 w 3893239"/>
                <a:gd name="connsiteY286" fmla="*/ 1301071 h 2008710"/>
                <a:gd name="connsiteX287" fmla="*/ 2249986 w 3893239"/>
                <a:gd name="connsiteY287" fmla="*/ 1287929 h 2008710"/>
                <a:gd name="connsiteX288" fmla="*/ 2232959 w 3893239"/>
                <a:gd name="connsiteY288" fmla="*/ 1284620 h 2008710"/>
                <a:gd name="connsiteX289" fmla="*/ 2818629 w 3893239"/>
                <a:gd name="connsiteY289" fmla="*/ 1283697 h 2008710"/>
                <a:gd name="connsiteX290" fmla="*/ 2818570 w 3893239"/>
                <a:gd name="connsiteY290" fmla="*/ 1293858 h 2008710"/>
                <a:gd name="connsiteX291" fmla="*/ 2817557 w 3893239"/>
                <a:gd name="connsiteY291" fmla="*/ 1307896 h 2008710"/>
                <a:gd name="connsiteX292" fmla="*/ 2816476 w 3893239"/>
                <a:gd name="connsiteY292" fmla="*/ 1316815 h 2008710"/>
                <a:gd name="connsiteX293" fmla="*/ 2857557 w 3893239"/>
                <a:gd name="connsiteY293" fmla="*/ 1306477 h 2008710"/>
                <a:gd name="connsiteX294" fmla="*/ 2857557 w 3893239"/>
                <a:gd name="connsiteY294" fmla="*/ 1284382 h 2008710"/>
                <a:gd name="connsiteX295" fmla="*/ 2819043 w 3893239"/>
                <a:gd name="connsiteY295" fmla="*/ 1283774 h 2008710"/>
                <a:gd name="connsiteX296" fmla="*/ 2818629 w 3893239"/>
                <a:gd name="connsiteY296" fmla="*/ 1283697 h 2008710"/>
                <a:gd name="connsiteX297" fmla="*/ 375132 w 3893239"/>
                <a:gd name="connsiteY297" fmla="*/ 1280219 h 2008710"/>
                <a:gd name="connsiteX298" fmla="*/ 380681 w 3893239"/>
                <a:gd name="connsiteY298" fmla="*/ 1285768 h 2008710"/>
                <a:gd name="connsiteX299" fmla="*/ 383619 w 3893239"/>
                <a:gd name="connsiteY299" fmla="*/ 1284311 h 2008710"/>
                <a:gd name="connsiteX300" fmla="*/ 383619 w 3893239"/>
                <a:gd name="connsiteY300" fmla="*/ 1288706 h 2008710"/>
                <a:gd name="connsiteX301" fmla="*/ 392268 w 3893239"/>
                <a:gd name="connsiteY301" fmla="*/ 1297355 h 2008710"/>
                <a:gd name="connsiteX302" fmla="*/ 383619 w 3893239"/>
                <a:gd name="connsiteY302" fmla="*/ 1297355 h 2008710"/>
                <a:gd name="connsiteX303" fmla="*/ 383619 w 3893239"/>
                <a:gd name="connsiteY303" fmla="*/ 1306843 h 2008710"/>
                <a:gd name="connsiteX304" fmla="*/ 362604 w 3893239"/>
                <a:gd name="connsiteY304" fmla="*/ 1297355 h 2008710"/>
                <a:gd name="connsiteX305" fmla="*/ 351186 w 3893239"/>
                <a:gd name="connsiteY305" fmla="*/ 1297355 h 2008710"/>
                <a:gd name="connsiteX306" fmla="*/ 351186 w 3893239"/>
                <a:gd name="connsiteY306" fmla="*/ 1292878 h 2008710"/>
                <a:gd name="connsiteX307" fmla="*/ 375132 w 3893239"/>
                <a:gd name="connsiteY307" fmla="*/ 1280219 h 2008710"/>
                <a:gd name="connsiteX308" fmla="*/ 383619 w 3893239"/>
                <a:gd name="connsiteY308" fmla="*/ 1280057 h 2008710"/>
                <a:gd name="connsiteX309" fmla="*/ 392196 w 3893239"/>
                <a:gd name="connsiteY309" fmla="*/ 1280057 h 2008710"/>
                <a:gd name="connsiteX310" fmla="*/ 383619 w 3893239"/>
                <a:gd name="connsiteY310" fmla="*/ 1284311 h 2008710"/>
                <a:gd name="connsiteX311" fmla="*/ 383619 w 3893239"/>
                <a:gd name="connsiteY311" fmla="*/ 1280057 h 2008710"/>
                <a:gd name="connsiteX312" fmla="*/ 374970 w 3893239"/>
                <a:gd name="connsiteY312" fmla="*/ 1280057 h 2008710"/>
                <a:gd name="connsiteX313" fmla="*/ 375439 w 3893239"/>
                <a:gd name="connsiteY313" fmla="*/ 1280057 h 2008710"/>
                <a:gd name="connsiteX314" fmla="*/ 375132 w 3893239"/>
                <a:gd name="connsiteY314" fmla="*/ 1280219 h 2008710"/>
                <a:gd name="connsiteX315" fmla="*/ 374970 w 3893239"/>
                <a:gd name="connsiteY315" fmla="*/ 1280057 h 2008710"/>
                <a:gd name="connsiteX316" fmla="*/ 383619 w 3893239"/>
                <a:gd name="connsiteY316" fmla="*/ 1275733 h 2008710"/>
                <a:gd name="connsiteX317" fmla="*/ 383619 w 3893239"/>
                <a:gd name="connsiteY317" fmla="*/ 1280057 h 2008710"/>
                <a:gd name="connsiteX318" fmla="*/ 375439 w 3893239"/>
                <a:gd name="connsiteY318" fmla="*/ 1280057 h 2008710"/>
                <a:gd name="connsiteX319" fmla="*/ 383619 w 3893239"/>
                <a:gd name="connsiteY319" fmla="*/ 1275733 h 2008710"/>
                <a:gd name="connsiteX320" fmla="*/ 367403 w 3893239"/>
                <a:gd name="connsiteY320" fmla="*/ 1272490 h 2008710"/>
                <a:gd name="connsiteX321" fmla="*/ 374970 w 3893239"/>
                <a:gd name="connsiteY321" fmla="*/ 1280057 h 2008710"/>
                <a:gd name="connsiteX322" fmla="*/ 359835 w 3893239"/>
                <a:gd name="connsiteY322" fmla="*/ 1280057 h 2008710"/>
                <a:gd name="connsiteX323" fmla="*/ 367403 w 3893239"/>
                <a:gd name="connsiteY323" fmla="*/ 1272490 h 2008710"/>
                <a:gd name="connsiteX324" fmla="*/ 299294 w 3893239"/>
                <a:gd name="connsiteY324" fmla="*/ 1256273 h 2008710"/>
                <a:gd name="connsiteX325" fmla="*/ 258213 w 3893239"/>
                <a:gd name="connsiteY325" fmla="*/ 1297355 h 2008710"/>
                <a:gd name="connsiteX326" fmla="*/ 299294 w 3893239"/>
                <a:gd name="connsiteY326" fmla="*/ 1297355 h 2008710"/>
                <a:gd name="connsiteX327" fmla="*/ 299294 w 3893239"/>
                <a:gd name="connsiteY327" fmla="*/ 1256273 h 2008710"/>
                <a:gd name="connsiteX328" fmla="*/ 423784 w 3893239"/>
                <a:gd name="connsiteY328" fmla="*/ 1231991 h 2008710"/>
                <a:gd name="connsiteX329" fmla="*/ 424700 w 3893239"/>
                <a:gd name="connsiteY329" fmla="*/ 1234652 h 2008710"/>
                <a:gd name="connsiteX330" fmla="*/ 422144 w 3893239"/>
                <a:gd name="connsiteY330" fmla="*/ 1232107 h 2008710"/>
                <a:gd name="connsiteX331" fmla="*/ 423784 w 3893239"/>
                <a:gd name="connsiteY331" fmla="*/ 1231991 h 2008710"/>
                <a:gd name="connsiteX332" fmla="*/ 729567 w 3893239"/>
                <a:gd name="connsiteY332" fmla="*/ 1230327 h 2008710"/>
                <a:gd name="connsiteX333" fmla="*/ 770648 w 3893239"/>
                <a:gd name="connsiteY333" fmla="*/ 1269247 h 2008710"/>
                <a:gd name="connsiteX334" fmla="*/ 770648 w 3893239"/>
                <a:gd name="connsiteY334" fmla="*/ 1230327 h 2008710"/>
                <a:gd name="connsiteX335" fmla="*/ 729567 w 3893239"/>
                <a:gd name="connsiteY335" fmla="*/ 1230327 h 2008710"/>
                <a:gd name="connsiteX336" fmla="*/ 711685 w 3893239"/>
                <a:gd name="connsiteY336" fmla="*/ 1217354 h 2008710"/>
                <a:gd name="connsiteX337" fmla="*/ 705143 w 3893239"/>
                <a:gd name="connsiteY337" fmla="*/ 1226175 h 2008710"/>
                <a:gd name="connsiteX338" fmla="*/ 714432 w 3893239"/>
                <a:gd name="connsiteY338" fmla="*/ 1217354 h 2008710"/>
                <a:gd name="connsiteX339" fmla="*/ 711685 w 3893239"/>
                <a:gd name="connsiteY339" fmla="*/ 1217354 h 2008710"/>
                <a:gd name="connsiteX340" fmla="*/ 441998 w 3893239"/>
                <a:gd name="connsiteY340" fmla="*/ 1204381 h 2008710"/>
                <a:gd name="connsiteX341" fmla="*/ 417555 w 3893239"/>
                <a:gd name="connsiteY341" fmla="*/ 1227538 h 2008710"/>
                <a:gd name="connsiteX342" fmla="*/ 422144 w 3893239"/>
                <a:gd name="connsiteY342" fmla="*/ 1232107 h 2008710"/>
                <a:gd name="connsiteX343" fmla="*/ 421035 w 3893239"/>
                <a:gd name="connsiteY343" fmla="*/ 1232186 h 2008710"/>
                <a:gd name="connsiteX344" fmla="*/ 410038 w 3893239"/>
                <a:gd name="connsiteY344" fmla="*/ 1241138 h 2008710"/>
                <a:gd name="connsiteX345" fmla="*/ 406322 w 3893239"/>
                <a:gd name="connsiteY345" fmla="*/ 1241138 h 2008710"/>
                <a:gd name="connsiteX346" fmla="*/ 408368 w 3893239"/>
                <a:gd name="connsiteY346" fmla="*/ 1238841 h 2008710"/>
                <a:gd name="connsiteX347" fmla="*/ 407917 w 3893239"/>
                <a:gd name="connsiteY347" fmla="*/ 1236668 h 2008710"/>
                <a:gd name="connsiteX348" fmla="*/ 400916 w 3893239"/>
                <a:gd name="connsiteY348" fmla="*/ 1243300 h 2008710"/>
                <a:gd name="connsiteX349" fmla="*/ 400916 w 3893239"/>
                <a:gd name="connsiteY349" fmla="*/ 1238976 h 2008710"/>
                <a:gd name="connsiteX350" fmla="*/ 367403 w 3893239"/>
                <a:gd name="connsiteY350" fmla="*/ 1272490 h 2008710"/>
                <a:gd name="connsiteX351" fmla="*/ 351186 w 3893239"/>
                <a:gd name="connsiteY351" fmla="*/ 1256273 h 2008710"/>
                <a:gd name="connsiteX352" fmla="*/ 351186 w 3893239"/>
                <a:gd name="connsiteY352" fmla="*/ 1292878 h 2008710"/>
                <a:gd name="connsiteX353" fmla="*/ 344700 w 3893239"/>
                <a:gd name="connsiteY353" fmla="*/ 1296308 h 2008710"/>
                <a:gd name="connsiteX354" fmla="*/ 383619 w 3893239"/>
                <a:gd name="connsiteY354" fmla="*/ 1314652 h 2008710"/>
                <a:gd name="connsiteX355" fmla="*/ 383619 w 3893239"/>
                <a:gd name="connsiteY355" fmla="*/ 1306843 h 2008710"/>
                <a:gd name="connsiteX356" fmla="*/ 400916 w 3893239"/>
                <a:gd name="connsiteY356" fmla="*/ 1314652 h 2008710"/>
                <a:gd name="connsiteX357" fmla="*/ 400916 w 3893239"/>
                <a:gd name="connsiteY357" fmla="*/ 1280057 h 2008710"/>
                <a:gd name="connsiteX358" fmla="*/ 392196 w 3893239"/>
                <a:gd name="connsiteY358" fmla="*/ 1280057 h 2008710"/>
                <a:gd name="connsiteX359" fmla="*/ 400916 w 3893239"/>
                <a:gd name="connsiteY359" fmla="*/ 1275733 h 2008710"/>
                <a:gd name="connsiteX360" fmla="*/ 400916 w 3893239"/>
                <a:gd name="connsiteY360" fmla="*/ 1243300 h 2008710"/>
                <a:gd name="connsiteX361" fmla="*/ 441998 w 3893239"/>
                <a:gd name="connsiteY361" fmla="*/ 1243300 h 2008710"/>
                <a:gd name="connsiteX362" fmla="*/ 441998 w 3893239"/>
                <a:gd name="connsiteY362" fmla="*/ 1204381 h 2008710"/>
                <a:gd name="connsiteX363" fmla="*/ 2126418 w 3893239"/>
                <a:gd name="connsiteY363" fmla="*/ 1177959 h 2008710"/>
                <a:gd name="connsiteX364" fmla="*/ 2128523 w 3893239"/>
                <a:gd name="connsiteY364" fmla="*/ 1181983 h 2008710"/>
                <a:gd name="connsiteX365" fmla="*/ 2119820 w 3893239"/>
                <a:gd name="connsiteY365" fmla="*/ 1184036 h 2008710"/>
                <a:gd name="connsiteX366" fmla="*/ 2121698 w 3893239"/>
                <a:gd name="connsiteY366" fmla="*/ 1182371 h 2008710"/>
                <a:gd name="connsiteX367" fmla="*/ 2126418 w 3893239"/>
                <a:gd name="connsiteY367" fmla="*/ 1177959 h 2008710"/>
                <a:gd name="connsiteX368" fmla="*/ 2132847 w 3893239"/>
                <a:gd name="connsiteY368" fmla="*/ 1171949 h 2008710"/>
                <a:gd name="connsiteX369" fmla="*/ 2126418 w 3893239"/>
                <a:gd name="connsiteY369" fmla="*/ 1177959 h 2008710"/>
                <a:gd name="connsiteX370" fmla="*/ 2124587 w 3893239"/>
                <a:gd name="connsiteY370" fmla="*/ 1174457 h 2008710"/>
                <a:gd name="connsiteX371" fmla="*/ 2132847 w 3893239"/>
                <a:gd name="connsiteY371" fmla="*/ 1171949 h 2008710"/>
                <a:gd name="connsiteX372" fmla="*/ 313509 w 3893239"/>
                <a:gd name="connsiteY372" fmla="*/ 1165302 h 2008710"/>
                <a:gd name="connsiteX373" fmla="*/ 305882 w 3893239"/>
                <a:gd name="connsiteY373" fmla="*/ 1166408 h 2008710"/>
                <a:gd name="connsiteX374" fmla="*/ 301456 w 3893239"/>
                <a:gd name="connsiteY374" fmla="*/ 1169753 h 2008710"/>
                <a:gd name="connsiteX375" fmla="*/ 303618 w 3893239"/>
                <a:gd name="connsiteY375" fmla="*/ 1170969 h 2008710"/>
                <a:gd name="connsiteX376" fmla="*/ 313213 w 3893239"/>
                <a:gd name="connsiteY376" fmla="*/ 1191408 h 2008710"/>
                <a:gd name="connsiteX377" fmla="*/ 320603 w 3893239"/>
                <a:gd name="connsiteY377" fmla="*/ 1192407 h 2008710"/>
                <a:gd name="connsiteX378" fmla="*/ 325240 w 3893239"/>
                <a:gd name="connsiteY378" fmla="*/ 1189787 h 2008710"/>
                <a:gd name="connsiteX379" fmla="*/ 325240 w 3893239"/>
                <a:gd name="connsiteY379" fmla="*/ 1168199 h 2008710"/>
                <a:gd name="connsiteX380" fmla="*/ 313509 w 3893239"/>
                <a:gd name="connsiteY380" fmla="*/ 1165302 h 2008710"/>
                <a:gd name="connsiteX381" fmla="*/ 400916 w 3893239"/>
                <a:gd name="connsiteY381" fmla="*/ 1158976 h 2008710"/>
                <a:gd name="connsiteX382" fmla="*/ 401997 w 3893239"/>
                <a:gd name="connsiteY382" fmla="*/ 1169753 h 2008710"/>
                <a:gd name="connsiteX383" fmla="*/ 402808 w 3893239"/>
                <a:gd name="connsiteY383" fmla="*/ 1166602 h 2008710"/>
                <a:gd name="connsiteX384" fmla="*/ 403012 w 3893239"/>
                <a:gd name="connsiteY384" fmla="*/ 1161095 h 2008710"/>
                <a:gd name="connsiteX385" fmla="*/ 400916 w 3893239"/>
                <a:gd name="connsiteY385" fmla="*/ 1158976 h 2008710"/>
                <a:gd name="connsiteX386" fmla="*/ 2784043 w 3893239"/>
                <a:gd name="connsiteY386" fmla="*/ 1152489 h 2008710"/>
                <a:gd name="connsiteX387" fmla="*/ 2784043 w 3893239"/>
                <a:gd name="connsiteY387" fmla="*/ 1191408 h 2008710"/>
                <a:gd name="connsiteX388" fmla="*/ 2825124 w 3893239"/>
                <a:gd name="connsiteY388" fmla="*/ 1152489 h 2008710"/>
                <a:gd name="connsiteX389" fmla="*/ 2784043 w 3893239"/>
                <a:gd name="connsiteY389" fmla="*/ 1152489 h 2008710"/>
                <a:gd name="connsiteX390" fmla="*/ 457133 w 3893239"/>
                <a:gd name="connsiteY390" fmla="*/ 1146003 h 2008710"/>
                <a:gd name="connsiteX391" fmla="*/ 455410 w 3893239"/>
                <a:gd name="connsiteY391" fmla="*/ 1158317 h 2008710"/>
                <a:gd name="connsiteX392" fmla="*/ 455135 w 3893239"/>
                <a:gd name="connsiteY392" fmla="*/ 1159267 h 2008710"/>
                <a:gd name="connsiteX393" fmla="*/ 457491 w 3893239"/>
                <a:gd name="connsiteY393" fmla="*/ 1161551 h 2008710"/>
                <a:gd name="connsiteX394" fmla="*/ 457403 w 3893239"/>
                <a:gd name="connsiteY394" fmla="*/ 1160597 h 2008710"/>
                <a:gd name="connsiteX395" fmla="*/ 457133 w 3893239"/>
                <a:gd name="connsiteY395" fmla="*/ 1146003 h 2008710"/>
                <a:gd name="connsiteX396" fmla="*/ 2251067 w 3893239"/>
                <a:gd name="connsiteY396" fmla="*/ 1142793 h 2008710"/>
                <a:gd name="connsiteX397" fmla="*/ 2239609 w 3893239"/>
                <a:gd name="connsiteY397" fmla="*/ 1146000 h 2008710"/>
                <a:gd name="connsiteX398" fmla="*/ 2239496 w 3893239"/>
                <a:gd name="connsiteY398" fmla="*/ 1146881 h 2008710"/>
                <a:gd name="connsiteX399" fmla="*/ 2233972 w 3893239"/>
                <a:gd name="connsiteY399" fmla="*/ 1161476 h 2008710"/>
                <a:gd name="connsiteX400" fmla="*/ 2233123 w 3893239"/>
                <a:gd name="connsiteY400" fmla="*/ 1165576 h 2008710"/>
                <a:gd name="connsiteX401" fmla="*/ 2236742 w 3893239"/>
                <a:gd name="connsiteY401" fmla="*/ 1165023 h 2008710"/>
                <a:gd name="connsiteX402" fmla="*/ 2258634 w 3893239"/>
                <a:gd name="connsiteY402" fmla="*/ 1161678 h 2008710"/>
                <a:gd name="connsiteX403" fmla="*/ 2260797 w 3893239"/>
                <a:gd name="connsiteY403" fmla="*/ 1147388 h 2008710"/>
                <a:gd name="connsiteX404" fmla="*/ 2251067 w 3893239"/>
                <a:gd name="connsiteY404" fmla="*/ 1142793 h 2008710"/>
                <a:gd name="connsiteX405" fmla="*/ 2794584 w 3893239"/>
                <a:gd name="connsiteY405" fmla="*/ 1127954 h 2008710"/>
                <a:gd name="connsiteX406" fmla="*/ 2777556 w 3893239"/>
                <a:gd name="connsiteY406" fmla="*/ 1130732 h 2008710"/>
                <a:gd name="connsiteX407" fmla="*/ 2776475 w 3893239"/>
                <a:gd name="connsiteY407" fmla="*/ 1141408 h 2008710"/>
                <a:gd name="connsiteX408" fmla="*/ 2775394 w 3893239"/>
                <a:gd name="connsiteY408" fmla="*/ 1150327 h 2008710"/>
                <a:gd name="connsiteX409" fmla="*/ 2816476 w 3893239"/>
                <a:gd name="connsiteY409" fmla="*/ 1139989 h 2008710"/>
                <a:gd name="connsiteX410" fmla="*/ 2816476 w 3893239"/>
                <a:gd name="connsiteY410" fmla="*/ 1137354 h 2008710"/>
                <a:gd name="connsiteX411" fmla="*/ 2794584 w 3893239"/>
                <a:gd name="connsiteY411" fmla="*/ 1127954 h 2008710"/>
                <a:gd name="connsiteX412" fmla="*/ 780344 w 3893239"/>
                <a:gd name="connsiteY412" fmla="*/ 1126543 h 2008710"/>
                <a:gd name="connsiteX413" fmla="*/ 772810 w 3893239"/>
                <a:gd name="connsiteY413" fmla="*/ 1137354 h 2008710"/>
                <a:gd name="connsiteX414" fmla="*/ 772540 w 3893239"/>
                <a:gd name="connsiteY414" fmla="*/ 1151949 h 2008710"/>
                <a:gd name="connsiteX415" fmla="*/ 772293 w 3893239"/>
                <a:gd name="connsiteY415" fmla="*/ 1154616 h 2008710"/>
                <a:gd name="connsiteX416" fmla="*/ 784434 w 3893239"/>
                <a:gd name="connsiteY416" fmla="*/ 1154356 h 2008710"/>
                <a:gd name="connsiteX417" fmla="*/ 799061 w 3893239"/>
                <a:gd name="connsiteY417" fmla="*/ 1163300 h 2008710"/>
                <a:gd name="connsiteX418" fmla="*/ 803081 w 3893239"/>
                <a:gd name="connsiteY418" fmla="*/ 1144922 h 2008710"/>
                <a:gd name="connsiteX419" fmla="*/ 785783 w 3893239"/>
                <a:gd name="connsiteY419" fmla="*/ 1126543 h 2008710"/>
                <a:gd name="connsiteX420" fmla="*/ 780344 w 3893239"/>
                <a:gd name="connsiteY420" fmla="*/ 1126543 h 2008710"/>
                <a:gd name="connsiteX421" fmla="*/ 483079 w 3893239"/>
                <a:gd name="connsiteY421" fmla="*/ 1122219 h 2008710"/>
                <a:gd name="connsiteX422" fmla="*/ 444160 w 3893239"/>
                <a:gd name="connsiteY422" fmla="*/ 1139516 h 2008710"/>
                <a:gd name="connsiteX423" fmla="*/ 443079 w 3893239"/>
                <a:gd name="connsiteY423" fmla="*/ 1145732 h 2008710"/>
                <a:gd name="connsiteX424" fmla="*/ 463619 w 3893239"/>
                <a:gd name="connsiteY424" fmla="*/ 1133030 h 2008710"/>
                <a:gd name="connsiteX425" fmla="*/ 484160 w 3893239"/>
                <a:gd name="connsiteY425" fmla="*/ 1156814 h 2008710"/>
                <a:gd name="connsiteX426" fmla="*/ 483079 w 3893239"/>
                <a:gd name="connsiteY426" fmla="*/ 1137354 h 2008710"/>
                <a:gd name="connsiteX427" fmla="*/ 483079 w 3893239"/>
                <a:gd name="connsiteY427" fmla="*/ 1122219 h 2008710"/>
                <a:gd name="connsiteX428" fmla="*/ 441998 w 3893239"/>
                <a:gd name="connsiteY428" fmla="*/ 1100568 h 2008710"/>
                <a:gd name="connsiteX429" fmla="*/ 474430 w 3893239"/>
                <a:gd name="connsiteY429" fmla="*/ 1116678 h 2008710"/>
                <a:gd name="connsiteX430" fmla="*/ 466934 w 3893239"/>
                <a:gd name="connsiteY430" fmla="*/ 1120057 h 2008710"/>
                <a:gd name="connsiteX431" fmla="*/ 441998 w 3893239"/>
                <a:gd name="connsiteY431" fmla="*/ 1120057 h 2008710"/>
                <a:gd name="connsiteX432" fmla="*/ 441998 w 3893239"/>
                <a:gd name="connsiteY432" fmla="*/ 1100568 h 2008710"/>
                <a:gd name="connsiteX433" fmla="*/ 510506 w 3893239"/>
                <a:gd name="connsiteY433" fmla="*/ 1090178 h 2008710"/>
                <a:gd name="connsiteX434" fmla="*/ 509944 w 3893239"/>
                <a:gd name="connsiteY434" fmla="*/ 1091032 h 2008710"/>
                <a:gd name="connsiteX435" fmla="*/ 510343 w 3893239"/>
                <a:gd name="connsiteY435" fmla="*/ 1091948 h 2008710"/>
                <a:gd name="connsiteX436" fmla="*/ 510506 w 3893239"/>
                <a:gd name="connsiteY436" fmla="*/ 1090178 h 2008710"/>
                <a:gd name="connsiteX437" fmla="*/ 441998 w 3893239"/>
                <a:gd name="connsiteY437" fmla="*/ 1078975 h 2008710"/>
                <a:gd name="connsiteX438" fmla="*/ 441998 w 3893239"/>
                <a:gd name="connsiteY438" fmla="*/ 1100568 h 2008710"/>
                <a:gd name="connsiteX439" fmla="*/ 433349 w 3893239"/>
                <a:gd name="connsiteY439" fmla="*/ 1096273 h 2008710"/>
                <a:gd name="connsiteX440" fmla="*/ 433349 w 3893239"/>
                <a:gd name="connsiteY440" fmla="*/ 1135192 h 2008710"/>
                <a:gd name="connsiteX441" fmla="*/ 466934 w 3893239"/>
                <a:gd name="connsiteY441" fmla="*/ 1120057 h 2008710"/>
                <a:gd name="connsiteX442" fmla="*/ 483079 w 3893239"/>
                <a:gd name="connsiteY442" fmla="*/ 1120057 h 2008710"/>
                <a:gd name="connsiteX443" fmla="*/ 441998 w 3893239"/>
                <a:gd name="connsiteY443" fmla="*/ 1078975 h 2008710"/>
                <a:gd name="connsiteX444" fmla="*/ 450646 w 3893239"/>
                <a:gd name="connsiteY444" fmla="*/ 1061678 h 2008710"/>
                <a:gd name="connsiteX445" fmla="*/ 491728 w 3893239"/>
                <a:gd name="connsiteY445" fmla="*/ 1100597 h 2008710"/>
                <a:gd name="connsiteX446" fmla="*/ 491728 w 3893239"/>
                <a:gd name="connsiteY446" fmla="*/ 1076342 h 2008710"/>
                <a:gd name="connsiteX447" fmla="*/ 487948 w 3893239"/>
                <a:gd name="connsiteY447" fmla="*/ 1072218 h 2008710"/>
                <a:gd name="connsiteX448" fmla="*/ 478588 w 3893239"/>
                <a:gd name="connsiteY448" fmla="*/ 1062915 h 2008710"/>
                <a:gd name="connsiteX449" fmla="*/ 476592 w 3893239"/>
                <a:gd name="connsiteY449" fmla="*/ 1063806 h 2008710"/>
                <a:gd name="connsiteX450" fmla="*/ 477839 w 3893239"/>
                <a:gd name="connsiteY450" fmla="*/ 1062170 h 2008710"/>
                <a:gd name="connsiteX451" fmla="*/ 477344 w 3893239"/>
                <a:gd name="connsiteY451" fmla="*/ 1061678 h 2008710"/>
                <a:gd name="connsiteX452" fmla="*/ 450646 w 3893239"/>
                <a:gd name="connsiteY452" fmla="*/ 1061678 h 2008710"/>
                <a:gd name="connsiteX453" fmla="*/ 829027 w 3893239"/>
                <a:gd name="connsiteY453" fmla="*/ 1047421 h 2008710"/>
                <a:gd name="connsiteX454" fmla="*/ 827453 w 3893239"/>
                <a:gd name="connsiteY454" fmla="*/ 1053247 h 2008710"/>
                <a:gd name="connsiteX455" fmla="*/ 831527 w 3893239"/>
                <a:gd name="connsiteY455" fmla="*/ 1052083 h 2008710"/>
                <a:gd name="connsiteX456" fmla="*/ 837676 w 3893239"/>
                <a:gd name="connsiteY456" fmla="*/ 1049245 h 2008710"/>
                <a:gd name="connsiteX457" fmla="*/ 829027 w 3893239"/>
                <a:gd name="connsiteY457" fmla="*/ 1047421 h 2008710"/>
                <a:gd name="connsiteX458" fmla="*/ 459295 w 3893239"/>
                <a:gd name="connsiteY458" fmla="*/ 1044380 h 2008710"/>
                <a:gd name="connsiteX459" fmla="*/ 460376 w 3893239"/>
                <a:gd name="connsiteY459" fmla="*/ 1055158 h 2008710"/>
                <a:gd name="connsiteX460" fmla="*/ 461187 w 3893239"/>
                <a:gd name="connsiteY460" fmla="*/ 1051467 h 2008710"/>
                <a:gd name="connsiteX461" fmla="*/ 461343 w 3893239"/>
                <a:gd name="connsiteY461" fmla="*/ 1046338 h 2008710"/>
                <a:gd name="connsiteX462" fmla="*/ 459295 w 3893239"/>
                <a:gd name="connsiteY462" fmla="*/ 1044380 h 2008710"/>
                <a:gd name="connsiteX463" fmla="*/ 360308 w 3893239"/>
                <a:gd name="connsiteY463" fmla="*/ 1035732 h 2008710"/>
                <a:gd name="connsiteX464" fmla="*/ 344700 w 3893239"/>
                <a:gd name="connsiteY464" fmla="*/ 1045901 h 2008710"/>
                <a:gd name="connsiteX465" fmla="*/ 363416 w 3893239"/>
                <a:gd name="connsiteY465" fmla="*/ 1037894 h 2008710"/>
                <a:gd name="connsiteX466" fmla="*/ 365580 w 3893239"/>
                <a:gd name="connsiteY466" fmla="*/ 1037730 h 2008710"/>
                <a:gd name="connsiteX467" fmla="*/ 365004 w 3893239"/>
                <a:gd name="connsiteY467" fmla="*/ 1037100 h 2008710"/>
                <a:gd name="connsiteX468" fmla="*/ 360308 w 3893239"/>
                <a:gd name="connsiteY468" fmla="*/ 1035732 h 2008710"/>
                <a:gd name="connsiteX469" fmla="*/ 2779718 w 3893239"/>
                <a:gd name="connsiteY469" fmla="*/ 1020596 h 2008710"/>
                <a:gd name="connsiteX470" fmla="*/ 2764077 w 3893239"/>
                <a:gd name="connsiteY470" fmla="*/ 1030242 h 2008710"/>
                <a:gd name="connsiteX471" fmla="*/ 2772421 w 3893239"/>
                <a:gd name="connsiteY471" fmla="*/ 1053029 h 2008710"/>
                <a:gd name="connsiteX472" fmla="*/ 2799178 w 3893239"/>
                <a:gd name="connsiteY472" fmla="*/ 1053029 h 2008710"/>
                <a:gd name="connsiteX473" fmla="*/ 2799178 w 3893239"/>
                <a:gd name="connsiteY473" fmla="*/ 1035732 h 2008710"/>
                <a:gd name="connsiteX474" fmla="*/ 2779718 w 3893239"/>
                <a:gd name="connsiteY474" fmla="*/ 1020596 h 2008710"/>
                <a:gd name="connsiteX475" fmla="*/ 552923 w 3893239"/>
                <a:gd name="connsiteY475" fmla="*/ 1001245 h 2008710"/>
                <a:gd name="connsiteX476" fmla="*/ 552083 w 3893239"/>
                <a:gd name="connsiteY476" fmla="*/ 1003316 h 2008710"/>
                <a:gd name="connsiteX477" fmla="*/ 549082 w 3893239"/>
                <a:gd name="connsiteY477" fmla="*/ 1006767 h 2008710"/>
                <a:gd name="connsiteX478" fmla="*/ 556600 w 3893239"/>
                <a:gd name="connsiteY478" fmla="*/ 1004747 h 2008710"/>
                <a:gd name="connsiteX479" fmla="*/ 552923 w 3893239"/>
                <a:gd name="connsiteY479" fmla="*/ 1001245 h 2008710"/>
                <a:gd name="connsiteX480" fmla="*/ 828985 w 3893239"/>
                <a:gd name="connsiteY480" fmla="*/ 991927 h 2008710"/>
                <a:gd name="connsiteX481" fmla="*/ 840919 w 3893239"/>
                <a:gd name="connsiteY481" fmla="*/ 996390 h 2008710"/>
                <a:gd name="connsiteX482" fmla="*/ 841325 w 3893239"/>
                <a:gd name="connsiteY482" fmla="*/ 996813 h 2008710"/>
                <a:gd name="connsiteX483" fmla="*/ 832541 w 3893239"/>
                <a:gd name="connsiteY483" fmla="*/ 996813 h 2008710"/>
                <a:gd name="connsiteX484" fmla="*/ 828985 w 3893239"/>
                <a:gd name="connsiteY484" fmla="*/ 991927 h 2008710"/>
                <a:gd name="connsiteX485" fmla="*/ 370461 w 3893239"/>
                <a:gd name="connsiteY485" fmla="*/ 972138 h 2008710"/>
                <a:gd name="connsiteX486" fmla="*/ 370105 w 3893239"/>
                <a:gd name="connsiteY486" fmla="*/ 978738 h 2008710"/>
                <a:gd name="connsiteX487" fmla="*/ 387943 w 3893239"/>
                <a:gd name="connsiteY487" fmla="*/ 981677 h 2008710"/>
                <a:gd name="connsiteX488" fmla="*/ 408484 w 3893239"/>
                <a:gd name="connsiteY488" fmla="*/ 1005461 h 2008710"/>
                <a:gd name="connsiteX489" fmla="*/ 407403 w 3893239"/>
                <a:gd name="connsiteY489" fmla="*/ 986002 h 2008710"/>
                <a:gd name="connsiteX490" fmla="*/ 384295 w 3893239"/>
                <a:gd name="connsiteY490" fmla="*/ 976386 h 2008710"/>
                <a:gd name="connsiteX491" fmla="*/ 370461 w 3893239"/>
                <a:gd name="connsiteY491" fmla="*/ 972138 h 2008710"/>
                <a:gd name="connsiteX492" fmla="*/ 521998 w 3893239"/>
                <a:gd name="connsiteY492" fmla="*/ 972092 h 2008710"/>
                <a:gd name="connsiteX493" fmla="*/ 506891 w 3893239"/>
                <a:gd name="connsiteY493" fmla="*/ 981379 h 2008710"/>
                <a:gd name="connsiteX494" fmla="*/ 506863 w 3893239"/>
                <a:gd name="connsiteY494" fmla="*/ 981677 h 2008710"/>
                <a:gd name="connsiteX495" fmla="*/ 521998 w 3893239"/>
                <a:gd name="connsiteY495" fmla="*/ 981677 h 2008710"/>
                <a:gd name="connsiteX496" fmla="*/ 521998 w 3893239"/>
                <a:gd name="connsiteY496" fmla="*/ 972092 h 2008710"/>
                <a:gd name="connsiteX497" fmla="*/ 849264 w 3893239"/>
                <a:gd name="connsiteY497" fmla="*/ 964380 h 2008710"/>
                <a:gd name="connsiteX498" fmla="*/ 822540 w 3893239"/>
                <a:gd name="connsiteY498" fmla="*/ 975596 h 2008710"/>
                <a:gd name="connsiteX499" fmla="*/ 825040 w 3893239"/>
                <a:gd name="connsiteY499" fmla="*/ 986509 h 2008710"/>
                <a:gd name="connsiteX500" fmla="*/ 828985 w 3893239"/>
                <a:gd name="connsiteY500" fmla="*/ 991927 h 2008710"/>
                <a:gd name="connsiteX501" fmla="*/ 828757 w 3893239"/>
                <a:gd name="connsiteY501" fmla="*/ 991842 h 2008710"/>
                <a:gd name="connsiteX502" fmla="*/ 811730 w 3893239"/>
                <a:gd name="connsiteY502" fmla="*/ 990326 h 2008710"/>
                <a:gd name="connsiteX503" fmla="*/ 812811 w 3893239"/>
                <a:gd name="connsiteY503" fmla="*/ 998941 h 2008710"/>
                <a:gd name="connsiteX504" fmla="*/ 813824 w 3893239"/>
                <a:gd name="connsiteY504" fmla="*/ 1013149 h 2008710"/>
                <a:gd name="connsiteX505" fmla="*/ 813877 w 3893239"/>
                <a:gd name="connsiteY505" fmla="*/ 1022308 h 2008710"/>
                <a:gd name="connsiteX506" fmla="*/ 828757 w 3893239"/>
                <a:gd name="connsiteY506" fmla="*/ 1019182 h 2008710"/>
                <a:gd name="connsiteX507" fmla="*/ 850649 w 3893239"/>
                <a:gd name="connsiteY507" fmla="*/ 1014583 h 2008710"/>
                <a:gd name="connsiteX508" fmla="*/ 848216 w 3893239"/>
                <a:gd name="connsiteY508" fmla="*/ 1003971 h 2008710"/>
                <a:gd name="connsiteX509" fmla="*/ 841325 w 3893239"/>
                <a:gd name="connsiteY509" fmla="*/ 996813 h 2008710"/>
                <a:gd name="connsiteX510" fmla="*/ 861460 w 3893239"/>
                <a:gd name="connsiteY510" fmla="*/ 996813 h 2008710"/>
                <a:gd name="connsiteX511" fmla="*/ 860378 w 3893239"/>
                <a:gd name="connsiteY511" fmla="*/ 987556 h 2008710"/>
                <a:gd name="connsiteX512" fmla="*/ 859297 w 3893239"/>
                <a:gd name="connsiteY512" fmla="*/ 974414 h 2008710"/>
                <a:gd name="connsiteX513" fmla="*/ 849264 w 3893239"/>
                <a:gd name="connsiteY513" fmla="*/ 964380 h 2008710"/>
                <a:gd name="connsiteX514" fmla="*/ 806189 w 3893239"/>
                <a:gd name="connsiteY514" fmla="*/ 962218 h 2008710"/>
                <a:gd name="connsiteX515" fmla="*/ 799534 w 3893239"/>
                <a:gd name="connsiteY515" fmla="*/ 966356 h 2008710"/>
                <a:gd name="connsiteX516" fmla="*/ 799426 w 3893239"/>
                <a:gd name="connsiteY516" fmla="*/ 966560 h 2008710"/>
                <a:gd name="connsiteX517" fmla="*/ 806189 w 3893239"/>
                <a:gd name="connsiteY517" fmla="*/ 962218 h 2008710"/>
                <a:gd name="connsiteX518" fmla="*/ 536285 w 3893239"/>
                <a:gd name="connsiteY518" fmla="*/ 940596 h 2008710"/>
                <a:gd name="connsiteX519" fmla="*/ 538460 w 3893239"/>
                <a:gd name="connsiteY519" fmla="*/ 945749 h 2008710"/>
                <a:gd name="connsiteX520" fmla="*/ 539296 w 3893239"/>
                <a:gd name="connsiteY520" fmla="*/ 940596 h 2008710"/>
                <a:gd name="connsiteX521" fmla="*/ 536285 w 3893239"/>
                <a:gd name="connsiteY521" fmla="*/ 940596 h 2008710"/>
                <a:gd name="connsiteX522" fmla="*/ 506863 w 3893239"/>
                <a:gd name="connsiteY522" fmla="*/ 940596 h 2008710"/>
                <a:gd name="connsiteX523" fmla="*/ 509402 w 3893239"/>
                <a:gd name="connsiteY523" fmla="*/ 940596 h 2008710"/>
                <a:gd name="connsiteX524" fmla="*/ 507826 w 3893239"/>
                <a:gd name="connsiteY524" fmla="*/ 943856 h 2008710"/>
                <a:gd name="connsiteX525" fmla="*/ 506863 w 3893239"/>
                <a:gd name="connsiteY525" fmla="*/ 940596 h 2008710"/>
                <a:gd name="connsiteX526" fmla="*/ 1261490 w 3893239"/>
                <a:gd name="connsiteY526" fmla="*/ 938434 h 2008710"/>
                <a:gd name="connsiteX527" fmla="*/ 1261490 w 3893239"/>
                <a:gd name="connsiteY527" fmla="*/ 979515 h 2008710"/>
                <a:gd name="connsiteX528" fmla="*/ 1300410 w 3893239"/>
                <a:gd name="connsiteY528" fmla="*/ 979515 h 2008710"/>
                <a:gd name="connsiteX529" fmla="*/ 1261490 w 3893239"/>
                <a:gd name="connsiteY529" fmla="*/ 938434 h 2008710"/>
                <a:gd name="connsiteX530" fmla="*/ 3364208 w 3893239"/>
                <a:gd name="connsiteY530" fmla="*/ 934620 h 2008710"/>
                <a:gd name="connsiteX531" fmla="*/ 3357808 w 3893239"/>
                <a:gd name="connsiteY531" fmla="*/ 935522 h 2008710"/>
                <a:gd name="connsiteX532" fmla="*/ 3357880 w 3893239"/>
                <a:gd name="connsiteY532" fmla="*/ 936771 h 2008710"/>
                <a:gd name="connsiteX533" fmla="*/ 3364208 w 3893239"/>
                <a:gd name="connsiteY533" fmla="*/ 934620 h 2008710"/>
                <a:gd name="connsiteX534" fmla="*/ 837676 w 3893239"/>
                <a:gd name="connsiteY534" fmla="*/ 922578 h 2008710"/>
                <a:gd name="connsiteX535" fmla="*/ 837676 w 3893239"/>
                <a:gd name="connsiteY535" fmla="*/ 931947 h 2008710"/>
                <a:gd name="connsiteX536" fmla="*/ 837676 w 3893239"/>
                <a:gd name="connsiteY536" fmla="*/ 949245 h 2008710"/>
                <a:gd name="connsiteX537" fmla="*/ 868014 w 3893239"/>
                <a:gd name="connsiteY537" fmla="*/ 949650 h 2008710"/>
                <a:gd name="connsiteX538" fmla="*/ 855987 w 3893239"/>
                <a:gd name="connsiteY538" fmla="*/ 923299 h 2008710"/>
                <a:gd name="connsiteX539" fmla="*/ 854973 w 3893239"/>
                <a:gd name="connsiteY539" fmla="*/ 923299 h 2008710"/>
                <a:gd name="connsiteX540" fmla="*/ 840378 w 3893239"/>
                <a:gd name="connsiteY540" fmla="*/ 923028 h 2008710"/>
                <a:gd name="connsiteX541" fmla="*/ 837676 w 3893239"/>
                <a:gd name="connsiteY541" fmla="*/ 922578 h 2008710"/>
                <a:gd name="connsiteX542" fmla="*/ 1319869 w 3893239"/>
                <a:gd name="connsiteY542" fmla="*/ 912488 h 2008710"/>
                <a:gd name="connsiteX543" fmla="*/ 1278788 w 3893239"/>
                <a:gd name="connsiteY543" fmla="*/ 951407 h 2008710"/>
                <a:gd name="connsiteX544" fmla="*/ 1319869 w 3893239"/>
                <a:gd name="connsiteY544" fmla="*/ 951407 h 2008710"/>
                <a:gd name="connsiteX545" fmla="*/ 1319869 w 3893239"/>
                <a:gd name="connsiteY545" fmla="*/ 912488 h 2008710"/>
                <a:gd name="connsiteX546" fmla="*/ 2299716 w 3893239"/>
                <a:gd name="connsiteY546" fmla="*/ 910907 h 2008710"/>
                <a:gd name="connsiteX547" fmla="*/ 2297325 w 3893239"/>
                <a:gd name="connsiteY547" fmla="*/ 911551 h 2008710"/>
                <a:gd name="connsiteX548" fmla="*/ 2299716 w 3893239"/>
                <a:gd name="connsiteY548" fmla="*/ 912218 h 2008710"/>
                <a:gd name="connsiteX549" fmla="*/ 2299716 w 3893239"/>
                <a:gd name="connsiteY549" fmla="*/ 910907 h 2008710"/>
                <a:gd name="connsiteX550" fmla="*/ 414768 w 3893239"/>
                <a:gd name="connsiteY550" fmla="*/ 895190 h 2008710"/>
                <a:gd name="connsiteX551" fmla="*/ 403078 w 3893239"/>
                <a:gd name="connsiteY551" fmla="*/ 907420 h 2008710"/>
                <a:gd name="connsiteX552" fmla="*/ 420207 w 3893239"/>
                <a:gd name="connsiteY552" fmla="*/ 914650 h 2008710"/>
                <a:gd name="connsiteX553" fmla="*/ 433091 w 3893239"/>
                <a:gd name="connsiteY553" fmla="*/ 909053 h 2008710"/>
                <a:gd name="connsiteX554" fmla="*/ 424008 w 3893239"/>
                <a:gd name="connsiteY554" fmla="*/ 898729 h 2008710"/>
                <a:gd name="connsiteX555" fmla="*/ 416052 w 3893239"/>
                <a:gd name="connsiteY555" fmla="*/ 895190 h 2008710"/>
                <a:gd name="connsiteX556" fmla="*/ 414768 w 3893239"/>
                <a:gd name="connsiteY556" fmla="*/ 895190 h 2008710"/>
                <a:gd name="connsiteX557" fmla="*/ 1296085 w 3893239"/>
                <a:gd name="connsiteY557" fmla="*/ 875731 h 2008710"/>
                <a:gd name="connsiteX558" fmla="*/ 1337167 w 3893239"/>
                <a:gd name="connsiteY558" fmla="*/ 912488 h 2008710"/>
                <a:gd name="connsiteX559" fmla="*/ 1337167 w 3893239"/>
                <a:gd name="connsiteY559" fmla="*/ 875731 h 2008710"/>
                <a:gd name="connsiteX560" fmla="*/ 1296085 w 3893239"/>
                <a:gd name="connsiteY560" fmla="*/ 875731 h 2008710"/>
                <a:gd name="connsiteX561" fmla="*/ 3372154 w 3893239"/>
                <a:gd name="connsiteY561" fmla="*/ 851947 h 2008710"/>
                <a:gd name="connsiteX562" fmla="*/ 3372154 w 3893239"/>
                <a:gd name="connsiteY562" fmla="*/ 867921 h 2008710"/>
                <a:gd name="connsiteX563" fmla="*/ 3356472 w 3893239"/>
                <a:gd name="connsiteY563" fmla="*/ 860841 h 2008710"/>
                <a:gd name="connsiteX564" fmla="*/ 3372154 w 3893239"/>
                <a:gd name="connsiteY564" fmla="*/ 851947 h 2008710"/>
                <a:gd name="connsiteX565" fmla="*/ 571172 w 3893239"/>
                <a:gd name="connsiteY565" fmla="*/ 849191 h 2008710"/>
                <a:gd name="connsiteX566" fmla="*/ 571458 w 3893239"/>
                <a:gd name="connsiteY566" fmla="*/ 850047 h 2008710"/>
                <a:gd name="connsiteX567" fmla="*/ 571728 w 3893239"/>
                <a:gd name="connsiteY567" fmla="*/ 857319 h 2008710"/>
                <a:gd name="connsiteX568" fmla="*/ 576161 w 3893239"/>
                <a:gd name="connsiteY568" fmla="*/ 854064 h 2008710"/>
                <a:gd name="connsiteX569" fmla="*/ 571172 w 3893239"/>
                <a:gd name="connsiteY569" fmla="*/ 849191 h 2008710"/>
                <a:gd name="connsiteX570" fmla="*/ 3386321 w 3893239"/>
                <a:gd name="connsiteY570" fmla="*/ 838364 h 2008710"/>
                <a:gd name="connsiteX571" fmla="*/ 3389452 w 3893239"/>
                <a:gd name="connsiteY571" fmla="*/ 839920 h 2008710"/>
                <a:gd name="connsiteX572" fmla="*/ 3349756 w 3893239"/>
                <a:gd name="connsiteY572" fmla="*/ 857809 h 2008710"/>
                <a:gd name="connsiteX573" fmla="*/ 3348371 w 3893239"/>
                <a:gd name="connsiteY573" fmla="*/ 857183 h 2008710"/>
                <a:gd name="connsiteX574" fmla="*/ 3386321 w 3893239"/>
                <a:gd name="connsiteY574" fmla="*/ 838364 h 2008710"/>
                <a:gd name="connsiteX575" fmla="*/ 3348371 w 3893239"/>
                <a:gd name="connsiteY575" fmla="*/ 819514 h 2008710"/>
                <a:gd name="connsiteX576" fmla="*/ 3348371 w 3893239"/>
                <a:gd name="connsiteY576" fmla="*/ 857183 h 2008710"/>
                <a:gd name="connsiteX577" fmla="*/ 3348371 w 3893239"/>
                <a:gd name="connsiteY577" fmla="*/ 858433 h 2008710"/>
                <a:gd name="connsiteX578" fmla="*/ 3349756 w 3893239"/>
                <a:gd name="connsiteY578" fmla="*/ 857809 h 2008710"/>
                <a:gd name="connsiteX579" fmla="*/ 3356472 w 3893239"/>
                <a:gd name="connsiteY579" fmla="*/ 860841 h 2008710"/>
                <a:gd name="connsiteX580" fmla="*/ 3355296 w 3893239"/>
                <a:gd name="connsiteY580" fmla="*/ 861508 h 2008710"/>
                <a:gd name="connsiteX581" fmla="*/ 3333235 w 3893239"/>
                <a:gd name="connsiteY581" fmla="*/ 869244 h 2008710"/>
                <a:gd name="connsiteX582" fmla="*/ 3352526 w 3893239"/>
                <a:gd name="connsiteY582" fmla="*/ 884379 h 2008710"/>
                <a:gd name="connsiteX583" fmla="*/ 3372154 w 3893239"/>
                <a:gd name="connsiteY583" fmla="*/ 874042 h 2008710"/>
                <a:gd name="connsiteX584" fmla="*/ 3372154 w 3893239"/>
                <a:gd name="connsiteY584" fmla="*/ 867921 h 2008710"/>
                <a:gd name="connsiteX585" fmla="*/ 3389452 w 3893239"/>
                <a:gd name="connsiteY585" fmla="*/ 875731 h 2008710"/>
                <a:gd name="connsiteX586" fmla="*/ 3389452 w 3893239"/>
                <a:gd name="connsiteY586" fmla="*/ 839920 h 2008710"/>
                <a:gd name="connsiteX587" fmla="*/ 3389452 w 3893239"/>
                <a:gd name="connsiteY587" fmla="*/ 836812 h 2008710"/>
                <a:gd name="connsiteX588" fmla="*/ 3386321 w 3893239"/>
                <a:gd name="connsiteY588" fmla="*/ 838364 h 2008710"/>
                <a:gd name="connsiteX589" fmla="*/ 3348371 w 3893239"/>
                <a:gd name="connsiteY589" fmla="*/ 819514 h 2008710"/>
                <a:gd name="connsiteX590" fmla="*/ 3377391 w 3893239"/>
                <a:gd name="connsiteY590" fmla="*/ 804379 h 2008710"/>
                <a:gd name="connsiteX591" fmla="*/ 3371551 w 3893239"/>
                <a:gd name="connsiteY591" fmla="*/ 805932 h 2008710"/>
                <a:gd name="connsiteX592" fmla="*/ 3372154 w 3893239"/>
                <a:gd name="connsiteY592" fmla="*/ 806862 h 2008710"/>
                <a:gd name="connsiteX593" fmla="*/ 3385127 w 3893239"/>
                <a:gd name="connsiteY593" fmla="*/ 810866 h 2008710"/>
                <a:gd name="connsiteX594" fmla="*/ 3393506 w 3893239"/>
                <a:gd name="connsiteY594" fmla="*/ 809447 h 2008710"/>
                <a:gd name="connsiteX595" fmla="*/ 3377391 w 3893239"/>
                <a:gd name="connsiteY595" fmla="*/ 804379 h 2008710"/>
                <a:gd name="connsiteX596" fmla="*/ 429025 w 3893239"/>
                <a:gd name="connsiteY596" fmla="*/ 800055 h 2008710"/>
                <a:gd name="connsiteX597" fmla="*/ 428349 w 3893239"/>
                <a:gd name="connsiteY597" fmla="*/ 815866 h 2008710"/>
                <a:gd name="connsiteX598" fmla="*/ 441390 w 3893239"/>
                <a:gd name="connsiteY598" fmla="*/ 815190 h 2008710"/>
                <a:gd name="connsiteX599" fmla="*/ 448484 w 3893239"/>
                <a:gd name="connsiteY599" fmla="*/ 811744 h 2008710"/>
                <a:gd name="connsiteX600" fmla="*/ 447992 w 3893239"/>
                <a:gd name="connsiteY600" fmla="*/ 804738 h 2008710"/>
                <a:gd name="connsiteX601" fmla="*/ 447867 w 3893239"/>
                <a:gd name="connsiteY601" fmla="*/ 804315 h 2008710"/>
                <a:gd name="connsiteX602" fmla="*/ 436761 w 3893239"/>
                <a:gd name="connsiteY602" fmla="*/ 803838 h 2008710"/>
                <a:gd name="connsiteX603" fmla="*/ 433281 w 3893239"/>
                <a:gd name="connsiteY603" fmla="*/ 802217 h 2008710"/>
                <a:gd name="connsiteX604" fmla="*/ 429025 w 3893239"/>
                <a:gd name="connsiteY604" fmla="*/ 800055 h 2008710"/>
                <a:gd name="connsiteX605" fmla="*/ 659296 w 3893239"/>
                <a:gd name="connsiteY605" fmla="*/ 797284 h 2008710"/>
                <a:gd name="connsiteX606" fmla="*/ 658215 w 3893239"/>
                <a:gd name="connsiteY606" fmla="*/ 800528 h 2008710"/>
                <a:gd name="connsiteX607" fmla="*/ 656224 w 3893239"/>
                <a:gd name="connsiteY607" fmla="*/ 802579 h 2008710"/>
                <a:gd name="connsiteX608" fmla="*/ 660377 w 3893239"/>
                <a:gd name="connsiteY608" fmla="*/ 806541 h 2008710"/>
                <a:gd name="connsiteX609" fmla="*/ 659296 w 3893239"/>
                <a:gd name="connsiteY609" fmla="*/ 797284 h 2008710"/>
                <a:gd name="connsiteX610" fmla="*/ 440612 w 3893239"/>
                <a:gd name="connsiteY610" fmla="*/ 795730 h 2008710"/>
                <a:gd name="connsiteX611" fmla="*/ 447074 w 3893239"/>
                <a:gd name="connsiteY611" fmla="*/ 802166 h 2008710"/>
                <a:gd name="connsiteX612" fmla="*/ 447297 w 3893239"/>
                <a:gd name="connsiteY612" fmla="*/ 802383 h 2008710"/>
                <a:gd name="connsiteX613" fmla="*/ 446516 w 3893239"/>
                <a:gd name="connsiteY613" fmla="*/ 799734 h 2008710"/>
                <a:gd name="connsiteX614" fmla="*/ 440612 w 3893239"/>
                <a:gd name="connsiteY614" fmla="*/ 795730 h 2008710"/>
                <a:gd name="connsiteX615" fmla="*/ 601999 w 3893239"/>
                <a:gd name="connsiteY615" fmla="*/ 793568 h 2008710"/>
                <a:gd name="connsiteX616" fmla="*/ 601999 w 3893239"/>
                <a:gd name="connsiteY616" fmla="*/ 820899 h 2008710"/>
                <a:gd name="connsiteX617" fmla="*/ 603303 w 3893239"/>
                <a:gd name="connsiteY617" fmla="*/ 823839 h 2008710"/>
                <a:gd name="connsiteX618" fmla="*/ 608997 w 3893239"/>
                <a:gd name="connsiteY618" fmla="*/ 834649 h 2008710"/>
                <a:gd name="connsiteX619" fmla="*/ 609532 w 3893239"/>
                <a:gd name="connsiteY619" fmla="*/ 834649 h 2008710"/>
                <a:gd name="connsiteX620" fmla="*/ 611203 w 3893239"/>
                <a:gd name="connsiteY620" fmla="*/ 834649 h 2008710"/>
                <a:gd name="connsiteX621" fmla="*/ 616188 w 3893239"/>
                <a:gd name="connsiteY621" fmla="*/ 832487 h 2008710"/>
                <a:gd name="connsiteX622" fmla="*/ 618553 w 3893239"/>
                <a:gd name="connsiteY622" fmla="*/ 834649 h 2008710"/>
                <a:gd name="connsiteX623" fmla="*/ 643080 w 3893239"/>
                <a:gd name="connsiteY623" fmla="*/ 834649 h 2008710"/>
                <a:gd name="connsiteX624" fmla="*/ 601999 w 3893239"/>
                <a:gd name="connsiteY624" fmla="*/ 793568 h 2008710"/>
                <a:gd name="connsiteX625" fmla="*/ 919838 w 3893239"/>
                <a:gd name="connsiteY625" fmla="*/ 787082 h 2008710"/>
                <a:gd name="connsiteX626" fmla="*/ 878757 w 3893239"/>
                <a:gd name="connsiteY626" fmla="*/ 807453 h 2008710"/>
                <a:gd name="connsiteX627" fmla="*/ 919838 w 3893239"/>
                <a:gd name="connsiteY627" fmla="*/ 826001 h 2008710"/>
                <a:gd name="connsiteX628" fmla="*/ 919838 w 3893239"/>
                <a:gd name="connsiteY628" fmla="*/ 787082 h 2008710"/>
                <a:gd name="connsiteX629" fmla="*/ 2256303 w 3893239"/>
                <a:gd name="connsiteY629" fmla="*/ 784919 h 2008710"/>
                <a:gd name="connsiteX630" fmla="*/ 2241835 w 3893239"/>
                <a:gd name="connsiteY630" fmla="*/ 795173 h 2008710"/>
                <a:gd name="connsiteX631" fmla="*/ 2237562 w 3893239"/>
                <a:gd name="connsiteY631" fmla="*/ 801415 h 2008710"/>
                <a:gd name="connsiteX632" fmla="*/ 2247013 w 3893239"/>
                <a:gd name="connsiteY632" fmla="*/ 810866 h 2008710"/>
                <a:gd name="connsiteX633" fmla="*/ 2273770 w 3893239"/>
                <a:gd name="connsiteY633" fmla="*/ 803568 h 2008710"/>
                <a:gd name="connsiteX634" fmla="*/ 2272418 w 3893239"/>
                <a:gd name="connsiteY634" fmla="*/ 793602 h 2008710"/>
                <a:gd name="connsiteX635" fmla="*/ 2256303 w 3893239"/>
                <a:gd name="connsiteY635" fmla="*/ 784919 h 2008710"/>
                <a:gd name="connsiteX636" fmla="*/ 610647 w 3893239"/>
                <a:gd name="connsiteY636" fmla="*/ 778433 h 2008710"/>
                <a:gd name="connsiteX637" fmla="*/ 611728 w 3893239"/>
                <a:gd name="connsiteY637" fmla="*/ 787048 h 2008710"/>
                <a:gd name="connsiteX638" fmla="*/ 612809 w 3893239"/>
                <a:gd name="connsiteY638" fmla="*/ 783805 h 2008710"/>
                <a:gd name="connsiteX639" fmla="*/ 614444 w 3893239"/>
                <a:gd name="connsiteY639" fmla="*/ 782059 h 2008710"/>
                <a:gd name="connsiteX640" fmla="*/ 610647 w 3893239"/>
                <a:gd name="connsiteY640" fmla="*/ 778433 h 2008710"/>
                <a:gd name="connsiteX641" fmla="*/ 3357019 w 3893239"/>
                <a:gd name="connsiteY641" fmla="*/ 752487 h 2008710"/>
                <a:gd name="connsiteX642" fmla="*/ 3358100 w 3893239"/>
                <a:gd name="connsiteY642" fmla="*/ 763264 h 2008710"/>
                <a:gd name="connsiteX643" fmla="*/ 3358911 w 3893239"/>
                <a:gd name="connsiteY643" fmla="*/ 758948 h 2008710"/>
                <a:gd name="connsiteX644" fmla="*/ 3359013 w 3893239"/>
                <a:gd name="connsiteY644" fmla="*/ 754879 h 2008710"/>
                <a:gd name="connsiteX645" fmla="*/ 3357019 w 3893239"/>
                <a:gd name="connsiteY645" fmla="*/ 752487 h 2008710"/>
                <a:gd name="connsiteX646" fmla="*/ 643080 w 3893239"/>
                <a:gd name="connsiteY646" fmla="*/ 752487 h 2008710"/>
                <a:gd name="connsiteX647" fmla="*/ 654491 w 3893239"/>
                <a:gd name="connsiteY647" fmla="*/ 752487 h 2008710"/>
                <a:gd name="connsiteX648" fmla="*/ 643080 w 3893239"/>
                <a:gd name="connsiteY648" fmla="*/ 763298 h 2008710"/>
                <a:gd name="connsiteX649" fmla="*/ 643080 w 3893239"/>
                <a:gd name="connsiteY649" fmla="*/ 752487 h 2008710"/>
                <a:gd name="connsiteX650" fmla="*/ 687804 w 3893239"/>
                <a:gd name="connsiteY650" fmla="*/ 742068 h 2008710"/>
                <a:gd name="connsiteX651" fmla="*/ 687242 w 3893239"/>
                <a:gd name="connsiteY651" fmla="*/ 742922 h 2008710"/>
                <a:gd name="connsiteX652" fmla="*/ 687641 w 3893239"/>
                <a:gd name="connsiteY652" fmla="*/ 743838 h 2008710"/>
                <a:gd name="connsiteX653" fmla="*/ 687804 w 3893239"/>
                <a:gd name="connsiteY653" fmla="*/ 742068 h 2008710"/>
                <a:gd name="connsiteX654" fmla="*/ 720280 w 3893239"/>
                <a:gd name="connsiteY654" fmla="*/ 733885 h 2008710"/>
                <a:gd name="connsiteX655" fmla="*/ 712270 w 3893239"/>
                <a:gd name="connsiteY655" fmla="*/ 735189 h 2008710"/>
                <a:gd name="connsiteX656" fmla="*/ 719837 w 3893239"/>
                <a:gd name="connsiteY656" fmla="*/ 734142 h 2008710"/>
                <a:gd name="connsiteX657" fmla="*/ 720280 w 3893239"/>
                <a:gd name="connsiteY657" fmla="*/ 733885 h 2008710"/>
                <a:gd name="connsiteX658" fmla="*/ 448034 w 3893239"/>
                <a:gd name="connsiteY658" fmla="*/ 730865 h 2008710"/>
                <a:gd name="connsiteX659" fmla="*/ 444148 w 3893239"/>
                <a:gd name="connsiteY659" fmla="*/ 740657 h 2008710"/>
                <a:gd name="connsiteX660" fmla="*/ 445245 w 3893239"/>
                <a:gd name="connsiteY660" fmla="*/ 743118 h 2008710"/>
                <a:gd name="connsiteX661" fmla="*/ 459295 w 3893239"/>
                <a:gd name="connsiteY661" fmla="*/ 752487 h 2008710"/>
                <a:gd name="connsiteX662" fmla="*/ 476592 w 3893239"/>
                <a:gd name="connsiteY662" fmla="*/ 752487 h 2008710"/>
                <a:gd name="connsiteX663" fmla="*/ 472268 w 3893239"/>
                <a:gd name="connsiteY663" fmla="*/ 748906 h 2008710"/>
                <a:gd name="connsiteX664" fmla="*/ 473349 w 3893239"/>
                <a:gd name="connsiteY664" fmla="*/ 739818 h 2008710"/>
                <a:gd name="connsiteX665" fmla="*/ 474430 w 3893239"/>
                <a:gd name="connsiteY665" fmla="*/ 730865 h 2008710"/>
                <a:gd name="connsiteX666" fmla="*/ 452783 w 3893239"/>
                <a:gd name="connsiteY666" fmla="*/ 730865 h 2008710"/>
                <a:gd name="connsiteX667" fmla="*/ 448034 w 3893239"/>
                <a:gd name="connsiteY667" fmla="*/ 730865 h 2008710"/>
                <a:gd name="connsiteX668" fmla="*/ 643080 w 3893239"/>
                <a:gd name="connsiteY668" fmla="*/ 724378 h 2008710"/>
                <a:gd name="connsiteX669" fmla="*/ 643080 w 3893239"/>
                <a:gd name="connsiteY669" fmla="*/ 752487 h 2008710"/>
                <a:gd name="connsiteX670" fmla="*/ 627945 w 3893239"/>
                <a:gd name="connsiteY670" fmla="*/ 752487 h 2008710"/>
                <a:gd name="connsiteX671" fmla="*/ 669026 w 3893239"/>
                <a:gd name="connsiteY671" fmla="*/ 791406 h 2008710"/>
                <a:gd name="connsiteX672" fmla="*/ 669026 w 3893239"/>
                <a:gd name="connsiteY672" fmla="*/ 752487 h 2008710"/>
                <a:gd name="connsiteX673" fmla="*/ 654491 w 3893239"/>
                <a:gd name="connsiteY673" fmla="*/ 752487 h 2008710"/>
                <a:gd name="connsiteX674" fmla="*/ 682317 w 3893239"/>
                <a:gd name="connsiteY674" fmla="*/ 726126 h 2008710"/>
                <a:gd name="connsiteX675" fmla="*/ 681614 w 3893239"/>
                <a:gd name="connsiteY675" fmla="*/ 724378 h 2008710"/>
                <a:gd name="connsiteX676" fmla="*/ 643080 w 3893239"/>
                <a:gd name="connsiteY676" fmla="*/ 724378 h 2008710"/>
                <a:gd name="connsiteX677" fmla="*/ 3421885 w 3893239"/>
                <a:gd name="connsiteY677" fmla="*/ 709243 h 2008710"/>
                <a:gd name="connsiteX678" fmla="*/ 3382965 w 3893239"/>
                <a:gd name="connsiteY678" fmla="*/ 728703 h 2008710"/>
                <a:gd name="connsiteX679" fmla="*/ 3402256 w 3893239"/>
                <a:gd name="connsiteY679" fmla="*/ 743838 h 2008710"/>
                <a:gd name="connsiteX680" fmla="*/ 3421885 w 3893239"/>
                <a:gd name="connsiteY680" fmla="*/ 733500 h 2008710"/>
                <a:gd name="connsiteX681" fmla="*/ 3421885 w 3893239"/>
                <a:gd name="connsiteY681" fmla="*/ 709243 h 2008710"/>
                <a:gd name="connsiteX682" fmla="*/ 673181 w 3893239"/>
                <a:gd name="connsiteY682" fmla="*/ 704919 h 2008710"/>
                <a:gd name="connsiteX683" fmla="*/ 671144 w 3893239"/>
                <a:gd name="connsiteY683" fmla="*/ 705927 h 2008710"/>
                <a:gd name="connsiteX684" fmla="*/ 670242 w 3893239"/>
                <a:gd name="connsiteY684" fmla="*/ 707898 h 2008710"/>
                <a:gd name="connsiteX685" fmla="*/ 669567 w 3893239"/>
                <a:gd name="connsiteY685" fmla="*/ 707715 h 2008710"/>
                <a:gd name="connsiteX686" fmla="*/ 669412 w 3893239"/>
                <a:gd name="connsiteY686" fmla="*/ 706784 h 2008710"/>
                <a:gd name="connsiteX687" fmla="*/ 668975 w 3893239"/>
                <a:gd name="connsiteY687" fmla="*/ 707001 h 2008710"/>
                <a:gd name="connsiteX688" fmla="*/ 668958 w 3893239"/>
                <a:gd name="connsiteY688" fmla="*/ 709108 h 2008710"/>
                <a:gd name="connsiteX689" fmla="*/ 667945 w 3893239"/>
                <a:gd name="connsiteY689" fmla="*/ 720054 h 2008710"/>
                <a:gd name="connsiteX690" fmla="*/ 672540 w 3893239"/>
                <a:gd name="connsiteY690" fmla="*/ 714108 h 2008710"/>
                <a:gd name="connsiteX691" fmla="*/ 675657 w 3893239"/>
                <a:gd name="connsiteY691" fmla="*/ 710573 h 2008710"/>
                <a:gd name="connsiteX692" fmla="*/ 673181 w 3893239"/>
                <a:gd name="connsiteY692" fmla="*/ 704919 h 2008710"/>
                <a:gd name="connsiteX693" fmla="*/ 707945 w 3893239"/>
                <a:gd name="connsiteY693" fmla="*/ 702757 h 2008710"/>
                <a:gd name="connsiteX694" fmla="*/ 707945 w 3893239"/>
                <a:gd name="connsiteY694" fmla="*/ 718324 h 2008710"/>
                <a:gd name="connsiteX695" fmla="*/ 708148 w 3893239"/>
                <a:gd name="connsiteY695" fmla="*/ 718568 h 2008710"/>
                <a:gd name="connsiteX696" fmla="*/ 709026 w 3893239"/>
                <a:gd name="connsiteY696" fmla="*/ 720054 h 2008710"/>
                <a:gd name="connsiteX697" fmla="*/ 707945 w 3893239"/>
                <a:gd name="connsiteY697" fmla="*/ 702757 h 2008710"/>
                <a:gd name="connsiteX698" fmla="*/ 1425961 w 3893239"/>
                <a:gd name="connsiteY698" fmla="*/ 692214 h 2008710"/>
                <a:gd name="connsiteX699" fmla="*/ 1427809 w 3893239"/>
                <a:gd name="connsiteY699" fmla="*/ 696270 h 2008710"/>
                <a:gd name="connsiteX700" fmla="*/ 1429510 w 3893239"/>
                <a:gd name="connsiteY700" fmla="*/ 695406 h 2008710"/>
                <a:gd name="connsiteX701" fmla="*/ 1425961 w 3893239"/>
                <a:gd name="connsiteY701" fmla="*/ 692214 h 2008710"/>
                <a:gd name="connsiteX702" fmla="*/ 3408117 w 3893239"/>
                <a:gd name="connsiteY702" fmla="*/ 691017 h 2008710"/>
                <a:gd name="connsiteX703" fmla="*/ 3397830 w 3893239"/>
                <a:gd name="connsiteY703" fmla="*/ 693263 h 2008710"/>
                <a:gd name="connsiteX704" fmla="*/ 3411648 w 3893239"/>
                <a:gd name="connsiteY704" fmla="*/ 702757 h 2008710"/>
                <a:gd name="connsiteX705" fmla="*/ 3420972 w 3893239"/>
                <a:gd name="connsiteY705" fmla="*/ 707520 h 2008710"/>
                <a:gd name="connsiteX706" fmla="*/ 3419790 w 3893239"/>
                <a:gd name="connsiteY706" fmla="*/ 691236 h 2008710"/>
                <a:gd name="connsiteX707" fmla="*/ 3408117 w 3893239"/>
                <a:gd name="connsiteY707" fmla="*/ 691017 h 2008710"/>
                <a:gd name="connsiteX708" fmla="*/ 1399870 w 3893239"/>
                <a:gd name="connsiteY708" fmla="*/ 668162 h 2008710"/>
                <a:gd name="connsiteX709" fmla="*/ 1400951 w 3893239"/>
                <a:gd name="connsiteY709" fmla="*/ 676777 h 2008710"/>
                <a:gd name="connsiteX710" fmla="*/ 1402032 w 3893239"/>
                <a:gd name="connsiteY710" fmla="*/ 673534 h 2008710"/>
                <a:gd name="connsiteX711" fmla="*/ 1403707 w 3893239"/>
                <a:gd name="connsiteY711" fmla="*/ 671744 h 2008710"/>
                <a:gd name="connsiteX712" fmla="*/ 1399870 w 3893239"/>
                <a:gd name="connsiteY712" fmla="*/ 668162 h 2008710"/>
                <a:gd name="connsiteX713" fmla="*/ 739696 w 3893239"/>
                <a:gd name="connsiteY713" fmla="*/ 664230 h 2008710"/>
                <a:gd name="connsiteX714" fmla="*/ 739134 w 3893239"/>
                <a:gd name="connsiteY714" fmla="*/ 665083 h 2008710"/>
                <a:gd name="connsiteX715" fmla="*/ 739533 w 3893239"/>
                <a:gd name="connsiteY715" fmla="*/ 666000 h 2008710"/>
                <a:gd name="connsiteX716" fmla="*/ 739696 w 3893239"/>
                <a:gd name="connsiteY716" fmla="*/ 664230 h 2008710"/>
                <a:gd name="connsiteX717" fmla="*/ 2085110 w 3893239"/>
                <a:gd name="connsiteY717" fmla="*/ 655189 h 2008710"/>
                <a:gd name="connsiteX718" fmla="*/ 2065820 w 3893239"/>
                <a:gd name="connsiteY718" fmla="*/ 667047 h 2008710"/>
                <a:gd name="connsiteX719" fmla="*/ 2085110 w 3893239"/>
                <a:gd name="connsiteY719" fmla="*/ 687621 h 2008710"/>
                <a:gd name="connsiteX720" fmla="*/ 2104739 w 3893239"/>
                <a:gd name="connsiteY720" fmla="*/ 675392 h 2008710"/>
                <a:gd name="connsiteX721" fmla="*/ 2085110 w 3893239"/>
                <a:gd name="connsiteY721" fmla="*/ 655189 h 2008710"/>
                <a:gd name="connsiteX722" fmla="*/ 752270 w 3893239"/>
                <a:gd name="connsiteY722" fmla="*/ 648094 h 2008710"/>
                <a:gd name="connsiteX723" fmla="*/ 751189 w 3893239"/>
                <a:gd name="connsiteY723" fmla="*/ 651338 h 2008710"/>
                <a:gd name="connsiteX724" fmla="*/ 749154 w 3893239"/>
                <a:gd name="connsiteY724" fmla="*/ 653434 h 2008710"/>
                <a:gd name="connsiteX725" fmla="*/ 753351 w 3893239"/>
                <a:gd name="connsiteY725" fmla="*/ 657351 h 2008710"/>
                <a:gd name="connsiteX726" fmla="*/ 752270 w 3893239"/>
                <a:gd name="connsiteY726" fmla="*/ 648094 h 2008710"/>
                <a:gd name="connsiteX727" fmla="*/ 733617 w 3893239"/>
                <a:gd name="connsiteY727" fmla="*/ 646815 h 2008710"/>
                <a:gd name="connsiteX728" fmla="*/ 697134 w 3893239"/>
                <a:gd name="connsiteY728" fmla="*/ 683297 h 2008710"/>
                <a:gd name="connsiteX729" fmla="*/ 738216 w 3893239"/>
                <a:gd name="connsiteY729" fmla="*/ 683297 h 2008710"/>
                <a:gd name="connsiteX730" fmla="*/ 738216 w 3893239"/>
                <a:gd name="connsiteY730" fmla="*/ 658751 h 2008710"/>
                <a:gd name="connsiteX731" fmla="*/ 737422 w 3893239"/>
                <a:gd name="connsiteY731" fmla="*/ 656270 h 2008710"/>
                <a:gd name="connsiteX732" fmla="*/ 733617 w 3893239"/>
                <a:gd name="connsiteY732" fmla="*/ 646815 h 2008710"/>
                <a:gd name="connsiteX733" fmla="*/ 738216 w 3893239"/>
                <a:gd name="connsiteY733" fmla="*/ 642216 h 2008710"/>
                <a:gd name="connsiteX734" fmla="*/ 737694 w 3893239"/>
                <a:gd name="connsiteY734" fmla="*/ 642738 h 2008710"/>
                <a:gd name="connsiteX735" fmla="*/ 738216 w 3893239"/>
                <a:gd name="connsiteY735" fmla="*/ 643225 h 2008710"/>
                <a:gd name="connsiteX736" fmla="*/ 738216 w 3893239"/>
                <a:gd name="connsiteY736" fmla="*/ 642216 h 2008710"/>
                <a:gd name="connsiteX737" fmla="*/ 1447438 w 3893239"/>
                <a:gd name="connsiteY737" fmla="*/ 640054 h 2008710"/>
                <a:gd name="connsiteX738" fmla="*/ 1440326 w 3893239"/>
                <a:gd name="connsiteY738" fmla="*/ 641464 h 2008710"/>
                <a:gd name="connsiteX739" fmla="*/ 1440226 w 3893239"/>
                <a:gd name="connsiteY739" fmla="*/ 641533 h 2008710"/>
                <a:gd name="connsiteX740" fmla="*/ 1442193 w 3893239"/>
                <a:gd name="connsiteY740" fmla="*/ 641962 h 2008710"/>
                <a:gd name="connsiteX741" fmla="*/ 1453721 w 3893239"/>
                <a:gd name="connsiteY741" fmla="*/ 648702 h 2008710"/>
                <a:gd name="connsiteX742" fmla="*/ 1457824 w 3893239"/>
                <a:gd name="connsiteY742" fmla="*/ 647922 h 2008710"/>
                <a:gd name="connsiteX743" fmla="*/ 1454701 w 3893239"/>
                <a:gd name="connsiteY743" fmla="*/ 640054 h 2008710"/>
                <a:gd name="connsiteX744" fmla="*/ 1447438 w 3893239"/>
                <a:gd name="connsiteY744" fmla="*/ 640054 h 2008710"/>
                <a:gd name="connsiteX745" fmla="*/ 727758 w 3893239"/>
                <a:gd name="connsiteY745" fmla="*/ 633214 h 2008710"/>
                <a:gd name="connsiteX746" fmla="*/ 728144 w 3893239"/>
                <a:gd name="connsiteY746" fmla="*/ 634095 h 2008710"/>
                <a:gd name="connsiteX747" fmla="*/ 727477 w 3893239"/>
                <a:gd name="connsiteY747" fmla="*/ 633495 h 2008710"/>
                <a:gd name="connsiteX748" fmla="*/ 727758 w 3893239"/>
                <a:gd name="connsiteY748" fmla="*/ 633214 h 2008710"/>
                <a:gd name="connsiteX749" fmla="*/ 2087441 w 3893239"/>
                <a:gd name="connsiteY749" fmla="*/ 622187 h 2008710"/>
                <a:gd name="connsiteX750" fmla="*/ 2087441 w 3893239"/>
                <a:gd name="connsiteY750" fmla="*/ 622756 h 2008710"/>
                <a:gd name="connsiteX751" fmla="*/ 2087141 w 3893239"/>
                <a:gd name="connsiteY751" fmla="*/ 622472 h 2008710"/>
                <a:gd name="connsiteX752" fmla="*/ 2087441 w 3893239"/>
                <a:gd name="connsiteY752" fmla="*/ 622187 h 2008710"/>
                <a:gd name="connsiteX753" fmla="*/ 762000 w 3893239"/>
                <a:gd name="connsiteY753" fmla="*/ 598972 h 2008710"/>
                <a:gd name="connsiteX754" fmla="*/ 727758 w 3893239"/>
                <a:gd name="connsiteY754" fmla="*/ 633214 h 2008710"/>
                <a:gd name="connsiteX755" fmla="*/ 725074 w 3893239"/>
                <a:gd name="connsiteY755" fmla="*/ 627081 h 2008710"/>
                <a:gd name="connsiteX756" fmla="*/ 722175 w 3893239"/>
                <a:gd name="connsiteY756" fmla="*/ 628808 h 2008710"/>
                <a:gd name="connsiteX757" fmla="*/ 723351 w 3893239"/>
                <a:gd name="connsiteY757" fmla="*/ 629783 h 2008710"/>
                <a:gd name="connsiteX758" fmla="*/ 727477 w 3893239"/>
                <a:gd name="connsiteY758" fmla="*/ 633495 h 2008710"/>
                <a:gd name="connsiteX759" fmla="*/ 720918 w 3893239"/>
                <a:gd name="connsiteY759" fmla="*/ 640054 h 2008710"/>
                <a:gd name="connsiteX760" fmla="*/ 730753 w 3893239"/>
                <a:gd name="connsiteY760" fmla="*/ 640054 h 2008710"/>
                <a:gd name="connsiteX761" fmla="*/ 728144 w 3893239"/>
                <a:gd name="connsiteY761" fmla="*/ 634095 h 2008710"/>
                <a:gd name="connsiteX762" fmla="*/ 734769 w 3893239"/>
                <a:gd name="connsiteY762" fmla="*/ 640054 h 2008710"/>
                <a:gd name="connsiteX763" fmla="*/ 762000 w 3893239"/>
                <a:gd name="connsiteY763" fmla="*/ 640054 h 2008710"/>
                <a:gd name="connsiteX764" fmla="*/ 762000 w 3893239"/>
                <a:gd name="connsiteY764" fmla="*/ 598972 h 2008710"/>
                <a:gd name="connsiteX765" fmla="*/ 2046360 w 3893239"/>
                <a:gd name="connsiteY765" fmla="*/ 583837 h 2008710"/>
                <a:gd name="connsiteX766" fmla="*/ 2063821 w 3893239"/>
                <a:gd name="connsiteY766" fmla="*/ 583837 h 2008710"/>
                <a:gd name="connsiteX767" fmla="*/ 2054739 w 3893239"/>
                <a:gd name="connsiteY767" fmla="*/ 587598 h 2008710"/>
                <a:gd name="connsiteX768" fmla="*/ 2051670 w 3893239"/>
                <a:gd name="connsiteY768" fmla="*/ 588868 h 2008710"/>
                <a:gd name="connsiteX769" fmla="*/ 2046360 w 3893239"/>
                <a:gd name="connsiteY769" fmla="*/ 583837 h 2008710"/>
                <a:gd name="connsiteX770" fmla="*/ 2037711 w 3893239"/>
                <a:gd name="connsiteY770" fmla="*/ 575188 h 2008710"/>
                <a:gd name="connsiteX771" fmla="*/ 2037711 w 3893239"/>
                <a:gd name="connsiteY771" fmla="*/ 594648 h 2008710"/>
                <a:gd name="connsiteX772" fmla="*/ 2038451 w 3893239"/>
                <a:gd name="connsiteY772" fmla="*/ 594342 h 2008710"/>
                <a:gd name="connsiteX773" fmla="*/ 2038252 w 3893239"/>
                <a:gd name="connsiteY773" fmla="*/ 593026 h 2008710"/>
                <a:gd name="connsiteX774" fmla="*/ 2037711 w 3893239"/>
                <a:gd name="connsiteY774" fmla="*/ 575188 h 2008710"/>
                <a:gd name="connsiteX775" fmla="*/ 2057002 w 3893239"/>
                <a:gd name="connsiteY775" fmla="*/ 562215 h 2008710"/>
                <a:gd name="connsiteX776" fmla="*/ 2037711 w 3893239"/>
                <a:gd name="connsiteY776" fmla="*/ 572992 h 2008710"/>
                <a:gd name="connsiteX777" fmla="*/ 2038928 w 3893239"/>
                <a:gd name="connsiteY777" fmla="*/ 587201 h 2008710"/>
                <a:gd name="connsiteX778" fmla="*/ 2039468 w 3893239"/>
                <a:gd name="connsiteY778" fmla="*/ 593921 h 2008710"/>
                <a:gd name="connsiteX779" fmla="*/ 2051670 w 3893239"/>
                <a:gd name="connsiteY779" fmla="*/ 588868 h 2008710"/>
                <a:gd name="connsiteX780" fmla="*/ 2087141 w 3893239"/>
                <a:gd name="connsiteY780" fmla="*/ 622472 h 2008710"/>
                <a:gd name="connsiteX781" fmla="*/ 2057171 w 3893239"/>
                <a:gd name="connsiteY781" fmla="*/ 650865 h 2008710"/>
                <a:gd name="connsiteX782" fmla="*/ 2098252 w 3893239"/>
                <a:gd name="connsiteY782" fmla="*/ 650865 h 2008710"/>
                <a:gd name="connsiteX783" fmla="*/ 2098252 w 3893239"/>
                <a:gd name="connsiteY783" fmla="*/ 611945 h 2008710"/>
                <a:gd name="connsiteX784" fmla="*/ 2087441 w 3893239"/>
                <a:gd name="connsiteY784" fmla="*/ 622187 h 2008710"/>
                <a:gd name="connsiteX785" fmla="*/ 2087441 w 3893239"/>
                <a:gd name="connsiteY785" fmla="*/ 583837 h 2008710"/>
                <a:gd name="connsiteX786" fmla="*/ 2063821 w 3893239"/>
                <a:gd name="connsiteY786" fmla="*/ 583837 h 2008710"/>
                <a:gd name="connsiteX787" fmla="*/ 2066901 w 3893239"/>
                <a:gd name="connsiteY787" fmla="*/ 582562 h 2008710"/>
                <a:gd name="connsiteX788" fmla="*/ 2076631 w 3893239"/>
                <a:gd name="connsiteY788" fmla="*/ 578533 h 2008710"/>
                <a:gd name="connsiteX789" fmla="*/ 2057002 w 3893239"/>
                <a:gd name="connsiteY789" fmla="*/ 562215 h 2008710"/>
                <a:gd name="connsiteX790" fmla="*/ 937136 w 3893239"/>
                <a:gd name="connsiteY790" fmla="*/ 559377 h 2008710"/>
                <a:gd name="connsiteX791" fmla="*/ 936905 w 3893239"/>
                <a:gd name="connsiteY791" fmla="*/ 560112 h 2008710"/>
                <a:gd name="connsiteX792" fmla="*/ 936992 w 3893239"/>
                <a:gd name="connsiteY792" fmla="*/ 560195 h 2008710"/>
                <a:gd name="connsiteX793" fmla="*/ 937136 w 3893239"/>
                <a:gd name="connsiteY793" fmla="*/ 559377 h 2008710"/>
                <a:gd name="connsiteX794" fmla="*/ 1669717 w 3893239"/>
                <a:gd name="connsiteY794" fmla="*/ 349046 h 2008710"/>
                <a:gd name="connsiteX795" fmla="*/ 1665472 w 3893239"/>
                <a:gd name="connsiteY795" fmla="*/ 350121 h 2008710"/>
                <a:gd name="connsiteX796" fmla="*/ 1667963 w 3893239"/>
                <a:gd name="connsiteY796" fmla="*/ 350052 h 2008710"/>
                <a:gd name="connsiteX797" fmla="*/ 1669770 w 3893239"/>
                <a:gd name="connsiteY797" fmla="*/ 349241 h 2008710"/>
                <a:gd name="connsiteX798" fmla="*/ 1669717 w 3893239"/>
                <a:gd name="connsiteY798" fmla="*/ 349046 h 2008710"/>
                <a:gd name="connsiteX799" fmla="*/ 3600287 w 3893239"/>
                <a:gd name="connsiteY799" fmla="*/ 347138 h 2008710"/>
                <a:gd name="connsiteX800" fmla="*/ 3599183 w 3893239"/>
                <a:gd name="connsiteY800" fmla="*/ 347484 h 2008710"/>
                <a:gd name="connsiteX801" fmla="*/ 3601273 w 3893239"/>
                <a:gd name="connsiteY801" fmla="*/ 347673 h 2008710"/>
                <a:gd name="connsiteX802" fmla="*/ 3600287 w 3893239"/>
                <a:gd name="connsiteY802" fmla="*/ 347138 h 2008710"/>
                <a:gd name="connsiteX803" fmla="*/ 1790641 w 3893239"/>
                <a:gd name="connsiteY803" fmla="*/ 307070 h 2008710"/>
                <a:gd name="connsiteX804" fmla="*/ 1777406 w 3893239"/>
                <a:gd name="connsiteY804" fmla="*/ 310896 h 2008710"/>
                <a:gd name="connsiteX805" fmla="*/ 1767463 w 3893239"/>
                <a:gd name="connsiteY805" fmla="*/ 317279 h 2008710"/>
                <a:gd name="connsiteX806" fmla="*/ 1766253 w 3893239"/>
                <a:gd name="connsiteY806" fmla="*/ 317805 h 2008710"/>
                <a:gd name="connsiteX807" fmla="*/ 1767287 w 3893239"/>
                <a:gd name="connsiteY807" fmla="*/ 318970 h 2008710"/>
                <a:gd name="connsiteX808" fmla="*/ 1776831 w 3893239"/>
                <a:gd name="connsiteY808" fmla="*/ 339646 h 2008710"/>
                <a:gd name="connsiteX809" fmla="*/ 1769534 w 3893239"/>
                <a:gd name="connsiteY809" fmla="*/ 384241 h 2008710"/>
                <a:gd name="connsiteX810" fmla="*/ 1731088 w 3893239"/>
                <a:gd name="connsiteY810" fmla="*/ 423633 h 2008710"/>
                <a:gd name="connsiteX811" fmla="*/ 1693486 w 3893239"/>
                <a:gd name="connsiteY811" fmla="*/ 459748 h 2008710"/>
                <a:gd name="connsiteX812" fmla="*/ 1669246 w 3893239"/>
                <a:gd name="connsiteY812" fmla="*/ 481522 h 2008710"/>
                <a:gd name="connsiteX813" fmla="*/ 1646223 w 3893239"/>
                <a:gd name="connsiteY813" fmla="*/ 507924 h 2008710"/>
                <a:gd name="connsiteX814" fmla="*/ 1607033 w 3893239"/>
                <a:gd name="connsiteY814" fmla="*/ 553584 h 2008710"/>
                <a:gd name="connsiteX815" fmla="*/ 1567945 w 3893239"/>
                <a:gd name="connsiteY815" fmla="*/ 599040 h 2008710"/>
                <a:gd name="connsiteX816" fmla="*/ 1557506 w 3893239"/>
                <a:gd name="connsiteY816" fmla="*/ 610560 h 2008710"/>
                <a:gd name="connsiteX817" fmla="*/ 1549735 w 3893239"/>
                <a:gd name="connsiteY817" fmla="*/ 619412 h 2008710"/>
                <a:gd name="connsiteX818" fmla="*/ 1551121 w 3893239"/>
                <a:gd name="connsiteY818" fmla="*/ 627182 h 2008710"/>
                <a:gd name="connsiteX819" fmla="*/ 1560428 w 3893239"/>
                <a:gd name="connsiteY819" fmla="*/ 637486 h 2008710"/>
                <a:gd name="connsiteX820" fmla="*/ 1569499 w 3893239"/>
                <a:gd name="connsiteY820" fmla="*/ 646000 h 2008710"/>
                <a:gd name="connsiteX821" fmla="*/ 1590378 w 3893239"/>
                <a:gd name="connsiteY821" fmla="*/ 658567 h 2008710"/>
                <a:gd name="connsiteX822" fmla="*/ 1621594 w 3893239"/>
                <a:gd name="connsiteY822" fmla="*/ 667959 h 2008710"/>
                <a:gd name="connsiteX823" fmla="*/ 1622675 w 3893239"/>
                <a:gd name="connsiteY823" fmla="*/ 686659 h 2008710"/>
                <a:gd name="connsiteX824" fmla="*/ 1623756 w 3893239"/>
                <a:gd name="connsiteY824" fmla="*/ 703230 h 2008710"/>
                <a:gd name="connsiteX825" fmla="*/ 1609094 w 3893239"/>
                <a:gd name="connsiteY825" fmla="*/ 717892 h 2008710"/>
                <a:gd name="connsiteX826" fmla="*/ 1619432 w 3893239"/>
                <a:gd name="connsiteY826" fmla="*/ 720054 h 2008710"/>
                <a:gd name="connsiteX827" fmla="*/ 1554550 w 3893239"/>
                <a:gd name="connsiteY827" fmla="*/ 711862 h 2008710"/>
                <a:gd name="connsiteX828" fmla="*/ 1516323 w 3893239"/>
                <a:gd name="connsiteY828" fmla="*/ 688939 h 2008710"/>
                <a:gd name="connsiteX829" fmla="*/ 1509144 w 3893239"/>
                <a:gd name="connsiteY829" fmla="*/ 683905 h 2008710"/>
                <a:gd name="connsiteX830" fmla="*/ 1504725 w 3893239"/>
                <a:gd name="connsiteY830" fmla="*/ 680490 h 2008710"/>
                <a:gd name="connsiteX831" fmla="*/ 1490022 w 3893239"/>
                <a:gd name="connsiteY831" fmla="*/ 701435 h 2008710"/>
                <a:gd name="connsiteX832" fmla="*/ 1478147 w 3893239"/>
                <a:gd name="connsiteY832" fmla="*/ 719902 h 2008710"/>
                <a:gd name="connsiteX833" fmla="*/ 1454498 w 3893239"/>
                <a:gd name="connsiteY833" fmla="*/ 751811 h 2008710"/>
                <a:gd name="connsiteX834" fmla="*/ 1439684 w 3893239"/>
                <a:gd name="connsiteY834" fmla="*/ 773247 h 2008710"/>
                <a:gd name="connsiteX835" fmla="*/ 1430241 w 3893239"/>
                <a:gd name="connsiteY835" fmla="*/ 796946 h 2008710"/>
                <a:gd name="connsiteX836" fmla="*/ 1410917 w 3893239"/>
                <a:gd name="connsiteY836" fmla="*/ 827943 h 2008710"/>
                <a:gd name="connsiteX837" fmla="*/ 1395072 w 3893239"/>
                <a:gd name="connsiteY837" fmla="*/ 852555 h 2008710"/>
                <a:gd name="connsiteX838" fmla="*/ 1361187 w 3893239"/>
                <a:gd name="connsiteY838" fmla="*/ 926795 h 2008710"/>
                <a:gd name="connsiteX839" fmla="*/ 1325004 w 3893239"/>
                <a:gd name="connsiteY839" fmla="*/ 1006306 h 2008710"/>
                <a:gd name="connsiteX840" fmla="*/ 1312538 w 3893239"/>
                <a:gd name="connsiteY840" fmla="*/ 1037134 h 2008710"/>
                <a:gd name="connsiteX841" fmla="*/ 1299835 w 3893239"/>
                <a:gd name="connsiteY841" fmla="*/ 1074651 h 2008710"/>
                <a:gd name="connsiteX842" fmla="*/ 1282774 w 3893239"/>
                <a:gd name="connsiteY842" fmla="*/ 1123435 h 2008710"/>
                <a:gd name="connsiteX843" fmla="*/ 1277470 w 3893239"/>
                <a:gd name="connsiteY843" fmla="*/ 1141273 h 2008710"/>
                <a:gd name="connsiteX844" fmla="*/ 1269396 w 3893239"/>
                <a:gd name="connsiteY844" fmla="*/ 1163266 h 2008710"/>
                <a:gd name="connsiteX845" fmla="*/ 1257622 w 3893239"/>
                <a:gd name="connsiteY845" fmla="*/ 1213435 h 2008710"/>
                <a:gd name="connsiteX846" fmla="*/ 1247267 w 3893239"/>
                <a:gd name="connsiteY846" fmla="*/ 1272456 h 2008710"/>
                <a:gd name="connsiteX847" fmla="*/ 1239869 w 3893239"/>
                <a:gd name="connsiteY847" fmla="*/ 1301679 h 2008710"/>
                <a:gd name="connsiteX848" fmla="*/ 1232301 w 3893239"/>
                <a:gd name="connsiteY848" fmla="*/ 1357795 h 2008710"/>
                <a:gd name="connsiteX849" fmla="*/ 1228889 w 3893239"/>
                <a:gd name="connsiteY849" fmla="*/ 1408437 h 2008710"/>
                <a:gd name="connsiteX850" fmla="*/ 1227977 w 3893239"/>
                <a:gd name="connsiteY850" fmla="*/ 1418217 h 2008710"/>
                <a:gd name="connsiteX851" fmla="*/ 1226896 w 3893239"/>
                <a:gd name="connsiteY851" fmla="*/ 1429923 h 2008710"/>
                <a:gd name="connsiteX852" fmla="*/ 1223889 w 3893239"/>
                <a:gd name="connsiteY852" fmla="*/ 1443268 h 2008710"/>
                <a:gd name="connsiteX853" fmla="*/ 1230139 w 3893239"/>
                <a:gd name="connsiteY853" fmla="*/ 1468809 h 2008710"/>
                <a:gd name="connsiteX854" fmla="*/ 1229058 w 3893239"/>
                <a:gd name="connsiteY854" fmla="*/ 1485464 h 2008710"/>
                <a:gd name="connsiteX855" fmla="*/ 1229058 w 3893239"/>
                <a:gd name="connsiteY855" fmla="*/ 1582762 h 2008710"/>
                <a:gd name="connsiteX856" fmla="*/ 1229058 w 3893239"/>
                <a:gd name="connsiteY856" fmla="*/ 1602374 h 2008710"/>
                <a:gd name="connsiteX857" fmla="*/ 1230375 w 3893239"/>
                <a:gd name="connsiteY857" fmla="*/ 1616985 h 2008710"/>
                <a:gd name="connsiteX858" fmla="*/ 1256592 w 3893239"/>
                <a:gd name="connsiteY858" fmla="*/ 1709283 h 2008710"/>
                <a:gd name="connsiteX859" fmla="*/ 1293957 w 3893239"/>
                <a:gd name="connsiteY859" fmla="*/ 1794216 h 2008710"/>
                <a:gd name="connsiteX860" fmla="*/ 1322251 w 3893239"/>
                <a:gd name="connsiteY860" fmla="*/ 1837476 h 2008710"/>
                <a:gd name="connsiteX861" fmla="*/ 1360883 w 3893239"/>
                <a:gd name="connsiteY861" fmla="*/ 1880298 h 2008710"/>
                <a:gd name="connsiteX862" fmla="*/ 1409566 w 3893239"/>
                <a:gd name="connsiteY862" fmla="*/ 1902764 h 2008710"/>
                <a:gd name="connsiteX863" fmla="*/ 1531830 w 3893239"/>
                <a:gd name="connsiteY863" fmla="*/ 1872764 h 2008710"/>
                <a:gd name="connsiteX864" fmla="*/ 1685817 w 3893239"/>
                <a:gd name="connsiteY864" fmla="*/ 1751918 h 2008710"/>
                <a:gd name="connsiteX865" fmla="*/ 1708605 w 3893239"/>
                <a:gd name="connsiteY865" fmla="*/ 1726884 h 2008710"/>
                <a:gd name="connsiteX866" fmla="*/ 1736223 w 3893239"/>
                <a:gd name="connsiteY866" fmla="*/ 1704047 h 2008710"/>
                <a:gd name="connsiteX867" fmla="*/ 1747237 w 3893239"/>
                <a:gd name="connsiteY867" fmla="*/ 1690161 h 2008710"/>
                <a:gd name="connsiteX868" fmla="*/ 1763149 w 3893239"/>
                <a:gd name="connsiteY868" fmla="*/ 1665938 h 2008710"/>
                <a:gd name="connsiteX869" fmla="*/ 1784332 w 3893239"/>
                <a:gd name="connsiteY869" fmla="*/ 1644756 h 2008710"/>
                <a:gd name="connsiteX870" fmla="*/ 1796612 w 3893239"/>
                <a:gd name="connsiteY870" fmla="*/ 1631411 h 2008710"/>
                <a:gd name="connsiteX871" fmla="*/ 1811223 w 3893239"/>
                <a:gd name="connsiteY871" fmla="*/ 1613370 h 2008710"/>
                <a:gd name="connsiteX872" fmla="*/ 1857964 w 3893239"/>
                <a:gd name="connsiteY872" fmla="*/ 1541579 h 2008710"/>
                <a:gd name="connsiteX873" fmla="*/ 1897339 w 3893239"/>
                <a:gd name="connsiteY873" fmla="*/ 1478538 h 2008710"/>
                <a:gd name="connsiteX874" fmla="*/ 1907761 w 3893239"/>
                <a:gd name="connsiteY874" fmla="*/ 1451393 h 2008710"/>
                <a:gd name="connsiteX875" fmla="*/ 1922271 w 3893239"/>
                <a:gd name="connsiteY875" fmla="*/ 1421714 h 2008710"/>
                <a:gd name="connsiteX876" fmla="*/ 1963403 w 3893239"/>
                <a:gd name="connsiteY876" fmla="*/ 1342997 h 2008710"/>
                <a:gd name="connsiteX877" fmla="*/ 1997441 w 3893239"/>
                <a:gd name="connsiteY877" fmla="*/ 1263233 h 2008710"/>
                <a:gd name="connsiteX878" fmla="*/ 2007880 w 3893239"/>
                <a:gd name="connsiteY878" fmla="*/ 1229973 h 2008710"/>
                <a:gd name="connsiteX879" fmla="*/ 2018488 w 3893239"/>
                <a:gd name="connsiteY879" fmla="*/ 1198064 h 2008710"/>
                <a:gd name="connsiteX880" fmla="*/ 2032475 w 3893239"/>
                <a:gd name="connsiteY880" fmla="*/ 1128570 h 2008710"/>
                <a:gd name="connsiteX881" fmla="*/ 2046630 w 3893239"/>
                <a:gd name="connsiteY881" fmla="*/ 1059549 h 2008710"/>
                <a:gd name="connsiteX882" fmla="*/ 2058759 w 3893239"/>
                <a:gd name="connsiteY882" fmla="*/ 1008536 h 2008710"/>
                <a:gd name="connsiteX883" fmla="*/ 2059333 w 3893239"/>
                <a:gd name="connsiteY883" fmla="*/ 963738 h 2008710"/>
                <a:gd name="connsiteX884" fmla="*/ 2059333 w 3893239"/>
                <a:gd name="connsiteY884" fmla="*/ 936204 h 2008710"/>
                <a:gd name="connsiteX885" fmla="*/ 2065279 w 3893239"/>
                <a:gd name="connsiteY885" fmla="*/ 911305 h 2008710"/>
                <a:gd name="connsiteX886" fmla="*/ 2065009 w 3893239"/>
                <a:gd name="connsiteY886" fmla="*/ 888501 h 2008710"/>
                <a:gd name="connsiteX887" fmla="*/ 2062103 w 3893239"/>
                <a:gd name="connsiteY887" fmla="*/ 854954 h 2008710"/>
                <a:gd name="connsiteX888" fmla="*/ 2062576 w 3893239"/>
                <a:gd name="connsiteY888" fmla="*/ 829582 h 2008710"/>
                <a:gd name="connsiteX889" fmla="*/ 2059333 w 3893239"/>
                <a:gd name="connsiteY889" fmla="*/ 795730 h 2008710"/>
                <a:gd name="connsiteX890" fmla="*/ 2054333 w 3893239"/>
                <a:gd name="connsiteY890" fmla="*/ 763484 h 2008710"/>
                <a:gd name="connsiteX891" fmla="*/ 2045684 w 3893239"/>
                <a:gd name="connsiteY891" fmla="*/ 730189 h 2008710"/>
                <a:gd name="connsiteX892" fmla="*/ 2033286 w 3893239"/>
                <a:gd name="connsiteY892" fmla="*/ 678618 h 2008710"/>
                <a:gd name="connsiteX893" fmla="*/ 2018590 w 3893239"/>
                <a:gd name="connsiteY893" fmla="*/ 633939 h 2008710"/>
                <a:gd name="connsiteX894" fmla="*/ 1976799 w 3893239"/>
                <a:gd name="connsiteY894" fmla="*/ 530813 h 2008710"/>
                <a:gd name="connsiteX895" fmla="*/ 1925076 w 3893239"/>
                <a:gd name="connsiteY895" fmla="*/ 434140 h 2008710"/>
                <a:gd name="connsiteX896" fmla="*/ 1907981 w 3893239"/>
                <a:gd name="connsiteY896" fmla="*/ 410576 h 2008710"/>
                <a:gd name="connsiteX897" fmla="*/ 1894231 w 3893239"/>
                <a:gd name="connsiteY897" fmla="*/ 393870 h 2008710"/>
                <a:gd name="connsiteX898" fmla="*/ 1849906 w 3893239"/>
                <a:gd name="connsiteY898" fmla="*/ 343160 h 2008710"/>
                <a:gd name="connsiteX899" fmla="*/ 1805007 w 3893239"/>
                <a:gd name="connsiteY899" fmla="*/ 311876 h 2008710"/>
                <a:gd name="connsiteX900" fmla="*/ 1790641 w 3893239"/>
                <a:gd name="connsiteY900" fmla="*/ 307070 h 2008710"/>
                <a:gd name="connsiteX901" fmla="*/ 3547291 w 3893239"/>
                <a:gd name="connsiteY901" fmla="*/ 304916 h 2008710"/>
                <a:gd name="connsiteX902" fmla="*/ 3550542 w 3893239"/>
                <a:gd name="connsiteY902" fmla="*/ 310558 h 2008710"/>
                <a:gd name="connsiteX903" fmla="*/ 3552150 w 3893239"/>
                <a:gd name="connsiteY903" fmla="*/ 309830 h 2008710"/>
                <a:gd name="connsiteX904" fmla="*/ 3547291 w 3893239"/>
                <a:gd name="connsiteY904" fmla="*/ 304916 h 2008710"/>
                <a:gd name="connsiteX905" fmla="*/ 3597021 w 3893239"/>
                <a:gd name="connsiteY905" fmla="*/ 220592 h 2008710"/>
                <a:gd name="connsiteX906" fmla="*/ 3597021 w 3893239"/>
                <a:gd name="connsiteY906" fmla="*/ 261673 h 2008710"/>
                <a:gd name="connsiteX907" fmla="*/ 3638102 w 3893239"/>
                <a:gd name="connsiteY907" fmla="*/ 261673 h 2008710"/>
                <a:gd name="connsiteX908" fmla="*/ 3597021 w 3893239"/>
                <a:gd name="connsiteY908" fmla="*/ 220592 h 2008710"/>
                <a:gd name="connsiteX909" fmla="*/ 1703769 w 3893239"/>
                <a:gd name="connsiteY909" fmla="*/ 191622 h 2008710"/>
                <a:gd name="connsiteX910" fmla="*/ 1728571 w 3893239"/>
                <a:gd name="connsiteY910" fmla="*/ 192923 h 2008710"/>
                <a:gd name="connsiteX911" fmla="*/ 1776122 w 3893239"/>
                <a:gd name="connsiteY911" fmla="*/ 207889 h 2008710"/>
                <a:gd name="connsiteX912" fmla="*/ 1791257 w 3893239"/>
                <a:gd name="connsiteY912" fmla="*/ 211656 h 2008710"/>
                <a:gd name="connsiteX913" fmla="*/ 1812169 w 3893239"/>
                <a:gd name="connsiteY913" fmla="*/ 218362 h 2008710"/>
                <a:gd name="connsiteX914" fmla="*/ 1851072 w 3893239"/>
                <a:gd name="connsiteY914" fmla="*/ 237872 h 2008710"/>
                <a:gd name="connsiteX915" fmla="*/ 1884535 w 3893239"/>
                <a:gd name="connsiteY915" fmla="*/ 259984 h 2008710"/>
                <a:gd name="connsiteX916" fmla="*/ 2003961 w 3893239"/>
                <a:gd name="connsiteY916" fmla="*/ 360626 h 2008710"/>
                <a:gd name="connsiteX917" fmla="*/ 2054603 w 3893239"/>
                <a:gd name="connsiteY917" fmla="*/ 432316 h 2008710"/>
                <a:gd name="connsiteX918" fmla="*/ 2093894 w 3893239"/>
                <a:gd name="connsiteY918" fmla="*/ 499681 h 2008710"/>
                <a:gd name="connsiteX919" fmla="*/ 2128878 w 3893239"/>
                <a:gd name="connsiteY919" fmla="*/ 578651 h 2008710"/>
                <a:gd name="connsiteX920" fmla="*/ 2153759 w 3893239"/>
                <a:gd name="connsiteY920" fmla="*/ 653162 h 2008710"/>
                <a:gd name="connsiteX921" fmla="*/ 2160955 w 3893239"/>
                <a:gd name="connsiteY921" fmla="*/ 694108 h 2008710"/>
                <a:gd name="connsiteX922" fmla="*/ 2166091 w 3893239"/>
                <a:gd name="connsiteY922" fmla="*/ 720460 h 2008710"/>
                <a:gd name="connsiteX923" fmla="*/ 2169604 w 3893239"/>
                <a:gd name="connsiteY923" fmla="*/ 752487 h 2008710"/>
                <a:gd name="connsiteX924" fmla="*/ 2169604 w 3893239"/>
                <a:gd name="connsiteY924" fmla="*/ 773804 h 2008710"/>
                <a:gd name="connsiteX925" fmla="*/ 2172408 w 3893239"/>
                <a:gd name="connsiteY925" fmla="*/ 791372 h 2008710"/>
                <a:gd name="connsiteX926" fmla="*/ 2176091 w 3893239"/>
                <a:gd name="connsiteY926" fmla="*/ 817386 h 2008710"/>
                <a:gd name="connsiteX927" fmla="*/ 2176918 w 3893239"/>
                <a:gd name="connsiteY927" fmla="*/ 861964 h 2008710"/>
                <a:gd name="connsiteX928" fmla="*/ 2178253 w 3893239"/>
                <a:gd name="connsiteY928" fmla="*/ 909853 h 2008710"/>
                <a:gd name="connsiteX929" fmla="*/ 2162543 w 3893239"/>
                <a:gd name="connsiteY929" fmla="*/ 956779 h 2008710"/>
                <a:gd name="connsiteX930" fmla="*/ 2159672 w 3893239"/>
                <a:gd name="connsiteY930" fmla="*/ 960157 h 2008710"/>
                <a:gd name="connsiteX931" fmla="*/ 2166361 w 3893239"/>
                <a:gd name="connsiteY931" fmla="*/ 988840 h 2008710"/>
                <a:gd name="connsiteX932" fmla="*/ 2165280 w 3893239"/>
                <a:gd name="connsiteY932" fmla="*/ 1026847 h 2008710"/>
                <a:gd name="connsiteX933" fmla="*/ 2158868 w 3893239"/>
                <a:gd name="connsiteY933" fmla="*/ 1026349 h 2008710"/>
                <a:gd name="connsiteX934" fmla="*/ 2162020 w 3893239"/>
                <a:gd name="connsiteY934" fmla="*/ 1041635 h 2008710"/>
                <a:gd name="connsiteX935" fmla="*/ 2155617 w 3893239"/>
                <a:gd name="connsiteY935" fmla="*/ 1064854 h 2008710"/>
                <a:gd name="connsiteX936" fmla="*/ 2141749 w 3893239"/>
                <a:gd name="connsiteY936" fmla="*/ 1100563 h 2008710"/>
                <a:gd name="connsiteX937" fmla="*/ 2133996 w 3893239"/>
                <a:gd name="connsiteY937" fmla="*/ 1145090 h 2008710"/>
                <a:gd name="connsiteX938" fmla="*/ 2128185 w 3893239"/>
                <a:gd name="connsiteY938" fmla="*/ 1167320 h 2008710"/>
                <a:gd name="connsiteX939" fmla="*/ 2121909 w 3893239"/>
                <a:gd name="connsiteY939" fmla="*/ 1177202 h 2008710"/>
                <a:gd name="connsiteX940" fmla="*/ 2108048 w 3893239"/>
                <a:gd name="connsiteY940" fmla="*/ 1186813 h 2008710"/>
                <a:gd name="connsiteX941" fmla="*/ 2119820 w 3893239"/>
                <a:gd name="connsiteY941" fmla="*/ 1184036 h 2008710"/>
                <a:gd name="connsiteX942" fmla="*/ 2112036 w 3893239"/>
                <a:gd name="connsiteY942" fmla="*/ 1190935 h 2008710"/>
                <a:gd name="connsiteX943" fmla="*/ 2088252 w 3893239"/>
                <a:gd name="connsiteY943" fmla="*/ 1206611 h 2008710"/>
                <a:gd name="connsiteX944" fmla="*/ 2087629 w 3893239"/>
                <a:gd name="connsiteY944" fmla="*/ 1206408 h 2008710"/>
                <a:gd name="connsiteX945" fmla="*/ 2085279 w 3893239"/>
                <a:gd name="connsiteY945" fmla="*/ 1208706 h 2008710"/>
                <a:gd name="connsiteX946" fmla="*/ 2111225 w 3893239"/>
                <a:gd name="connsiteY946" fmla="*/ 1228165 h 2008710"/>
                <a:gd name="connsiteX947" fmla="*/ 2096867 w 3893239"/>
                <a:gd name="connsiteY947" fmla="*/ 1262861 h 2008710"/>
                <a:gd name="connsiteX948" fmla="*/ 2095522 w 3893239"/>
                <a:gd name="connsiteY948" fmla="*/ 1263625 h 2008710"/>
                <a:gd name="connsiteX949" fmla="*/ 2096990 w 3893239"/>
                <a:gd name="connsiteY949" fmla="*/ 1263768 h 2008710"/>
                <a:gd name="connsiteX950" fmla="*/ 2113725 w 3893239"/>
                <a:gd name="connsiteY950" fmla="*/ 1278892 h 2008710"/>
                <a:gd name="connsiteX951" fmla="*/ 2108962 w 3893239"/>
                <a:gd name="connsiteY951" fmla="*/ 1306409 h 2008710"/>
                <a:gd name="connsiteX952" fmla="*/ 2101901 w 3893239"/>
                <a:gd name="connsiteY952" fmla="*/ 1314230 h 2008710"/>
                <a:gd name="connsiteX953" fmla="*/ 2087104 w 3893239"/>
                <a:gd name="connsiteY953" fmla="*/ 1329788 h 2008710"/>
                <a:gd name="connsiteX954" fmla="*/ 2076697 w 3893239"/>
                <a:gd name="connsiteY954" fmla="*/ 1329458 h 2008710"/>
                <a:gd name="connsiteX955" fmla="*/ 2075899 w 3893239"/>
                <a:gd name="connsiteY955" fmla="*/ 1331218 h 2008710"/>
                <a:gd name="connsiteX956" fmla="*/ 2100414 w 3893239"/>
                <a:gd name="connsiteY956" fmla="*/ 1355734 h 2008710"/>
                <a:gd name="connsiteX957" fmla="*/ 2081934 w 3893239"/>
                <a:gd name="connsiteY957" fmla="*/ 1355734 h 2008710"/>
                <a:gd name="connsiteX958" fmla="*/ 2082374 w 3893239"/>
                <a:gd name="connsiteY958" fmla="*/ 1357896 h 2008710"/>
                <a:gd name="connsiteX959" fmla="*/ 2073995 w 3893239"/>
                <a:gd name="connsiteY959" fmla="*/ 1387980 h 2008710"/>
                <a:gd name="connsiteX960" fmla="*/ 2063725 w 3893239"/>
                <a:gd name="connsiteY960" fmla="*/ 1395662 h 2008710"/>
                <a:gd name="connsiteX961" fmla="*/ 2053058 w 3893239"/>
                <a:gd name="connsiteY961" fmla="*/ 1400768 h 2008710"/>
                <a:gd name="connsiteX962" fmla="*/ 2053619 w 3893239"/>
                <a:gd name="connsiteY962" fmla="*/ 1401722 h 2008710"/>
                <a:gd name="connsiteX963" fmla="*/ 2057340 w 3893239"/>
                <a:gd name="connsiteY963" fmla="*/ 1408910 h 2008710"/>
                <a:gd name="connsiteX964" fmla="*/ 2049012 w 3893239"/>
                <a:gd name="connsiteY964" fmla="*/ 1442499 h 2008710"/>
                <a:gd name="connsiteX965" fmla="*/ 2048899 w 3893239"/>
                <a:gd name="connsiteY965" fmla="*/ 1442565 h 2008710"/>
                <a:gd name="connsiteX966" fmla="*/ 2049114 w 3893239"/>
                <a:gd name="connsiteY966" fmla="*/ 1443471 h 2008710"/>
                <a:gd name="connsiteX967" fmla="*/ 2038624 w 3893239"/>
                <a:gd name="connsiteY967" fmla="*/ 1477052 h 2008710"/>
                <a:gd name="connsiteX968" fmla="*/ 2032036 w 3893239"/>
                <a:gd name="connsiteY968" fmla="*/ 1486190 h 2008710"/>
                <a:gd name="connsiteX969" fmla="*/ 2025076 w 3893239"/>
                <a:gd name="connsiteY969" fmla="*/ 1505498 h 2008710"/>
                <a:gd name="connsiteX970" fmla="*/ 2007610 w 3893239"/>
                <a:gd name="connsiteY970" fmla="*/ 1534552 h 2008710"/>
                <a:gd name="connsiteX971" fmla="*/ 2000652 w 3893239"/>
                <a:gd name="connsiteY971" fmla="*/ 1545239 h 2008710"/>
                <a:gd name="connsiteX972" fmla="*/ 1988595 w 3893239"/>
                <a:gd name="connsiteY972" fmla="*/ 1552468 h 2008710"/>
                <a:gd name="connsiteX973" fmla="*/ 1988203 w 3893239"/>
                <a:gd name="connsiteY973" fmla="*/ 1562726 h 2008710"/>
                <a:gd name="connsiteX974" fmla="*/ 1986529 w 3893239"/>
                <a:gd name="connsiteY974" fmla="*/ 1573742 h 2008710"/>
                <a:gd name="connsiteX975" fmla="*/ 1958218 w 3893239"/>
                <a:gd name="connsiteY975" fmla="*/ 1610803 h 2008710"/>
                <a:gd name="connsiteX976" fmla="*/ 1962947 w 3893239"/>
                <a:gd name="connsiteY976" fmla="*/ 1610870 h 2008710"/>
                <a:gd name="connsiteX977" fmla="*/ 1947677 w 3893239"/>
                <a:gd name="connsiteY977" fmla="*/ 1650398 h 2008710"/>
                <a:gd name="connsiteX978" fmla="*/ 1937103 w 3893239"/>
                <a:gd name="connsiteY978" fmla="*/ 1657188 h 2008710"/>
                <a:gd name="connsiteX979" fmla="*/ 1934839 w 3893239"/>
                <a:gd name="connsiteY979" fmla="*/ 1679655 h 2008710"/>
                <a:gd name="connsiteX980" fmla="*/ 1913234 w 3893239"/>
                <a:gd name="connsiteY980" fmla="*/ 1695905 h 2008710"/>
                <a:gd name="connsiteX981" fmla="*/ 1898251 w 3893239"/>
                <a:gd name="connsiteY981" fmla="*/ 1713067 h 2008710"/>
                <a:gd name="connsiteX982" fmla="*/ 1888150 w 3893239"/>
                <a:gd name="connsiteY982" fmla="*/ 1725466 h 2008710"/>
                <a:gd name="connsiteX983" fmla="*/ 1878420 w 3893239"/>
                <a:gd name="connsiteY983" fmla="*/ 1739587 h 2008710"/>
                <a:gd name="connsiteX984" fmla="*/ 1853319 w 3893239"/>
                <a:gd name="connsiteY984" fmla="*/ 1763946 h 2008710"/>
                <a:gd name="connsiteX985" fmla="*/ 1843656 w 3893239"/>
                <a:gd name="connsiteY985" fmla="*/ 1772358 h 2008710"/>
                <a:gd name="connsiteX986" fmla="*/ 1818132 w 3893239"/>
                <a:gd name="connsiteY986" fmla="*/ 1804976 h 2008710"/>
                <a:gd name="connsiteX987" fmla="*/ 1797203 w 3893239"/>
                <a:gd name="connsiteY987" fmla="*/ 1830230 h 2008710"/>
                <a:gd name="connsiteX988" fmla="*/ 1762676 w 3893239"/>
                <a:gd name="connsiteY988" fmla="*/ 1868389 h 2008710"/>
                <a:gd name="connsiteX989" fmla="*/ 1723047 w 3893239"/>
                <a:gd name="connsiteY989" fmla="*/ 1895703 h 2008710"/>
                <a:gd name="connsiteX990" fmla="*/ 1706713 w 3893239"/>
                <a:gd name="connsiteY990" fmla="*/ 1904706 h 2008710"/>
                <a:gd name="connsiteX991" fmla="*/ 1693926 w 3893239"/>
                <a:gd name="connsiteY991" fmla="*/ 1915061 h 2008710"/>
                <a:gd name="connsiteX992" fmla="*/ 1665919 w 3893239"/>
                <a:gd name="connsiteY992" fmla="*/ 1933034 h 2008710"/>
                <a:gd name="connsiteX993" fmla="*/ 1656493 w 3893239"/>
                <a:gd name="connsiteY993" fmla="*/ 1937460 h 2008710"/>
                <a:gd name="connsiteX994" fmla="*/ 1602945 w 3893239"/>
                <a:gd name="connsiteY994" fmla="*/ 1971954 h 2008710"/>
                <a:gd name="connsiteX995" fmla="*/ 1605580 w 3893239"/>
                <a:gd name="connsiteY995" fmla="*/ 1969014 h 2008710"/>
                <a:gd name="connsiteX996" fmla="*/ 1567354 w 3893239"/>
                <a:gd name="connsiteY996" fmla="*/ 1992359 h 2008710"/>
                <a:gd name="connsiteX997" fmla="*/ 1527979 w 3893239"/>
                <a:gd name="connsiteY997" fmla="*/ 2003710 h 2008710"/>
                <a:gd name="connsiteX998" fmla="*/ 1475816 w 3893239"/>
                <a:gd name="connsiteY998" fmla="*/ 2008710 h 2008710"/>
                <a:gd name="connsiteX999" fmla="*/ 1427437 w 3893239"/>
                <a:gd name="connsiteY999" fmla="*/ 2008710 h 2008710"/>
                <a:gd name="connsiteX1000" fmla="*/ 1408214 w 3893239"/>
                <a:gd name="connsiteY1000" fmla="*/ 2003035 h 2008710"/>
                <a:gd name="connsiteX1001" fmla="*/ 1376103 w 3893239"/>
                <a:gd name="connsiteY1001" fmla="*/ 1987443 h 2008710"/>
                <a:gd name="connsiteX1002" fmla="*/ 1343788 w 3893239"/>
                <a:gd name="connsiteY1002" fmla="*/ 1971751 h 2008710"/>
                <a:gd name="connsiteX1003" fmla="*/ 1340055 w 3893239"/>
                <a:gd name="connsiteY1003" fmla="*/ 1971954 h 2008710"/>
                <a:gd name="connsiteX1004" fmla="*/ 1328788 w 3893239"/>
                <a:gd name="connsiteY1004" fmla="*/ 1964724 h 2008710"/>
                <a:gd name="connsiteX1005" fmla="*/ 1293163 w 3893239"/>
                <a:gd name="connsiteY1005" fmla="*/ 1934639 h 2008710"/>
                <a:gd name="connsiteX1006" fmla="*/ 1266457 w 3893239"/>
                <a:gd name="connsiteY1006" fmla="*/ 1909318 h 2008710"/>
                <a:gd name="connsiteX1007" fmla="*/ 1220730 w 3893239"/>
                <a:gd name="connsiteY1007" fmla="*/ 1847983 h 2008710"/>
                <a:gd name="connsiteX1008" fmla="*/ 1183956 w 3893239"/>
                <a:gd name="connsiteY1008" fmla="*/ 1787797 h 2008710"/>
                <a:gd name="connsiteX1009" fmla="*/ 1156321 w 3893239"/>
                <a:gd name="connsiteY1009" fmla="*/ 1714672 h 2008710"/>
                <a:gd name="connsiteX1010" fmla="*/ 1145139 w 3893239"/>
                <a:gd name="connsiteY1010" fmla="*/ 1678721 h 2008710"/>
                <a:gd name="connsiteX1011" fmla="*/ 1135668 w 3893239"/>
                <a:gd name="connsiteY1011" fmla="*/ 1650853 h 2008710"/>
                <a:gd name="connsiteX1012" fmla="*/ 1135583 w 3893239"/>
                <a:gd name="connsiteY1012" fmla="*/ 1652982 h 2008710"/>
                <a:gd name="connsiteX1013" fmla="*/ 1119029 w 3893239"/>
                <a:gd name="connsiteY1013" fmla="*/ 1678236 h 2008710"/>
                <a:gd name="connsiteX1014" fmla="*/ 1116764 w 3893239"/>
                <a:gd name="connsiteY1014" fmla="*/ 1677595 h 2008710"/>
                <a:gd name="connsiteX1015" fmla="*/ 1116455 w 3893239"/>
                <a:gd name="connsiteY1015" fmla="*/ 1678553 h 2008710"/>
                <a:gd name="connsiteX1016" fmla="*/ 1117219 w 3893239"/>
                <a:gd name="connsiteY1016" fmla="*/ 1691297 h 2008710"/>
                <a:gd name="connsiteX1017" fmla="*/ 1083488 w 3893239"/>
                <a:gd name="connsiteY1017" fmla="*/ 1744723 h 2008710"/>
                <a:gd name="connsiteX1018" fmla="*/ 1056157 w 3893239"/>
                <a:gd name="connsiteY1018" fmla="*/ 1762594 h 2008710"/>
                <a:gd name="connsiteX1019" fmla="*/ 1041798 w 3893239"/>
                <a:gd name="connsiteY1019" fmla="*/ 1774993 h 2008710"/>
                <a:gd name="connsiteX1020" fmla="*/ 1029143 w 3893239"/>
                <a:gd name="connsiteY1020" fmla="*/ 1783667 h 2008710"/>
                <a:gd name="connsiteX1021" fmla="*/ 1032271 w 3893239"/>
                <a:gd name="connsiteY1021" fmla="*/ 1786311 h 2008710"/>
                <a:gd name="connsiteX1022" fmla="*/ 1012069 w 3893239"/>
                <a:gd name="connsiteY1022" fmla="*/ 1825179 h 2008710"/>
                <a:gd name="connsiteX1023" fmla="*/ 986663 w 3893239"/>
                <a:gd name="connsiteY1023" fmla="*/ 1844926 h 2008710"/>
                <a:gd name="connsiteX1024" fmla="*/ 974247 w 3893239"/>
                <a:gd name="connsiteY1024" fmla="*/ 1853152 h 2008710"/>
                <a:gd name="connsiteX1025" fmla="*/ 953284 w 3893239"/>
                <a:gd name="connsiteY1025" fmla="*/ 1871007 h 2008710"/>
                <a:gd name="connsiteX1026" fmla="*/ 927676 w 3893239"/>
                <a:gd name="connsiteY1026" fmla="*/ 1884521 h 2008710"/>
                <a:gd name="connsiteX1027" fmla="*/ 898217 w 3893239"/>
                <a:gd name="connsiteY1027" fmla="*/ 1889791 h 2008710"/>
                <a:gd name="connsiteX1028" fmla="*/ 892351 w 3893239"/>
                <a:gd name="connsiteY1028" fmla="*/ 1889521 h 2008710"/>
                <a:gd name="connsiteX1029" fmla="*/ 891905 w 3893239"/>
                <a:gd name="connsiteY1029" fmla="*/ 1889091 h 2008710"/>
                <a:gd name="connsiteX1030" fmla="*/ 887092 w 3893239"/>
                <a:gd name="connsiteY1030" fmla="*/ 1891738 h 2008710"/>
                <a:gd name="connsiteX1031" fmla="*/ 856341 w 3893239"/>
                <a:gd name="connsiteY1031" fmla="*/ 1897122 h 2008710"/>
                <a:gd name="connsiteX1032" fmla="*/ 822135 w 3893239"/>
                <a:gd name="connsiteY1032" fmla="*/ 1886750 h 2008710"/>
                <a:gd name="connsiteX1033" fmla="*/ 776408 w 3893239"/>
                <a:gd name="connsiteY1033" fmla="*/ 1866767 h 2008710"/>
                <a:gd name="connsiteX1034" fmla="*/ 731966 w 3893239"/>
                <a:gd name="connsiteY1034" fmla="*/ 1834622 h 2008710"/>
                <a:gd name="connsiteX1035" fmla="*/ 708604 w 3893239"/>
                <a:gd name="connsiteY1035" fmla="*/ 1804047 h 2008710"/>
                <a:gd name="connsiteX1036" fmla="*/ 688519 w 3893239"/>
                <a:gd name="connsiteY1036" fmla="*/ 1772358 h 2008710"/>
                <a:gd name="connsiteX1037" fmla="*/ 671560 w 3893239"/>
                <a:gd name="connsiteY1037" fmla="*/ 1738506 h 2008710"/>
                <a:gd name="connsiteX1038" fmla="*/ 661746 w 3893239"/>
                <a:gd name="connsiteY1038" fmla="*/ 1718422 h 2008710"/>
                <a:gd name="connsiteX1039" fmla="*/ 660377 w 3893239"/>
                <a:gd name="connsiteY1039" fmla="*/ 1705263 h 2008710"/>
                <a:gd name="connsiteX1040" fmla="*/ 646948 w 3893239"/>
                <a:gd name="connsiteY1040" fmla="*/ 1684469 h 2008710"/>
                <a:gd name="connsiteX1041" fmla="*/ 642269 w 3893239"/>
                <a:gd name="connsiteY1041" fmla="*/ 1657898 h 2008710"/>
                <a:gd name="connsiteX1042" fmla="*/ 636593 w 3893239"/>
                <a:gd name="connsiteY1042" fmla="*/ 1630228 h 2008710"/>
                <a:gd name="connsiteX1043" fmla="*/ 633046 w 3893239"/>
                <a:gd name="connsiteY1043" fmla="*/ 1604282 h 2008710"/>
                <a:gd name="connsiteX1044" fmla="*/ 629026 w 3893239"/>
                <a:gd name="connsiteY1044" fmla="*/ 1572610 h 2008710"/>
                <a:gd name="connsiteX1045" fmla="*/ 630107 w 3893239"/>
                <a:gd name="connsiteY1045" fmla="*/ 1543843 h 2008710"/>
                <a:gd name="connsiteX1046" fmla="*/ 630107 w 3893239"/>
                <a:gd name="connsiteY1046" fmla="*/ 1437896 h 2008710"/>
                <a:gd name="connsiteX1047" fmla="*/ 630107 w 3893239"/>
                <a:gd name="connsiteY1047" fmla="*/ 1412862 h 2008710"/>
                <a:gd name="connsiteX1048" fmla="*/ 639127 w 3893239"/>
                <a:gd name="connsiteY1048" fmla="*/ 1383369 h 2008710"/>
                <a:gd name="connsiteX1049" fmla="*/ 638756 w 3893239"/>
                <a:gd name="connsiteY1049" fmla="*/ 1377355 h 2008710"/>
                <a:gd name="connsiteX1050" fmla="*/ 648908 w 3893239"/>
                <a:gd name="connsiteY1050" fmla="*/ 1306713 h 2008710"/>
                <a:gd name="connsiteX1051" fmla="*/ 664702 w 3893239"/>
                <a:gd name="connsiteY1051" fmla="*/ 1243841 h 2008710"/>
                <a:gd name="connsiteX1052" fmla="*/ 673350 w 3893239"/>
                <a:gd name="connsiteY1052" fmla="*/ 1258436 h 2008710"/>
                <a:gd name="connsiteX1053" fmla="*/ 693266 w 3893239"/>
                <a:gd name="connsiteY1053" fmla="*/ 1258436 h 2008710"/>
                <a:gd name="connsiteX1054" fmla="*/ 694161 w 3893239"/>
                <a:gd name="connsiteY1054" fmla="*/ 1240378 h 2008710"/>
                <a:gd name="connsiteX1055" fmla="*/ 695498 w 3893239"/>
                <a:gd name="connsiteY1055" fmla="*/ 1236392 h 2008710"/>
                <a:gd name="connsiteX1056" fmla="*/ 677675 w 3893239"/>
                <a:gd name="connsiteY1056" fmla="*/ 1254111 h 2008710"/>
                <a:gd name="connsiteX1057" fmla="*/ 686864 w 3893239"/>
                <a:gd name="connsiteY1057" fmla="*/ 1243841 h 2008710"/>
                <a:gd name="connsiteX1058" fmla="*/ 695988 w 3893239"/>
                <a:gd name="connsiteY1058" fmla="*/ 1234932 h 2008710"/>
                <a:gd name="connsiteX1059" fmla="*/ 701882 w 3893239"/>
                <a:gd name="connsiteY1059" fmla="*/ 1217354 h 2008710"/>
                <a:gd name="connsiteX1060" fmla="*/ 673350 w 3893239"/>
                <a:gd name="connsiteY1060" fmla="*/ 1217354 h 2008710"/>
                <a:gd name="connsiteX1061" fmla="*/ 692829 w 3893239"/>
                <a:gd name="connsiteY1061" fmla="*/ 1158114 h 2008710"/>
                <a:gd name="connsiteX1062" fmla="*/ 704635 w 3893239"/>
                <a:gd name="connsiteY1062" fmla="*/ 1140285 h 2008710"/>
                <a:gd name="connsiteX1063" fmla="*/ 704297 w 3893239"/>
                <a:gd name="connsiteY1063" fmla="*/ 1140107 h 2008710"/>
                <a:gd name="connsiteX1064" fmla="*/ 701459 w 3893239"/>
                <a:gd name="connsiteY1064" fmla="*/ 1133840 h 2008710"/>
                <a:gd name="connsiteX1065" fmla="*/ 699296 w 3893239"/>
                <a:gd name="connsiteY1065" fmla="*/ 1123165 h 2008710"/>
                <a:gd name="connsiteX1066" fmla="*/ 701459 w 3893239"/>
                <a:gd name="connsiteY1066" fmla="*/ 1111374 h 2008710"/>
                <a:gd name="connsiteX1067" fmla="*/ 704297 w 3893239"/>
                <a:gd name="connsiteY1067" fmla="*/ 1109890 h 2008710"/>
                <a:gd name="connsiteX1068" fmla="*/ 708075 w 3893239"/>
                <a:gd name="connsiteY1068" fmla="*/ 1108393 h 2008710"/>
                <a:gd name="connsiteX1069" fmla="*/ 707945 w 3893239"/>
                <a:gd name="connsiteY1069" fmla="*/ 1099989 h 2008710"/>
                <a:gd name="connsiteX1070" fmla="*/ 728452 w 3893239"/>
                <a:gd name="connsiteY1070" fmla="*/ 1053029 h 2008710"/>
                <a:gd name="connsiteX1071" fmla="*/ 751966 w 3893239"/>
                <a:gd name="connsiteY1071" fmla="*/ 1053029 h 2008710"/>
                <a:gd name="connsiteX1072" fmla="*/ 757907 w 3893239"/>
                <a:gd name="connsiteY1072" fmla="*/ 1061263 h 2008710"/>
                <a:gd name="connsiteX1073" fmla="*/ 761480 w 3893239"/>
                <a:gd name="connsiteY1073" fmla="*/ 1046783 h 2008710"/>
                <a:gd name="connsiteX1074" fmla="*/ 763101 w 3893239"/>
                <a:gd name="connsiteY1074" fmla="*/ 1038774 h 2008710"/>
                <a:gd name="connsiteX1075" fmla="*/ 767371 w 3893239"/>
                <a:gd name="connsiteY1075" fmla="*/ 1039955 h 2008710"/>
                <a:gd name="connsiteX1076" fmla="*/ 778790 w 3893239"/>
                <a:gd name="connsiteY1076" fmla="*/ 1001492 h 2008710"/>
                <a:gd name="connsiteX1077" fmla="*/ 784711 w 3893239"/>
                <a:gd name="connsiteY1077" fmla="*/ 982594 h 2008710"/>
                <a:gd name="connsiteX1078" fmla="*/ 788637 w 3893239"/>
                <a:gd name="connsiteY1078" fmla="*/ 973486 h 2008710"/>
                <a:gd name="connsiteX1079" fmla="*/ 793654 w 3893239"/>
                <a:gd name="connsiteY1079" fmla="*/ 970265 h 2008710"/>
                <a:gd name="connsiteX1080" fmla="*/ 793351 w 3893239"/>
                <a:gd name="connsiteY1080" fmla="*/ 966948 h 2008710"/>
                <a:gd name="connsiteX1081" fmla="*/ 793542 w 3893239"/>
                <a:gd name="connsiteY1081" fmla="*/ 962300 h 2008710"/>
                <a:gd name="connsiteX1082" fmla="*/ 797084 w 3893239"/>
                <a:gd name="connsiteY1082" fmla="*/ 954540 h 2008710"/>
                <a:gd name="connsiteX1083" fmla="*/ 798757 w 3893239"/>
                <a:gd name="connsiteY1083" fmla="*/ 948333 h 2008710"/>
                <a:gd name="connsiteX1084" fmla="*/ 804838 w 3893239"/>
                <a:gd name="connsiteY1084" fmla="*/ 923090 h 2008710"/>
                <a:gd name="connsiteX1085" fmla="*/ 809081 w 3893239"/>
                <a:gd name="connsiteY1085" fmla="*/ 907759 h 2008710"/>
                <a:gd name="connsiteX1086" fmla="*/ 807405 w 3893239"/>
                <a:gd name="connsiteY1086" fmla="*/ 906001 h 2008710"/>
                <a:gd name="connsiteX1087" fmla="*/ 805065 w 3893239"/>
                <a:gd name="connsiteY1087" fmla="*/ 906001 h 2008710"/>
                <a:gd name="connsiteX1088" fmla="*/ 803064 w 3893239"/>
                <a:gd name="connsiteY1088" fmla="*/ 907674 h 2008710"/>
                <a:gd name="connsiteX1089" fmla="*/ 794432 w 3893239"/>
                <a:gd name="connsiteY1089" fmla="*/ 931947 h 2008710"/>
                <a:gd name="connsiteX1090" fmla="*/ 796594 w 3893239"/>
                <a:gd name="connsiteY1090" fmla="*/ 945765 h 2008710"/>
                <a:gd name="connsiteX1091" fmla="*/ 796729 w 3893239"/>
                <a:gd name="connsiteY1091" fmla="*/ 948873 h 2008710"/>
                <a:gd name="connsiteX1092" fmla="*/ 793655 w 3893239"/>
                <a:gd name="connsiteY1092" fmla="*/ 959524 h 2008710"/>
                <a:gd name="connsiteX1093" fmla="*/ 793542 w 3893239"/>
                <a:gd name="connsiteY1093" fmla="*/ 962300 h 2008710"/>
                <a:gd name="connsiteX1094" fmla="*/ 792067 w 3893239"/>
                <a:gd name="connsiteY1094" fmla="*/ 965529 h 2008710"/>
                <a:gd name="connsiteX1095" fmla="*/ 788637 w 3893239"/>
                <a:gd name="connsiteY1095" fmla="*/ 973486 h 2008710"/>
                <a:gd name="connsiteX1096" fmla="*/ 788343 w 3893239"/>
                <a:gd name="connsiteY1096" fmla="*/ 973675 h 2008710"/>
                <a:gd name="connsiteX1097" fmla="*/ 781155 w 3893239"/>
                <a:gd name="connsiteY1097" fmla="*/ 984870 h 2008710"/>
                <a:gd name="connsiteX1098" fmla="*/ 778148 w 3893239"/>
                <a:gd name="connsiteY1098" fmla="*/ 999380 h 2008710"/>
                <a:gd name="connsiteX1099" fmla="*/ 772017 w 3893239"/>
                <a:gd name="connsiteY1099" fmla="*/ 1009684 h 2008710"/>
                <a:gd name="connsiteX1100" fmla="*/ 764162 w 3893239"/>
                <a:gd name="connsiteY1100" fmla="*/ 1033536 h 2008710"/>
                <a:gd name="connsiteX1101" fmla="*/ 763101 w 3893239"/>
                <a:gd name="connsiteY1101" fmla="*/ 1038774 h 2008710"/>
                <a:gd name="connsiteX1102" fmla="*/ 758241 w 3893239"/>
                <a:gd name="connsiteY1102" fmla="*/ 1037429 h 2008710"/>
                <a:gd name="connsiteX1103" fmla="*/ 737270 w 3893239"/>
                <a:gd name="connsiteY1103" fmla="*/ 1031407 h 2008710"/>
                <a:gd name="connsiteX1104" fmla="*/ 757675 w 3893239"/>
                <a:gd name="connsiteY1104" fmla="*/ 968502 h 2008710"/>
                <a:gd name="connsiteX1105" fmla="*/ 764162 w 3893239"/>
                <a:gd name="connsiteY1105" fmla="*/ 906001 h 2008710"/>
                <a:gd name="connsiteX1106" fmla="*/ 765408 w 3893239"/>
                <a:gd name="connsiteY1106" fmla="*/ 906001 h 2008710"/>
                <a:gd name="connsiteX1107" fmla="*/ 765120 w 3893239"/>
                <a:gd name="connsiteY1107" fmla="*/ 906787 h 2008710"/>
                <a:gd name="connsiteX1108" fmla="*/ 766324 w 3893239"/>
                <a:gd name="connsiteY1108" fmla="*/ 906001 h 2008710"/>
                <a:gd name="connsiteX1109" fmla="*/ 765408 w 3893239"/>
                <a:gd name="connsiteY1109" fmla="*/ 906001 h 2008710"/>
                <a:gd name="connsiteX1110" fmla="*/ 767067 w 3893239"/>
                <a:gd name="connsiteY1110" fmla="*/ 901474 h 2008710"/>
                <a:gd name="connsiteX1111" fmla="*/ 774339 w 3893239"/>
                <a:gd name="connsiteY1111" fmla="*/ 885630 h 2008710"/>
                <a:gd name="connsiteX1112" fmla="*/ 785863 w 3893239"/>
                <a:gd name="connsiteY1112" fmla="*/ 865198 h 2008710"/>
                <a:gd name="connsiteX1113" fmla="*/ 785108 w 3893239"/>
                <a:gd name="connsiteY1113" fmla="*/ 863655 h 2008710"/>
                <a:gd name="connsiteX1114" fmla="*/ 783621 w 3893239"/>
                <a:gd name="connsiteY1114" fmla="*/ 850900 h 2008710"/>
                <a:gd name="connsiteX1115" fmla="*/ 797270 w 3893239"/>
                <a:gd name="connsiteY1115" fmla="*/ 805392 h 2008710"/>
                <a:gd name="connsiteX1116" fmla="*/ 809567 w 3893239"/>
                <a:gd name="connsiteY1116" fmla="*/ 764548 h 2008710"/>
                <a:gd name="connsiteX1117" fmla="*/ 828723 w 3893239"/>
                <a:gd name="connsiteY1117" fmla="*/ 706997 h 2008710"/>
                <a:gd name="connsiteX1118" fmla="*/ 847541 w 3893239"/>
                <a:gd name="connsiteY1118" fmla="*/ 652587 h 2008710"/>
                <a:gd name="connsiteX1119" fmla="*/ 871054 w 3893239"/>
                <a:gd name="connsiteY1119" fmla="*/ 575104 h 2008710"/>
                <a:gd name="connsiteX1120" fmla="*/ 876132 w 3893239"/>
                <a:gd name="connsiteY1120" fmla="*/ 555881 h 2008710"/>
                <a:gd name="connsiteX1121" fmla="*/ 864167 w 3893239"/>
                <a:gd name="connsiteY1121" fmla="*/ 561025 h 2008710"/>
                <a:gd name="connsiteX1122" fmla="*/ 857186 w 3893239"/>
                <a:gd name="connsiteY1122" fmla="*/ 560053 h 2008710"/>
                <a:gd name="connsiteX1123" fmla="*/ 856751 w 3893239"/>
                <a:gd name="connsiteY1123" fmla="*/ 558582 h 2008710"/>
                <a:gd name="connsiteX1124" fmla="*/ 850775 w 3893239"/>
                <a:gd name="connsiteY1124" fmla="*/ 564306 h 2008710"/>
                <a:gd name="connsiteX1125" fmla="*/ 843014 w 3893239"/>
                <a:gd name="connsiteY1125" fmla="*/ 570813 h 2008710"/>
                <a:gd name="connsiteX1126" fmla="*/ 834162 w 3893239"/>
                <a:gd name="connsiteY1126" fmla="*/ 582283 h 2008710"/>
                <a:gd name="connsiteX1127" fmla="*/ 823909 w 3893239"/>
                <a:gd name="connsiteY1127" fmla="*/ 600239 h 2008710"/>
                <a:gd name="connsiteX1128" fmla="*/ 812608 w 3893239"/>
                <a:gd name="connsiteY1128" fmla="*/ 613972 h 2008710"/>
                <a:gd name="connsiteX1129" fmla="*/ 793537 w 3893239"/>
                <a:gd name="connsiteY1129" fmla="*/ 639479 h 2008710"/>
                <a:gd name="connsiteX1130" fmla="*/ 771493 w 3893239"/>
                <a:gd name="connsiteY1130" fmla="*/ 667115 h 2008710"/>
                <a:gd name="connsiteX1131" fmla="*/ 761560 w 3893239"/>
                <a:gd name="connsiteY1131" fmla="*/ 683669 h 2008710"/>
                <a:gd name="connsiteX1132" fmla="*/ 753148 w 3893239"/>
                <a:gd name="connsiteY1132" fmla="*/ 703905 h 2008710"/>
                <a:gd name="connsiteX1133" fmla="*/ 742439 w 3893239"/>
                <a:gd name="connsiteY1133" fmla="*/ 722858 h 2008710"/>
                <a:gd name="connsiteX1134" fmla="*/ 731873 w 3893239"/>
                <a:gd name="connsiteY1134" fmla="*/ 731551 h 2008710"/>
                <a:gd name="connsiteX1135" fmla="*/ 730378 w 3893239"/>
                <a:gd name="connsiteY1135" fmla="*/ 742960 h 2008710"/>
                <a:gd name="connsiteX1136" fmla="*/ 709702 w 3893239"/>
                <a:gd name="connsiteY1136" fmla="*/ 782149 h 2008710"/>
                <a:gd name="connsiteX1137" fmla="*/ 693452 w 3893239"/>
                <a:gd name="connsiteY1137" fmla="*/ 823332 h 2008710"/>
                <a:gd name="connsiteX1138" fmla="*/ 683502 w 3893239"/>
                <a:gd name="connsiteY1138" fmla="*/ 836812 h 2008710"/>
                <a:gd name="connsiteX1139" fmla="*/ 681999 w 3893239"/>
                <a:gd name="connsiteY1139" fmla="*/ 832758 h 2008710"/>
                <a:gd name="connsiteX1140" fmla="*/ 659398 w 3893239"/>
                <a:gd name="connsiteY1140" fmla="*/ 875832 h 2008710"/>
                <a:gd name="connsiteX1141" fmla="*/ 655399 w 3893239"/>
                <a:gd name="connsiteY1141" fmla="*/ 877092 h 2008710"/>
                <a:gd name="connsiteX1142" fmla="*/ 658249 w 3893239"/>
                <a:gd name="connsiteY1142" fmla="*/ 882327 h 2008710"/>
                <a:gd name="connsiteX1143" fmla="*/ 654837 w 3893239"/>
                <a:gd name="connsiteY1143" fmla="*/ 904853 h 2008710"/>
                <a:gd name="connsiteX1144" fmla="*/ 648131 w 3893239"/>
                <a:gd name="connsiteY1144" fmla="*/ 919937 h 2008710"/>
                <a:gd name="connsiteX1145" fmla="*/ 644439 w 3893239"/>
                <a:gd name="connsiteY1145" fmla="*/ 924267 h 2008710"/>
                <a:gd name="connsiteX1146" fmla="*/ 637473 w 3893239"/>
                <a:gd name="connsiteY1146" fmla="*/ 928372 h 2008710"/>
                <a:gd name="connsiteX1147" fmla="*/ 636864 w 3893239"/>
                <a:gd name="connsiteY1147" fmla="*/ 936449 h 2008710"/>
                <a:gd name="connsiteX1148" fmla="*/ 636593 w 3893239"/>
                <a:gd name="connsiteY1148" fmla="*/ 944920 h 2008710"/>
                <a:gd name="connsiteX1149" fmla="*/ 627708 w 3893239"/>
                <a:gd name="connsiteY1149" fmla="*/ 942087 h 2008710"/>
                <a:gd name="connsiteX1150" fmla="*/ 627945 w 3893239"/>
                <a:gd name="connsiteY1150" fmla="*/ 942724 h 2008710"/>
                <a:gd name="connsiteX1151" fmla="*/ 613891 w 3893239"/>
                <a:gd name="connsiteY1151" fmla="*/ 968299 h 2008710"/>
                <a:gd name="connsiteX1152" fmla="*/ 604786 w 3893239"/>
                <a:gd name="connsiteY1152" fmla="*/ 986128 h 2008710"/>
                <a:gd name="connsiteX1153" fmla="*/ 586863 w 3893239"/>
                <a:gd name="connsiteY1153" fmla="*/ 997849 h 2008710"/>
                <a:gd name="connsiteX1154" fmla="*/ 586863 w 3893239"/>
                <a:gd name="connsiteY1154" fmla="*/ 1033570 h 2008710"/>
                <a:gd name="connsiteX1155" fmla="*/ 577314 w 3893239"/>
                <a:gd name="connsiteY1155" fmla="*/ 1024475 h 2008710"/>
                <a:gd name="connsiteX1156" fmla="*/ 576610 w 3893239"/>
                <a:gd name="connsiteY1156" fmla="*/ 1033434 h 2008710"/>
                <a:gd name="connsiteX1157" fmla="*/ 571796 w 3893239"/>
                <a:gd name="connsiteY1157" fmla="*/ 1052624 h 2008710"/>
                <a:gd name="connsiteX1158" fmla="*/ 560377 w 3893239"/>
                <a:gd name="connsiteY1158" fmla="*/ 1076644 h 2008710"/>
                <a:gd name="connsiteX1159" fmla="*/ 551407 w 3893239"/>
                <a:gd name="connsiteY1159" fmla="*/ 1089077 h 2008710"/>
                <a:gd name="connsiteX1160" fmla="*/ 547944 w 3893239"/>
                <a:gd name="connsiteY1160" fmla="*/ 1096273 h 2008710"/>
                <a:gd name="connsiteX1161" fmla="*/ 523147 w 3893239"/>
                <a:gd name="connsiteY1161" fmla="*/ 1131003 h 2008710"/>
                <a:gd name="connsiteX1162" fmla="*/ 521998 w 3893239"/>
                <a:gd name="connsiteY1162" fmla="*/ 1122793 h 2008710"/>
                <a:gd name="connsiteX1163" fmla="*/ 512792 w 3893239"/>
                <a:gd name="connsiteY1163" fmla="*/ 1161189 h 2008710"/>
                <a:gd name="connsiteX1164" fmla="*/ 499363 w 3893239"/>
                <a:gd name="connsiteY1164" fmla="*/ 1190969 h 2008710"/>
                <a:gd name="connsiteX1165" fmla="*/ 472268 w 3893239"/>
                <a:gd name="connsiteY1165" fmla="*/ 1237253 h 2008710"/>
                <a:gd name="connsiteX1166" fmla="*/ 445697 w 3893239"/>
                <a:gd name="connsiteY1166" fmla="*/ 1301510 h 2008710"/>
                <a:gd name="connsiteX1167" fmla="*/ 415038 w 3893239"/>
                <a:gd name="connsiteY1167" fmla="*/ 1351747 h 2008710"/>
                <a:gd name="connsiteX1168" fmla="*/ 397910 w 3893239"/>
                <a:gd name="connsiteY1168" fmla="*/ 1381950 h 2008710"/>
                <a:gd name="connsiteX1169" fmla="*/ 387099 w 3893239"/>
                <a:gd name="connsiteY1169" fmla="*/ 1413166 h 2008710"/>
                <a:gd name="connsiteX1170" fmla="*/ 373754 w 3893239"/>
                <a:gd name="connsiteY1170" fmla="*/ 1443234 h 2008710"/>
                <a:gd name="connsiteX1171" fmla="*/ 357673 w 3893239"/>
                <a:gd name="connsiteY1171" fmla="*/ 1457356 h 2008710"/>
                <a:gd name="connsiteX1172" fmla="*/ 320510 w 3893239"/>
                <a:gd name="connsiteY1172" fmla="*/ 1535566 h 2008710"/>
                <a:gd name="connsiteX1173" fmla="*/ 309581 w 3893239"/>
                <a:gd name="connsiteY1173" fmla="*/ 1557137 h 2008710"/>
                <a:gd name="connsiteX1174" fmla="*/ 292064 w 3893239"/>
                <a:gd name="connsiteY1174" fmla="*/ 1583978 h 2008710"/>
                <a:gd name="connsiteX1175" fmla="*/ 287656 w 3893239"/>
                <a:gd name="connsiteY1175" fmla="*/ 1603455 h 2008710"/>
                <a:gd name="connsiteX1176" fmla="*/ 278258 w 3893239"/>
                <a:gd name="connsiteY1176" fmla="*/ 1619326 h 2008710"/>
                <a:gd name="connsiteX1177" fmla="*/ 274976 w 3893239"/>
                <a:gd name="connsiteY1177" fmla="*/ 1619455 h 2008710"/>
                <a:gd name="connsiteX1178" fmla="*/ 272166 w 3893239"/>
                <a:gd name="connsiteY1178" fmla="*/ 1632019 h 2008710"/>
                <a:gd name="connsiteX1179" fmla="*/ 263010 w 3893239"/>
                <a:gd name="connsiteY1179" fmla="*/ 1653573 h 2008710"/>
                <a:gd name="connsiteX1180" fmla="*/ 239767 w 3893239"/>
                <a:gd name="connsiteY1180" fmla="*/ 1690296 h 2008710"/>
                <a:gd name="connsiteX1181" fmla="*/ 232267 w 3893239"/>
                <a:gd name="connsiteY1181" fmla="*/ 1704486 h 2008710"/>
                <a:gd name="connsiteX1182" fmla="*/ 222503 w 3893239"/>
                <a:gd name="connsiteY1182" fmla="*/ 1728912 h 2008710"/>
                <a:gd name="connsiteX1183" fmla="*/ 208179 w 3893239"/>
                <a:gd name="connsiteY1183" fmla="*/ 1757729 h 2008710"/>
                <a:gd name="connsiteX1184" fmla="*/ 190104 w 3893239"/>
                <a:gd name="connsiteY1184" fmla="*/ 1806581 h 2008710"/>
                <a:gd name="connsiteX1185" fmla="*/ 164496 w 3893239"/>
                <a:gd name="connsiteY1185" fmla="*/ 1850939 h 2008710"/>
                <a:gd name="connsiteX1186" fmla="*/ 122975 w 3893239"/>
                <a:gd name="connsiteY1186" fmla="*/ 1914521 h 2008710"/>
                <a:gd name="connsiteX1187" fmla="*/ 124158 w 3893239"/>
                <a:gd name="connsiteY1187" fmla="*/ 1919622 h 2008710"/>
                <a:gd name="connsiteX1188" fmla="*/ 109023 w 3893239"/>
                <a:gd name="connsiteY1188" fmla="*/ 1934656 h 2008710"/>
                <a:gd name="connsiteX1189" fmla="*/ 92908 w 3893239"/>
                <a:gd name="connsiteY1189" fmla="*/ 1944943 h 2008710"/>
                <a:gd name="connsiteX1190" fmla="*/ 60306 w 3893239"/>
                <a:gd name="connsiteY1190" fmla="*/ 1943980 h 2008710"/>
                <a:gd name="connsiteX1191" fmla="*/ 40661 w 3893239"/>
                <a:gd name="connsiteY1191" fmla="*/ 1936109 h 2008710"/>
                <a:gd name="connsiteX1192" fmla="*/ 30876 w 3893239"/>
                <a:gd name="connsiteY1192" fmla="*/ 1926844 h 2008710"/>
                <a:gd name="connsiteX1193" fmla="*/ 27973 w 3893239"/>
                <a:gd name="connsiteY1193" fmla="*/ 1919605 h 2008710"/>
                <a:gd name="connsiteX1194" fmla="*/ 27375 w 3893239"/>
                <a:gd name="connsiteY1194" fmla="*/ 1919639 h 2008710"/>
                <a:gd name="connsiteX1195" fmla="*/ 9090 w 3893239"/>
                <a:gd name="connsiteY1195" fmla="*/ 1916210 h 2008710"/>
                <a:gd name="connsiteX1196" fmla="*/ 3414 w 3893239"/>
                <a:gd name="connsiteY1196" fmla="*/ 1852797 h 2008710"/>
                <a:gd name="connsiteX1197" fmla="*/ 17147 w 3893239"/>
                <a:gd name="connsiteY1197" fmla="*/ 1803422 h 2008710"/>
                <a:gd name="connsiteX1198" fmla="*/ 29022 w 3893239"/>
                <a:gd name="connsiteY1198" fmla="*/ 1752155 h 2008710"/>
                <a:gd name="connsiteX1199" fmla="*/ 57620 w 3893239"/>
                <a:gd name="connsiteY1199" fmla="*/ 1643827 h 2008710"/>
                <a:gd name="connsiteX1200" fmla="*/ 87435 w 3893239"/>
                <a:gd name="connsiteY1200" fmla="*/ 1544890 h 2008710"/>
                <a:gd name="connsiteX1201" fmla="*/ 125915 w 3893239"/>
                <a:gd name="connsiteY1201" fmla="*/ 1429957 h 2008710"/>
                <a:gd name="connsiteX1202" fmla="*/ 168584 w 3893239"/>
                <a:gd name="connsiteY1202" fmla="*/ 1316781 h 2008710"/>
                <a:gd name="connsiteX1203" fmla="*/ 183753 w 3893239"/>
                <a:gd name="connsiteY1203" fmla="*/ 1267709 h 2008710"/>
                <a:gd name="connsiteX1204" fmla="*/ 197976 w 3893239"/>
                <a:gd name="connsiteY1204" fmla="*/ 1221577 h 2008710"/>
                <a:gd name="connsiteX1205" fmla="*/ 225206 w 3893239"/>
                <a:gd name="connsiteY1205" fmla="*/ 1154280 h 2008710"/>
                <a:gd name="connsiteX1206" fmla="*/ 249564 w 3893239"/>
                <a:gd name="connsiteY1206" fmla="*/ 1093637 h 2008710"/>
                <a:gd name="connsiteX1207" fmla="*/ 276186 w 3893239"/>
                <a:gd name="connsiteY1207" fmla="*/ 1023080 h 2008710"/>
                <a:gd name="connsiteX1208" fmla="*/ 304902 w 3893239"/>
                <a:gd name="connsiteY1208" fmla="*/ 939988 h 2008710"/>
                <a:gd name="connsiteX1209" fmla="*/ 321034 w 3893239"/>
                <a:gd name="connsiteY1209" fmla="*/ 897741 h 2008710"/>
                <a:gd name="connsiteX1210" fmla="*/ 339227 w 3893239"/>
                <a:gd name="connsiteY1210" fmla="*/ 849886 h 2008710"/>
                <a:gd name="connsiteX1211" fmla="*/ 362622 w 3893239"/>
                <a:gd name="connsiteY1211" fmla="*/ 777453 h 2008710"/>
                <a:gd name="connsiteX1212" fmla="*/ 391592 w 3893239"/>
                <a:gd name="connsiteY1212" fmla="*/ 702216 h 2008710"/>
                <a:gd name="connsiteX1213" fmla="*/ 413383 w 3893239"/>
                <a:gd name="connsiteY1213" fmla="*/ 635222 h 2008710"/>
                <a:gd name="connsiteX1214" fmla="*/ 435511 w 3893239"/>
                <a:gd name="connsiteY1214" fmla="*/ 569411 h 2008710"/>
                <a:gd name="connsiteX1215" fmla="*/ 442369 w 3893239"/>
                <a:gd name="connsiteY1215" fmla="*/ 536066 h 2008710"/>
                <a:gd name="connsiteX1216" fmla="*/ 452809 w 3893239"/>
                <a:gd name="connsiteY1216" fmla="*/ 510560 h 2008710"/>
                <a:gd name="connsiteX1217" fmla="*/ 461305 w 3893239"/>
                <a:gd name="connsiteY1217" fmla="*/ 470238 h 2008710"/>
                <a:gd name="connsiteX1218" fmla="*/ 468619 w 3893239"/>
                <a:gd name="connsiteY1218" fmla="*/ 440289 h 2008710"/>
                <a:gd name="connsiteX1219" fmla="*/ 488957 w 3893239"/>
                <a:gd name="connsiteY1219" fmla="*/ 409376 h 2008710"/>
                <a:gd name="connsiteX1220" fmla="*/ 512505 w 3893239"/>
                <a:gd name="connsiteY1220" fmla="*/ 399833 h 2008710"/>
                <a:gd name="connsiteX1221" fmla="*/ 539194 w 3893239"/>
                <a:gd name="connsiteY1221" fmla="*/ 400660 h 2008710"/>
                <a:gd name="connsiteX1222" fmla="*/ 581846 w 3893239"/>
                <a:gd name="connsiteY1222" fmla="*/ 422366 h 2008710"/>
                <a:gd name="connsiteX1223" fmla="*/ 610715 w 3893239"/>
                <a:gd name="connsiteY1223" fmla="*/ 459106 h 2008710"/>
                <a:gd name="connsiteX1224" fmla="*/ 611019 w 3893239"/>
                <a:gd name="connsiteY1224" fmla="*/ 518938 h 2008710"/>
                <a:gd name="connsiteX1225" fmla="*/ 592624 w 3893239"/>
                <a:gd name="connsiteY1225" fmla="*/ 577401 h 2008710"/>
                <a:gd name="connsiteX1226" fmla="*/ 574127 w 3893239"/>
                <a:gd name="connsiteY1226" fmla="*/ 636101 h 2008710"/>
                <a:gd name="connsiteX1227" fmla="*/ 556002 w 3893239"/>
                <a:gd name="connsiteY1227" fmla="*/ 688534 h 2008710"/>
                <a:gd name="connsiteX1228" fmla="*/ 534160 w 3893239"/>
                <a:gd name="connsiteY1228" fmla="*/ 742149 h 2008710"/>
                <a:gd name="connsiteX1229" fmla="*/ 521610 w 3893239"/>
                <a:gd name="connsiteY1229" fmla="*/ 780832 h 2008710"/>
                <a:gd name="connsiteX1230" fmla="*/ 501593 w 3893239"/>
                <a:gd name="connsiteY1230" fmla="*/ 822116 h 2008710"/>
                <a:gd name="connsiteX1231" fmla="*/ 498214 w 3893239"/>
                <a:gd name="connsiteY1231" fmla="*/ 835798 h 2008710"/>
                <a:gd name="connsiteX1232" fmla="*/ 482809 w 3893239"/>
                <a:gd name="connsiteY1232" fmla="*/ 876474 h 2008710"/>
                <a:gd name="connsiteX1233" fmla="*/ 473940 w 3893239"/>
                <a:gd name="connsiteY1233" fmla="*/ 898619 h 2008710"/>
                <a:gd name="connsiteX1234" fmla="*/ 463755 w 3893239"/>
                <a:gd name="connsiteY1234" fmla="*/ 928096 h 2008710"/>
                <a:gd name="connsiteX1235" fmla="*/ 461609 w 3893239"/>
                <a:gd name="connsiteY1235" fmla="*/ 940579 h 2008710"/>
                <a:gd name="connsiteX1236" fmla="*/ 453079 w 3893239"/>
                <a:gd name="connsiteY1236" fmla="*/ 958096 h 2008710"/>
                <a:gd name="connsiteX1237" fmla="*/ 435156 w 3893239"/>
                <a:gd name="connsiteY1237" fmla="*/ 992083 h 2008710"/>
                <a:gd name="connsiteX1238" fmla="*/ 421761 w 3893239"/>
                <a:gd name="connsiteY1238" fmla="*/ 1040867 h 2008710"/>
                <a:gd name="connsiteX1239" fmla="*/ 405798 w 3893239"/>
                <a:gd name="connsiteY1239" fmla="*/ 1081526 h 2008710"/>
                <a:gd name="connsiteX1240" fmla="*/ 384632 w 3893239"/>
                <a:gd name="connsiteY1240" fmla="*/ 1126002 h 2008710"/>
                <a:gd name="connsiteX1241" fmla="*/ 381710 w 3893239"/>
                <a:gd name="connsiteY1241" fmla="*/ 1132472 h 2008710"/>
                <a:gd name="connsiteX1242" fmla="*/ 377943 w 3893239"/>
                <a:gd name="connsiteY1242" fmla="*/ 1144449 h 2008710"/>
                <a:gd name="connsiteX1243" fmla="*/ 373720 w 3893239"/>
                <a:gd name="connsiteY1243" fmla="*/ 1160209 h 2008710"/>
                <a:gd name="connsiteX1244" fmla="*/ 362065 w 3893239"/>
                <a:gd name="connsiteY1244" fmla="*/ 1181003 h 2008710"/>
                <a:gd name="connsiteX1245" fmla="*/ 355511 w 3893239"/>
                <a:gd name="connsiteY1245" fmla="*/ 1204010 h 2008710"/>
                <a:gd name="connsiteX1246" fmla="*/ 342808 w 3893239"/>
                <a:gd name="connsiteY1246" fmla="*/ 1247490 h 2008710"/>
                <a:gd name="connsiteX1247" fmla="*/ 325561 w 3893239"/>
                <a:gd name="connsiteY1247" fmla="*/ 1274855 h 2008710"/>
                <a:gd name="connsiteX1248" fmla="*/ 319940 w 3893239"/>
                <a:gd name="connsiteY1248" fmla="*/ 1298289 h 2008710"/>
                <a:gd name="connsiteX1249" fmla="*/ 328568 w 3893239"/>
                <a:gd name="connsiteY1249" fmla="*/ 1281223 h 2008710"/>
                <a:gd name="connsiteX1250" fmla="*/ 359835 w 3893239"/>
                <a:gd name="connsiteY1250" fmla="*/ 1221307 h 2008710"/>
                <a:gd name="connsiteX1251" fmla="*/ 364159 w 3893239"/>
                <a:gd name="connsiteY1251" fmla="*/ 1209956 h 2008710"/>
                <a:gd name="connsiteX1252" fmla="*/ 405105 w 3893239"/>
                <a:gd name="connsiteY1252" fmla="*/ 1127996 h 2008710"/>
                <a:gd name="connsiteX1253" fmla="*/ 442606 w 3893239"/>
                <a:gd name="connsiteY1253" fmla="*/ 1051678 h 2008710"/>
                <a:gd name="connsiteX1254" fmla="*/ 471440 w 3893239"/>
                <a:gd name="connsiteY1254" fmla="*/ 1003620 h 2008710"/>
                <a:gd name="connsiteX1255" fmla="*/ 500545 w 3893239"/>
                <a:gd name="connsiteY1255" fmla="*/ 956610 h 2008710"/>
                <a:gd name="connsiteX1256" fmla="*/ 508012 w 3893239"/>
                <a:gd name="connsiteY1256" fmla="*/ 950224 h 2008710"/>
                <a:gd name="connsiteX1257" fmla="*/ 508805 w 3893239"/>
                <a:gd name="connsiteY1257" fmla="*/ 957547 h 2008710"/>
                <a:gd name="connsiteX1258" fmla="*/ 508469 w 3893239"/>
                <a:gd name="connsiteY1258" fmla="*/ 962874 h 2008710"/>
                <a:gd name="connsiteX1259" fmla="*/ 521998 w 3893239"/>
                <a:gd name="connsiteY1259" fmla="*/ 959043 h 2008710"/>
                <a:gd name="connsiteX1260" fmla="*/ 521998 w 3893239"/>
                <a:gd name="connsiteY1260" fmla="*/ 943806 h 2008710"/>
                <a:gd name="connsiteX1261" fmla="*/ 525003 w 3893239"/>
                <a:gd name="connsiteY1261" fmla="*/ 940596 h 2008710"/>
                <a:gd name="connsiteX1262" fmla="*/ 509402 w 3893239"/>
                <a:gd name="connsiteY1262" fmla="*/ 940596 h 2008710"/>
                <a:gd name="connsiteX1263" fmla="*/ 516424 w 3893239"/>
                <a:gd name="connsiteY1263" fmla="*/ 926069 h 2008710"/>
                <a:gd name="connsiteX1264" fmla="*/ 579076 w 3893239"/>
                <a:gd name="connsiteY1264" fmla="*/ 812453 h 2008710"/>
                <a:gd name="connsiteX1265" fmla="*/ 646965 w 3893239"/>
                <a:gd name="connsiteY1265" fmla="*/ 699176 h 2008710"/>
                <a:gd name="connsiteX1266" fmla="*/ 686357 w 3893239"/>
                <a:gd name="connsiteY1266" fmla="*/ 634361 h 2008710"/>
                <a:gd name="connsiteX1267" fmla="*/ 733520 w 3893239"/>
                <a:gd name="connsiteY1267" fmla="*/ 569817 h 2008710"/>
                <a:gd name="connsiteX1268" fmla="*/ 792726 w 3893239"/>
                <a:gd name="connsiteY1268" fmla="*/ 491032 h 2008710"/>
                <a:gd name="connsiteX1269" fmla="*/ 830839 w 3893239"/>
                <a:gd name="connsiteY1269" fmla="*/ 448980 h 2008710"/>
                <a:gd name="connsiteX1270" fmla="*/ 875722 w 3893239"/>
                <a:gd name="connsiteY1270" fmla="*/ 412689 h 2008710"/>
                <a:gd name="connsiteX1271" fmla="*/ 885720 w 3893239"/>
                <a:gd name="connsiteY1271" fmla="*/ 400718 h 2008710"/>
                <a:gd name="connsiteX1272" fmla="*/ 923470 w 3893239"/>
                <a:gd name="connsiteY1272" fmla="*/ 376758 h 2008710"/>
                <a:gd name="connsiteX1273" fmla="*/ 982102 w 3893239"/>
                <a:gd name="connsiteY1273" fmla="*/ 372451 h 2008710"/>
                <a:gd name="connsiteX1274" fmla="*/ 1026123 w 3893239"/>
                <a:gd name="connsiteY1274" fmla="*/ 400897 h 2008710"/>
                <a:gd name="connsiteX1275" fmla="*/ 1045244 w 3893239"/>
                <a:gd name="connsiteY1275" fmla="*/ 451944 h 2008710"/>
                <a:gd name="connsiteX1276" fmla="*/ 1041461 w 3893239"/>
                <a:gd name="connsiteY1276" fmla="*/ 489005 h 2008710"/>
                <a:gd name="connsiteX1277" fmla="*/ 1035008 w 3893239"/>
                <a:gd name="connsiteY1277" fmla="*/ 525830 h 2008710"/>
                <a:gd name="connsiteX1278" fmla="*/ 988251 w 3893239"/>
                <a:gd name="connsiteY1278" fmla="*/ 683466 h 2008710"/>
                <a:gd name="connsiteX1279" fmla="*/ 986866 w 3893239"/>
                <a:gd name="connsiteY1279" fmla="*/ 691287 h 2008710"/>
                <a:gd name="connsiteX1280" fmla="*/ 983014 w 3893239"/>
                <a:gd name="connsiteY1280" fmla="*/ 704716 h 2008710"/>
                <a:gd name="connsiteX1281" fmla="*/ 977322 w 3893239"/>
                <a:gd name="connsiteY1281" fmla="*/ 731524 h 2008710"/>
                <a:gd name="connsiteX1282" fmla="*/ 960987 w 3893239"/>
                <a:gd name="connsiteY1282" fmla="*/ 761541 h 2008710"/>
                <a:gd name="connsiteX1283" fmla="*/ 960480 w 3893239"/>
                <a:gd name="connsiteY1283" fmla="*/ 764345 h 2008710"/>
                <a:gd name="connsiteX1284" fmla="*/ 958758 w 3893239"/>
                <a:gd name="connsiteY1284" fmla="*/ 770663 h 2008710"/>
                <a:gd name="connsiteX1285" fmla="*/ 954062 w 3893239"/>
                <a:gd name="connsiteY1285" fmla="*/ 790730 h 2008710"/>
                <a:gd name="connsiteX1286" fmla="*/ 941933 w 3893239"/>
                <a:gd name="connsiteY1286" fmla="*/ 823602 h 2008710"/>
                <a:gd name="connsiteX1287" fmla="*/ 934501 w 3893239"/>
                <a:gd name="connsiteY1287" fmla="*/ 862183 h 2008710"/>
                <a:gd name="connsiteX1288" fmla="*/ 918774 w 3893239"/>
                <a:gd name="connsiteY1288" fmla="*/ 912707 h 2008710"/>
                <a:gd name="connsiteX1289" fmla="*/ 903250 w 3893239"/>
                <a:gd name="connsiteY1289" fmla="*/ 962421 h 2008710"/>
                <a:gd name="connsiteX1290" fmla="*/ 898217 w 3893239"/>
                <a:gd name="connsiteY1290" fmla="*/ 966103 h 2008710"/>
                <a:gd name="connsiteX1291" fmla="*/ 891865 w 3893239"/>
                <a:gd name="connsiteY1291" fmla="*/ 979988 h 2008710"/>
                <a:gd name="connsiteX1292" fmla="*/ 887862 w 3893239"/>
                <a:gd name="connsiteY1292" fmla="*/ 991981 h 2008710"/>
                <a:gd name="connsiteX1293" fmla="*/ 880041 w 3893239"/>
                <a:gd name="connsiteY1293" fmla="*/ 1010123 h 2008710"/>
                <a:gd name="connsiteX1294" fmla="*/ 875243 w 3893239"/>
                <a:gd name="connsiteY1294" fmla="*/ 1018130 h 2008710"/>
                <a:gd name="connsiteX1295" fmla="*/ 874433 w 3893239"/>
                <a:gd name="connsiteY1295" fmla="*/ 1020901 h 2008710"/>
                <a:gd name="connsiteX1296" fmla="*/ 872423 w 3893239"/>
                <a:gd name="connsiteY1296" fmla="*/ 1042793 h 2008710"/>
                <a:gd name="connsiteX1297" fmla="*/ 866257 w 3893239"/>
                <a:gd name="connsiteY1297" fmla="*/ 1056813 h 2008710"/>
                <a:gd name="connsiteX1298" fmla="*/ 857410 w 3893239"/>
                <a:gd name="connsiteY1298" fmla="*/ 1071171 h 2008710"/>
                <a:gd name="connsiteX1299" fmla="*/ 844395 w 3893239"/>
                <a:gd name="connsiteY1299" fmla="*/ 1081739 h 2008710"/>
                <a:gd name="connsiteX1300" fmla="*/ 847851 w 3893239"/>
                <a:gd name="connsiteY1300" fmla="*/ 1094372 h 2008710"/>
                <a:gd name="connsiteX1301" fmla="*/ 847135 w 3893239"/>
                <a:gd name="connsiteY1301" fmla="*/ 1107827 h 2008710"/>
                <a:gd name="connsiteX1302" fmla="*/ 841105 w 3893239"/>
                <a:gd name="connsiteY1302" fmla="*/ 1131408 h 2008710"/>
                <a:gd name="connsiteX1303" fmla="*/ 823419 w 3893239"/>
                <a:gd name="connsiteY1303" fmla="*/ 1165057 h 2008710"/>
                <a:gd name="connsiteX1304" fmla="*/ 824703 w 3893239"/>
                <a:gd name="connsiteY1304" fmla="*/ 1165462 h 2008710"/>
                <a:gd name="connsiteX1305" fmla="*/ 823284 w 3893239"/>
                <a:gd name="connsiteY1305" fmla="*/ 1199719 h 2008710"/>
                <a:gd name="connsiteX1306" fmla="*/ 809061 w 3893239"/>
                <a:gd name="connsiteY1306" fmla="*/ 1242118 h 2008710"/>
                <a:gd name="connsiteX1307" fmla="*/ 809567 w 3893239"/>
                <a:gd name="connsiteY1307" fmla="*/ 1245463 h 2008710"/>
                <a:gd name="connsiteX1308" fmla="*/ 796088 w 3893239"/>
                <a:gd name="connsiteY1308" fmla="*/ 1292557 h 2008710"/>
                <a:gd name="connsiteX1309" fmla="*/ 789246 w 3893239"/>
                <a:gd name="connsiteY1309" fmla="*/ 1323605 h 2008710"/>
                <a:gd name="connsiteX1310" fmla="*/ 772270 w 3893239"/>
                <a:gd name="connsiteY1310" fmla="*/ 1363234 h 2008710"/>
                <a:gd name="connsiteX1311" fmla="*/ 774973 w 3893239"/>
                <a:gd name="connsiteY1311" fmla="*/ 1361376 h 2008710"/>
                <a:gd name="connsiteX1312" fmla="*/ 774973 w 3893239"/>
                <a:gd name="connsiteY1312" fmla="*/ 1364686 h 2008710"/>
                <a:gd name="connsiteX1313" fmla="*/ 773892 w 3893239"/>
                <a:gd name="connsiteY1313" fmla="*/ 1402271 h 2008710"/>
                <a:gd name="connsiteX1314" fmla="*/ 772473 w 3893239"/>
                <a:gd name="connsiteY1314" fmla="*/ 1433471 h 2008710"/>
                <a:gd name="connsiteX1315" fmla="*/ 771729 w 3893239"/>
                <a:gd name="connsiteY1315" fmla="*/ 1448099 h 2008710"/>
                <a:gd name="connsiteX1316" fmla="*/ 770648 w 3893239"/>
                <a:gd name="connsiteY1316" fmla="*/ 1448302 h 2008710"/>
                <a:gd name="connsiteX1317" fmla="*/ 759837 w 3893239"/>
                <a:gd name="connsiteY1317" fmla="*/ 1478758 h 2008710"/>
                <a:gd name="connsiteX1318" fmla="*/ 759837 w 3893239"/>
                <a:gd name="connsiteY1318" fmla="*/ 1507086 h 2008710"/>
                <a:gd name="connsiteX1319" fmla="*/ 758435 w 3893239"/>
                <a:gd name="connsiteY1319" fmla="*/ 1531681 h 2008710"/>
                <a:gd name="connsiteX1320" fmla="*/ 751662 w 3893239"/>
                <a:gd name="connsiteY1320" fmla="*/ 1560769 h 2008710"/>
                <a:gd name="connsiteX1321" fmla="*/ 751527 w 3893239"/>
                <a:gd name="connsiteY1321" fmla="*/ 1594755 h 2008710"/>
                <a:gd name="connsiteX1322" fmla="*/ 757675 w 3893239"/>
                <a:gd name="connsiteY1322" fmla="*/ 1625566 h 2008710"/>
                <a:gd name="connsiteX1323" fmla="*/ 759331 w 3893239"/>
                <a:gd name="connsiteY1323" fmla="*/ 1648607 h 2008710"/>
                <a:gd name="connsiteX1324" fmla="*/ 764685 w 3893239"/>
                <a:gd name="connsiteY1324" fmla="*/ 1669587 h 2008710"/>
                <a:gd name="connsiteX1325" fmla="*/ 768486 w 3893239"/>
                <a:gd name="connsiteY1325" fmla="*/ 1703405 h 2008710"/>
                <a:gd name="connsiteX1326" fmla="*/ 770547 w 3893239"/>
                <a:gd name="connsiteY1326" fmla="*/ 1707290 h 2008710"/>
                <a:gd name="connsiteX1327" fmla="*/ 780158 w 3893239"/>
                <a:gd name="connsiteY1327" fmla="*/ 1721918 h 2008710"/>
                <a:gd name="connsiteX1328" fmla="*/ 782608 w 3893239"/>
                <a:gd name="connsiteY1328" fmla="*/ 1746750 h 2008710"/>
                <a:gd name="connsiteX1329" fmla="*/ 786865 w 3893239"/>
                <a:gd name="connsiteY1329" fmla="*/ 1754131 h 2008710"/>
                <a:gd name="connsiteX1330" fmla="*/ 790919 w 3893239"/>
                <a:gd name="connsiteY1330" fmla="*/ 1762818 h 2008710"/>
                <a:gd name="connsiteX1331" fmla="*/ 791924 w 3893239"/>
                <a:gd name="connsiteY1331" fmla="*/ 1772029 h 2008710"/>
                <a:gd name="connsiteX1332" fmla="*/ 800691 w 3893239"/>
                <a:gd name="connsiteY1332" fmla="*/ 1778625 h 2008710"/>
                <a:gd name="connsiteX1333" fmla="*/ 813486 w 3893239"/>
                <a:gd name="connsiteY1333" fmla="*/ 1792020 h 2008710"/>
                <a:gd name="connsiteX1334" fmla="*/ 831459 w 3893239"/>
                <a:gd name="connsiteY1334" fmla="*/ 1810466 h 2008710"/>
                <a:gd name="connsiteX1335" fmla="*/ 845463 w 3893239"/>
                <a:gd name="connsiteY1335" fmla="*/ 1814672 h 2008710"/>
                <a:gd name="connsiteX1336" fmla="*/ 861696 w 3893239"/>
                <a:gd name="connsiteY1336" fmla="*/ 1815027 h 2008710"/>
                <a:gd name="connsiteX1337" fmla="*/ 928149 w 3893239"/>
                <a:gd name="connsiteY1337" fmla="*/ 1786767 h 2008710"/>
                <a:gd name="connsiteX1338" fmla="*/ 988319 w 3893239"/>
                <a:gd name="connsiteY1338" fmla="*/ 1746682 h 2008710"/>
                <a:gd name="connsiteX1339" fmla="*/ 1021934 w 3893239"/>
                <a:gd name="connsiteY1339" fmla="*/ 1715229 h 2008710"/>
                <a:gd name="connsiteX1340" fmla="*/ 1059974 w 3893239"/>
                <a:gd name="connsiteY1340" fmla="*/ 1679350 h 2008710"/>
                <a:gd name="connsiteX1341" fmla="*/ 1072373 w 3893239"/>
                <a:gd name="connsiteY1341" fmla="*/ 1665381 h 2008710"/>
                <a:gd name="connsiteX1342" fmla="*/ 1086951 w 3893239"/>
                <a:gd name="connsiteY1342" fmla="*/ 1660630 h 2008710"/>
                <a:gd name="connsiteX1343" fmla="*/ 1094861 w 3893239"/>
                <a:gd name="connsiteY1343" fmla="*/ 1661190 h 2008710"/>
                <a:gd name="connsiteX1344" fmla="*/ 1090614 w 3893239"/>
                <a:gd name="connsiteY1344" fmla="*/ 1657522 h 2008710"/>
                <a:gd name="connsiteX1345" fmla="*/ 1092248 w 3893239"/>
                <a:gd name="connsiteY1345" fmla="*/ 1658203 h 2008710"/>
                <a:gd name="connsiteX1346" fmla="*/ 1086326 w 3893239"/>
                <a:gd name="connsiteY1346" fmla="*/ 1651952 h 2008710"/>
                <a:gd name="connsiteX1347" fmla="*/ 1114299 w 3893239"/>
                <a:gd name="connsiteY1347" fmla="*/ 1647872 h 2008710"/>
                <a:gd name="connsiteX1348" fmla="*/ 1129067 w 3893239"/>
                <a:gd name="connsiteY1348" fmla="*/ 1643303 h 2008710"/>
                <a:gd name="connsiteX1349" fmla="*/ 1133942 w 3893239"/>
                <a:gd name="connsiteY1349" fmla="*/ 1643303 h 2008710"/>
                <a:gd name="connsiteX1350" fmla="*/ 1133700 w 3893239"/>
                <a:gd name="connsiteY1350" fmla="*/ 1641870 h 2008710"/>
                <a:gd name="connsiteX1351" fmla="*/ 1136056 w 3893239"/>
                <a:gd name="connsiteY1351" fmla="*/ 1641141 h 2008710"/>
                <a:gd name="connsiteX1352" fmla="*/ 1135969 w 3893239"/>
                <a:gd name="connsiteY1352" fmla="*/ 1643303 h 2008710"/>
                <a:gd name="connsiteX1353" fmla="*/ 1136056 w 3893239"/>
                <a:gd name="connsiteY1353" fmla="*/ 1643303 h 2008710"/>
                <a:gd name="connsiteX1354" fmla="*/ 1155566 w 3893239"/>
                <a:gd name="connsiteY1354" fmla="*/ 1647205 h 2008710"/>
                <a:gd name="connsiteX1355" fmla="*/ 1170646 w 3893239"/>
                <a:gd name="connsiteY1355" fmla="*/ 1626305 h 2008710"/>
                <a:gd name="connsiteX1356" fmla="*/ 1174416 w 3893239"/>
                <a:gd name="connsiteY1356" fmla="*/ 1618873 h 2008710"/>
                <a:gd name="connsiteX1357" fmla="*/ 1170505 w 3893239"/>
                <a:gd name="connsiteY1357" fmla="*/ 1617357 h 2008710"/>
                <a:gd name="connsiteX1358" fmla="*/ 1164164 w 3893239"/>
                <a:gd name="connsiteY1358" fmla="*/ 1609789 h 2008710"/>
                <a:gd name="connsiteX1359" fmla="*/ 1160786 w 3893239"/>
                <a:gd name="connsiteY1359" fmla="*/ 1589249 h 2008710"/>
                <a:gd name="connsiteX1360" fmla="*/ 1142542 w 3893239"/>
                <a:gd name="connsiteY1360" fmla="*/ 1589249 h 2008710"/>
                <a:gd name="connsiteX1361" fmla="*/ 1143150 w 3893239"/>
                <a:gd name="connsiteY1361" fmla="*/ 1615727 h 2008710"/>
                <a:gd name="connsiteX1362" fmla="*/ 1143391 w 3893239"/>
                <a:gd name="connsiteY1362" fmla="*/ 1616762 h 2008710"/>
                <a:gd name="connsiteX1363" fmla="*/ 1138839 w 3893239"/>
                <a:gd name="connsiteY1363" fmla="*/ 1622243 h 2008710"/>
                <a:gd name="connsiteX1364" fmla="*/ 1131760 w 3893239"/>
                <a:gd name="connsiteY1364" fmla="*/ 1630351 h 2008710"/>
                <a:gd name="connsiteX1365" fmla="*/ 1121000 w 3893239"/>
                <a:gd name="connsiteY1365" fmla="*/ 1566478 h 2008710"/>
                <a:gd name="connsiteX1366" fmla="*/ 1116625 w 3893239"/>
                <a:gd name="connsiteY1366" fmla="*/ 1479620 h 2008710"/>
                <a:gd name="connsiteX1367" fmla="*/ 1118787 w 3893239"/>
                <a:gd name="connsiteY1367" fmla="*/ 1436072 h 2008710"/>
                <a:gd name="connsiteX1368" fmla="*/ 1118787 w 3893239"/>
                <a:gd name="connsiteY1368" fmla="*/ 1392491 h 2008710"/>
                <a:gd name="connsiteX1369" fmla="*/ 1118787 w 3893239"/>
                <a:gd name="connsiteY1369" fmla="*/ 1373386 h 2008710"/>
                <a:gd name="connsiteX1370" fmla="*/ 1124801 w 3893239"/>
                <a:gd name="connsiteY1370" fmla="*/ 1347997 h 2008710"/>
                <a:gd name="connsiteX1371" fmla="*/ 1125273 w 3893239"/>
                <a:gd name="connsiteY1371" fmla="*/ 1341612 h 2008710"/>
                <a:gd name="connsiteX1372" fmla="*/ 1125273 w 3893239"/>
                <a:gd name="connsiteY1372" fmla="*/ 1331950 h 2008710"/>
                <a:gd name="connsiteX1373" fmla="*/ 1134108 w 3893239"/>
                <a:gd name="connsiteY1373" fmla="*/ 1249432 h 2008710"/>
                <a:gd name="connsiteX1374" fmla="*/ 1153990 w 3893239"/>
                <a:gd name="connsiteY1374" fmla="*/ 1173233 h 2008710"/>
                <a:gd name="connsiteX1375" fmla="*/ 1169970 w 3893239"/>
                <a:gd name="connsiteY1375" fmla="*/ 1110918 h 2008710"/>
                <a:gd name="connsiteX1376" fmla="*/ 1188348 w 3893239"/>
                <a:gd name="connsiteY1376" fmla="*/ 1045529 h 2008710"/>
                <a:gd name="connsiteX1377" fmla="*/ 1212470 w 3893239"/>
                <a:gd name="connsiteY1377" fmla="*/ 980529 h 2008710"/>
                <a:gd name="connsiteX1378" fmla="*/ 1245072 w 3893239"/>
                <a:gd name="connsiteY1378" fmla="*/ 908670 h 2008710"/>
                <a:gd name="connsiteX1379" fmla="*/ 1316423 w 3893239"/>
                <a:gd name="connsiteY1379" fmla="*/ 766085 h 2008710"/>
                <a:gd name="connsiteX1380" fmla="*/ 1400444 w 3893239"/>
                <a:gd name="connsiteY1380" fmla="*/ 629885 h 2008710"/>
                <a:gd name="connsiteX1381" fmla="*/ 1422015 w 3893239"/>
                <a:gd name="connsiteY1381" fmla="*/ 598550 h 2008710"/>
                <a:gd name="connsiteX1382" fmla="*/ 1442505 w 3893239"/>
                <a:gd name="connsiteY1382" fmla="*/ 573499 h 2008710"/>
                <a:gd name="connsiteX1383" fmla="*/ 1429752 w 3893239"/>
                <a:gd name="connsiteY1383" fmla="*/ 523567 h 2008710"/>
                <a:gd name="connsiteX1384" fmla="*/ 1425343 w 3893239"/>
                <a:gd name="connsiteY1384" fmla="*/ 458802 h 2008710"/>
                <a:gd name="connsiteX1385" fmla="*/ 1438063 w 3893239"/>
                <a:gd name="connsiteY1385" fmla="*/ 404782 h 2008710"/>
                <a:gd name="connsiteX1386" fmla="*/ 1460647 w 3893239"/>
                <a:gd name="connsiteY1386" fmla="*/ 350795 h 2008710"/>
                <a:gd name="connsiteX1387" fmla="*/ 1533316 w 3893239"/>
                <a:gd name="connsiteY1387" fmla="*/ 269680 h 2008710"/>
                <a:gd name="connsiteX1388" fmla="*/ 1572506 w 3893239"/>
                <a:gd name="connsiteY1388" fmla="*/ 238970 h 2008710"/>
                <a:gd name="connsiteX1389" fmla="*/ 1624263 w 3893239"/>
                <a:gd name="connsiteY1389" fmla="*/ 205119 h 2008710"/>
                <a:gd name="connsiteX1390" fmla="*/ 1679669 w 3893239"/>
                <a:gd name="connsiteY1390" fmla="*/ 192787 h 2008710"/>
                <a:gd name="connsiteX1391" fmla="*/ 1703769 w 3893239"/>
                <a:gd name="connsiteY1391" fmla="*/ 191622 h 2008710"/>
                <a:gd name="connsiteX1392" fmla="*/ 3837320 w 3893239"/>
                <a:gd name="connsiteY1392" fmla="*/ 167 h 2008710"/>
                <a:gd name="connsiteX1393" fmla="*/ 3845705 w 3893239"/>
                <a:gd name="connsiteY1393" fmla="*/ 371 h 2008710"/>
                <a:gd name="connsiteX1394" fmla="*/ 3893239 w 3893239"/>
                <a:gd name="connsiteY1394" fmla="*/ 12313 h 2008710"/>
                <a:gd name="connsiteX1395" fmla="*/ 3857428 w 3893239"/>
                <a:gd name="connsiteY1395" fmla="*/ 57922 h 2008710"/>
                <a:gd name="connsiteX1396" fmla="*/ 3834421 w 3893239"/>
                <a:gd name="connsiteY1396" fmla="*/ 73260 h 2008710"/>
                <a:gd name="connsiteX1397" fmla="*/ 3824759 w 3893239"/>
                <a:gd name="connsiteY1397" fmla="*/ 79814 h 2008710"/>
                <a:gd name="connsiteX1398" fmla="*/ 3806093 w 3893239"/>
                <a:gd name="connsiteY1398" fmla="*/ 96165 h 2008710"/>
                <a:gd name="connsiteX1399" fmla="*/ 3802515 w 3893239"/>
                <a:gd name="connsiteY1399" fmla="*/ 101759 h 2008710"/>
                <a:gd name="connsiteX1400" fmla="*/ 3815401 w 3893239"/>
                <a:gd name="connsiteY1400" fmla="*/ 114645 h 2008710"/>
                <a:gd name="connsiteX1401" fmla="*/ 3795334 w 3893239"/>
                <a:gd name="connsiteY1401" fmla="*/ 114645 h 2008710"/>
                <a:gd name="connsiteX1402" fmla="*/ 3793576 w 3893239"/>
                <a:gd name="connsiteY1402" fmla="*/ 117956 h 2008710"/>
                <a:gd name="connsiteX1403" fmla="*/ 3782225 w 3893239"/>
                <a:gd name="connsiteY1403" fmla="*/ 135591 h 2008710"/>
                <a:gd name="connsiteX1404" fmla="*/ 3780806 w 3893239"/>
                <a:gd name="connsiteY1404" fmla="*/ 166537 h 2008710"/>
                <a:gd name="connsiteX1405" fmla="*/ 3771954 w 3893239"/>
                <a:gd name="connsiteY1405" fmla="*/ 163362 h 2008710"/>
                <a:gd name="connsiteX1406" fmla="*/ 3751109 w 3893239"/>
                <a:gd name="connsiteY1406" fmla="*/ 183835 h 2008710"/>
                <a:gd name="connsiteX1407" fmla="*/ 3743846 w 3893239"/>
                <a:gd name="connsiteY1407" fmla="*/ 178835 h 2008710"/>
                <a:gd name="connsiteX1408" fmla="*/ 3724615 w 3893239"/>
                <a:gd name="connsiteY1408" fmla="*/ 207378 h 2008710"/>
                <a:gd name="connsiteX1409" fmla="*/ 3723451 w 3893239"/>
                <a:gd name="connsiteY1409" fmla="*/ 207954 h 2008710"/>
                <a:gd name="connsiteX1410" fmla="*/ 3722917 w 3893239"/>
                <a:gd name="connsiteY1410" fmla="*/ 218860 h 2008710"/>
                <a:gd name="connsiteX1411" fmla="*/ 3709589 w 3893239"/>
                <a:gd name="connsiteY1411" fmla="*/ 238362 h 2008710"/>
                <a:gd name="connsiteX1412" fmla="*/ 3699589 w 3893239"/>
                <a:gd name="connsiteY1412" fmla="*/ 246318 h 2008710"/>
                <a:gd name="connsiteX1413" fmla="*/ 3684589 w 3893239"/>
                <a:gd name="connsiteY1413" fmla="*/ 271876 h 2008710"/>
                <a:gd name="connsiteX1414" fmla="*/ 3676734 w 3893239"/>
                <a:gd name="connsiteY1414" fmla="*/ 289359 h 2008710"/>
                <a:gd name="connsiteX1415" fmla="*/ 3651852 w 3893239"/>
                <a:gd name="connsiteY1415" fmla="*/ 310220 h 2008710"/>
                <a:gd name="connsiteX1416" fmla="*/ 3659724 w 3893239"/>
                <a:gd name="connsiteY1416" fmla="*/ 307450 h 2008710"/>
                <a:gd name="connsiteX1417" fmla="*/ 3651168 w 3893239"/>
                <a:gd name="connsiteY1417" fmla="*/ 339418 h 2008710"/>
                <a:gd name="connsiteX1418" fmla="*/ 3640187 w 3893239"/>
                <a:gd name="connsiteY1418" fmla="*/ 348343 h 2008710"/>
                <a:gd name="connsiteX1419" fmla="*/ 3639458 w 3893239"/>
                <a:gd name="connsiteY1419" fmla="*/ 350014 h 2008710"/>
                <a:gd name="connsiteX1420" fmla="*/ 3636497 w 3893239"/>
                <a:gd name="connsiteY1420" fmla="*/ 356420 h 2008710"/>
                <a:gd name="connsiteX1421" fmla="*/ 3623102 w 3893239"/>
                <a:gd name="connsiteY1421" fmla="*/ 365930 h 2008710"/>
                <a:gd name="connsiteX1422" fmla="*/ 3625551 w 3893239"/>
                <a:gd name="connsiteY1422" fmla="*/ 366521 h 2008710"/>
                <a:gd name="connsiteX1423" fmla="*/ 3623444 w 3893239"/>
                <a:gd name="connsiteY1423" fmla="*/ 369490 h 2008710"/>
                <a:gd name="connsiteX1424" fmla="*/ 3621188 w 3893239"/>
                <a:gd name="connsiteY1424" fmla="*/ 371863 h 2008710"/>
                <a:gd name="connsiteX1425" fmla="*/ 3621637 w 3893239"/>
                <a:gd name="connsiteY1425" fmla="*/ 372088 h 2008710"/>
                <a:gd name="connsiteX1426" fmla="*/ 3624048 w 3893239"/>
                <a:gd name="connsiteY1426" fmla="*/ 375001 h 2008710"/>
                <a:gd name="connsiteX1427" fmla="*/ 3617899 w 3893239"/>
                <a:gd name="connsiteY1427" fmla="*/ 401268 h 2008710"/>
                <a:gd name="connsiteX1428" fmla="*/ 3609909 w 3893239"/>
                <a:gd name="connsiteY1428" fmla="*/ 413245 h 2008710"/>
                <a:gd name="connsiteX1429" fmla="*/ 3601615 w 3893239"/>
                <a:gd name="connsiteY1429" fmla="*/ 424039 h 2008710"/>
                <a:gd name="connsiteX1430" fmla="*/ 3585061 w 3893239"/>
                <a:gd name="connsiteY1430" fmla="*/ 451404 h 2008710"/>
                <a:gd name="connsiteX1431" fmla="*/ 3586210 w 3893239"/>
                <a:gd name="connsiteY1431" fmla="*/ 459309 h 2008710"/>
                <a:gd name="connsiteX1432" fmla="*/ 3574858 w 3893239"/>
                <a:gd name="connsiteY1432" fmla="*/ 485002 h 2008710"/>
                <a:gd name="connsiteX1433" fmla="*/ 3564014 w 3893239"/>
                <a:gd name="connsiteY1433" fmla="*/ 494803 h 2008710"/>
                <a:gd name="connsiteX1434" fmla="*/ 3559213 w 3893239"/>
                <a:gd name="connsiteY1434" fmla="*/ 495640 h 2008710"/>
                <a:gd name="connsiteX1435" fmla="*/ 3559723 w 3893239"/>
                <a:gd name="connsiteY1435" fmla="*/ 497198 h 2008710"/>
                <a:gd name="connsiteX1436" fmla="*/ 3560264 w 3893239"/>
                <a:gd name="connsiteY1436" fmla="*/ 507722 h 2008710"/>
                <a:gd name="connsiteX1437" fmla="*/ 3546632 w 3893239"/>
                <a:gd name="connsiteY1437" fmla="*/ 532300 h 2008710"/>
                <a:gd name="connsiteX1438" fmla="*/ 3542122 w 3893239"/>
                <a:gd name="connsiteY1438" fmla="*/ 536033 h 2008710"/>
                <a:gd name="connsiteX1439" fmla="*/ 3537578 w 3893239"/>
                <a:gd name="connsiteY1439" fmla="*/ 573296 h 2008710"/>
                <a:gd name="connsiteX1440" fmla="*/ 3526480 w 3893239"/>
                <a:gd name="connsiteY1440" fmla="*/ 591641 h 2008710"/>
                <a:gd name="connsiteX1441" fmla="*/ 3517493 w 3893239"/>
                <a:gd name="connsiteY1441" fmla="*/ 613584 h 2008710"/>
                <a:gd name="connsiteX1442" fmla="*/ 3511319 w 3893239"/>
                <a:gd name="connsiteY1442" fmla="*/ 624923 h 2008710"/>
                <a:gd name="connsiteX1443" fmla="*/ 3508239 w 3893239"/>
                <a:gd name="connsiteY1443" fmla="*/ 627861 h 2008710"/>
                <a:gd name="connsiteX1444" fmla="*/ 3511091 w 3893239"/>
                <a:gd name="connsiteY1444" fmla="*/ 636692 h 2008710"/>
                <a:gd name="connsiteX1445" fmla="*/ 3508439 w 3893239"/>
                <a:gd name="connsiteY1445" fmla="*/ 651574 h 2008710"/>
                <a:gd name="connsiteX1446" fmla="*/ 3498034 w 3893239"/>
                <a:gd name="connsiteY1446" fmla="*/ 676270 h 2008710"/>
                <a:gd name="connsiteX1447" fmla="*/ 3489655 w 3893239"/>
                <a:gd name="connsiteY1447" fmla="*/ 697216 h 2008710"/>
                <a:gd name="connsiteX1448" fmla="*/ 3484081 w 3893239"/>
                <a:gd name="connsiteY1448" fmla="*/ 715459 h 2008710"/>
                <a:gd name="connsiteX1449" fmla="*/ 3477020 w 3893239"/>
                <a:gd name="connsiteY1449" fmla="*/ 743635 h 2008710"/>
                <a:gd name="connsiteX1450" fmla="*/ 3467324 w 3893239"/>
                <a:gd name="connsiteY1450" fmla="*/ 770358 h 2008710"/>
                <a:gd name="connsiteX1451" fmla="*/ 3454520 w 3893239"/>
                <a:gd name="connsiteY1451" fmla="*/ 797098 h 2008710"/>
                <a:gd name="connsiteX1452" fmla="*/ 3452155 w 3893239"/>
                <a:gd name="connsiteY1452" fmla="*/ 824379 h 2008710"/>
                <a:gd name="connsiteX1453" fmla="*/ 3444925 w 3893239"/>
                <a:gd name="connsiteY1453" fmla="*/ 846677 h 2008710"/>
                <a:gd name="connsiteX1454" fmla="*/ 3435195 w 3893239"/>
                <a:gd name="connsiteY1454" fmla="*/ 875359 h 2008710"/>
                <a:gd name="connsiteX1455" fmla="*/ 3424182 w 3893239"/>
                <a:gd name="connsiteY1455" fmla="*/ 914785 h 2008710"/>
                <a:gd name="connsiteX1456" fmla="*/ 3421063 w 3893239"/>
                <a:gd name="connsiteY1456" fmla="*/ 921058 h 2008710"/>
                <a:gd name="connsiteX1457" fmla="*/ 3420736 w 3893239"/>
                <a:gd name="connsiteY1457" fmla="*/ 942108 h 2008710"/>
                <a:gd name="connsiteX1458" fmla="*/ 3413641 w 3893239"/>
                <a:gd name="connsiteY1458" fmla="*/ 966272 h 2008710"/>
                <a:gd name="connsiteX1459" fmla="*/ 3399182 w 3893239"/>
                <a:gd name="connsiteY1459" fmla="*/ 1005563 h 2008710"/>
                <a:gd name="connsiteX1460" fmla="*/ 3392611 w 3893239"/>
                <a:gd name="connsiteY1460" fmla="*/ 1023975 h 2008710"/>
                <a:gd name="connsiteX1461" fmla="*/ 3389013 w 3893239"/>
                <a:gd name="connsiteY1461" fmla="*/ 1038907 h 2008710"/>
                <a:gd name="connsiteX1462" fmla="*/ 3378337 w 3893239"/>
                <a:gd name="connsiteY1462" fmla="*/ 1090006 h 2008710"/>
                <a:gd name="connsiteX1463" fmla="*/ 3369992 w 3893239"/>
                <a:gd name="connsiteY1463" fmla="*/ 1135192 h 2008710"/>
                <a:gd name="connsiteX1464" fmla="*/ 3366817 w 3893239"/>
                <a:gd name="connsiteY1464" fmla="*/ 1151340 h 2008710"/>
                <a:gd name="connsiteX1465" fmla="*/ 3361479 w 3893239"/>
                <a:gd name="connsiteY1465" fmla="*/ 1163773 h 2008710"/>
                <a:gd name="connsiteX1466" fmla="*/ 3349519 w 3893239"/>
                <a:gd name="connsiteY1466" fmla="*/ 1199719 h 2008710"/>
                <a:gd name="connsiteX1467" fmla="*/ 3345364 w 3893239"/>
                <a:gd name="connsiteY1467" fmla="*/ 1219077 h 2008710"/>
                <a:gd name="connsiteX1468" fmla="*/ 3344046 w 3893239"/>
                <a:gd name="connsiteY1468" fmla="*/ 1232219 h 2008710"/>
                <a:gd name="connsiteX1469" fmla="*/ 3339722 w 3893239"/>
                <a:gd name="connsiteY1469" fmla="*/ 1257067 h 2008710"/>
                <a:gd name="connsiteX1470" fmla="*/ 3337560 w 3893239"/>
                <a:gd name="connsiteY1470" fmla="*/ 1273706 h 2008710"/>
                <a:gd name="connsiteX1471" fmla="*/ 3329451 w 3893239"/>
                <a:gd name="connsiteY1471" fmla="*/ 1313909 h 2008710"/>
                <a:gd name="connsiteX1472" fmla="*/ 3322425 w 3893239"/>
                <a:gd name="connsiteY1472" fmla="*/ 1348166 h 2008710"/>
                <a:gd name="connsiteX1473" fmla="*/ 3321343 w 3893239"/>
                <a:gd name="connsiteY1473" fmla="*/ 1354315 h 2008710"/>
                <a:gd name="connsiteX1474" fmla="*/ 3320262 w 3893239"/>
                <a:gd name="connsiteY1474" fmla="*/ 1354146 h 2008710"/>
                <a:gd name="connsiteX1475" fmla="*/ 3318370 w 3893239"/>
                <a:gd name="connsiteY1475" fmla="*/ 1391258 h 2008710"/>
                <a:gd name="connsiteX1476" fmla="*/ 3310938 w 3893239"/>
                <a:gd name="connsiteY1476" fmla="*/ 1423842 h 2008710"/>
                <a:gd name="connsiteX1477" fmla="*/ 3305701 w 3893239"/>
                <a:gd name="connsiteY1477" fmla="*/ 1458555 h 2008710"/>
                <a:gd name="connsiteX1478" fmla="*/ 3302627 w 3893239"/>
                <a:gd name="connsiteY1478" fmla="*/ 1494653 h 2008710"/>
                <a:gd name="connsiteX1479" fmla="*/ 3294840 w 3893239"/>
                <a:gd name="connsiteY1479" fmla="*/ 1528150 h 2008710"/>
                <a:gd name="connsiteX1480" fmla="*/ 3285262 w 3893239"/>
                <a:gd name="connsiteY1480" fmla="*/ 1558911 h 2008710"/>
                <a:gd name="connsiteX1481" fmla="*/ 3278167 w 3893239"/>
                <a:gd name="connsiteY1481" fmla="*/ 1580262 h 2008710"/>
                <a:gd name="connsiteX1482" fmla="*/ 3278066 w 3893239"/>
                <a:gd name="connsiteY1482" fmla="*/ 1600043 h 2008710"/>
                <a:gd name="connsiteX1483" fmla="*/ 3270735 w 3893239"/>
                <a:gd name="connsiteY1483" fmla="*/ 1628303 h 2008710"/>
                <a:gd name="connsiteX1484" fmla="*/ 3269451 w 3893239"/>
                <a:gd name="connsiteY1484" fmla="*/ 1645347 h 2008710"/>
                <a:gd name="connsiteX1485" fmla="*/ 3261174 w 3893239"/>
                <a:gd name="connsiteY1485" fmla="*/ 1673236 h 2008710"/>
                <a:gd name="connsiteX1486" fmla="*/ 3261884 w 3893239"/>
                <a:gd name="connsiteY1486" fmla="*/ 1683236 h 2008710"/>
                <a:gd name="connsiteX1487" fmla="*/ 3247289 w 3893239"/>
                <a:gd name="connsiteY1487" fmla="*/ 1745331 h 2008710"/>
                <a:gd name="connsiteX1488" fmla="*/ 3232931 w 3893239"/>
                <a:gd name="connsiteY1488" fmla="*/ 1805905 h 2008710"/>
                <a:gd name="connsiteX1489" fmla="*/ 3219721 w 3893239"/>
                <a:gd name="connsiteY1489" fmla="*/ 1826480 h 2008710"/>
                <a:gd name="connsiteX1490" fmla="*/ 3197880 w 3893239"/>
                <a:gd name="connsiteY1490" fmla="*/ 1843980 h 2008710"/>
                <a:gd name="connsiteX1491" fmla="*/ 3161816 w 3893239"/>
                <a:gd name="connsiteY1491" fmla="*/ 1845534 h 2008710"/>
                <a:gd name="connsiteX1492" fmla="*/ 3137086 w 3893239"/>
                <a:gd name="connsiteY1492" fmla="*/ 1838507 h 2008710"/>
                <a:gd name="connsiteX1493" fmla="*/ 3107862 w 3893239"/>
                <a:gd name="connsiteY1493" fmla="*/ 1826209 h 2008710"/>
                <a:gd name="connsiteX1494" fmla="*/ 3073825 w 3893239"/>
                <a:gd name="connsiteY1494" fmla="*/ 1805888 h 2008710"/>
                <a:gd name="connsiteX1495" fmla="*/ 3036207 w 3893239"/>
                <a:gd name="connsiteY1495" fmla="*/ 1781311 h 2008710"/>
                <a:gd name="connsiteX1496" fmla="*/ 2974145 w 3893239"/>
                <a:gd name="connsiteY1496" fmla="*/ 1719148 h 2008710"/>
                <a:gd name="connsiteX1497" fmla="*/ 2951493 w 3893239"/>
                <a:gd name="connsiteY1497" fmla="*/ 1690854 h 2008710"/>
                <a:gd name="connsiteX1498" fmla="*/ 2932760 w 3893239"/>
                <a:gd name="connsiteY1498" fmla="*/ 1656411 h 2008710"/>
                <a:gd name="connsiteX1499" fmla="*/ 2929990 w 3893239"/>
                <a:gd name="connsiteY1499" fmla="*/ 1645803 h 2008710"/>
                <a:gd name="connsiteX1500" fmla="*/ 2935598 w 3893239"/>
                <a:gd name="connsiteY1500" fmla="*/ 1648438 h 2008710"/>
                <a:gd name="connsiteX1501" fmla="*/ 2907219 w 3893239"/>
                <a:gd name="connsiteY1501" fmla="*/ 1603546 h 2008710"/>
                <a:gd name="connsiteX1502" fmla="*/ 2905429 w 3893239"/>
                <a:gd name="connsiteY1502" fmla="*/ 1593139 h 2008710"/>
                <a:gd name="connsiteX1503" fmla="*/ 2894805 w 3893239"/>
                <a:gd name="connsiteY1503" fmla="*/ 1584898 h 2008710"/>
                <a:gd name="connsiteX1504" fmla="*/ 2889060 w 3893239"/>
                <a:gd name="connsiteY1504" fmla="*/ 1576529 h 2008710"/>
                <a:gd name="connsiteX1505" fmla="*/ 2876577 w 3893239"/>
                <a:gd name="connsiteY1505" fmla="*/ 1550296 h 2008710"/>
                <a:gd name="connsiteX1506" fmla="*/ 2865555 w 3893239"/>
                <a:gd name="connsiteY1506" fmla="*/ 1517078 h 2008710"/>
                <a:gd name="connsiteX1507" fmla="*/ 2863679 w 3893239"/>
                <a:gd name="connsiteY1507" fmla="*/ 1502318 h 2008710"/>
                <a:gd name="connsiteX1508" fmla="*/ 2853565 w 3893239"/>
                <a:gd name="connsiteY1508" fmla="*/ 1496530 h 2008710"/>
                <a:gd name="connsiteX1509" fmla="*/ 2847540 w 3893239"/>
                <a:gd name="connsiteY1509" fmla="*/ 1488927 h 2008710"/>
                <a:gd name="connsiteX1510" fmla="*/ 2839449 w 3893239"/>
                <a:gd name="connsiteY1510" fmla="*/ 1464653 h 2008710"/>
                <a:gd name="connsiteX1511" fmla="*/ 2816628 w 3893239"/>
                <a:gd name="connsiteY1511" fmla="*/ 1380278 h 2008710"/>
                <a:gd name="connsiteX1512" fmla="*/ 2791374 w 3893239"/>
                <a:gd name="connsiteY1512" fmla="*/ 1297794 h 2008710"/>
                <a:gd name="connsiteX1513" fmla="*/ 2790529 w 3893239"/>
                <a:gd name="connsiteY1513" fmla="*/ 1277304 h 2008710"/>
                <a:gd name="connsiteX1514" fmla="*/ 2792692 w 3893239"/>
                <a:gd name="connsiteY1514" fmla="*/ 1271409 h 2008710"/>
                <a:gd name="connsiteX1515" fmla="*/ 2791374 w 3893239"/>
                <a:gd name="connsiteY1515" fmla="*/ 1268520 h 2008710"/>
                <a:gd name="connsiteX1516" fmla="*/ 2786205 w 3893239"/>
                <a:gd name="connsiteY1516" fmla="*/ 1257692 h 2008710"/>
                <a:gd name="connsiteX1517" fmla="*/ 2790935 w 3893239"/>
                <a:gd name="connsiteY1517" fmla="*/ 1251949 h 2008710"/>
                <a:gd name="connsiteX1518" fmla="*/ 2773711 w 3893239"/>
                <a:gd name="connsiteY1518" fmla="*/ 1227986 h 2008710"/>
                <a:gd name="connsiteX1519" fmla="*/ 2773956 w 3893239"/>
                <a:gd name="connsiteY1519" fmla="*/ 1226314 h 2008710"/>
                <a:gd name="connsiteX1520" fmla="*/ 2770741 w 3893239"/>
                <a:gd name="connsiteY1520" fmla="*/ 1224584 h 2008710"/>
                <a:gd name="connsiteX1521" fmla="*/ 2766745 w 3893239"/>
                <a:gd name="connsiteY1521" fmla="*/ 1213841 h 2008710"/>
                <a:gd name="connsiteX1522" fmla="*/ 2762421 w 3893239"/>
                <a:gd name="connsiteY1522" fmla="*/ 1190530 h 2008710"/>
                <a:gd name="connsiteX1523" fmla="*/ 2760259 w 3893239"/>
                <a:gd name="connsiteY1523" fmla="*/ 1169854 h 2008710"/>
                <a:gd name="connsiteX1524" fmla="*/ 2759516 w 3893239"/>
                <a:gd name="connsiteY1524" fmla="*/ 1134381 h 2008710"/>
                <a:gd name="connsiteX1525" fmla="*/ 2759279 w 3893239"/>
                <a:gd name="connsiteY1525" fmla="*/ 1125766 h 2008710"/>
                <a:gd name="connsiteX1526" fmla="*/ 2744431 w 3893239"/>
                <a:gd name="connsiteY1526" fmla="*/ 1078097 h 2008710"/>
                <a:gd name="connsiteX1527" fmla="*/ 2736475 w 3893239"/>
                <a:gd name="connsiteY1527" fmla="*/ 1028097 h 2008710"/>
                <a:gd name="connsiteX1528" fmla="*/ 2735326 w 3893239"/>
                <a:gd name="connsiteY1528" fmla="*/ 1023401 h 2008710"/>
                <a:gd name="connsiteX1529" fmla="*/ 2710529 w 3893239"/>
                <a:gd name="connsiteY1529" fmla="*/ 913028 h 2008710"/>
                <a:gd name="connsiteX1530" fmla="*/ 2703556 w 3893239"/>
                <a:gd name="connsiteY1530" fmla="*/ 879215 h 2008710"/>
                <a:gd name="connsiteX1531" fmla="*/ 2698806 w 3893239"/>
                <a:gd name="connsiteY1531" fmla="*/ 890089 h 2008710"/>
                <a:gd name="connsiteX1532" fmla="*/ 2677252 w 3893239"/>
                <a:gd name="connsiteY1532" fmla="*/ 944566 h 2008710"/>
                <a:gd name="connsiteX1533" fmla="*/ 2655123 w 3893239"/>
                <a:gd name="connsiteY1533" fmla="*/ 1006407 h 2008710"/>
                <a:gd name="connsiteX1534" fmla="*/ 2635917 w 3893239"/>
                <a:gd name="connsiteY1534" fmla="*/ 1065039 h 2008710"/>
                <a:gd name="connsiteX1535" fmla="*/ 2618704 w 3893239"/>
                <a:gd name="connsiteY1535" fmla="*/ 1124144 h 2008710"/>
                <a:gd name="connsiteX1536" fmla="*/ 2604920 w 3893239"/>
                <a:gd name="connsiteY1536" fmla="*/ 1169331 h 2008710"/>
                <a:gd name="connsiteX1537" fmla="*/ 2590258 w 3893239"/>
                <a:gd name="connsiteY1537" fmla="*/ 1209483 h 2008710"/>
                <a:gd name="connsiteX1538" fmla="*/ 2581626 w 3893239"/>
                <a:gd name="connsiteY1538" fmla="*/ 1239719 h 2008710"/>
                <a:gd name="connsiteX1539" fmla="*/ 2569109 w 3893239"/>
                <a:gd name="connsiteY1539" fmla="*/ 1271747 h 2008710"/>
                <a:gd name="connsiteX1540" fmla="*/ 2557015 w 3893239"/>
                <a:gd name="connsiteY1540" fmla="*/ 1298774 h 2008710"/>
                <a:gd name="connsiteX1541" fmla="*/ 2544042 w 3893239"/>
                <a:gd name="connsiteY1541" fmla="*/ 1324652 h 2008710"/>
                <a:gd name="connsiteX1542" fmla="*/ 2544042 w 3893239"/>
                <a:gd name="connsiteY1542" fmla="*/ 1321443 h 2008710"/>
                <a:gd name="connsiteX1543" fmla="*/ 2542217 w 3893239"/>
                <a:gd name="connsiteY1543" fmla="*/ 1344180 h 2008710"/>
                <a:gd name="connsiteX1544" fmla="*/ 2534345 w 3893239"/>
                <a:gd name="connsiteY1544" fmla="*/ 1366241 h 2008710"/>
                <a:gd name="connsiteX1545" fmla="*/ 2513298 w 3893239"/>
                <a:gd name="connsiteY1545" fmla="*/ 1429957 h 2008710"/>
                <a:gd name="connsiteX1546" fmla="*/ 2483196 w 3893239"/>
                <a:gd name="connsiteY1546" fmla="*/ 1508843 h 2008710"/>
                <a:gd name="connsiteX1547" fmla="*/ 2461169 w 3893239"/>
                <a:gd name="connsiteY1547" fmla="*/ 1561140 h 2008710"/>
                <a:gd name="connsiteX1548" fmla="*/ 2437183 w 3893239"/>
                <a:gd name="connsiteY1548" fmla="*/ 1619924 h 2008710"/>
                <a:gd name="connsiteX1549" fmla="*/ 2425240 w 3893239"/>
                <a:gd name="connsiteY1549" fmla="*/ 1650617 h 2008710"/>
                <a:gd name="connsiteX1550" fmla="*/ 2413770 w 3893239"/>
                <a:gd name="connsiteY1550" fmla="*/ 1684722 h 2008710"/>
                <a:gd name="connsiteX1551" fmla="*/ 2398534 w 3893239"/>
                <a:gd name="connsiteY1551" fmla="*/ 1727189 h 2008710"/>
                <a:gd name="connsiteX1552" fmla="*/ 2384615 w 3893239"/>
                <a:gd name="connsiteY1552" fmla="*/ 1765668 h 2008710"/>
                <a:gd name="connsiteX1553" fmla="*/ 2306405 w 3893239"/>
                <a:gd name="connsiteY1553" fmla="*/ 1859520 h 2008710"/>
                <a:gd name="connsiteX1554" fmla="*/ 2269057 w 3893239"/>
                <a:gd name="connsiteY1554" fmla="*/ 1835483 h 2008710"/>
                <a:gd name="connsiteX1555" fmla="*/ 2256269 w 3893239"/>
                <a:gd name="connsiteY1555" fmla="*/ 1823372 h 2008710"/>
                <a:gd name="connsiteX1556" fmla="*/ 2249040 w 3893239"/>
                <a:gd name="connsiteY1556" fmla="*/ 1820111 h 2008710"/>
                <a:gd name="connsiteX1557" fmla="*/ 2253668 w 3893239"/>
                <a:gd name="connsiteY1557" fmla="*/ 1820601 h 2008710"/>
                <a:gd name="connsiteX1558" fmla="*/ 2212958 w 3893239"/>
                <a:gd name="connsiteY1558" fmla="*/ 1785601 h 2008710"/>
                <a:gd name="connsiteX1559" fmla="*/ 2198600 w 3893239"/>
                <a:gd name="connsiteY1559" fmla="*/ 1746344 h 2008710"/>
                <a:gd name="connsiteX1560" fmla="*/ 2192891 w 3893239"/>
                <a:gd name="connsiteY1560" fmla="*/ 1715972 h 2008710"/>
                <a:gd name="connsiteX1561" fmla="*/ 2187452 w 3893239"/>
                <a:gd name="connsiteY1561" fmla="*/ 1689013 h 2008710"/>
                <a:gd name="connsiteX1562" fmla="*/ 2180796 w 3893239"/>
                <a:gd name="connsiteY1562" fmla="*/ 1597897 h 2008710"/>
                <a:gd name="connsiteX1563" fmla="*/ 2175391 w 3893239"/>
                <a:gd name="connsiteY1563" fmla="*/ 1582255 h 2008710"/>
                <a:gd name="connsiteX1564" fmla="*/ 2172147 w 3893239"/>
                <a:gd name="connsiteY1564" fmla="*/ 1554789 h 2008710"/>
                <a:gd name="connsiteX1565" fmla="*/ 2172147 w 3893239"/>
                <a:gd name="connsiteY1565" fmla="*/ 1541883 h 2008710"/>
                <a:gd name="connsiteX1566" fmla="*/ 2170931 w 3893239"/>
                <a:gd name="connsiteY1566" fmla="*/ 1532627 h 2008710"/>
                <a:gd name="connsiteX1567" fmla="*/ 2165661 w 3893239"/>
                <a:gd name="connsiteY1567" fmla="*/ 1510532 h 2008710"/>
                <a:gd name="connsiteX1568" fmla="*/ 2166742 w 3893239"/>
                <a:gd name="connsiteY1568" fmla="*/ 1477018 h 2008710"/>
                <a:gd name="connsiteX1569" fmla="*/ 2163499 w 3893239"/>
                <a:gd name="connsiteY1569" fmla="*/ 1437930 h 2008710"/>
                <a:gd name="connsiteX1570" fmla="*/ 2164580 w 3893239"/>
                <a:gd name="connsiteY1570" fmla="*/ 1404433 h 2008710"/>
                <a:gd name="connsiteX1571" fmla="*/ 2163499 w 3893239"/>
                <a:gd name="connsiteY1571" fmla="*/ 1368707 h 2008710"/>
                <a:gd name="connsiteX1572" fmla="*/ 2163499 w 3893239"/>
                <a:gd name="connsiteY1572" fmla="*/ 1319298 h 2008710"/>
                <a:gd name="connsiteX1573" fmla="*/ 2165661 w 3893239"/>
                <a:gd name="connsiteY1573" fmla="*/ 1267659 h 2008710"/>
                <a:gd name="connsiteX1574" fmla="*/ 2165661 w 3893239"/>
                <a:gd name="connsiteY1574" fmla="*/ 1247980 h 2008710"/>
                <a:gd name="connsiteX1575" fmla="*/ 2170256 w 3893239"/>
                <a:gd name="connsiteY1575" fmla="*/ 1226003 h 2008710"/>
                <a:gd name="connsiteX1576" fmla="*/ 2172147 w 3893239"/>
                <a:gd name="connsiteY1576" fmla="*/ 1198233 h 2008710"/>
                <a:gd name="connsiteX1577" fmla="*/ 2173228 w 3893239"/>
                <a:gd name="connsiteY1577" fmla="*/ 1156324 h 2008710"/>
                <a:gd name="connsiteX1578" fmla="*/ 2180526 w 3893239"/>
                <a:gd name="connsiteY1578" fmla="*/ 1106239 h 2008710"/>
                <a:gd name="connsiteX1579" fmla="*/ 2181877 w 3893239"/>
                <a:gd name="connsiteY1579" fmla="*/ 1103790 h 2008710"/>
                <a:gd name="connsiteX1580" fmla="*/ 2180796 w 3893239"/>
                <a:gd name="connsiteY1580" fmla="*/ 1094110 h 2008710"/>
                <a:gd name="connsiteX1581" fmla="*/ 2180796 w 3893239"/>
                <a:gd name="connsiteY1581" fmla="*/ 1067016 h 2008710"/>
                <a:gd name="connsiteX1582" fmla="*/ 2189310 w 3893239"/>
                <a:gd name="connsiteY1582" fmla="*/ 1035867 h 2008710"/>
                <a:gd name="connsiteX1583" fmla="*/ 2189445 w 3893239"/>
                <a:gd name="connsiteY1583" fmla="*/ 1024921 h 2008710"/>
                <a:gd name="connsiteX1584" fmla="*/ 2189445 w 3893239"/>
                <a:gd name="connsiteY1584" fmla="*/ 993502 h 2008710"/>
                <a:gd name="connsiteX1585" fmla="*/ 2191573 w 3893239"/>
                <a:gd name="connsiteY1585" fmla="*/ 977032 h 2008710"/>
                <a:gd name="connsiteX1586" fmla="*/ 2196065 w 3893239"/>
                <a:gd name="connsiteY1586" fmla="*/ 965185 h 2008710"/>
                <a:gd name="connsiteX1587" fmla="*/ 2195999 w 3893239"/>
                <a:gd name="connsiteY1587" fmla="*/ 963866 h 2008710"/>
                <a:gd name="connsiteX1588" fmla="*/ 2195931 w 3893239"/>
                <a:gd name="connsiteY1588" fmla="*/ 957927 h 2008710"/>
                <a:gd name="connsiteX1589" fmla="*/ 2199377 w 3893239"/>
                <a:gd name="connsiteY1589" fmla="*/ 924971 h 2008710"/>
                <a:gd name="connsiteX1590" fmla="*/ 2204580 w 3893239"/>
                <a:gd name="connsiteY1590" fmla="*/ 894920 h 2008710"/>
                <a:gd name="connsiteX1591" fmla="*/ 2207823 w 3893239"/>
                <a:gd name="connsiteY1591" fmla="*/ 868332 h 2008710"/>
                <a:gd name="connsiteX1592" fmla="*/ 2211844 w 3893239"/>
                <a:gd name="connsiteY1592" fmla="*/ 835595 h 2008710"/>
                <a:gd name="connsiteX1593" fmla="*/ 2214310 w 3893239"/>
                <a:gd name="connsiteY1593" fmla="*/ 818078 h 2008710"/>
                <a:gd name="connsiteX1594" fmla="*/ 2213229 w 3893239"/>
                <a:gd name="connsiteY1594" fmla="*/ 793771 h 2008710"/>
                <a:gd name="connsiteX1595" fmla="*/ 2218144 w 3893239"/>
                <a:gd name="connsiteY1595" fmla="*/ 773163 h 2008710"/>
                <a:gd name="connsiteX1596" fmla="*/ 2216742 w 3893239"/>
                <a:gd name="connsiteY1596" fmla="*/ 764919 h 2008710"/>
                <a:gd name="connsiteX1597" fmla="*/ 2216979 w 3893239"/>
                <a:gd name="connsiteY1597" fmla="*/ 731574 h 2008710"/>
                <a:gd name="connsiteX1598" fmla="*/ 2221877 w 3893239"/>
                <a:gd name="connsiteY1598" fmla="*/ 689733 h 2008710"/>
                <a:gd name="connsiteX1599" fmla="*/ 2222148 w 3893239"/>
                <a:gd name="connsiteY1599" fmla="*/ 635391 h 2008710"/>
                <a:gd name="connsiteX1600" fmla="*/ 2224040 w 3893239"/>
                <a:gd name="connsiteY1600" fmla="*/ 611067 h 2008710"/>
                <a:gd name="connsiteX1601" fmla="*/ 2228837 w 3893239"/>
                <a:gd name="connsiteY1601" fmla="*/ 583702 h 2008710"/>
                <a:gd name="connsiteX1602" fmla="*/ 2231759 w 3893239"/>
                <a:gd name="connsiteY1602" fmla="*/ 560746 h 2008710"/>
                <a:gd name="connsiteX1603" fmla="*/ 2228736 w 3893239"/>
                <a:gd name="connsiteY1603" fmla="*/ 535729 h 2008710"/>
                <a:gd name="connsiteX1604" fmla="*/ 2234310 w 3893239"/>
                <a:gd name="connsiteY1604" fmla="*/ 490323 h 2008710"/>
                <a:gd name="connsiteX1605" fmla="*/ 2252452 w 3893239"/>
                <a:gd name="connsiteY1605" fmla="*/ 455863 h 2008710"/>
                <a:gd name="connsiteX1606" fmla="*/ 2294597 w 3893239"/>
                <a:gd name="connsiteY1606" fmla="*/ 432991 h 2008710"/>
                <a:gd name="connsiteX1607" fmla="*/ 2333871 w 3893239"/>
                <a:gd name="connsiteY1607" fmla="*/ 448566 h 2008710"/>
                <a:gd name="connsiteX1608" fmla="*/ 2342892 w 3893239"/>
                <a:gd name="connsiteY1608" fmla="*/ 458667 h 2008710"/>
                <a:gd name="connsiteX1609" fmla="*/ 2347520 w 3893239"/>
                <a:gd name="connsiteY1609" fmla="*/ 464377 h 2008710"/>
                <a:gd name="connsiteX1610" fmla="*/ 2369581 w 3893239"/>
                <a:gd name="connsiteY1610" fmla="*/ 548195 h 2008710"/>
                <a:gd name="connsiteX1611" fmla="*/ 2366743 w 3893239"/>
                <a:gd name="connsiteY1611" fmla="*/ 563584 h 2008710"/>
                <a:gd name="connsiteX1612" fmla="*/ 2364581 w 3893239"/>
                <a:gd name="connsiteY1612" fmla="*/ 582688 h 2008710"/>
                <a:gd name="connsiteX1613" fmla="*/ 2364581 w 3893239"/>
                <a:gd name="connsiteY1613" fmla="*/ 606320 h 2008710"/>
                <a:gd name="connsiteX1614" fmla="*/ 2356743 w 3893239"/>
                <a:gd name="connsiteY1614" fmla="*/ 639716 h 2008710"/>
                <a:gd name="connsiteX1615" fmla="*/ 2357013 w 3893239"/>
                <a:gd name="connsiteY1615" fmla="*/ 640425 h 2008710"/>
                <a:gd name="connsiteX1616" fmla="*/ 2358094 w 3893239"/>
                <a:gd name="connsiteY1616" fmla="*/ 646540 h 2008710"/>
                <a:gd name="connsiteX1617" fmla="*/ 2355932 w 3893239"/>
                <a:gd name="connsiteY1617" fmla="*/ 680324 h 2008710"/>
                <a:gd name="connsiteX1618" fmla="*/ 2350392 w 3893239"/>
                <a:gd name="connsiteY1618" fmla="*/ 718905 h 2008710"/>
                <a:gd name="connsiteX1619" fmla="*/ 2348365 w 3893239"/>
                <a:gd name="connsiteY1619" fmla="*/ 729328 h 2008710"/>
                <a:gd name="connsiteX1620" fmla="*/ 2349446 w 3893239"/>
                <a:gd name="connsiteY1620" fmla="*/ 747014 h 2008710"/>
                <a:gd name="connsiteX1621" fmla="*/ 2348348 w 3893239"/>
                <a:gd name="connsiteY1621" fmla="*/ 770713 h 2008710"/>
                <a:gd name="connsiteX1622" fmla="*/ 2340088 w 3893239"/>
                <a:gd name="connsiteY1622" fmla="*/ 799717 h 2008710"/>
                <a:gd name="connsiteX1623" fmla="*/ 2340797 w 3893239"/>
                <a:gd name="connsiteY1623" fmla="*/ 805392 h 2008710"/>
                <a:gd name="connsiteX1624" fmla="*/ 2338432 w 3893239"/>
                <a:gd name="connsiteY1624" fmla="*/ 859227 h 2008710"/>
                <a:gd name="connsiteX1625" fmla="*/ 2329141 w 3893239"/>
                <a:gd name="connsiteY1625" fmla="*/ 914988 h 2008710"/>
                <a:gd name="connsiteX1626" fmla="*/ 2324429 w 3893239"/>
                <a:gd name="connsiteY1626" fmla="*/ 943417 h 2008710"/>
                <a:gd name="connsiteX1627" fmla="*/ 2323500 w 3893239"/>
                <a:gd name="connsiteY1627" fmla="*/ 975731 h 2008710"/>
                <a:gd name="connsiteX1628" fmla="*/ 2322098 w 3893239"/>
                <a:gd name="connsiteY1628" fmla="*/ 998316 h 2008710"/>
                <a:gd name="connsiteX1629" fmla="*/ 2315324 w 3893239"/>
                <a:gd name="connsiteY1629" fmla="*/ 1024380 h 2008710"/>
                <a:gd name="connsiteX1630" fmla="*/ 2312081 w 3893239"/>
                <a:gd name="connsiteY1630" fmla="*/ 1044380 h 2008710"/>
                <a:gd name="connsiteX1631" fmla="*/ 2312300 w 3893239"/>
                <a:gd name="connsiteY1631" fmla="*/ 1066509 h 2008710"/>
                <a:gd name="connsiteX1632" fmla="*/ 2307689 w 3893239"/>
                <a:gd name="connsiteY1632" fmla="*/ 1081712 h 2008710"/>
                <a:gd name="connsiteX1633" fmla="*/ 2307283 w 3893239"/>
                <a:gd name="connsiteY1633" fmla="*/ 1098384 h 2008710"/>
                <a:gd name="connsiteX1634" fmla="*/ 2306202 w 3893239"/>
                <a:gd name="connsiteY1634" fmla="*/ 1118908 h 2008710"/>
                <a:gd name="connsiteX1635" fmla="*/ 2302959 w 3893239"/>
                <a:gd name="connsiteY1635" fmla="*/ 1138452 h 2008710"/>
                <a:gd name="connsiteX1636" fmla="*/ 2299716 w 3893239"/>
                <a:gd name="connsiteY1636" fmla="*/ 1153232 h 2008710"/>
                <a:gd name="connsiteX1637" fmla="*/ 2296405 w 3893239"/>
                <a:gd name="connsiteY1637" fmla="*/ 1224888 h 2008710"/>
                <a:gd name="connsiteX1638" fmla="*/ 2291067 w 3893239"/>
                <a:gd name="connsiteY1638" fmla="*/ 1297625 h 2008710"/>
                <a:gd name="connsiteX1639" fmla="*/ 2291067 w 3893239"/>
                <a:gd name="connsiteY1639" fmla="*/ 1433572 h 2008710"/>
                <a:gd name="connsiteX1640" fmla="*/ 2291067 w 3893239"/>
                <a:gd name="connsiteY1640" fmla="*/ 1509248 h 2008710"/>
                <a:gd name="connsiteX1641" fmla="*/ 2291067 w 3893239"/>
                <a:gd name="connsiteY1641" fmla="*/ 1536546 h 2008710"/>
                <a:gd name="connsiteX1642" fmla="*/ 2297554 w 3893239"/>
                <a:gd name="connsiteY1642" fmla="*/ 1561681 h 2008710"/>
                <a:gd name="connsiteX1643" fmla="*/ 2297554 w 3893239"/>
                <a:gd name="connsiteY1643" fmla="*/ 1571073 h 2008710"/>
                <a:gd name="connsiteX1644" fmla="*/ 2297123 w 3893239"/>
                <a:gd name="connsiteY1644" fmla="*/ 1602192 h 2008710"/>
                <a:gd name="connsiteX1645" fmla="*/ 2299234 w 3893239"/>
                <a:gd name="connsiteY1645" fmla="*/ 1620124 h 2008710"/>
                <a:gd name="connsiteX1646" fmla="*/ 2305898 w 3893239"/>
                <a:gd name="connsiteY1646" fmla="*/ 1603911 h 2008710"/>
                <a:gd name="connsiteX1647" fmla="*/ 2337554 w 3893239"/>
                <a:gd name="connsiteY1647" fmla="*/ 1530768 h 2008710"/>
                <a:gd name="connsiteX1648" fmla="*/ 2365561 w 3893239"/>
                <a:gd name="connsiteY1648" fmla="*/ 1465109 h 2008710"/>
                <a:gd name="connsiteX1649" fmla="*/ 2387926 w 3893239"/>
                <a:gd name="connsiteY1649" fmla="*/ 1401612 h 2008710"/>
                <a:gd name="connsiteX1650" fmla="*/ 2424108 w 3893239"/>
                <a:gd name="connsiteY1650" fmla="*/ 1307896 h 2008710"/>
                <a:gd name="connsiteX1651" fmla="*/ 2458568 w 3893239"/>
                <a:gd name="connsiteY1651" fmla="*/ 1210969 h 2008710"/>
                <a:gd name="connsiteX1652" fmla="*/ 2483805 w 3893239"/>
                <a:gd name="connsiteY1652" fmla="*/ 1138232 h 2008710"/>
                <a:gd name="connsiteX1653" fmla="*/ 2505798 w 3893239"/>
                <a:gd name="connsiteY1653" fmla="*/ 1067016 h 2008710"/>
                <a:gd name="connsiteX1654" fmla="*/ 2529717 w 3893239"/>
                <a:gd name="connsiteY1654" fmla="*/ 993164 h 2008710"/>
                <a:gd name="connsiteX1655" fmla="*/ 2557589 w 3893239"/>
                <a:gd name="connsiteY1655" fmla="*/ 914244 h 2008710"/>
                <a:gd name="connsiteX1656" fmla="*/ 2580461 w 3893239"/>
                <a:gd name="connsiteY1656" fmla="*/ 855933 h 2008710"/>
                <a:gd name="connsiteX1657" fmla="*/ 2608772 w 3893239"/>
                <a:gd name="connsiteY1657" fmla="*/ 795865 h 2008710"/>
                <a:gd name="connsiteX1658" fmla="*/ 2632116 w 3893239"/>
                <a:gd name="connsiteY1658" fmla="*/ 751456 h 2008710"/>
                <a:gd name="connsiteX1659" fmla="*/ 2671137 w 3893239"/>
                <a:gd name="connsiteY1659" fmla="*/ 704818 h 2008710"/>
                <a:gd name="connsiteX1660" fmla="*/ 2697235 w 3893239"/>
                <a:gd name="connsiteY1660" fmla="*/ 696270 h 2008710"/>
                <a:gd name="connsiteX1661" fmla="*/ 2717725 w 3893239"/>
                <a:gd name="connsiteY1661" fmla="*/ 693466 h 2008710"/>
                <a:gd name="connsiteX1662" fmla="*/ 2791509 w 3893239"/>
                <a:gd name="connsiteY1662" fmla="*/ 724716 h 2008710"/>
                <a:gd name="connsiteX1663" fmla="*/ 2811425 w 3893239"/>
                <a:gd name="connsiteY1663" fmla="*/ 779328 h 2008710"/>
                <a:gd name="connsiteX1664" fmla="*/ 2822759 w 3893239"/>
                <a:gd name="connsiteY1664" fmla="*/ 839312 h 2008710"/>
                <a:gd name="connsiteX1665" fmla="*/ 2827878 w 3893239"/>
                <a:gd name="connsiteY1665" fmla="*/ 876153 h 2008710"/>
                <a:gd name="connsiteX1666" fmla="*/ 2835733 w 3893239"/>
                <a:gd name="connsiteY1666" fmla="*/ 908299 h 2008710"/>
                <a:gd name="connsiteX1667" fmla="*/ 2840260 w 3893239"/>
                <a:gd name="connsiteY1667" fmla="*/ 933096 h 2008710"/>
                <a:gd name="connsiteX1668" fmla="*/ 2840057 w 3893239"/>
                <a:gd name="connsiteY1668" fmla="*/ 945055 h 2008710"/>
                <a:gd name="connsiteX1669" fmla="*/ 2844246 w 3893239"/>
                <a:gd name="connsiteY1669" fmla="*/ 972758 h 2008710"/>
                <a:gd name="connsiteX1670" fmla="*/ 2841999 w 3893239"/>
                <a:gd name="connsiteY1670" fmla="*/ 983367 h 2008710"/>
                <a:gd name="connsiteX1671" fmla="*/ 2840383 w 3893239"/>
                <a:gd name="connsiteY1671" fmla="*/ 990335 h 2008710"/>
                <a:gd name="connsiteX1672" fmla="*/ 2844584 w 3893239"/>
                <a:gd name="connsiteY1672" fmla="*/ 1011323 h 2008710"/>
                <a:gd name="connsiteX1673" fmla="*/ 2847219 w 3893239"/>
                <a:gd name="connsiteY1673" fmla="*/ 1028738 h 2008710"/>
                <a:gd name="connsiteX1674" fmla="*/ 2853233 w 3893239"/>
                <a:gd name="connsiteY1674" fmla="*/ 1051914 h 2008710"/>
                <a:gd name="connsiteX1675" fmla="*/ 2854719 w 3893239"/>
                <a:gd name="connsiteY1675" fmla="*/ 1062995 h 2008710"/>
                <a:gd name="connsiteX1676" fmla="*/ 2859812 w 3893239"/>
                <a:gd name="connsiteY1676" fmla="*/ 1096429 h 2008710"/>
                <a:gd name="connsiteX1677" fmla="*/ 2857979 w 3893239"/>
                <a:gd name="connsiteY1677" fmla="*/ 1102259 h 2008710"/>
                <a:gd name="connsiteX1678" fmla="*/ 2862151 w 3893239"/>
                <a:gd name="connsiteY1678" fmla="*/ 1110990 h 2008710"/>
                <a:gd name="connsiteX1679" fmla="*/ 2862962 w 3893239"/>
                <a:gd name="connsiteY1679" fmla="*/ 1121391 h 2008710"/>
                <a:gd name="connsiteX1680" fmla="*/ 2864314 w 3893239"/>
                <a:gd name="connsiteY1680" fmla="*/ 1134921 h 2008710"/>
                <a:gd name="connsiteX1681" fmla="*/ 2864314 w 3893239"/>
                <a:gd name="connsiteY1681" fmla="*/ 1169989 h 2008710"/>
                <a:gd name="connsiteX1682" fmla="*/ 2867827 w 3893239"/>
                <a:gd name="connsiteY1682" fmla="*/ 1172151 h 2008710"/>
                <a:gd name="connsiteX1683" fmla="*/ 2890243 w 3893239"/>
                <a:gd name="connsiteY1683" fmla="*/ 1230108 h 2008710"/>
                <a:gd name="connsiteX1684" fmla="*/ 2904449 w 3893239"/>
                <a:gd name="connsiteY1684" fmla="*/ 1287895 h 2008710"/>
                <a:gd name="connsiteX1685" fmla="*/ 2907287 w 3893239"/>
                <a:gd name="connsiteY1685" fmla="*/ 1296814 h 2008710"/>
                <a:gd name="connsiteX1686" fmla="*/ 2907422 w 3893239"/>
                <a:gd name="connsiteY1686" fmla="*/ 1300294 h 2008710"/>
                <a:gd name="connsiteX1687" fmla="*/ 2923098 w 3893239"/>
                <a:gd name="connsiteY1687" fmla="*/ 1341815 h 2008710"/>
                <a:gd name="connsiteX1688" fmla="*/ 2930395 w 3893239"/>
                <a:gd name="connsiteY1688" fmla="*/ 1379585 h 2008710"/>
                <a:gd name="connsiteX1689" fmla="*/ 2936814 w 3893239"/>
                <a:gd name="connsiteY1689" fmla="*/ 1410650 h 2008710"/>
                <a:gd name="connsiteX1690" fmla="*/ 2946476 w 3893239"/>
                <a:gd name="connsiteY1690" fmla="*/ 1433437 h 2008710"/>
                <a:gd name="connsiteX1691" fmla="*/ 2967287 w 3893239"/>
                <a:gd name="connsiteY1691" fmla="*/ 1483471 h 2008710"/>
                <a:gd name="connsiteX1692" fmla="*/ 2990176 w 3893239"/>
                <a:gd name="connsiteY1692" fmla="*/ 1539333 h 2008710"/>
                <a:gd name="connsiteX1693" fmla="*/ 3013977 w 3893239"/>
                <a:gd name="connsiteY1693" fmla="*/ 1597762 h 2008710"/>
                <a:gd name="connsiteX1694" fmla="*/ 3021882 w 3893239"/>
                <a:gd name="connsiteY1694" fmla="*/ 1628168 h 2008710"/>
                <a:gd name="connsiteX1695" fmla="*/ 3026004 w 3893239"/>
                <a:gd name="connsiteY1695" fmla="*/ 1631512 h 2008710"/>
                <a:gd name="connsiteX1696" fmla="*/ 3033318 w 3893239"/>
                <a:gd name="connsiteY1696" fmla="*/ 1637745 h 2008710"/>
                <a:gd name="connsiteX1697" fmla="*/ 3045193 w 3893239"/>
                <a:gd name="connsiteY1697" fmla="*/ 1648539 h 2008710"/>
                <a:gd name="connsiteX1698" fmla="*/ 3069416 w 3893239"/>
                <a:gd name="connsiteY1698" fmla="*/ 1686935 h 2008710"/>
                <a:gd name="connsiteX1699" fmla="*/ 3096511 w 3893239"/>
                <a:gd name="connsiteY1699" fmla="*/ 1722391 h 2008710"/>
                <a:gd name="connsiteX1700" fmla="*/ 3109653 w 3893239"/>
                <a:gd name="connsiteY1700" fmla="*/ 1732526 h 2008710"/>
                <a:gd name="connsiteX1701" fmla="*/ 3111176 w 3893239"/>
                <a:gd name="connsiteY1701" fmla="*/ 1733390 h 2008710"/>
                <a:gd name="connsiteX1702" fmla="*/ 3123099 w 3893239"/>
                <a:gd name="connsiteY1702" fmla="*/ 1684300 h 2008710"/>
                <a:gd name="connsiteX1703" fmla="*/ 3138977 w 3893239"/>
                <a:gd name="connsiteY1703" fmla="*/ 1636580 h 2008710"/>
                <a:gd name="connsiteX1704" fmla="*/ 3142964 w 3893239"/>
                <a:gd name="connsiteY1704" fmla="*/ 1604299 h 2008710"/>
                <a:gd name="connsiteX1705" fmla="*/ 3152187 w 3893239"/>
                <a:gd name="connsiteY1705" fmla="*/ 1574147 h 2008710"/>
                <a:gd name="connsiteX1706" fmla="*/ 3166748 w 3893239"/>
                <a:gd name="connsiteY1706" fmla="*/ 1497914 h 2008710"/>
                <a:gd name="connsiteX1707" fmla="*/ 3181883 w 3893239"/>
                <a:gd name="connsiteY1707" fmla="*/ 1415565 h 2008710"/>
                <a:gd name="connsiteX1708" fmla="*/ 3192728 w 3893239"/>
                <a:gd name="connsiteY1708" fmla="*/ 1362693 h 2008710"/>
                <a:gd name="connsiteX1709" fmla="*/ 3203505 w 3893239"/>
                <a:gd name="connsiteY1709" fmla="*/ 1307727 h 2008710"/>
                <a:gd name="connsiteX1710" fmla="*/ 3206089 w 3893239"/>
                <a:gd name="connsiteY1710" fmla="*/ 1292068 h 2008710"/>
                <a:gd name="connsiteX1711" fmla="*/ 3209991 w 3893239"/>
                <a:gd name="connsiteY1711" fmla="*/ 1279179 h 2008710"/>
                <a:gd name="connsiteX1712" fmla="*/ 3219907 w 3893239"/>
                <a:gd name="connsiteY1712" fmla="*/ 1228284 h 2008710"/>
                <a:gd name="connsiteX1713" fmla="*/ 3234924 w 3893239"/>
                <a:gd name="connsiteY1713" fmla="*/ 1171949 h 2008710"/>
                <a:gd name="connsiteX1714" fmla="*/ 3237018 w 3893239"/>
                <a:gd name="connsiteY1714" fmla="*/ 1151982 h 2008710"/>
                <a:gd name="connsiteX1715" fmla="*/ 3241106 w 3893239"/>
                <a:gd name="connsiteY1715" fmla="*/ 1125090 h 2008710"/>
                <a:gd name="connsiteX1716" fmla="*/ 3247931 w 3893239"/>
                <a:gd name="connsiteY1716" fmla="*/ 1098452 h 2008710"/>
                <a:gd name="connsiteX1717" fmla="*/ 3257661 w 3893239"/>
                <a:gd name="connsiteY1717" fmla="*/ 1064786 h 2008710"/>
                <a:gd name="connsiteX1718" fmla="*/ 3259721 w 3893239"/>
                <a:gd name="connsiteY1718" fmla="*/ 1069854 h 2008710"/>
                <a:gd name="connsiteX1719" fmla="*/ 3267424 w 3893239"/>
                <a:gd name="connsiteY1719" fmla="*/ 1012353 h 2008710"/>
                <a:gd name="connsiteX1720" fmla="*/ 3281546 w 3893239"/>
                <a:gd name="connsiteY1720" fmla="*/ 962421 h 2008710"/>
                <a:gd name="connsiteX1721" fmla="*/ 3284586 w 3893239"/>
                <a:gd name="connsiteY1721" fmla="*/ 938822 h 2008710"/>
                <a:gd name="connsiteX1722" fmla="*/ 3293168 w 3893239"/>
                <a:gd name="connsiteY1722" fmla="*/ 911778 h 2008710"/>
                <a:gd name="connsiteX1723" fmla="*/ 3313776 w 3893239"/>
                <a:gd name="connsiteY1723" fmla="*/ 844346 h 2008710"/>
                <a:gd name="connsiteX1724" fmla="*/ 3336006 w 3893239"/>
                <a:gd name="connsiteY1724" fmla="*/ 746811 h 2008710"/>
                <a:gd name="connsiteX1725" fmla="*/ 3341749 w 3893239"/>
                <a:gd name="connsiteY1725" fmla="*/ 735324 h 2008710"/>
                <a:gd name="connsiteX1726" fmla="*/ 3346073 w 3893239"/>
                <a:gd name="connsiteY1726" fmla="*/ 726676 h 2008710"/>
                <a:gd name="connsiteX1727" fmla="*/ 3349181 w 3893239"/>
                <a:gd name="connsiteY1727" fmla="*/ 719801 h 2008710"/>
                <a:gd name="connsiteX1728" fmla="*/ 3350533 w 3893239"/>
                <a:gd name="connsiteY1728" fmla="*/ 715730 h 2008710"/>
                <a:gd name="connsiteX1729" fmla="*/ 3356327 w 3893239"/>
                <a:gd name="connsiteY1729" fmla="*/ 676304 h 2008710"/>
                <a:gd name="connsiteX1730" fmla="*/ 3371175 w 3893239"/>
                <a:gd name="connsiteY1730" fmla="*/ 641912 h 2008710"/>
                <a:gd name="connsiteX1731" fmla="*/ 3405009 w 3893239"/>
                <a:gd name="connsiteY1731" fmla="*/ 554935 h 2008710"/>
                <a:gd name="connsiteX1732" fmla="*/ 3439486 w 3893239"/>
                <a:gd name="connsiteY1732" fmla="*/ 468769 h 2008710"/>
                <a:gd name="connsiteX1733" fmla="*/ 3456665 w 3893239"/>
                <a:gd name="connsiteY1733" fmla="*/ 433971 h 2008710"/>
                <a:gd name="connsiteX1734" fmla="*/ 3471813 w 3893239"/>
                <a:gd name="connsiteY1734" fmla="*/ 413633 h 2008710"/>
                <a:gd name="connsiteX1735" fmla="*/ 3480497 w 3893239"/>
                <a:gd name="connsiteY1735" fmla="*/ 406266 h 2008710"/>
                <a:gd name="connsiteX1736" fmla="*/ 3481695 w 3893239"/>
                <a:gd name="connsiteY1736" fmla="*/ 399630 h 2008710"/>
                <a:gd name="connsiteX1737" fmla="*/ 3486935 w 3893239"/>
                <a:gd name="connsiteY1737" fmla="*/ 379984 h 2008710"/>
                <a:gd name="connsiteX1738" fmla="*/ 3497561 w 3893239"/>
                <a:gd name="connsiteY1738" fmla="*/ 359680 h 2008710"/>
                <a:gd name="connsiteX1739" fmla="*/ 3539250 w 3893239"/>
                <a:gd name="connsiteY1739" fmla="*/ 286132 h 2008710"/>
                <a:gd name="connsiteX1740" fmla="*/ 3575399 w 3893239"/>
                <a:gd name="connsiteY1740" fmla="*/ 235727 h 2008710"/>
                <a:gd name="connsiteX1741" fmla="*/ 3583609 w 3893239"/>
                <a:gd name="connsiteY1741" fmla="*/ 224240 h 2008710"/>
                <a:gd name="connsiteX1742" fmla="*/ 3626159 w 3893239"/>
                <a:gd name="connsiteY1742" fmla="*/ 168716 h 2008710"/>
                <a:gd name="connsiteX1743" fmla="*/ 3675400 w 3893239"/>
                <a:gd name="connsiteY1743" fmla="*/ 117314 h 2008710"/>
                <a:gd name="connsiteX1744" fmla="*/ 3695569 w 3893239"/>
                <a:gd name="connsiteY1744" fmla="*/ 98277 h 2008710"/>
                <a:gd name="connsiteX1745" fmla="*/ 3715231 w 3893239"/>
                <a:gd name="connsiteY1745" fmla="*/ 73361 h 2008710"/>
                <a:gd name="connsiteX1746" fmla="*/ 3727224 w 3893239"/>
                <a:gd name="connsiteY1746" fmla="*/ 60557 h 2008710"/>
                <a:gd name="connsiteX1747" fmla="*/ 3754674 w 3893239"/>
                <a:gd name="connsiteY1747" fmla="*/ 45388 h 2008710"/>
                <a:gd name="connsiteX1748" fmla="*/ 3767731 w 3893239"/>
                <a:gd name="connsiteY1748" fmla="*/ 35827 h 2008710"/>
                <a:gd name="connsiteX1749" fmla="*/ 3794471 w 3893239"/>
                <a:gd name="connsiteY1749" fmla="*/ 18851 h 2008710"/>
                <a:gd name="connsiteX1750" fmla="*/ 3808847 w 3893239"/>
                <a:gd name="connsiteY1750" fmla="*/ 12009 h 2008710"/>
                <a:gd name="connsiteX1751" fmla="*/ 3837320 w 3893239"/>
                <a:gd name="connsiteY1751" fmla="*/ 167 h 200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Lst>
              <a:rect l="l" t="t" r="r" b="b"/>
              <a:pathLst>
                <a:path w="3893239" h="2008710">
                  <a:moveTo>
                    <a:pt x="1616087" y="1878980"/>
                  </a:moveTo>
                  <a:lnTo>
                    <a:pt x="1616087" y="1917899"/>
                  </a:lnTo>
                  <a:lnTo>
                    <a:pt x="1657168" y="1878980"/>
                  </a:lnTo>
                  <a:lnTo>
                    <a:pt x="1616087" y="1878980"/>
                  </a:lnTo>
                  <a:close/>
                  <a:moveTo>
                    <a:pt x="1758757" y="1832966"/>
                  </a:moveTo>
                  <a:cubicBezTo>
                    <a:pt x="1758397" y="1833327"/>
                    <a:pt x="1758126" y="1834819"/>
                    <a:pt x="1757946" y="1837443"/>
                  </a:cubicBezTo>
                  <a:cubicBezTo>
                    <a:pt x="1757923" y="1838413"/>
                    <a:pt x="1757899" y="1839382"/>
                    <a:pt x="1757876" y="1840352"/>
                  </a:cubicBezTo>
                  <a:lnTo>
                    <a:pt x="1759838" y="1842223"/>
                  </a:lnTo>
                  <a:cubicBezTo>
                    <a:pt x="1759838" y="1835331"/>
                    <a:pt x="1759478" y="1832246"/>
                    <a:pt x="1758757" y="1832966"/>
                  </a:cubicBezTo>
                  <a:close/>
                  <a:moveTo>
                    <a:pt x="1739774" y="1811517"/>
                  </a:moveTo>
                  <a:lnTo>
                    <a:pt x="1735142" y="1815196"/>
                  </a:lnTo>
                  <a:cubicBezTo>
                    <a:pt x="1738543" y="1811908"/>
                    <a:pt x="1740243" y="1811705"/>
                    <a:pt x="1740243" y="1814588"/>
                  </a:cubicBezTo>
                  <a:cubicBezTo>
                    <a:pt x="1740087" y="1813564"/>
                    <a:pt x="1739930" y="1812541"/>
                    <a:pt x="1739774" y="1811517"/>
                  </a:cubicBezTo>
                  <a:close/>
                  <a:moveTo>
                    <a:pt x="1704297" y="1798190"/>
                  </a:moveTo>
                  <a:cubicBezTo>
                    <a:pt x="1700874" y="1798514"/>
                    <a:pt x="1699162" y="1800015"/>
                    <a:pt x="1699162" y="1802696"/>
                  </a:cubicBezTo>
                  <a:lnTo>
                    <a:pt x="1707125" y="1798660"/>
                  </a:lnTo>
                  <a:lnTo>
                    <a:pt x="1704297" y="1798190"/>
                  </a:lnTo>
                  <a:close/>
                  <a:moveTo>
                    <a:pt x="781763" y="1764385"/>
                  </a:moveTo>
                  <a:lnTo>
                    <a:pt x="791025" y="1771353"/>
                  </a:lnTo>
                  <a:lnTo>
                    <a:pt x="789643" y="1767087"/>
                  </a:lnTo>
                  <a:cubicBezTo>
                    <a:pt x="787892" y="1765286"/>
                    <a:pt x="785265" y="1764385"/>
                    <a:pt x="781763" y="1764385"/>
                  </a:cubicBezTo>
                  <a:close/>
                  <a:moveTo>
                    <a:pt x="2307174" y="1680506"/>
                  </a:moveTo>
                  <a:lnTo>
                    <a:pt x="2308196" y="1688101"/>
                  </a:lnTo>
                  <a:cubicBezTo>
                    <a:pt x="2308308" y="1685105"/>
                    <a:pt x="2309085" y="1684328"/>
                    <a:pt x="2310527" y="1685769"/>
                  </a:cubicBezTo>
                  <a:cubicBezTo>
                    <a:pt x="2310527" y="1684097"/>
                    <a:pt x="2309918" y="1682634"/>
                    <a:pt x="2308700" y="1681380"/>
                  </a:cubicBezTo>
                  <a:lnTo>
                    <a:pt x="2307174" y="1680506"/>
                  </a:lnTo>
                  <a:close/>
                  <a:moveTo>
                    <a:pt x="141455" y="1667087"/>
                  </a:moveTo>
                  <a:lnTo>
                    <a:pt x="103681" y="1704861"/>
                  </a:lnTo>
                  <a:lnTo>
                    <a:pt x="102911" y="1708168"/>
                  </a:lnTo>
                  <a:lnTo>
                    <a:pt x="141455" y="1708168"/>
                  </a:lnTo>
                  <a:lnTo>
                    <a:pt x="141455" y="1667087"/>
                  </a:lnTo>
                  <a:close/>
                  <a:moveTo>
                    <a:pt x="1084164" y="1651952"/>
                  </a:moveTo>
                  <a:lnTo>
                    <a:pt x="1090614" y="1657522"/>
                  </a:lnTo>
                  <a:lnTo>
                    <a:pt x="1086326" y="1655735"/>
                  </a:lnTo>
                  <a:cubicBezTo>
                    <a:pt x="1084884" y="1654654"/>
                    <a:pt x="1084164" y="1653393"/>
                    <a:pt x="1084164" y="1651952"/>
                  </a:cubicBezTo>
                  <a:close/>
                  <a:moveTo>
                    <a:pt x="1131760" y="1630351"/>
                  </a:moveTo>
                  <a:lnTo>
                    <a:pt x="1133700" y="1641870"/>
                  </a:lnTo>
                  <a:lnTo>
                    <a:pt x="1129067" y="1643303"/>
                  </a:lnTo>
                  <a:lnTo>
                    <a:pt x="1126854" y="1643303"/>
                  </a:lnTo>
                  <a:lnTo>
                    <a:pt x="1123438" y="1643303"/>
                  </a:lnTo>
                  <a:cubicBezTo>
                    <a:pt x="1123088" y="1643303"/>
                    <a:pt x="1120538" y="1644316"/>
                    <a:pt x="1115785" y="1646343"/>
                  </a:cubicBezTo>
                  <a:cubicBezTo>
                    <a:pt x="1119862" y="1643100"/>
                    <a:pt x="1124913" y="1638083"/>
                    <a:pt x="1130938" y="1631293"/>
                  </a:cubicBezTo>
                  <a:lnTo>
                    <a:pt x="1131760" y="1630351"/>
                  </a:lnTo>
                  <a:close/>
                  <a:moveTo>
                    <a:pt x="2204467" y="1616653"/>
                  </a:moveTo>
                  <a:cubicBezTo>
                    <a:pt x="2204189" y="1620232"/>
                    <a:pt x="2203912" y="1623812"/>
                    <a:pt x="2203634" y="1627391"/>
                  </a:cubicBezTo>
                  <a:cubicBezTo>
                    <a:pt x="2202823" y="1638404"/>
                    <a:pt x="2202418" y="1645871"/>
                    <a:pt x="2202418" y="1649789"/>
                  </a:cubicBezTo>
                  <a:cubicBezTo>
                    <a:pt x="2221472" y="1649789"/>
                    <a:pt x="2232722" y="1643303"/>
                    <a:pt x="2236168" y="1630330"/>
                  </a:cubicBezTo>
                  <a:cubicBezTo>
                    <a:pt x="2237030" y="1627087"/>
                    <a:pt x="2237828" y="1624249"/>
                    <a:pt x="2238565" y="1621816"/>
                  </a:cubicBezTo>
                  <a:lnTo>
                    <a:pt x="2240051" y="1617344"/>
                  </a:lnTo>
                  <a:lnTo>
                    <a:pt x="2225526" y="1617289"/>
                  </a:lnTo>
                  <a:cubicBezTo>
                    <a:pt x="2215256" y="1617199"/>
                    <a:pt x="2208409" y="1617019"/>
                    <a:pt x="2204985" y="1616749"/>
                  </a:cubicBezTo>
                  <a:lnTo>
                    <a:pt x="2204467" y="1616653"/>
                  </a:lnTo>
                  <a:close/>
                  <a:moveTo>
                    <a:pt x="1144468" y="1615465"/>
                  </a:moveTo>
                  <a:cubicBezTo>
                    <a:pt x="1144626" y="1617447"/>
                    <a:pt x="1144344" y="1618213"/>
                    <a:pt x="1143623" y="1617762"/>
                  </a:cubicBezTo>
                  <a:cubicBezTo>
                    <a:pt x="1143546" y="1617429"/>
                    <a:pt x="1143468" y="1617095"/>
                    <a:pt x="1143391" y="1616762"/>
                  </a:cubicBezTo>
                  <a:lnTo>
                    <a:pt x="1144468" y="1615465"/>
                  </a:lnTo>
                  <a:close/>
                  <a:moveTo>
                    <a:pt x="191185" y="1604384"/>
                  </a:moveTo>
                  <a:cubicBezTo>
                    <a:pt x="191185" y="1612289"/>
                    <a:pt x="191546" y="1615882"/>
                    <a:pt x="192266" y="1615161"/>
                  </a:cubicBezTo>
                  <a:cubicBezTo>
                    <a:pt x="192627" y="1614800"/>
                    <a:pt x="192897" y="1613362"/>
                    <a:pt x="193077" y="1610845"/>
                  </a:cubicBezTo>
                  <a:lnTo>
                    <a:pt x="193188" y="1606409"/>
                  </a:lnTo>
                  <a:lnTo>
                    <a:pt x="191185" y="1604384"/>
                  </a:lnTo>
                  <a:close/>
                  <a:moveTo>
                    <a:pt x="692810" y="1602222"/>
                  </a:moveTo>
                  <a:cubicBezTo>
                    <a:pt x="692810" y="1612402"/>
                    <a:pt x="692450" y="1616411"/>
                    <a:pt x="691729" y="1614249"/>
                  </a:cubicBezTo>
                  <a:cubicBezTo>
                    <a:pt x="691549" y="1613708"/>
                    <a:pt x="691391" y="1613469"/>
                    <a:pt x="691256" y="1613531"/>
                  </a:cubicBezTo>
                  <a:cubicBezTo>
                    <a:pt x="691198" y="1613717"/>
                    <a:pt x="691141" y="1613903"/>
                    <a:pt x="691083" y="1614089"/>
                  </a:cubicBezTo>
                  <a:lnTo>
                    <a:pt x="687840" y="1607690"/>
                  </a:lnTo>
                  <a:cubicBezTo>
                    <a:pt x="687675" y="1606321"/>
                    <a:pt x="687509" y="1604952"/>
                    <a:pt x="687344" y="1603583"/>
                  </a:cubicBezTo>
                  <a:lnTo>
                    <a:pt x="692810" y="1602222"/>
                  </a:lnTo>
                  <a:close/>
                  <a:moveTo>
                    <a:pt x="2219306" y="1591820"/>
                  </a:moveTo>
                  <a:lnTo>
                    <a:pt x="2228004" y="1600059"/>
                  </a:lnTo>
                  <a:lnTo>
                    <a:pt x="2211067" y="1600059"/>
                  </a:lnTo>
                  <a:lnTo>
                    <a:pt x="2219306" y="1591820"/>
                  </a:lnTo>
                  <a:close/>
                  <a:moveTo>
                    <a:pt x="1175481" y="1589249"/>
                  </a:moveTo>
                  <a:lnTo>
                    <a:pt x="1182568" y="1591681"/>
                  </a:lnTo>
                  <a:lnTo>
                    <a:pt x="1185030" y="1595964"/>
                  </a:lnTo>
                  <a:lnTo>
                    <a:pt x="1187948" y="1589249"/>
                  </a:lnTo>
                  <a:lnTo>
                    <a:pt x="1175481" y="1589249"/>
                  </a:lnTo>
                  <a:close/>
                  <a:moveTo>
                    <a:pt x="718756" y="1587086"/>
                  </a:moveTo>
                  <a:lnTo>
                    <a:pt x="716770" y="1596016"/>
                  </a:lnTo>
                  <a:lnTo>
                    <a:pt x="708833" y="1588497"/>
                  </a:lnTo>
                  <a:lnTo>
                    <a:pt x="709803" y="1588168"/>
                  </a:lnTo>
                  <a:cubicBezTo>
                    <a:pt x="709082" y="1587447"/>
                    <a:pt x="712067" y="1587086"/>
                    <a:pt x="718756" y="1587086"/>
                  </a:cubicBezTo>
                  <a:close/>
                  <a:moveTo>
                    <a:pt x="2948368" y="1580600"/>
                  </a:moveTo>
                  <a:cubicBezTo>
                    <a:pt x="2948368" y="1585420"/>
                    <a:pt x="2948008" y="1588550"/>
                    <a:pt x="2947287" y="1589992"/>
                  </a:cubicBezTo>
                  <a:cubicBezTo>
                    <a:pt x="2947107" y="1590352"/>
                    <a:pt x="2946949" y="1591103"/>
                    <a:pt x="2946814" y="1592243"/>
                  </a:cubicBezTo>
                  <a:lnTo>
                    <a:pt x="2946529" y="1596122"/>
                  </a:lnTo>
                  <a:lnTo>
                    <a:pt x="2948571" y="1598573"/>
                  </a:lnTo>
                  <a:cubicBezTo>
                    <a:pt x="2949337" y="1599564"/>
                    <a:pt x="2949630" y="1600059"/>
                    <a:pt x="2949449" y="1600059"/>
                  </a:cubicBezTo>
                  <a:cubicBezTo>
                    <a:pt x="2948729" y="1600059"/>
                    <a:pt x="2948368" y="1593573"/>
                    <a:pt x="2948368" y="1580600"/>
                  </a:cubicBezTo>
                  <a:close/>
                  <a:moveTo>
                    <a:pt x="2252148" y="1558978"/>
                  </a:moveTo>
                  <a:lnTo>
                    <a:pt x="2219306" y="1591820"/>
                  </a:lnTo>
                  <a:lnTo>
                    <a:pt x="2193769" y="1567627"/>
                  </a:lnTo>
                  <a:lnTo>
                    <a:pt x="2193769" y="1596546"/>
                  </a:lnTo>
                  <a:lnTo>
                    <a:pt x="2234850" y="1606546"/>
                  </a:lnTo>
                  <a:lnTo>
                    <a:pt x="2228004" y="1600059"/>
                  </a:lnTo>
                  <a:lnTo>
                    <a:pt x="2252148" y="1600059"/>
                  </a:lnTo>
                  <a:lnTo>
                    <a:pt x="2252148" y="1558978"/>
                  </a:lnTo>
                  <a:close/>
                  <a:moveTo>
                    <a:pt x="681999" y="1558978"/>
                  </a:moveTo>
                  <a:lnTo>
                    <a:pt x="681999" y="1563075"/>
                  </a:lnTo>
                  <a:lnTo>
                    <a:pt x="708833" y="1588497"/>
                  </a:lnTo>
                  <a:lnTo>
                    <a:pt x="707413" y="1588978"/>
                  </a:lnTo>
                  <a:cubicBezTo>
                    <a:pt x="705459" y="1589158"/>
                    <a:pt x="702348" y="1589249"/>
                    <a:pt x="698080" y="1589249"/>
                  </a:cubicBezTo>
                  <a:lnTo>
                    <a:pt x="686323" y="1595127"/>
                  </a:lnTo>
                  <a:lnTo>
                    <a:pt x="687344" y="1603583"/>
                  </a:lnTo>
                  <a:lnTo>
                    <a:pt x="653891" y="1611918"/>
                  </a:lnTo>
                  <a:cubicBezTo>
                    <a:pt x="653891" y="1616084"/>
                    <a:pt x="658880" y="1621501"/>
                    <a:pt x="668857" y="1628168"/>
                  </a:cubicBezTo>
                  <a:lnTo>
                    <a:pt x="690648" y="1622222"/>
                  </a:lnTo>
                  <a:cubicBezTo>
                    <a:pt x="690648" y="1618483"/>
                    <a:pt x="690738" y="1615949"/>
                    <a:pt x="690918" y="1614620"/>
                  </a:cubicBezTo>
                  <a:lnTo>
                    <a:pt x="691083" y="1614089"/>
                  </a:lnTo>
                  <a:lnTo>
                    <a:pt x="692388" y="1616664"/>
                  </a:lnTo>
                  <a:cubicBezTo>
                    <a:pt x="696431" y="1621450"/>
                    <a:pt x="702495" y="1623843"/>
                    <a:pt x="710580" y="1623843"/>
                  </a:cubicBezTo>
                  <a:lnTo>
                    <a:pt x="715179" y="1603168"/>
                  </a:lnTo>
                  <a:lnTo>
                    <a:pt x="716770" y="1596016"/>
                  </a:lnTo>
                  <a:lnTo>
                    <a:pt x="718756" y="1597897"/>
                  </a:lnTo>
                  <a:lnTo>
                    <a:pt x="718756" y="1587086"/>
                  </a:lnTo>
                  <a:lnTo>
                    <a:pt x="718756" y="1558978"/>
                  </a:lnTo>
                  <a:lnTo>
                    <a:pt x="681999" y="1558978"/>
                  </a:lnTo>
                  <a:close/>
                  <a:moveTo>
                    <a:pt x="681999" y="1518080"/>
                  </a:moveTo>
                  <a:lnTo>
                    <a:pt x="681999" y="1542904"/>
                  </a:lnTo>
                  <a:lnTo>
                    <a:pt x="690479" y="1546005"/>
                  </a:lnTo>
                  <a:cubicBezTo>
                    <a:pt x="702123" y="1540555"/>
                    <a:pt x="707945" y="1535510"/>
                    <a:pt x="707945" y="1530870"/>
                  </a:cubicBezTo>
                  <a:cubicBezTo>
                    <a:pt x="707945" y="1526546"/>
                    <a:pt x="705687" y="1523302"/>
                    <a:pt x="701172" y="1521140"/>
                  </a:cubicBezTo>
                  <a:lnTo>
                    <a:pt x="681999" y="1518080"/>
                  </a:lnTo>
                  <a:close/>
                  <a:moveTo>
                    <a:pt x="299294" y="1478978"/>
                  </a:moveTo>
                  <a:lnTo>
                    <a:pt x="258213" y="1520059"/>
                  </a:lnTo>
                  <a:lnTo>
                    <a:pt x="299294" y="1520059"/>
                  </a:lnTo>
                  <a:lnTo>
                    <a:pt x="299294" y="1478978"/>
                  </a:lnTo>
                  <a:close/>
                  <a:moveTo>
                    <a:pt x="1968522" y="1466005"/>
                  </a:moveTo>
                  <a:lnTo>
                    <a:pt x="1968522" y="1504924"/>
                  </a:lnTo>
                  <a:lnTo>
                    <a:pt x="2009603" y="1466005"/>
                  </a:lnTo>
                  <a:lnTo>
                    <a:pt x="1968522" y="1466005"/>
                  </a:lnTo>
                  <a:close/>
                  <a:moveTo>
                    <a:pt x="718756" y="1453032"/>
                  </a:moveTo>
                  <a:lnTo>
                    <a:pt x="681999" y="1487854"/>
                  </a:lnTo>
                  <a:lnTo>
                    <a:pt x="681999" y="1491951"/>
                  </a:lnTo>
                  <a:lnTo>
                    <a:pt x="718756" y="1491951"/>
                  </a:lnTo>
                  <a:lnTo>
                    <a:pt x="718756" y="1453032"/>
                  </a:lnTo>
                  <a:close/>
                  <a:moveTo>
                    <a:pt x="281997" y="1453032"/>
                  </a:moveTo>
                  <a:lnTo>
                    <a:pt x="290645" y="1453032"/>
                  </a:lnTo>
                  <a:lnTo>
                    <a:pt x="281997" y="1461225"/>
                  </a:lnTo>
                  <a:lnTo>
                    <a:pt x="281997" y="1453032"/>
                  </a:lnTo>
                  <a:close/>
                  <a:moveTo>
                    <a:pt x="3222829" y="1450869"/>
                  </a:moveTo>
                  <a:cubicBezTo>
                    <a:pt x="3221478" y="1460441"/>
                    <a:pt x="3221388" y="1467063"/>
                    <a:pt x="3222559" y="1470734"/>
                  </a:cubicBezTo>
                  <a:cubicBezTo>
                    <a:pt x="3245892" y="1473347"/>
                    <a:pt x="3257559" y="1472671"/>
                    <a:pt x="3257559" y="1468707"/>
                  </a:cubicBezTo>
                  <a:cubicBezTo>
                    <a:pt x="3251793" y="1468887"/>
                    <a:pt x="3247998" y="1462942"/>
                    <a:pt x="3246174" y="1450869"/>
                  </a:cubicBezTo>
                  <a:lnTo>
                    <a:pt x="3222829" y="1450869"/>
                  </a:lnTo>
                  <a:close/>
                  <a:moveTo>
                    <a:pt x="292808" y="1435734"/>
                  </a:moveTo>
                  <a:lnTo>
                    <a:pt x="299294" y="1442221"/>
                  </a:lnTo>
                  <a:lnTo>
                    <a:pt x="292808" y="1448707"/>
                  </a:lnTo>
                  <a:lnTo>
                    <a:pt x="292808" y="1435734"/>
                  </a:lnTo>
                  <a:close/>
                  <a:moveTo>
                    <a:pt x="2220492" y="1429248"/>
                  </a:moveTo>
                  <a:cubicBezTo>
                    <a:pt x="2204118" y="1429248"/>
                    <a:pt x="2195931" y="1436004"/>
                    <a:pt x="2195931" y="1449518"/>
                  </a:cubicBezTo>
                  <a:lnTo>
                    <a:pt x="2218972" y="1457356"/>
                  </a:lnTo>
                  <a:cubicBezTo>
                    <a:pt x="2225413" y="1454608"/>
                    <a:pt x="2228544" y="1450599"/>
                    <a:pt x="2228364" y="1445329"/>
                  </a:cubicBezTo>
                  <a:lnTo>
                    <a:pt x="2220492" y="1429248"/>
                  </a:lnTo>
                  <a:close/>
                  <a:moveTo>
                    <a:pt x="716594" y="1422761"/>
                  </a:moveTo>
                  <a:cubicBezTo>
                    <a:pt x="716507" y="1424038"/>
                    <a:pt x="716419" y="1425314"/>
                    <a:pt x="716332" y="1426591"/>
                  </a:cubicBezTo>
                  <a:lnTo>
                    <a:pt x="717405" y="1426748"/>
                  </a:lnTo>
                  <a:cubicBezTo>
                    <a:pt x="716864" y="1427288"/>
                    <a:pt x="716594" y="1425959"/>
                    <a:pt x="716594" y="1422761"/>
                  </a:cubicBezTo>
                  <a:close/>
                  <a:moveTo>
                    <a:pt x="292808" y="1409788"/>
                  </a:moveTo>
                  <a:lnTo>
                    <a:pt x="292808" y="1435734"/>
                  </a:lnTo>
                  <a:lnTo>
                    <a:pt x="281997" y="1424923"/>
                  </a:lnTo>
                  <a:lnTo>
                    <a:pt x="281997" y="1453032"/>
                  </a:lnTo>
                  <a:lnTo>
                    <a:pt x="262069" y="1453032"/>
                  </a:lnTo>
                  <a:lnTo>
                    <a:pt x="259463" y="1459890"/>
                  </a:lnTo>
                  <a:lnTo>
                    <a:pt x="249564" y="1479707"/>
                  </a:lnTo>
                  <a:lnTo>
                    <a:pt x="249564" y="1491951"/>
                  </a:lnTo>
                  <a:lnTo>
                    <a:pt x="281997" y="1461225"/>
                  </a:lnTo>
                  <a:lnTo>
                    <a:pt x="281997" y="1466005"/>
                  </a:lnTo>
                  <a:lnTo>
                    <a:pt x="323078" y="1466005"/>
                  </a:lnTo>
                  <a:lnTo>
                    <a:pt x="299294" y="1442221"/>
                  </a:lnTo>
                  <a:lnTo>
                    <a:pt x="331727" y="1409788"/>
                  </a:lnTo>
                  <a:lnTo>
                    <a:pt x="292808" y="1409788"/>
                  </a:lnTo>
                  <a:close/>
                  <a:moveTo>
                    <a:pt x="221268" y="1395088"/>
                  </a:moveTo>
                  <a:cubicBezTo>
                    <a:pt x="218583" y="1394944"/>
                    <a:pt x="214851" y="1395137"/>
                    <a:pt x="210071" y="1395666"/>
                  </a:cubicBezTo>
                  <a:lnTo>
                    <a:pt x="206321" y="1412457"/>
                  </a:lnTo>
                  <a:lnTo>
                    <a:pt x="209137" y="1415771"/>
                  </a:lnTo>
                  <a:cubicBezTo>
                    <a:pt x="209186" y="1415624"/>
                    <a:pt x="209234" y="1415476"/>
                    <a:pt x="209283" y="1415329"/>
                  </a:cubicBezTo>
                  <a:cubicBezTo>
                    <a:pt x="210912" y="1412716"/>
                    <a:pt x="213528" y="1409428"/>
                    <a:pt x="217131" y="1405464"/>
                  </a:cubicBezTo>
                  <a:cubicBezTo>
                    <a:pt x="227942" y="1398977"/>
                    <a:pt x="229321" y="1395519"/>
                    <a:pt x="221268" y="1395088"/>
                  </a:cubicBezTo>
                  <a:close/>
                  <a:moveTo>
                    <a:pt x="310105" y="1381680"/>
                  </a:moveTo>
                  <a:lnTo>
                    <a:pt x="351186" y="1420599"/>
                  </a:lnTo>
                  <a:lnTo>
                    <a:pt x="351186" y="1381680"/>
                  </a:lnTo>
                  <a:lnTo>
                    <a:pt x="310105" y="1381680"/>
                  </a:lnTo>
                  <a:close/>
                  <a:moveTo>
                    <a:pt x="3257559" y="1353572"/>
                  </a:moveTo>
                  <a:cubicBezTo>
                    <a:pt x="3252492" y="1353572"/>
                    <a:pt x="3246726" y="1359641"/>
                    <a:pt x="3240262" y="1371781"/>
                  </a:cubicBezTo>
                  <a:cubicBezTo>
                    <a:pt x="3240520" y="1373806"/>
                    <a:pt x="3240777" y="1375832"/>
                    <a:pt x="3241035" y="1377857"/>
                  </a:cubicBezTo>
                  <a:lnTo>
                    <a:pt x="3254223" y="1378935"/>
                  </a:lnTo>
                  <a:cubicBezTo>
                    <a:pt x="3262433" y="1379915"/>
                    <a:pt x="3267906" y="1381288"/>
                    <a:pt x="3270642" y="1383057"/>
                  </a:cubicBezTo>
                  <a:lnTo>
                    <a:pt x="3270961" y="1383514"/>
                  </a:lnTo>
                  <a:lnTo>
                    <a:pt x="3270532" y="1379864"/>
                  </a:lnTo>
                  <a:cubicBezTo>
                    <a:pt x="3270532" y="1375770"/>
                    <a:pt x="3271253" y="1369630"/>
                    <a:pt x="3272694" y="1361443"/>
                  </a:cubicBezTo>
                  <a:cubicBezTo>
                    <a:pt x="3272694" y="1356195"/>
                    <a:pt x="3267649" y="1353572"/>
                    <a:pt x="3257559" y="1353572"/>
                  </a:cubicBezTo>
                  <a:close/>
                  <a:moveTo>
                    <a:pt x="742540" y="1344923"/>
                  </a:moveTo>
                  <a:lnTo>
                    <a:pt x="738992" y="1345518"/>
                  </a:lnTo>
                  <a:lnTo>
                    <a:pt x="741459" y="1347136"/>
                  </a:lnTo>
                  <a:cubicBezTo>
                    <a:pt x="742180" y="1351111"/>
                    <a:pt x="742540" y="1350373"/>
                    <a:pt x="742540" y="1344923"/>
                  </a:cubicBezTo>
                  <a:close/>
                  <a:moveTo>
                    <a:pt x="2250101" y="1344808"/>
                  </a:moveTo>
                  <a:cubicBezTo>
                    <a:pt x="2250153" y="1345891"/>
                    <a:pt x="2250204" y="1346973"/>
                    <a:pt x="2250256" y="1348056"/>
                  </a:cubicBezTo>
                  <a:cubicBezTo>
                    <a:pt x="2250436" y="1350247"/>
                    <a:pt x="2250706" y="1351162"/>
                    <a:pt x="2251067" y="1350801"/>
                  </a:cubicBezTo>
                  <a:cubicBezTo>
                    <a:pt x="2251787" y="1350081"/>
                    <a:pt x="2252148" y="1353166"/>
                    <a:pt x="2252148" y="1360058"/>
                  </a:cubicBezTo>
                  <a:lnTo>
                    <a:pt x="2227043" y="1383842"/>
                  </a:lnTo>
                  <a:lnTo>
                    <a:pt x="2226202" y="1383842"/>
                  </a:lnTo>
                  <a:lnTo>
                    <a:pt x="2226202" y="1368707"/>
                  </a:lnTo>
                  <a:lnTo>
                    <a:pt x="2234850" y="1360058"/>
                  </a:lnTo>
                  <a:lnTo>
                    <a:pt x="2250101" y="1344808"/>
                  </a:lnTo>
                  <a:close/>
                  <a:moveTo>
                    <a:pt x="368091" y="1330979"/>
                  </a:moveTo>
                  <a:cubicBezTo>
                    <a:pt x="366095" y="1330714"/>
                    <a:pt x="364993" y="1330846"/>
                    <a:pt x="364784" y="1331375"/>
                  </a:cubicBezTo>
                  <a:cubicBezTo>
                    <a:pt x="364472" y="1332169"/>
                    <a:pt x="364967" y="1336530"/>
                    <a:pt x="366270" y="1344456"/>
                  </a:cubicBezTo>
                  <a:lnTo>
                    <a:pt x="367512" y="1351658"/>
                  </a:lnTo>
                  <a:lnTo>
                    <a:pt x="383619" y="1351425"/>
                  </a:lnTo>
                  <a:lnTo>
                    <a:pt x="383619" y="1339821"/>
                  </a:lnTo>
                  <a:lnTo>
                    <a:pt x="376761" y="1332963"/>
                  </a:lnTo>
                  <a:cubicBezTo>
                    <a:pt x="372977" y="1331905"/>
                    <a:pt x="370087" y="1331243"/>
                    <a:pt x="368091" y="1330979"/>
                  </a:cubicBezTo>
                  <a:close/>
                  <a:moveTo>
                    <a:pt x="3242424" y="1327625"/>
                  </a:moveTo>
                  <a:lnTo>
                    <a:pt x="3242424" y="1334112"/>
                  </a:lnTo>
                  <a:cubicBezTo>
                    <a:pt x="3242408" y="1332267"/>
                    <a:pt x="3242391" y="1330422"/>
                    <a:pt x="3242375" y="1328577"/>
                  </a:cubicBezTo>
                  <a:cubicBezTo>
                    <a:pt x="3242391" y="1328260"/>
                    <a:pt x="3242408" y="1327942"/>
                    <a:pt x="3242424" y="1327625"/>
                  </a:cubicBezTo>
                  <a:close/>
                  <a:moveTo>
                    <a:pt x="2239952" y="1327625"/>
                  </a:moveTo>
                  <a:lnTo>
                    <a:pt x="2226202" y="1333397"/>
                  </a:lnTo>
                  <a:lnTo>
                    <a:pt x="2226202" y="1331950"/>
                  </a:lnTo>
                  <a:lnTo>
                    <a:pt x="2225297" y="1333776"/>
                  </a:lnTo>
                  <a:lnTo>
                    <a:pt x="2213229" y="1338842"/>
                  </a:lnTo>
                  <a:lnTo>
                    <a:pt x="2215330" y="1348015"/>
                  </a:lnTo>
                  <a:lnTo>
                    <a:pt x="2218972" y="1346544"/>
                  </a:lnTo>
                  <a:lnTo>
                    <a:pt x="2225297" y="1333776"/>
                  </a:lnTo>
                  <a:lnTo>
                    <a:pt x="2226202" y="1333397"/>
                  </a:lnTo>
                  <a:lnTo>
                    <a:pt x="2226202" y="1360058"/>
                  </a:lnTo>
                  <a:lnTo>
                    <a:pt x="2226202" y="1368707"/>
                  </a:lnTo>
                  <a:lnTo>
                    <a:pt x="2211067" y="1383842"/>
                  </a:lnTo>
                  <a:lnTo>
                    <a:pt x="2211067" y="1398977"/>
                  </a:lnTo>
                  <a:lnTo>
                    <a:pt x="2221586" y="1389011"/>
                  </a:lnTo>
                  <a:lnTo>
                    <a:pt x="2216168" y="1383842"/>
                  </a:lnTo>
                  <a:lnTo>
                    <a:pt x="2226202" y="1383842"/>
                  </a:lnTo>
                  <a:lnTo>
                    <a:pt x="2226202" y="1384639"/>
                  </a:lnTo>
                  <a:lnTo>
                    <a:pt x="2227043" y="1383842"/>
                  </a:lnTo>
                  <a:lnTo>
                    <a:pt x="2252148" y="1383842"/>
                  </a:lnTo>
                  <a:lnTo>
                    <a:pt x="2252148" y="1360058"/>
                  </a:lnTo>
                  <a:lnTo>
                    <a:pt x="2252148" y="1342761"/>
                  </a:lnTo>
                  <a:lnTo>
                    <a:pt x="2250101" y="1344808"/>
                  </a:lnTo>
                  <a:cubicBezTo>
                    <a:pt x="2250085" y="1344477"/>
                    <a:pt x="2250069" y="1344145"/>
                    <a:pt x="2250053" y="1343814"/>
                  </a:cubicBezTo>
                  <a:cubicBezTo>
                    <a:pt x="2250008" y="1342081"/>
                    <a:pt x="2249986" y="1340030"/>
                    <a:pt x="2249986" y="1337659"/>
                  </a:cubicBezTo>
                  <a:lnTo>
                    <a:pt x="2239952" y="1327625"/>
                  </a:lnTo>
                  <a:close/>
                  <a:moveTo>
                    <a:pt x="3241480" y="1317129"/>
                  </a:moveTo>
                  <a:lnTo>
                    <a:pt x="3241816" y="1317896"/>
                  </a:lnTo>
                  <a:cubicBezTo>
                    <a:pt x="3242086" y="1319337"/>
                    <a:pt x="3242266" y="1322220"/>
                    <a:pt x="3242357" y="1326544"/>
                  </a:cubicBezTo>
                  <a:cubicBezTo>
                    <a:pt x="3242363" y="1327222"/>
                    <a:pt x="3242369" y="1327899"/>
                    <a:pt x="3242375" y="1328577"/>
                  </a:cubicBezTo>
                  <a:cubicBezTo>
                    <a:pt x="3242301" y="1329994"/>
                    <a:pt x="3242228" y="1331411"/>
                    <a:pt x="3242154" y="1332828"/>
                  </a:cubicBezTo>
                  <a:cubicBezTo>
                    <a:pt x="3241973" y="1333864"/>
                    <a:pt x="3241703" y="1334202"/>
                    <a:pt x="3241343" y="1333842"/>
                  </a:cubicBezTo>
                  <a:cubicBezTo>
                    <a:pt x="3240622" y="1333121"/>
                    <a:pt x="3240262" y="1336094"/>
                    <a:pt x="3240262" y="1342761"/>
                  </a:cubicBezTo>
                  <a:lnTo>
                    <a:pt x="3279181" y="1334585"/>
                  </a:lnTo>
                  <a:lnTo>
                    <a:pt x="3279181" y="1326848"/>
                  </a:lnTo>
                  <a:lnTo>
                    <a:pt x="3241480" y="1317129"/>
                  </a:lnTo>
                  <a:close/>
                  <a:moveTo>
                    <a:pt x="720918" y="1303841"/>
                  </a:moveTo>
                  <a:lnTo>
                    <a:pt x="762000" y="1340598"/>
                  </a:lnTo>
                  <a:lnTo>
                    <a:pt x="762000" y="1303841"/>
                  </a:lnTo>
                  <a:lnTo>
                    <a:pt x="720918" y="1303841"/>
                  </a:lnTo>
                  <a:close/>
                  <a:moveTo>
                    <a:pt x="2224368" y="1301231"/>
                  </a:moveTo>
                  <a:lnTo>
                    <a:pt x="2225289" y="1302152"/>
                  </a:lnTo>
                  <a:lnTo>
                    <a:pt x="2226202" y="1303064"/>
                  </a:lnTo>
                  <a:cubicBezTo>
                    <a:pt x="2226202" y="1303763"/>
                    <a:pt x="2225841" y="1303447"/>
                    <a:pt x="2225121" y="1302118"/>
                  </a:cubicBezTo>
                  <a:lnTo>
                    <a:pt x="2224364" y="1301245"/>
                  </a:lnTo>
                  <a:cubicBezTo>
                    <a:pt x="2224365" y="1301240"/>
                    <a:pt x="2224367" y="1301236"/>
                    <a:pt x="2224368" y="1301231"/>
                  </a:cubicBezTo>
                  <a:close/>
                  <a:moveTo>
                    <a:pt x="2224301" y="1301173"/>
                  </a:moveTo>
                  <a:lnTo>
                    <a:pt x="2224364" y="1301245"/>
                  </a:lnTo>
                  <a:cubicBezTo>
                    <a:pt x="2224245" y="1301604"/>
                    <a:pt x="2224125" y="1301962"/>
                    <a:pt x="2224006" y="1302321"/>
                  </a:cubicBezTo>
                  <a:cubicBezTo>
                    <a:pt x="2224017" y="1301589"/>
                    <a:pt x="2224116" y="1301206"/>
                    <a:pt x="2224301" y="1301173"/>
                  </a:cubicBezTo>
                  <a:close/>
                  <a:moveTo>
                    <a:pt x="734398" y="1290801"/>
                  </a:moveTo>
                  <a:lnTo>
                    <a:pt x="732425" y="1293529"/>
                  </a:lnTo>
                  <a:lnTo>
                    <a:pt x="732878" y="1294314"/>
                  </a:lnTo>
                  <a:lnTo>
                    <a:pt x="742121" y="1295019"/>
                  </a:lnTo>
                  <a:lnTo>
                    <a:pt x="739626" y="1292532"/>
                  </a:lnTo>
                  <a:cubicBezTo>
                    <a:pt x="737909" y="1291400"/>
                    <a:pt x="736166" y="1290823"/>
                    <a:pt x="734398" y="1290801"/>
                  </a:cubicBezTo>
                  <a:close/>
                  <a:moveTo>
                    <a:pt x="3266343" y="1286544"/>
                  </a:moveTo>
                  <a:cubicBezTo>
                    <a:pt x="3256163" y="1294607"/>
                    <a:pt x="3251073" y="1297490"/>
                    <a:pt x="3251073" y="1295193"/>
                  </a:cubicBezTo>
                  <a:lnTo>
                    <a:pt x="3251073" y="1299517"/>
                  </a:lnTo>
                  <a:cubicBezTo>
                    <a:pt x="3269361" y="1299472"/>
                    <a:pt x="3278978" y="1297541"/>
                    <a:pt x="3279924" y="1293723"/>
                  </a:cubicBezTo>
                  <a:lnTo>
                    <a:pt x="3281286" y="1291329"/>
                  </a:lnTo>
                  <a:lnTo>
                    <a:pt x="3266343" y="1286544"/>
                  </a:lnTo>
                  <a:close/>
                  <a:moveTo>
                    <a:pt x="2232959" y="1284620"/>
                  </a:moveTo>
                  <a:lnTo>
                    <a:pt x="2229887" y="1284648"/>
                  </a:lnTo>
                  <a:lnTo>
                    <a:pt x="2224368" y="1301231"/>
                  </a:lnTo>
                  <a:lnTo>
                    <a:pt x="2222553" y="1299416"/>
                  </a:lnTo>
                  <a:lnTo>
                    <a:pt x="2211067" y="1299440"/>
                  </a:lnTo>
                  <a:lnTo>
                    <a:pt x="2211067" y="1303706"/>
                  </a:lnTo>
                  <a:lnTo>
                    <a:pt x="2211067" y="1310328"/>
                  </a:lnTo>
                  <a:lnTo>
                    <a:pt x="2252148" y="1310328"/>
                  </a:lnTo>
                  <a:cubicBezTo>
                    <a:pt x="2252148" y="1303436"/>
                    <a:pt x="2251787" y="1300351"/>
                    <a:pt x="2251067" y="1301071"/>
                  </a:cubicBezTo>
                  <a:cubicBezTo>
                    <a:pt x="2250346" y="1301792"/>
                    <a:pt x="2249986" y="1297411"/>
                    <a:pt x="2249986" y="1287929"/>
                  </a:cubicBezTo>
                  <a:cubicBezTo>
                    <a:pt x="2243499" y="1286257"/>
                    <a:pt x="2237824" y="1285154"/>
                    <a:pt x="2232959" y="1284620"/>
                  </a:cubicBezTo>
                  <a:close/>
                  <a:moveTo>
                    <a:pt x="2818629" y="1283697"/>
                  </a:moveTo>
                  <a:cubicBezTo>
                    <a:pt x="2818609" y="1287084"/>
                    <a:pt x="2818590" y="1290471"/>
                    <a:pt x="2818570" y="1293858"/>
                  </a:cubicBezTo>
                  <a:cubicBezTo>
                    <a:pt x="2818435" y="1303757"/>
                    <a:pt x="2818097" y="1308436"/>
                    <a:pt x="2817557" y="1307896"/>
                  </a:cubicBezTo>
                  <a:cubicBezTo>
                    <a:pt x="2816836" y="1307175"/>
                    <a:pt x="2816476" y="1310148"/>
                    <a:pt x="2816476" y="1316815"/>
                  </a:cubicBezTo>
                  <a:lnTo>
                    <a:pt x="2857557" y="1306477"/>
                  </a:lnTo>
                  <a:lnTo>
                    <a:pt x="2857557" y="1284382"/>
                  </a:lnTo>
                  <a:cubicBezTo>
                    <a:pt x="2837016" y="1284382"/>
                    <a:pt x="2824178" y="1284179"/>
                    <a:pt x="2819043" y="1283774"/>
                  </a:cubicBezTo>
                  <a:lnTo>
                    <a:pt x="2818629" y="1283697"/>
                  </a:lnTo>
                  <a:close/>
                  <a:moveTo>
                    <a:pt x="375132" y="1280219"/>
                  </a:moveTo>
                  <a:lnTo>
                    <a:pt x="380681" y="1285768"/>
                  </a:lnTo>
                  <a:lnTo>
                    <a:pt x="383619" y="1284311"/>
                  </a:lnTo>
                  <a:lnTo>
                    <a:pt x="383619" y="1288706"/>
                  </a:lnTo>
                  <a:lnTo>
                    <a:pt x="392268" y="1297355"/>
                  </a:lnTo>
                  <a:lnTo>
                    <a:pt x="383619" y="1297355"/>
                  </a:lnTo>
                  <a:lnTo>
                    <a:pt x="383619" y="1306843"/>
                  </a:lnTo>
                  <a:lnTo>
                    <a:pt x="362604" y="1297355"/>
                  </a:lnTo>
                  <a:lnTo>
                    <a:pt x="351186" y="1297355"/>
                  </a:lnTo>
                  <a:lnTo>
                    <a:pt x="351186" y="1292878"/>
                  </a:lnTo>
                  <a:lnTo>
                    <a:pt x="375132" y="1280219"/>
                  </a:lnTo>
                  <a:close/>
                  <a:moveTo>
                    <a:pt x="383619" y="1280057"/>
                  </a:moveTo>
                  <a:lnTo>
                    <a:pt x="392196" y="1280057"/>
                  </a:lnTo>
                  <a:lnTo>
                    <a:pt x="383619" y="1284311"/>
                  </a:lnTo>
                  <a:lnTo>
                    <a:pt x="383619" y="1280057"/>
                  </a:lnTo>
                  <a:close/>
                  <a:moveTo>
                    <a:pt x="374970" y="1280057"/>
                  </a:moveTo>
                  <a:lnTo>
                    <a:pt x="375439" y="1280057"/>
                  </a:lnTo>
                  <a:lnTo>
                    <a:pt x="375132" y="1280219"/>
                  </a:lnTo>
                  <a:lnTo>
                    <a:pt x="374970" y="1280057"/>
                  </a:lnTo>
                  <a:close/>
                  <a:moveTo>
                    <a:pt x="383619" y="1275733"/>
                  </a:moveTo>
                  <a:lnTo>
                    <a:pt x="383619" y="1280057"/>
                  </a:lnTo>
                  <a:lnTo>
                    <a:pt x="375439" y="1280057"/>
                  </a:lnTo>
                  <a:lnTo>
                    <a:pt x="383619" y="1275733"/>
                  </a:lnTo>
                  <a:close/>
                  <a:moveTo>
                    <a:pt x="367403" y="1272490"/>
                  </a:moveTo>
                  <a:lnTo>
                    <a:pt x="374970" y="1280057"/>
                  </a:lnTo>
                  <a:lnTo>
                    <a:pt x="359835" y="1280057"/>
                  </a:lnTo>
                  <a:lnTo>
                    <a:pt x="367403" y="1272490"/>
                  </a:lnTo>
                  <a:close/>
                  <a:moveTo>
                    <a:pt x="299294" y="1256273"/>
                  </a:moveTo>
                  <a:lnTo>
                    <a:pt x="258213" y="1297355"/>
                  </a:lnTo>
                  <a:lnTo>
                    <a:pt x="299294" y="1297355"/>
                  </a:lnTo>
                  <a:lnTo>
                    <a:pt x="299294" y="1256273"/>
                  </a:lnTo>
                  <a:close/>
                  <a:moveTo>
                    <a:pt x="423784" y="1231991"/>
                  </a:moveTo>
                  <a:cubicBezTo>
                    <a:pt x="424395" y="1232402"/>
                    <a:pt x="424700" y="1233289"/>
                    <a:pt x="424700" y="1234652"/>
                  </a:cubicBezTo>
                  <a:lnTo>
                    <a:pt x="422144" y="1232107"/>
                  </a:lnTo>
                  <a:lnTo>
                    <a:pt x="423784" y="1231991"/>
                  </a:lnTo>
                  <a:close/>
                  <a:moveTo>
                    <a:pt x="729567" y="1230327"/>
                  </a:moveTo>
                  <a:lnTo>
                    <a:pt x="770648" y="1269247"/>
                  </a:lnTo>
                  <a:lnTo>
                    <a:pt x="770648" y="1230327"/>
                  </a:lnTo>
                  <a:lnTo>
                    <a:pt x="729567" y="1230327"/>
                  </a:lnTo>
                  <a:close/>
                  <a:moveTo>
                    <a:pt x="711685" y="1217354"/>
                  </a:moveTo>
                  <a:lnTo>
                    <a:pt x="705143" y="1226175"/>
                  </a:lnTo>
                  <a:lnTo>
                    <a:pt x="714432" y="1217354"/>
                  </a:lnTo>
                  <a:lnTo>
                    <a:pt x="711685" y="1217354"/>
                  </a:lnTo>
                  <a:close/>
                  <a:moveTo>
                    <a:pt x="441998" y="1204381"/>
                  </a:moveTo>
                  <a:lnTo>
                    <a:pt x="417555" y="1227538"/>
                  </a:lnTo>
                  <a:lnTo>
                    <a:pt x="422144" y="1232107"/>
                  </a:lnTo>
                  <a:lnTo>
                    <a:pt x="421035" y="1232186"/>
                  </a:lnTo>
                  <a:cubicBezTo>
                    <a:pt x="418591" y="1233267"/>
                    <a:pt x="414925" y="1236251"/>
                    <a:pt x="410038" y="1241138"/>
                  </a:cubicBezTo>
                  <a:lnTo>
                    <a:pt x="406322" y="1241138"/>
                  </a:lnTo>
                  <a:cubicBezTo>
                    <a:pt x="407583" y="1241138"/>
                    <a:pt x="408265" y="1240373"/>
                    <a:pt x="408368" y="1238841"/>
                  </a:cubicBezTo>
                  <a:lnTo>
                    <a:pt x="407917" y="1236668"/>
                  </a:lnTo>
                  <a:lnTo>
                    <a:pt x="400916" y="1243300"/>
                  </a:lnTo>
                  <a:lnTo>
                    <a:pt x="400916" y="1238976"/>
                  </a:lnTo>
                  <a:lnTo>
                    <a:pt x="367403" y="1272490"/>
                  </a:lnTo>
                  <a:lnTo>
                    <a:pt x="351186" y="1256273"/>
                  </a:lnTo>
                  <a:lnTo>
                    <a:pt x="351186" y="1292878"/>
                  </a:lnTo>
                  <a:lnTo>
                    <a:pt x="344700" y="1296308"/>
                  </a:lnTo>
                  <a:lnTo>
                    <a:pt x="383619" y="1314652"/>
                  </a:lnTo>
                  <a:lnTo>
                    <a:pt x="383619" y="1306843"/>
                  </a:lnTo>
                  <a:lnTo>
                    <a:pt x="400916" y="1314652"/>
                  </a:lnTo>
                  <a:lnTo>
                    <a:pt x="400916" y="1280057"/>
                  </a:lnTo>
                  <a:lnTo>
                    <a:pt x="392196" y="1280057"/>
                  </a:lnTo>
                  <a:lnTo>
                    <a:pt x="400916" y="1275733"/>
                  </a:lnTo>
                  <a:lnTo>
                    <a:pt x="400916" y="1243300"/>
                  </a:lnTo>
                  <a:lnTo>
                    <a:pt x="441998" y="1243300"/>
                  </a:lnTo>
                  <a:lnTo>
                    <a:pt x="441998" y="1204381"/>
                  </a:lnTo>
                  <a:close/>
                  <a:moveTo>
                    <a:pt x="2126418" y="1177959"/>
                  </a:moveTo>
                  <a:lnTo>
                    <a:pt x="2128523" y="1181983"/>
                  </a:lnTo>
                  <a:lnTo>
                    <a:pt x="2119820" y="1184036"/>
                  </a:lnTo>
                  <a:lnTo>
                    <a:pt x="2121698" y="1182371"/>
                  </a:lnTo>
                  <a:lnTo>
                    <a:pt x="2126418" y="1177959"/>
                  </a:lnTo>
                  <a:close/>
                  <a:moveTo>
                    <a:pt x="2132847" y="1171949"/>
                  </a:moveTo>
                  <a:lnTo>
                    <a:pt x="2126418" y="1177959"/>
                  </a:lnTo>
                  <a:lnTo>
                    <a:pt x="2124587" y="1174457"/>
                  </a:lnTo>
                  <a:cubicBezTo>
                    <a:pt x="2125308" y="1172785"/>
                    <a:pt x="2128061" y="1171949"/>
                    <a:pt x="2132847" y="1171949"/>
                  </a:cubicBezTo>
                  <a:close/>
                  <a:moveTo>
                    <a:pt x="313509" y="1165302"/>
                  </a:moveTo>
                  <a:cubicBezTo>
                    <a:pt x="310282" y="1165003"/>
                    <a:pt x="307740" y="1165372"/>
                    <a:pt x="305882" y="1166408"/>
                  </a:cubicBezTo>
                  <a:cubicBezTo>
                    <a:pt x="302931" y="1169359"/>
                    <a:pt x="301456" y="1170474"/>
                    <a:pt x="301456" y="1169753"/>
                  </a:cubicBezTo>
                  <a:cubicBezTo>
                    <a:pt x="301456" y="1169032"/>
                    <a:pt x="302177" y="1169437"/>
                    <a:pt x="303618" y="1170969"/>
                  </a:cubicBezTo>
                  <a:lnTo>
                    <a:pt x="313213" y="1191408"/>
                  </a:lnTo>
                  <a:lnTo>
                    <a:pt x="320603" y="1192407"/>
                  </a:lnTo>
                  <a:lnTo>
                    <a:pt x="325240" y="1189787"/>
                  </a:lnTo>
                  <a:lnTo>
                    <a:pt x="325240" y="1168199"/>
                  </a:lnTo>
                  <a:cubicBezTo>
                    <a:pt x="320646" y="1166566"/>
                    <a:pt x="316735" y="1165600"/>
                    <a:pt x="313509" y="1165302"/>
                  </a:cubicBezTo>
                  <a:close/>
                  <a:moveTo>
                    <a:pt x="400916" y="1158976"/>
                  </a:moveTo>
                  <a:cubicBezTo>
                    <a:pt x="400916" y="1166881"/>
                    <a:pt x="401277" y="1170474"/>
                    <a:pt x="401997" y="1169753"/>
                  </a:cubicBezTo>
                  <a:cubicBezTo>
                    <a:pt x="402358" y="1169392"/>
                    <a:pt x="402628" y="1168342"/>
                    <a:pt x="402808" y="1166602"/>
                  </a:cubicBezTo>
                  <a:lnTo>
                    <a:pt x="403012" y="1161095"/>
                  </a:lnTo>
                  <a:lnTo>
                    <a:pt x="400916" y="1158976"/>
                  </a:lnTo>
                  <a:close/>
                  <a:moveTo>
                    <a:pt x="2784043" y="1152489"/>
                  </a:moveTo>
                  <a:lnTo>
                    <a:pt x="2784043" y="1191408"/>
                  </a:lnTo>
                  <a:lnTo>
                    <a:pt x="2825124" y="1152489"/>
                  </a:lnTo>
                  <a:lnTo>
                    <a:pt x="2784043" y="1152489"/>
                  </a:lnTo>
                  <a:close/>
                  <a:moveTo>
                    <a:pt x="457133" y="1146003"/>
                  </a:moveTo>
                  <a:cubicBezTo>
                    <a:pt x="457133" y="1149178"/>
                    <a:pt x="456559" y="1153283"/>
                    <a:pt x="455410" y="1158317"/>
                  </a:cubicBezTo>
                  <a:lnTo>
                    <a:pt x="455135" y="1159267"/>
                  </a:lnTo>
                  <a:lnTo>
                    <a:pt x="457491" y="1161551"/>
                  </a:lnTo>
                  <a:cubicBezTo>
                    <a:pt x="457462" y="1161233"/>
                    <a:pt x="457432" y="1160915"/>
                    <a:pt x="457403" y="1160597"/>
                  </a:cubicBezTo>
                  <a:cubicBezTo>
                    <a:pt x="457223" y="1157354"/>
                    <a:pt x="457133" y="1152489"/>
                    <a:pt x="457133" y="1146003"/>
                  </a:cubicBezTo>
                  <a:close/>
                  <a:moveTo>
                    <a:pt x="2251067" y="1142793"/>
                  </a:moveTo>
                  <a:lnTo>
                    <a:pt x="2239609" y="1146000"/>
                  </a:lnTo>
                  <a:cubicBezTo>
                    <a:pt x="2239571" y="1146294"/>
                    <a:pt x="2239534" y="1146587"/>
                    <a:pt x="2239496" y="1146881"/>
                  </a:cubicBezTo>
                  <a:cubicBezTo>
                    <a:pt x="2238268" y="1151701"/>
                    <a:pt x="2236427" y="1156566"/>
                    <a:pt x="2233972" y="1161476"/>
                  </a:cubicBezTo>
                  <a:lnTo>
                    <a:pt x="2233123" y="1165576"/>
                  </a:lnTo>
                  <a:lnTo>
                    <a:pt x="2236742" y="1165023"/>
                  </a:lnTo>
                  <a:lnTo>
                    <a:pt x="2258634" y="1161678"/>
                  </a:lnTo>
                  <a:cubicBezTo>
                    <a:pt x="2258634" y="1150710"/>
                    <a:pt x="2259355" y="1145946"/>
                    <a:pt x="2260797" y="1147388"/>
                  </a:cubicBezTo>
                  <a:cubicBezTo>
                    <a:pt x="2260797" y="1143322"/>
                    <a:pt x="2257553" y="1141791"/>
                    <a:pt x="2251067" y="1142793"/>
                  </a:cubicBezTo>
                  <a:close/>
                  <a:moveTo>
                    <a:pt x="2794584" y="1127954"/>
                  </a:moveTo>
                  <a:cubicBezTo>
                    <a:pt x="2789719" y="1128387"/>
                    <a:pt x="2784043" y="1129313"/>
                    <a:pt x="2777556" y="1130732"/>
                  </a:cubicBezTo>
                  <a:cubicBezTo>
                    <a:pt x="2777556" y="1138570"/>
                    <a:pt x="2777196" y="1142129"/>
                    <a:pt x="2776475" y="1141408"/>
                  </a:cubicBezTo>
                  <a:cubicBezTo>
                    <a:pt x="2775754" y="1140687"/>
                    <a:pt x="2775394" y="1143660"/>
                    <a:pt x="2775394" y="1150327"/>
                  </a:cubicBezTo>
                  <a:lnTo>
                    <a:pt x="2816476" y="1139989"/>
                  </a:lnTo>
                  <a:lnTo>
                    <a:pt x="2816476" y="1137354"/>
                  </a:lnTo>
                  <a:cubicBezTo>
                    <a:pt x="2816476" y="1129786"/>
                    <a:pt x="2809178" y="1126653"/>
                    <a:pt x="2794584" y="1127954"/>
                  </a:cubicBezTo>
                  <a:close/>
                  <a:moveTo>
                    <a:pt x="780344" y="1126543"/>
                  </a:moveTo>
                  <a:cubicBezTo>
                    <a:pt x="775322" y="1131566"/>
                    <a:pt x="772810" y="1135169"/>
                    <a:pt x="772810" y="1137354"/>
                  </a:cubicBezTo>
                  <a:cubicBezTo>
                    <a:pt x="772810" y="1143840"/>
                    <a:pt x="772720" y="1148705"/>
                    <a:pt x="772540" y="1151949"/>
                  </a:cubicBezTo>
                  <a:cubicBezTo>
                    <a:pt x="772458" y="1152838"/>
                    <a:pt x="772375" y="1153727"/>
                    <a:pt x="772293" y="1154616"/>
                  </a:cubicBezTo>
                  <a:lnTo>
                    <a:pt x="784434" y="1154356"/>
                  </a:lnTo>
                  <a:cubicBezTo>
                    <a:pt x="795993" y="1154879"/>
                    <a:pt x="800868" y="1157861"/>
                    <a:pt x="799061" y="1163300"/>
                  </a:cubicBezTo>
                  <a:cubicBezTo>
                    <a:pt x="801741" y="1163300"/>
                    <a:pt x="803081" y="1157174"/>
                    <a:pt x="803081" y="1144922"/>
                  </a:cubicBezTo>
                  <a:cubicBezTo>
                    <a:pt x="803081" y="1132669"/>
                    <a:pt x="797315" y="1126543"/>
                    <a:pt x="785783" y="1126543"/>
                  </a:cubicBezTo>
                  <a:lnTo>
                    <a:pt x="780344" y="1126543"/>
                  </a:lnTo>
                  <a:close/>
                  <a:moveTo>
                    <a:pt x="483079" y="1122219"/>
                  </a:moveTo>
                  <a:cubicBezTo>
                    <a:pt x="473574" y="1129201"/>
                    <a:pt x="460601" y="1134967"/>
                    <a:pt x="444160" y="1139516"/>
                  </a:cubicBezTo>
                  <a:cubicBezTo>
                    <a:pt x="444160" y="1144381"/>
                    <a:pt x="443799" y="1146453"/>
                    <a:pt x="443079" y="1145732"/>
                  </a:cubicBezTo>
                  <a:cubicBezTo>
                    <a:pt x="442358" y="1145012"/>
                    <a:pt x="449205" y="1140777"/>
                    <a:pt x="463619" y="1133030"/>
                  </a:cubicBezTo>
                  <a:cubicBezTo>
                    <a:pt x="478034" y="1148886"/>
                    <a:pt x="484881" y="1156814"/>
                    <a:pt x="484160" y="1156814"/>
                  </a:cubicBezTo>
                  <a:cubicBezTo>
                    <a:pt x="483439" y="1156814"/>
                    <a:pt x="483079" y="1150327"/>
                    <a:pt x="483079" y="1137354"/>
                  </a:cubicBezTo>
                  <a:lnTo>
                    <a:pt x="483079" y="1122219"/>
                  </a:lnTo>
                  <a:close/>
                  <a:moveTo>
                    <a:pt x="441998" y="1100568"/>
                  </a:moveTo>
                  <a:lnTo>
                    <a:pt x="474430" y="1116678"/>
                  </a:lnTo>
                  <a:lnTo>
                    <a:pt x="466934" y="1120057"/>
                  </a:lnTo>
                  <a:lnTo>
                    <a:pt x="441998" y="1120057"/>
                  </a:lnTo>
                  <a:lnTo>
                    <a:pt x="441998" y="1100568"/>
                  </a:lnTo>
                  <a:close/>
                  <a:moveTo>
                    <a:pt x="510506" y="1090178"/>
                  </a:moveTo>
                  <a:lnTo>
                    <a:pt x="509944" y="1091032"/>
                  </a:lnTo>
                  <a:cubicBezTo>
                    <a:pt x="509709" y="1091643"/>
                    <a:pt x="509842" y="1091948"/>
                    <a:pt x="510343" y="1091948"/>
                  </a:cubicBezTo>
                  <a:cubicBezTo>
                    <a:pt x="510397" y="1091358"/>
                    <a:pt x="510452" y="1090768"/>
                    <a:pt x="510506" y="1090178"/>
                  </a:cubicBezTo>
                  <a:close/>
                  <a:moveTo>
                    <a:pt x="441998" y="1078975"/>
                  </a:moveTo>
                  <a:lnTo>
                    <a:pt x="441998" y="1100568"/>
                  </a:lnTo>
                  <a:lnTo>
                    <a:pt x="433349" y="1096273"/>
                  </a:lnTo>
                  <a:lnTo>
                    <a:pt x="433349" y="1135192"/>
                  </a:lnTo>
                  <a:lnTo>
                    <a:pt x="466934" y="1120057"/>
                  </a:lnTo>
                  <a:lnTo>
                    <a:pt x="483079" y="1120057"/>
                  </a:lnTo>
                  <a:lnTo>
                    <a:pt x="441998" y="1078975"/>
                  </a:lnTo>
                  <a:close/>
                  <a:moveTo>
                    <a:pt x="450646" y="1061678"/>
                  </a:moveTo>
                  <a:lnTo>
                    <a:pt x="491728" y="1100597"/>
                  </a:lnTo>
                  <a:lnTo>
                    <a:pt x="491728" y="1076342"/>
                  </a:lnTo>
                  <a:lnTo>
                    <a:pt x="487948" y="1072218"/>
                  </a:lnTo>
                  <a:lnTo>
                    <a:pt x="478588" y="1062915"/>
                  </a:lnTo>
                  <a:lnTo>
                    <a:pt x="476592" y="1063806"/>
                  </a:lnTo>
                  <a:lnTo>
                    <a:pt x="477839" y="1062170"/>
                  </a:lnTo>
                  <a:lnTo>
                    <a:pt x="477344" y="1061678"/>
                  </a:lnTo>
                  <a:lnTo>
                    <a:pt x="450646" y="1061678"/>
                  </a:lnTo>
                  <a:close/>
                  <a:moveTo>
                    <a:pt x="829027" y="1047421"/>
                  </a:moveTo>
                  <a:lnTo>
                    <a:pt x="827453" y="1053247"/>
                  </a:lnTo>
                  <a:lnTo>
                    <a:pt x="831527" y="1052083"/>
                  </a:lnTo>
                  <a:cubicBezTo>
                    <a:pt x="835626" y="1050732"/>
                    <a:pt x="837676" y="1049786"/>
                    <a:pt x="837676" y="1049245"/>
                  </a:cubicBezTo>
                  <a:cubicBezTo>
                    <a:pt x="831910" y="1052128"/>
                    <a:pt x="829027" y="1051520"/>
                    <a:pt x="829027" y="1047421"/>
                  </a:cubicBezTo>
                  <a:close/>
                  <a:moveTo>
                    <a:pt x="459295" y="1044380"/>
                  </a:moveTo>
                  <a:cubicBezTo>
                    <a:pt x="459295" y="1052286"/>
                    <a:pt x="459655" y="1055878"/>
                    <a:pt x="460376" y="1055158"/>
                  </a:cubicBezTo>
                  <a:cubicBezTo>
                    <a:pt x="460736" y="1054797"/>
                    <a:pt x="461007" y="1053567"/>
                    <a:pt x="461187" y="1051467"/>
                  </a:cubicBezTo>
                  <a:lnTo>
                    <a:pt x="461343" y="1046338"/>
                  </a:lnTo>
                  <a:lnTo>
                    <a:pt x="459295" y="1044380"/>
                  </a:lnTo>
                  <a:close/>
                  <a:moveTo>
                    <a:pt x="360308" y="1035732"/>
                  </a:moveTo>
                  <a:cubicBezTo>
                    <a:pt x="349903" y="1035732"/>
                    <a:pt x="344700" y="1039121"/>
                    <a:pt x="344700" y="1045901"/>
                  </a:cubicBezTo>
                  <a:cubicBezTo>
                    <a:pt x="347583" y="1038468"/>
                    <a:pt x="353821" y="1035799"/>
                    <a:pt x="363416" y="1037894"/>
                  </a:cubicBezTo>
                  <a:lnTo>
                    <a:pt x="365580" y="1037730"/>
                  </a:lnTo>
                  <a:lnTo>
                    <a:pt x="365004" y="1037100"/>
                  </a:lnTo>
                  <a:cubicBezTo>
                    <a:pt x="363596" y="1036188"/>
                    <a:pt x="362031" y="1035732"/>
                    <a:pt x="360308" y="1035732"/>
                  </a:cubicBezTo>
                  <a:close/>
                  <a:moveTo>
                    <a:pt x="2779718" y="1020596"/>
                  </a:moveTo>
                  <a:cubicBezTo>
                    <a:pt x="2770394" y="1020596"/>
                    <a:pt x="2765180" y="1023812"/>
                    <a:pt x="2764077" y="1030242"/>
                  </a:cubicBezTo>
                  <a:cubicBezTo>
                    <a:pt x="2762973" y="1036672"/>
                    <a:pt x="2765755" y="1044268"/>
                    <a:pt x="2772421" y="1053029"/>
                  </a:cubicBezTo>
                  <a:lnTo>
                    <a:pt x="2799178" y="1053029"/>
                  </a:lnTo>
                  <a:lnTo>
                    <a:pt x="2799178" y="1035732"/>
                  </a:lnTo>
                  <a:cubicBezTo>
                    <a:pt x="2799178" y="1025642"/>
                    <a:pt x="2792692" y="1020596"/>
                    <a:pt x="2779718" y="1020596"/>
                  </a:cubicBezTo>
                  <a:close/>
                  <a:moveTo>
                    <a:pt x="552923" y="1001245"/>
                  </a:moveTo>
                  <a:lnTo>
                    <a:pt x="552083" y="1003316"/>
                  </a:lnTo>
                  <a:lnTo>
                    <a:pt x="549082" y="1006767"/>
                  </a:lnTo>
                  <a:lnTo>
                    <a:pt x="556600" y="1004747"/>
                  </a:lnTo>
                  <a:lnTo>
                    <a:pt x="552923" y="1001245"/>
                  </a:lnTo>
                  <a:close/>
                  <a:moveTo>
                    <a:pt x="828985" y="991927"/>
                  </a:moveTo>
                  <a:lnTo>
                    <a:pt x="840919" y="996390"/>
                  </a:lnTo>
                  <a:lnTo>
                    <a:pt x="841325" y="996813"/>
                  </a:lnTo>
                  <a:lnTo>
                    <a:pt x="832541" y="996813"/>
                  </a:lnTo>
                  <a:lnTo>
                    <a:pt x="828985" y="991927"/>
                  </a:lnTo>
                  <a:close/>
                  <a:moveTo>
                    <a:pt x="370461" y="972138"/>
                  </a:moveTo>
                  <a:cubicBezTo>
                    <a:pt x="370342" y="974338"/>
                    <a:pt x="370224" y="976538"/>
                    <a:pt x="370105" y="978738"/>
                  </a:cubicBezTo>
                  <a:cubicBezTo>
                    <a:pt x="371186" y="986509"/>
                    <a:pt x="377132" y="987488"/>
                    <a:pt x="387943" y="981677"/>
                  </a:cubicBezTo>
                  <a:cubicBezTo>
                    <a:pt x="402358" y="997533"/>
                    <a:pt x="409205" y="1005461"/>
                    <a:pt x="408484" y="1005461"/>
                  </a:cubicBezTo>
                  <a:cubicBezTo>
                    <a:pt x="407763" y="1005461"/>
                    <a:pt x="407403" y="998975"/>
                    <a:pt x="407403" y="986002"/>
                  </a:cubicBezTo>
                  <a:cubicBezTo>
                    <a:pt x="407403" y="984532"/>
                    <a:pt x="399700" y="981327"/>
                    <a:pt x="384295" y="976386"/>
                  </a:cubicBezTo>
                  <a:lnTo>
                    <a:pt x="370461" y="972138"/>
                  </a:lnTo>
                  <a:close/>
                  <a:moveTo>
                    <a:pt x="521998" y="972092"/>
                  </a:moveTo>
                  <a:lnTo>
                    <a:pt x="506891" y="981379"/>
                  </a:lnTo>
                  <a:cubicBezTo>
                    <a:pt x="506882" y="981478"/>
                    <a:pt x="506872" y="981578"/>
                    <a:pt x="506863" y="981677"/>
                  </a:cubicBezTo>
                  <a:lnTo>
                    <a:pt x="521998" y="981677"/>
                  </a:lnTo>
                  <a:lnTo>
                    <a:pt x="521998" y="972092"/>
                  </a:lnTo>
                  <a:close/>
                  <a:moveTo>
                    <a:pt x="849264" y="964380"/>
                  </a:moveTo>
                  <a:cubicBezTo>
                    <a:pt x="831448" y="964380"/>
                    <a:pt x="822540" y="968119"/>
                    <a:pt x="822540" y="975596"/>
                  </a:cubicBezTo>
                  <a:cubicBezTo>
                    <a:pt x="822540" y="979335"/>
                    <a:pt x="823374" y="982972"/>
                    <a:pt x="825040" y="986509"/>
                  </a:cubicBezTo>
                  <a:lnTo>
                    <a:pt x="828985" y="991927"/>
                  </a:lnTo>
                  <a:lnTo>
                    <a:pt x="828757" y="991842"/>
                  </a:lnTo>
                  <a:cubicBezTo>
                    <a:pt x="823892" y="990831"/>
                    <a:pt x="818216" y="990326"/>
                    <a:pt x="811730" y="990326"/>
                  </a:cubicBezTo>
                  <a:cubicBezTo>
                    <a:pt x="811730" y="996790"/>
                    <a:pt x="812090" y="999662"/>
                    <a:pt x="812811" y="998941"/>
                  </a:cubicBezTo>
                  <a:cubicBezTo>
                    <a:pt x="813351" y="998400"/>
                    <a:pt x="813689" y="1003137"/>
                    <a:pt x="813824" y="1013149"/>
                  </a:cubicBezTo>
                  <a:cubicBezTo>
                    <a:pt x="813842" y="1016202"/>
                    <a:pt x="813859" y="1019255"/>
                    <a:pt x="813877" y="1022308"/>
                  </a:cubicBezTo>
                  <a:lnTo>
                    <a:pt x="828757" y="1019182"/>
                  </a:lnTo>
                  <a:lnTo>
                    <a:pt x="850649" y="1014583"/>
                  </a:lnTo>
                  <a:cubicBezTo>
                    <a:pt x="850649" y="1010540"/>
                    <a:pt x="849838" y="1007003"/>
                    <a:pt x="848216" y="1003971"/>
                  </a:cubicBezTo>
                  <a:lnTo>
                    <a:pt x="841325" y="996813"/>
                  </a:lnTo>
                  <a:lnTo>
                    <a:pt x="861460" y="996813"/>
                  </a:lnTo>
                  <a:cubicBezTo>
                    <a:pt x="861460" y="989921"/>
                    <a:pt x="861099" y="986835"/>
                    <a:pt x="860378" y="987556"/>
                  </a:cubicBezTo>
                  <a:cubicBezTo>
                    <a:pt x="859658" y="988277"/>
                    <a:pt x="859297" y="983896"/>
                    <a:pt x="859297" y="974414"/>
                  </a:cubicBezTo>
                  <a:lnTo>
                    <a:pt x="849264" y="964380"/>
                  </a:lnTo>
                  <a:close/>
                  <a:moveTo>
                    <a:pt x="806189" y="962218"/>
                  </a:moveTo>
                  <a:cubicBezTo>
                    <a:pt x="803711" y="962218"/>
                    <a:pt x="801493" y="963597"/>
                    <a:pt x="799534" y="966356"/>
                  </a:cubicBezTo>
                  <a:lnTo>
                    <a:pt x="799426" y="966560"/>
                  </a:lnTo>
                  <a:lnTo>
                    <a:pt x="806189" y="962218"/>
                  </a:lnTo>
                  <a:close/>
                  <a:moveTo>
                    <a:pt x="536285" y="940596"/>
                  </a:moveTo>
                  <a:lnTo>
                    <a:pt x="538460" y="945749"/>
                  </a:lnTo>
                  <a:lnTo>
                    <a:pt x="539296" y="940596"/>
                  </a:lnTo>
                  <a:lnTo>
                    <a:pt x="536285" y="940596"/>
                  </a:lnTo>
                  <a:close/>
                  <a:moveTo>
                    <a:pt x="506863" y="940596"/>
                  </a:moveTo>
                  <a:lnTo>
                    <a:pt x="509402" y="940596"/>
                  </a:lnTo>
                  <a:lnTo>
                    <a:pt x="507826" y="943856"/>
                  </a:lnTo>
                  <a:cubicBezTo>
                    <a:pt x="505742" y="950241"/>
                    <a:pt x="505421" y="949155"/>
                    <a:pt x="506863" y="940596"/>
                  </a:cubicBezTo>
                  <a:close/>
                  <a:moveTo>
                    <a:pt x="1261490" y="938434"/>
                  </a:moveTo>
                  <a:lnTo>
                    <a:pt x="1261490" y="979515"/>
                  </a:lnTo>
                  <a:lnTo>
                    <a:pt x="1300410" y="979515"/>
                  </a:lnTo>
                  <a:lnTo>
                    <a:pt x="1261490" y="938434"/>
                  </a:lnTo>
                  <a:close/>
                  <a:moveTo>
                    <a:pt x="3364208" y="934620"/>
                  </a:moveTo>
                  <a:lnTo>
                    <a:pt x="3357808" y="935522"/>
                  </a:lnTo>
                  <a:cubicBezTo>
                    <a:pt x="3357832" y="935938"/>
                    <a:pt x="3357856" y="936355"/>
                    <a:pt x="3357880" y="936771"/>
                  </a:cubicBezTo>
                  <a:lnTo>
                    <a:pt x="3364208" y="934620"/>
                  </a:lnTo>
                  <a:close/>
                  <a:moveTo>
                    <a:pt x="837676" y="922578"/>
                  </a:moveTo>
                  <a:lnTo>
                    <a:pt x="837676" y="931947"/>
                  </a:lnTo>
                  <a:lnTo>
                    <a:pt x="837676" y="949245"/>
                  </a:lnTo>
                  <a:lnTo>
                    <a:pt x="868014" y="949650"/>
                  </a:lnTo>
                  <a:cubicBezTo>
                    <a:pt x="867969" y="938501"/>
                    <a:pt x="863960" y="929718"/>
                    <a:pt x="855987" y="923299"/>
                  </a:cubicBezTo>
                  <a:lnTo>
                    <a:pt x="854973" y="923299"/>
                  </a:lnTo>
                  <a:cubicBezTo>
                    <a:pt x="848487" y="923299"/>
                    <a:pt x="843622" y="923209"/>
                    <a:pt x="840378" y="923028"/>
                  </a:cubicBezTo>
                  <a:lnTo>
                    <a:pt x="837676" y="922578"/>
                  </a:lnTo>
                  <a:close/>
                  <a:moveTo>
                    <a:pt x="1319869" y="912488"/>
                  </a:moveTo>
                  <a:lnTo>
                    <a:pt x="1278788" y="951407"/>
                  </a:lnTo>
                  <a:lnTo>
                    <a:pt x="1319869" y="951407"/>
                  </a:lnTo>
                  <a:lnTo>
                    <a:pt x="1319869" y="912488"/>
                  </a:lnTo>
                  <a:close/>
                  <a:moveTo>
                    <a:pt x="2299716" y="910907"/>
                  </a:moveTo>
                  <a:lnTo>
                    <a:pt x="2297325" y="911551"/>
                  </a:lnTo>
                  <a:lnTo>
                    <a:pt x="2299716" y="912218"/>
                  </a:lnTo>
                  <a:lnTo>
                    <a:pt x="2299716" y="910907"/>
                  </a:lnTo>
                  <a:close/>
                  <a:moveTo>
                    <a:pt x="414768" y="895190"/>
                  </a:moveTo>
                  <a:cubicBezTo>
                    <a:pt x="406975" y="897781"/>
                    <a:pt x="403078" y="901857"/>
                    <a:pt x="403078" y="907420"/>
                  </a:cubicBezTo>
                  <a:lnTo>
                    <a:pt x="420207" y="914650"/>
                  </a:lnTo>
                  <a:lnTo>
                    <a:pt x="433091" y="909053"/>
                  </a:lnTo>
                  <a:lnTo>
                    <a:pt x="424008" y="898729"/>
                  </a:lnTo>
                  <a:cubicBezTo>
                    <a:pt x="421125" y="896370"/>
                    <a:pt x="418473" y="895190"/>
                    <a:pt x="416052" y="895190"/>
                  </a:cubicBezTo>
                  <a:lnTo>
                    <a:pt x="414768" y="895190"/>
                  </a:lnTo>
                  <a:close/>
                  <a:moveTo>
                    <a:pt x="1296085" y="875731"/>
                  </a:moveTo>
                  <a:lnTo>
                    <a:pt x="1337167" y="912488"/>
                  </a:lnTo>
                  <a:lnTo>
                    <a:pt x="1337167" y="875731"/>
                  </a:lnTo>
                  <a:lnTo>
                    <a:pt x="1296085" y="875731"/>
                  </a:lnTo>
                  <a:close/>
                  <a:moveTo>
                    <a:pt x="3372154" y="851947"/>
                  </a:moveTo>
                  <a:lnTo>
                    <a:pt x="3372154" y="867921"/>
                  </a:lnTo>
                  <a:lnTo>
                    <a:pt x="3356472" y="860841"/>
                  </a:lnTo>
                  <a:lnTo>
                    <a:pt x="3372154" y="851947"/>
                  </a:lnTo>
                  <a:close/>
                  <a:moveTo>
                    <a:pt x="571172" y="849191"/>
                  </a:moveTo>
                  <a:lnTo>
                    <a:pt x="571458" y="850047"/>
                  </a:lnTo>
                  <a:cubicBezTo>
                    <a:pt x="571638" y="851663"/>
                    <a:pt x="571728" y="854087"/>
                    <a:pt x="571728" y="857319"/>
                  </a:cubicBezTo>
                  <a:lnTo>
                    <a:pt x="576161" y="854064"/>
                  </a:lnTo>
                  <a:lnTo>
                    <a:pt x="571172" y="849191"/>
                  </a:lnTo>
                  <a:close/>
                  <a:moveTo>
                    <a:pt x="3386321" y="838364"/>
                  </a:moveTo>
                  <a:lnTo>
                    <a:pt x="3389452" y="839920"/>
                  </a:lnTo>
                  <a:lnTo>
                    <a:pt x="3349756" y="857809"/>
                  </a:lnTo>
                  <a:lnTo>
                    <a:pt x="3348371" y="857183"/>
                  </a:lnTo>
                  <a:lnTo>
                    <a:pt x="3386321" y="838364"/>
                  </a:lnTo>
                  <a:close/>
                  <a:moveTo>
                    <a:pt x="3348371" y="819514"/>
                  </a:moveTo>
                  <a:lnTo>
                    <a:pt x="3348371" y="857183"/>
                  </a:lnTo>
                  <a:lnTo>
                    <a:pt x="3348371" y="858433"/>
                  </a:lnTo>
                  <a:lnTo>
                    <a:pt x="3349756" y="857809"/>
                  </a:lnTo>
                  <a:lnTo>
                    <a:pt x="3356472" y="860841"/>
                  </a:lnTo>
                  <a:lnTo>
                    <a:pt x="3355296" y="861508"/>
                  </a:lnTo>
                  <a:cubicBezTo>
                    <a:pt x="3348809" y="864391"/>
                    <a:pt x="3341456" y="866970"/>
                    <a:pt x="3333235" y="869244"/>
                  </a:cubicBezTo>
                  <a:cubicBezTo>
                    <a:pt x="3333235" y="872668"/>
                    <a:pt x="3339665" y="877713"/>
                    <a:pt x="3352526" y="884379"/>
                  </a:cubicBezTo>
                  <a:lnTo>
                    <a:pt x="3372154" y="874042"/>
                  </a:lnTo>
                  <a:lnTo>
                    <a:pt x="3372154" y="867921"/>
                  </a:lnTo>
                  <a:lnTo>
                    <a:pt x="3389452" y="875731"/>
                  </a:lnTo>
                  <a:lnTo>
                    <a:pt x="3389452" y="839920"/>
                  </a:lnTo>
                  <a:lnTo>
                    <a:pt x="3389452" y="836812"/>
                  </a:lnTo>
                  <a:lnTo>
                    <a:pt x="3386321" y="838364"/>
                  </a:lnTo>
                  <a:lnTo>
                    <a:pt x="3348371" y="819514"/>
                  </a:lnTo>
                  <a:close/>
                  <a:moveTo>
                    <a:pt x="3377391" y="804379"/>
                  </a:moveTo>
                  <a:lnTo>
                    <a:pt x="3371551" y="805932"/>
                  </a:lnTo>
                  <a:lnTo>
                    <a:pt x="3372154" y="806862"/>
                  </a:lnTo>
                  <a:cubicBezTo>
                    <a:pt x="3375037" y="809531"/>
                    <a:pt x="3379362" y="810866"/>
                    <a:pt x="3385127" y="810866"/>
                  </a:cubicBezTo>
                  <a:cubicBezTo>
                    <a:pt x="3389767" y="810866"/>
                    <a:pt x="3392560" y="810393"/>
                    <a:pt x="3393506" y="809447"/>
                  </a:cubicBezTo>
                  <a:cubicBezTo>
                    <a:pt x="3390803" y="809559"/>
                    <a:pt x="3385432" y="807870"/>
                    <a:pt x="3377391" y="804379"/>
                  </a:cubicBezTo>
                  <a:close/>
                  <a:moveTo>
                    <a:pt x="429025" y="800055"/>
                  </a:moveTo>
                  <a:cubicBezTo>
                    <a:pt x="429025" y="810888"/>
                    <a:pt x="428799" y="816158"/>
                    <a:pt x="428349" y="815866"/>
                  </a:cubicBezTo>
                  <a:cubicBezTo>
                    <a:pt x="428056" y="815415"/>
                    <a:pt x="432403" y="815190"/>
                    <a:pt x="441390" y="815190"/>
                  </a:cubicBezTo>
                  <a:cubicBezTo>
                    <a:pt x="445849" y="813726"/>
                    <a:pt x="448214" y="812577"/>
                    <a:pt x="448484" y="811744"/>
                  </a:cubicBezTo>
                  <a:cubicBezTo>
                    <a:pt x="448484" y="809075"/>
                    <a:pt x="448320" y="806740"/>
                    <a:pt x="447992" y="804738"/>
                  </a:cubicBezTo>
                  <a:cubicBezTo>
                    <a:pt x="447950" y="804597"/>
                    <a:pt x="447909" y="804456"/>
                    <a:pt x="447867" y="804315"/>
                  </a:cubicBezTo>
                  <a:lnTo>
                    <a:pt x="436761" y="803838"/>
                  </a:lnTo>
                  <a:cubicBezTo>
                    <a:pt x="434081" y="803478"/>
                    <a:pt x="432921" y="802937"/>
                    <a:pt x="433281" y="802217"/>
                  </a:cubicBezTo>
                  <a:cubicBezTo>
                    <a:pt x="434002" y="800775"/>
                    <a:pt x="432583" y="800055"/>
                    <a:pt x="429025" y="800055"/>
                  </a:cubicBezTo>
                  <a:close/>
                  <a:moveTo>
                    <a:pt x="659296" y="797284"/>
                  </a:moveTo>
                  <a:cubicBezTo>
                    <a:pt x="658575" y="798005"/>
                    <a:pt x="658215" y="799086"/>
                    <a:pt x="658215" y="800528"/>
                  </a:cubicBezTo>
                  <a:lnTo>
                    <a:pt x="656224" y="802579"/>
                  </a:lnTo>
                  <a:lnTo>
                    <a:pt x="660377" y="806541"/>
                  </a:lnTo>
                  <a:cubicBezTo>
                    <a:pt x="660377" y="799649"/>
                    <a:pt x="660017" y="796564"/>
                    <a:pt x="659296" y="797284"/>
                  </a:cubicBezTo>
                  <a:close/>
                  <a:moveTo>
                    <a:pt x="440612" y="795730"/>
                  </a:moveTo>
                  <a:lnTo>
                    <a:pt x="447074" y="802166"/>
                  </a:lnTo>
                  <a:lnTo>
                    <a:pt x="447297" y="802383"/>
                  </a:lnTo>
                  <a:lnTo>
                    <a:pt x="446516" y="799734"/>
                  </a:lnTo>
                  <a:cubicBezTo>
                    <a:pt x="445204" y="797065"/>
                    <a:pt x="443236" y="795730"/>
                    <a:pt x="440612" y="795730"/>
                  </a:cubicBezTo>
                  <a:close/>
                  <a:moveTo>
                    <a:pt x="601999" y="793568"/>
                  </a:moveTo>
                  <a:lnTo>
                    <a:pt x="601999" y="820899"/>
                  </a:lnTo>
                  <a:lnTo>
                    <a:pt x="603303" y="823839"/>
                  </a:lnTo>
                  <a:lnTo>
                    <a:pt x="608997" y="834649"/>
                  </a:lnTo>
                  <a:lnTo>
                    <a:pt x="609532" y="834649"/>
                  </a:lnTo>
                  <a:lnTo>
                    <a:pt x="611203" y="834649"/>
                  </a:lnTo>
                  <a:lnTo>
                    <a:pt x="616188" y="832487"/>
                  </a:lnTo>
                  <a:lnTo>
                    <a:pt x="618553" y="834649"/>
                  </a:lnTo>
                  <a:lnTo>
                    <a:pt x="643080" y="834649"/>
                  </a:lnTo>
                  <a:lnTo>
                    <a:pt x="601999" y="793568"/>
                  </a:lnTo>
                  <a:close/>
                  <a:moveTo>
                    <a:pt x="919838" y="787082"/>
                  </a:moveTo>
                  <a:lnTo>
                    <a:pt x="878757" y="807453"/>
                  </a:lnTo>
                  <a:lnTo>
                    <a:pt x="919838" y="826001"/>
                  </a:lnTo>
                  <a:lnTo>
                    <a:pt x="919838" y="787082"/>
                  </a:lnTo>
                  <a:close/>
                  <a:moveTo>
                    <a:pt x="2256303" y="784919"/>
                  </a:moveTo>
                  <a:cubicBezTo>
                    <a:pt x="2249873" y="788872"/>
                    <a:pt x="2245050" y="792290"/>
                    <a:pt x="2241835" y="795173"/>
                  </a:cubicBezTo>
                  <a:lnTo>
                    <a:pt x="2237562" y="801415"/>
                  </a:lnTo>
                  <a:lnTo>
                    <a:pt x="2247013" y="810866"/>
                  </a:lnTo>
                  <a:cubicBezTo>
                    <a:pt x="2264851" y="810866"/>
                    <a:pt x="2273770" y="808433"/>
                    <a:pt x="2273770" y="803568"/>
                  </a:cubicBezTo>
                  <a:cubicBezTo>
                    <a:pt x="2273770" y="798703"/>
                    <a:pt x="2273319" y="795381"/>
                    <a:pt x="2272418" y="793602"/>
                  </a:cubicBezTo>
                  <a:lnTo>
                    <a:pt x="2256303" y="784919"/>
                  </a:lnTo>
                  <a:close/>
                  <a:moveTo>
                    <a:pt x="610647" y="778433"/>
                  </a:moveTo>
                  <a:cubicBezTo>
                    <a:pt x="610647" y="784897"/>
                    <a:pt x="611008" y="787769"/>
                    <a:pt x="611728" y="787048"/>
                  </a:cubicBezTo>
                  <a:cubicBezTo>
                    <a:pt x="612449" y="786327"/>
                    <a:pt x="612809" y="785246"/>
                    <a:pt x="612809" y="783805"/>
                  </a:cubicBezTo>
                  <a:lnTo>
                    <a:pt x="614444" y="782059"/>
                  </a:lnTo>
                  <a:lnTo>
                    <a:pt x="610647" y="778433"/>
                  </a:lnTo>
                  <a:close/>
                  <a:moveTo>
                    <a:pt x="3357019" y="752487"/>
                  </a:moveTo>
                  <a:cubicBezTo>
                    <a:pt x="3357019" y="760392"/>
                    <a:pt x="3357379" y="763985"/>
                    <a:pt x="3358100" y="763264"/>
                  </a:cubicBezTo>
                  <a:cubicBezTo>
                    <a:pt x="3358460" y="762904"/>
                    <a:pt x="3358731" y="761465"/>
                    <a:pt x="3358911" y="758948"/>
                  </a:cubicBezTo>
                  <a:lnTo>
                    <a:pt x="3359013" y="754879"/>
                  </a:lnTo>
                  <a:lnTo>
                    <a:pt x="3357019" y="752487"/>
                  </a:lnTo>
                  <a:close/>
                  <a:moveTo>
                    <a:pt x="643080" y="752487"/>
                  </a:moveTo>
                  <a:lnTo>
                    <a:pt x="654491" y="752487"/>
                  </a:lnTo>
                  <a:lnTo>
                    <a:pt x="643080" y="763298"/>
                  </a:lnTo>
                  <a:lnTo>
                    <a:pt x="643080" y="752487"/>
                  </a:lnTo>
                  <a:close/>
                  <a:moveTo>
                    <a:pt x="687804" y="742068"/>
                  </a:moveTo>
                  <a:lnTo>
                    <a:pt x="687242" y="742922"/>
                  </a:lnTo>
                  <a:cubicBezTo>
                    <a:pt x="687007" y="743533"/>
                    <a:pt x="687140" y="743838"/>
                    <a:pt x="687641" y="743838"/>
                  </a:cubicBezTo>
                  <a:cubicBezTo>
                    <a:pt x="687695" y="743248"/>
                    <a:pt x="687750" y="742658"/>
                    <a:pt x="687804" y="742068"/>
                  </a:cubicBezTo>
                  <a:close/>
                  <a:moveTo>
                    <a:pt x="720280" y="733885"/>
                  </a:moveTo>
                  <a:lnTo>
                    <a:pt x="712270" y="735189"/>
                  </a:lnTo>
                  <a:cubicBezTo>
                    <a:pt x="715152" y="735189"/>
                    <a:pt x="717675" y="734840"/>
                    <a:pt x="719837" y="734142"/>
                  </a:cubicBezTo>
                  <a:lnTo>
                    <a:pt x="720280" y="733885"/>
                  </a:lnTo>
                  <a:close/>
                  <a:moveTo>
                    <a:pt x="448034" y="730865"/>
                  </a:moveTo>
                  <a:lnTo>
                    <a:pt x="444148" y="740657"/>
                  </a:lnTo>
                  <a:lnTo>
                    <a:pt x="445245" y="743118"/>
                  </a:lnTo>
                  <a:cubicBezTo>
                    <a:pt x="448852" y="749364"/>
                    <a:pt x="453535" y="752487"/>
                    <a:pt x="459295" y="752487"/>
                  </a:cubicBezTo>
                  <a:lnTo>
                    <a:pt x="476592" y="752487"/>
                  </a:lnTo>
                  <a:cubicBezTo>
                    <a:pt x="476592" y="744334"/>
                    <a:pt x="475151" y="743140"/>
                    <a:pt x="472268" y="748906"/>
                  </a:cubicBezTo>
                  <a:cubicBezTo>
                    <a:pt x="472268" y="742126"/>
                    <a:pt x="472628" y="739097"/>
                    <a:pt x="473349" y="739818"/>
                  </a:cubicBezTo>
                  <a:cubicBezTo>
                    <a:pt x="474070" y="740539"/>
                    <a:pt x="474430" y="737554"/>
                    <a:pt x="474430" y="730865"/>
                  </a:cubicBezTo>
                  <a:lnTo>
                    <a:pt x="452783" y="730865"/>
                  </a:lnTo>
                  <a:lnTo>
                    <a:pt x="448034" y="730865"/>
                  </a:lnTo>
                  <a:close/>
                  <a:moveTo>
                    <a:pt x="643080" y="724378"/>
                  </a:moveTo>
                  <a:lnTo>
                    <a:pt x="643080" y="752487"/>
                  </a:lnTo>
                  <a:lnTo>
                    <a:pt x="627945" y="752487"/>
                  </a:lnTo>
                  <a:lnTo>
                    <a:pt x="669026" y="791406"/>
                  </a:lnTo>
                  <a:lnTo>
                    <a:pt x="669026" y="752487"/>
                  </a:lnTo>
                  <a:lnTo>
                    <a:pt x="654491" y="752487"/>
                  </a:lnTo>
                  <a:lnTo>
                    <a:pt x="682317" y="726126"/>
                  </a:lnTo>
                  <a:lnTo>
                    <a:pt x="681614" y="724378"/>
                  </a:lnTo>
                  <a:lnTo>
                    <a:pt x="643080" y="724378"/>
                  </a:lnTo>
                  <a:close/>
                  <a:moveTo>
                    <a:pt x="3421885" y="709243"/>
                  </a:moveTo>
                  <a:cubicBezTo>
                    <a:pt x="3414294" y="716451"/>
                    <a:pt x="3401321" y="722937"/>
                    <a:pt x="3382965" y="728703"/>
                  </a:cubicBezTo>
                  <a:cubicBezTo>
                    <a:pt x="3382965" y="732126"/>
                    <a:pt x="3389396" y="737171"/>
                    <a:pt x="3402256" y="743838"/>
                  </a:cubicBezTo>
                  <a:lnTo>
                    <a:pt x="3421885" y="733500"/>
                  </a:lnTo>
                  <a:lnTo>
                    <a:pt x="3421885" y="709243"/>
                  </a:lnTo>
                  <a:close/>
                  <a:moveTo>
                    <a:pt x="673181" y="704919"/>
                  </a:moveTo>
                  <a:lnTo>
                    <a:pt x="671144" y="705927"/>
                  </a:lnTo>
                  <a:lnTo>
                    <a:pt x="670242" y="707898"/>
                  </a:lnTo>
                  <a:cubicBezTo>
                    <a:pt x="669972" y="708212"/>
                    <a:pt x="669747" y="708151"/>
                    <a:pt x="669567" y="707715"/>
                  </a:cubicBezTo>
                  <a:cubicBezTo>
                    <a:pt x="669515" y="707405"/>
                    <a:pt x="669464" y="707094"/>
                    <a:pt x="669412" y="706784"/>
                  </a:cubicBezTo>
                  <a:lnTo>
                    <a:pt x="668975" y="707001"/>
                  </a:lnTo>
                  <a:cubicBezTo>
                    <a:pt x="668969" y="707703"/>
                    <a:pt x="668964" y="708406"/>
                    <a:pt x="668958" y="709108"/>
                  </a:cubicBezTo>
                  <a:cubicBezTo>
                    <a:pt x="668823" y="716405"/>
                    <a:pt x="668485" y="720054"/>
                    <a:pt x="667945" y="720054"/>
                  </a:cubicBezTo>
                  <a:cubicBezTo>
                    <a:pt x="667585" y="720054"/>
                    <a:pt x="669116" y="718072"/>
                    <a:pt x="672540" y="714108"/>
                  </a:cubicBezTo>
                  <a:lnTo>
                    <a:pt x="675657" y="710573"/>
                  </a:lnTo>
                  <a:lnTo>
                    <a:pt x="673181" y="704919"/>
                  </a:lnTo>
                  <a:close/>
                  <a:moveTo>
                    <a:pt x="707945" y="702757"/>
                  </a:moveTo>
                  <a:lnTo>
                    <a:pt x="707945" y="718324"/>
                  </a:lnTo>
                  <a:cubicBezTo>
                    <a:pt x="708013" y="718405"/>
                    <a:pt x="708080" y="718487"/>
                    <a:pt x="708148" y="718568"/>
                  </a:cubicBezTo>
                  <a:cubicBezTo>
                    <a:pt x="708914" y="719559"/>
                    <a:pt x="709206" y="720054"/>
                    <a:pt x="709026" y="720054"/>
                  </a:cubicBezTo>
                  <a:cubicBezTo>
                    <a:pt x="708306" y="720054"/>
                    <a:pt x="707945" y="714288"/>
                    <a:pt x="707945" y="702757"/>
                  </a:cubicBezTo>
                  <a:close/>
                  <a:moveTo>
                    <a:pt x="1425961" y="692214"/>
                  </a:moveTo>
                  <a:lnTo>
                    <a:pt x="1427809" y="696270"/>
                  </a:lnTo>
                  <a:lnTo>
                    <a:pt x="1429510" y="695406"/>
                  </a:lnTo>
                  <a:lnTo>
                    <a:pt x="1425961" y="692214"/>
                  </a:lnTo>
                  <a:close/>
                  <a:moveTo>
                    <a:pt x="3408117" y="691017"/>
                  </a:moveTo>
                  <a:cubicBezTo>
                    <a:pt x="3404457" y="691355"/>
                    <a:pt x="3401029" y="692104"/>
                    <a:pt x="3397830" y="693263"/>
                  </a:cubicBezTo>
                  <a:cubicBezTo>
                    <a:pt x="3403776" y="691822"/>
                    <a:pt x="3408382" y="694986"/>
                    <a:pt x="3411648" y="702757"/>
                  </a:cubicBezTo>
                  <a:cubicBezTo>
                    <a:pt x="3420049" y="702622"/>
                    <a:pt x="3423157" y="704209"/>
                    <a:pt x="3420972" y="707520"/>
                  </a:cubicBezTo>
                  <a:cubicBezTo>
                    <a:pt x="3421580" y="700809"/>
                    <a:pt x="3421186" y="695381"/>
                    <a:pt x="3419790" y="691236"/>
                  </a:cubicBezTo>
                  <a:cubicBezTo>
                    <a:pt x="3415668" y="690752"/>
                    <a:pt x="3411777" y="690679"/>
                    <a:pt x="3408117" y="691017"/>
                  </a:cubicBezTo>
                  <a:close/>
                  <a:moveTo>
                    <a:pt x="1399870" y="668162"/>
                  </a:moveTo>
                  <a:cubicBezTo>
                    <a:pt x="1399870" y="674626"/>
                    <a:pt x="1400230" y="677498"/>
                    <a:pt x="1400951" y="676777"/>
                  </a:cubicBezTo>
                  <a:cubicBezTo>
                    <a:pt x="1401671" y="676056"/>
                    <a:pt x="1402032" y="674975"/>
                    <a:pt x="1402032" y="673534"/>
                  </a:cubicBezTo>
                  <a:lnTo>
                    <a:pt x="1403707" y="671744"/>
                  </a:lnTo>
                  <a:lnTo>
                    <a:pt x="1399870" y="668162"/>
                  </a:lnTo>
                  <a:close/>
                  <a:moveTo>
                    <a:pt x="739696" y="664230"/>
                  </a:moveTo>
                  <a:lnTo>
                    <a:pt x="739134" y="665083"/>
                  </a:lnTo>
                  <a:cubicBezTo>
                    <a:pt x="738899" y="665694"/>
                    <a:pt x="739032" y="666000"/>
                    <a:pt x="739533" y="666000"/>
                  </a:cubicBezTo>
                  <a:cubicBezTo>
                    <a:pt x="739587" y="665410"/>
                    <a:pt x="739642" y="664820"/>
                    <a:pt x="739696" y="664230"/>
                  </a:cubicBezTo>
                  <a:close/>
                  <a:moveTo>
                    <a:pt x="2085110" y="655189"/>
                  </a:moveTo>
                  <a:lnTo>
                    <a:pt x="2065820" y="667047"/>
                  </a:lnTo>
                  <a:cubicBezTo>
                    <a:pt x="2065820" y="673061"/>
                    <a:pt x="2072250" y="679919"/>
                    <a:pt x="2085110" y="687621"/>
                  </a:cubicBezTo>
                  <a:lnTo>
                    <a:pt x="2104739" y="675392"/>
                  </a:lnTo>
                  <a:cubicBezTo>
                    <a:pt x="2104739" y="670054"/>
                    <a:pt x="2098196" y="663320"/>
                    <a:pt x="2085110" y="655189"/>
                  </a:cubicBezTo>
                  <a:close/>
                  <a:moveTo>
                    <a:pt x="752270" y="648094"/>
                  </a:moveTo>
                  <a:cubicBezTo>
                    <a:pt x="751549" y="648815"/>
                    <a:pt x="751189" y="649896"/>
                    <a:pt x="751189" y="651338"/>
                  </a:cubicBezTo>
                  <a:lnTo>
                    <a:pt x="749154" y="653434"/>
                  </a:lnTo>
                  <a:lnTo>
                    <a:pt x="753351" y="657351"/>
                  </a:lnTo>
                  <a:cubicBezTo>
                    <a:pt x="753351" y="650459"/>
                    <a:pt x="752990" y="647374"/>
                    <a:pt x="752270" y="648094"/>
                  </a:cubicBezTo>
                  <a:close/>
                  <a:moveTo>
                    <a:pt x="733617" y="646815"/>
                  </a:moveTo>
                  <a:lnTo>
                    <a:pt x="697134" y="683297"/>
                  </a:lnTo>
                  <a:lnTo>
                    <a:pt x="738216" y="683297"/>
                  </a:lnTo>
                  <a:lnTo>
                    <a:pt x="738216" y="658751"/>
                  </a:lnTo>
                  <a:lnTo>
                    <a:pt x="737422" y="656270"/>
                  </a:lnTo>
                  <a:lnTo>
                    <a:pt x="733617" y="646815"/>
                  </a:lnTo>
                  <a:close/>
                  <a:moveTo>
                    <a:pt x="738216" y="642216"/>
                  </a:moveTo>
                  <a:lnTo>
                    <a:pt x="737694" y="642738"/>
                  </a:lnTo>
                  <a:lnTo>
                    <a:pt x="738216" y="643225"/>
                  </a:lnTo>
                  <a:lnTo>
                    <a:pt x="738216" y="642216"/>
                  </a:lnTo>
                  <a:close/>
                  <a:moveTo>
                    <a:pt x="1447438" y="640054"/>
                  </a:moveTo>
                  <a:cubicBezTo>
                    <a:pt x="1444904" y="640054"/>
                    <a:pt x="1442533" y="640524"/>
                    <a:pt x="1440326" y="641464"/>
                  </a:cubicBezTo>
                  <a:lnTo>
                    <a:pt x="1440226" y="641533"/>
                  </a:lnTo>
                  <a:lnTo>
                    <a:pt x="1442193" y="641962"/>
                  </a:lnTo>
                  <a:cubicBezTo>
                    <a:pt x="1444901" y="643258"/>
                    <a:pt x="1448744" y="645504"/>
                    <a:pt x="1453721" y="648702"/>
                  </a:cubicBezTo>
                  <a:lnTo>
                    <a:pt x="1457824" y="647922"/>
                  </a:lnTo>
                  <a:lnTo>
                    <a:pt x="1454701" y="640054"/>
                  </a:lnTo>
                  <a:lnTo>
                    <a:pt x="1447438" y="640054"/>
                  </a:lnTo>
                  <a:close/>
                  <a:moveTo>
                    <a:pt x="727758" y="633214"/>
                  </a:moveTo>
                  <a:lnTo>
                    <a:pt x="728144" y="634095"/>
                  </a:lnTo>
                  <a:lnTo>
                    <a:pt x="727477" y="633495"/>
                  </a:lnTo>
                  <a:lnTo>
                    <a:pt x="727758" y="633214"/>
                  </a:lnTo>
                  <a:close/>
                  <a:moveTo>
                    <a:pt x="2087441" y="622187"/>
                  </a:moveTo>
                  <a:lnTo>
                    <a:pt x="2087441" y="622756"/>
                  </a:lnTo>
                  <a:lnTo>
                    <a:pt x="2087141" y="622472"/>
                  </a:lnTo>
                  <a:lnTo>
                    <a:pt x="2087441" y="622187"/>
                  </a:lnTo>
                  <a:close/>
                  <a:moveTo>
                    <a:pt x="762000" y="598972"/>
                  </a:moveTo>
                  <a:lnTo>
                    <a:pt x="727758" y="633214"/>
                  </a:lnTo>
                  <a:lnTo>
                    <a:pt x="725074" y="627081"/>
                  </a:lnTo>
                  <a:lnTo>
                    <a:pt x="722175" y="628808"/>
                  </a:lnTo>
                  <a:lnTo>
                    <a:pt x="723351" y="629783"/>
                  </a:lnTo>
                  <a:lnTo>
                    <a:pt x="727477" y="633495"/>
                  </a:lnTo>
                  <a:lnTo>
                    <a:pt x="720918" y="640054"/>
                  </a:lnTo>
                  <a:lnTo>
                    <a:pt x="730753" y="640054"/>
                  </a:lnTo>
                  <a:lnTo>
                    <a:pt x="728144" y="634095"/>
                  </a:lnTo>
                  <a:lnTo>
                    <a:pt x="734769" y="640054"/>
                  </a:lnTo>
                  <a:lnTo>
                    <a:pt x="762000" y="640054"/>
                  </a:lnTo>
                  <a:lnTo>
                    <a:pt x="762000" y="598972"/>
                  </a:lnTo>
                  <a:close/>
                  <a:moveTo>
                    <a:pt x="2046360" y="583837"/>
                  </a:moveTo>
                  <a:lnTo>
                    <a:pt x="2063821" y="583837"/>
                  </a:lnTo>
                  <a:lnTo>
                    <a:pt x="2054739" y="587598"/>
                  </a:lnTo>
                  <a:lnTo>
                    <a:pt x="2051670" y="588868"/>
                  </a:lnTo>
                  <a:lnTo>
                    <a:pt x="2046360" y="583837"/>
                  </a:lnTo>
                  <a:close/>
                  <a:moveTo>
                    <a:pt x="2037711" y="575188"/>
                  </a:moveTo>
                  <a:lnTo>
                    <a:pt x="2037711" y="594648"/>
                  </a:lnTo>
                  <a:lnTo>
                    <a:pt x="2038451" y="594342"/>
                  </a:lnTo>
                  <a:cubicBezTo>
                    <a:pt x="2038385" y="593903"/>
                    <a:pt x="2038318" y="593465"/>
                    <a:pt x="2038252" y="593026"/>
                  </a:cubicBezTo>
                  <a:cubicBezTo>
                    <a:pt x="2037892" y="589062"/>
                    <a:pt x="2037711" y="583116"/>
                    <a:pt x="2037711" y="575188"/>
                  </a:cubicBezTo>
                  <a:close/>
                  <a:moveTo>
                    <a:pt x="2057002" y="562215"/>
                  </a:moveTo>
                  <a:cubicBezTo>
                    <a:pt x="2044142" y="570121"/>
                    <a:pt x="2037711" y="573713"/>
                    <a:pt x="2037711" y="572992"/>
                  </a:cubicBezTo>
                  <a:cubicBezTo>
                    <a:pt x="2037711" y="572452"/>
                    <a:pt x="2038117" y="577188"/>
                    <a:pt x="2038928" y="587201"/>
                  </a:cubicBezTo>
                  <a:lnTo>
                    <a:pt x="2039468" y="593921"/>
                  </a:lnTo>
                  <a:lnTo>
                    <a:pt x="2051670" y="588868"/>
                  </a:lnTo>
                  <a:lnTo>
                    <a:pt x="2087141" y="622472"/>
                  </a:lnTo>
                  <a:lnTo>
                    <a:pt x="2057171" y="650865"/>
                  </a:lnTo>
                  <a:lnTo>
                    <a:pt x="2098252" y="650865"/>
                  </a:lnTo>
                  <a:lnTo>
                    <a:pt x="2098252" y="611945"/>
                  </a:lnTo>
                  <a:lnTo>
                    <a:pt x="2087441" y="622187"/>
                  </a:lnTo>
                  <a:lnTo>
                    <a:pt x="2087441" y="583837"/>
                  </a:lnTo>
                  <a:lnTo>
                    <a:pt x="2063821" y="583837"/>
                  </a:lnTo>
                  <a:lnTo>
                    <a:pt x="2066901" y="582562"/>
                  </a:lnTo>
                  <a:lnTo>
                    <a:pt x="2076631" y="578533"/>
                  </a:lnTo>
                  <a:lnTo>
                    <a:pt x="2057002" y="562215"/>
                  </a:lnTo>
                  <a:close/>
                  <a:moveTo>
                    <a:pt x="937136" y="559377"/>
                  </a:moveTo>
                  <a:lnTo>
                    <a:pt x="936905" y="560112"/>
                  </a:lnTo>
                  <a:cubicBezTo>
                    <a:pt x="936934" y="560140"/>
                    <a:pt x="936963" y="560167"/>
                    <a:pt x="936992" y="560195"/>
                  </a:cubicBezTo>
                  <a:lnTo>
                    <a:pt x="937136" y="559377"/>
                  </a:lnTo>
                  <a:close/>
                  <a:moveTo>
                    <a:pt x="1669717" y="349046"/>
                  </a:moveTo>
                  <a:lnTo>
                    <a:pt x="1665472" y="350121"/>
                  </a:lnTo>
                  <a:lnTo>
                    <a:pt x="1667963" y="350052"/>
                  </a:lnTo>
                  <a:cubicBezTo>
                    <a:pt x="1669888" y="349872"/>
                    <a:pt x="1670491" y="349601"/>
                    <a:pt x="1669770" y="349241"/>
                  </a:cubicBezTo>
                  <a:cubicBezTo>
                    <a:pt x="1669752" y="349176"/>
                    <a:pt x="1669735" y="349111"/>
                    <a:pt x="1669717" y="349046"/>
                  </a:cubicBezTo>
                  <a:close/>
                  <a:moveTo>
                    <a:pt x="3600287" y="347138"/>
                  </a:moveTo>
                  <a:cubicBezTo>
                    <a:pt x="3599551" y="346896"/>
                    <a:pt x="3599183" y="347011"/>
                    <a:pt x="3599183" y="347484"/>
                  </a:cubicBezTo>
                  <a:lnTo>
                    <a:pt x="3601273" y="347673"/>
                  </a:lnTo>
                  <a:lnTo>
                    <a:pt x="3600287" y="347138"/>
                  </a:lnTo>
                  <a:close/>
                  <a:moveTo>
                    <a:pt x="1790641" y="307070"/>
                  </a:moveTo>
                  <a:cubicBezTo>
                    <a:pt x="1786040" y="306907"/>
                    <a:pt x="1781629" y="308182"/>
                    <a:pt x="1777406" y="310896"/>
                  </a:cubicBezTo>
                  <a:cubicBezTo>
                    <a:pt x="1774078" y="313374"/>
                    <a:pt x="1770764" y="315501"/>
                    <a:pt x="1767463" y="317279"/>
                  </a:cubicBezTo>
                  <a:lnTo>
                    <a:pt x="1766253" y="317805"/>
                  </a:lnTo>
                  <a:lnTo>
                    <a:pt x="1767287" y="318970"/>
                  </a:lnTo>
                  <a:cubicBezTo>
                    <a:pt x="1770452" y="326358"/>
                    <a:pt x="1773633" y="333250"/>
                    <a:pt x="1776831" y="339646"/>
                  </a:cubicBezTo>
                  <a:cubicBezTo>
                    <a:pt x="1782732" y="358610"/>
                    <a:pt x="1780300" y="373475"/>
                    <a:pt x="1769534" y="384241"/>
                  </a:cubicBezTo>
                  <a:cubicBezTo>
                    <a:pt x="1753971" y="399804"/>
                    <a:pt x="1741155" y="412935"/>
                    <a:pt x="1731088" y="423633"/>
                  </a:cubicBezTo>
                  <a:cubicBezTo>
                    <a:pt x="1721020" y="434332"/>
                    <a:pt x="1708486" y="446370"/>
                    <a:pt x="1693486" y="459748"/>
                  </a:cubicBezTo>
                  <a:cubicBezTo>
                    <a:pt x="1685243" y="465627"/>
                    <a:pt x="1677163" y="472885"/>
                    <a:pt x="1669246" y="481522"/>
                  </a:cubicBezTo>
                  <a:cubicBezTo>
                    <a:pt x="1661330" y="490160"/>
                    <a:pt x="1653655" y="498960"/>
                    <a:pt x="1646223" y="507924"/>
                  </a:cubicBezTo>
                  <a:cubicBezTo>
                    <a:pt x="1632326" y="523240"/>
                    <a:pt x="1619263" y="538460"/>
                    <a:pt x="1607033" y="553584"/>
                  </a:cubicBezTo>
                  <a:cubicBezTo>
                    <a:pt x="1594803" y="568708"/>
                    <a:pt x="1581774" y="583860"/>
                    <a:pt x="1567945" y="599040"/>
                  </a:cubicBezTo>
                  <a:cubicBezTo>
                    <a:pt x="1564612" y="602373"/>
                    <a:pt x="1561132" y="606213"/>
                    <a:pt x="1557506" y="610560"/>
                  </a:cubicBezTo>
                  <a:cubicBezTo>
                    <a:pt x="1553880" y="614907"/>
                    <a:pt x="1551290" y="617858"/>
                    <a:pt x="1549735" y="619412"/>
                  </a:cubicBezTo>
                  <a:cubicBezTo>
                    <a:pt x="1547190" y="620966"/>
                    <a:pt x="1547652" y="623556"/>
                    <a:pt x="1551121" y="627182"/>
                  </a:cubicBezTo>
                  <a:cubicBezTo>
                    <a:pt x="1553328" y="629389"/>
                    <a:pt x="1556430" y="632824"/>
                    <a:pt x="1560428" y="637486"/>
                  </a:cubicBezTo>
                  <a:cubicBezTo>
                    <a:pt x="1564426" y="642148"/>
                    <a:pt x="1567450" y="644986"/>
                    <a:pt x="1569499" y="646000"/>
                  </a:cubicBezTo>
                  <a:lnTo>
                    <a:pt x="1590378" y="658567"/>
                  </a:lnTo>
                  <a:cubicBezTo>
                    <a:pt x="1595400" y="661675"/>
                    <a:pt x="1605805" y="664806"/>
                    <a:pt x="1621594" y="667959"/>
                  </a:cubicBezTo>
                  <a:cubicBezTo>
                    <a:pt x="1621594" y="678275"/>
                    <a:pt x="1621954" y="684508"/>
                    <a:pt x="1622675" y="686659"/>
                  </a:cubicBezTo>
                  <a:cubicBezTo>
                    <a:pt x="1623396" y="688810"/>
                    <a:pt x="1623756" y="694333"/>
                    <a:pt x="1623756" y="703230"/>
                  </a:cubicBezTo>
                  <a:lnTo>
                    <a:pt x="1609094" y="717892"/>
                  </a:lnTo>
                  <a:cubicBezTo>
                    <a:pt x="1615986" y="717892"/>
                    <a:pt x="1619432" y="718613"/>
                    <a:pt x="1619432" y="720054"/>
                  </a:cubicBezTo>
                  <a:cubicBezTo>
                    <a:pt x="1590805" y="717171"/>
                    <a:pt x="1569178" y="714440"/>
                    <a:pt x="1554550" y="711862"/>
                  </a:cubicBezTo>
                  <a:cubicBezTo>
                    <a:pt x="1539921" y="709283"/>
                    <a:pt x="1527179" y="701642"/>
                    <a:pt x="1516323" y="688939"/>
                  </a:cubicBezTo>
                  <a:cubicBezTo>
                    <a:pt x="1514409" y="687025"/>
                    <a:pt x="1512016" y="685347"/>
                    <a:pt x="1509144" y="683905"/>
                  </a:cubicBezTo>
                  <a:lnTo>
                    <a:pt x="1504725" y="680490"/>
                  </a:lnTo>
                  <a:lnTo>
                    <a:pt x="1490022" y="701435"/>
                  </a:lnTo>
                  <a:cubicBezTo>
                    <a:pt x="1485067" y="708752"/>
                    <a:pt x="1481109" y="714908"/>
                    <a:pt x="1478147" y="719902"/>
                  </a:cubicBezTo>
                  <a:cubicBezTo>
                    <a:pt x="1472224" y="729891"/>
                    <a:pt x="1464341" y="740527"/>
                    <a:pt x="1454498" y="751811"/>
                  </a:cubicBezTo>
                  <a:cubicBezTo>
                    <a:pt x="1448372" y="757937"/>
                    <a:pt x="1443434" y="765083"/>
                    <a:pt x="1439684" y="773247"/>
                  </a:cubicBezTo>
                  <a:cubicBezTo>
                    <a:pt x="1435934" y="781411"/>
                    <a:pt x="1432787" y="789311"/>
                    <a:pt x="1430241" y="796946"/>
                  </a:cubicBezTo>
                  <a:cubicBezTo>
                    <a:pt x="1424476" y="810483"/>
                    <a:pt x="1418034" y="820815"/>
                    <a:pt x="1410917" y="827943"/>
                  </a:cubicBezTo>
                  <a:cubicBezTo>
                    <a:pt x="1403800" y="835072"/>
                    <a:pt x="1398518" y="843276"/>
                    <a:pt x="1395072" y="852555"/>
                  </a:cubicBezTo>
                  <a:cubicBezTo>
                    <a:pt x="1383878" y="877758"/>
                    <a:pt x="1372584" y="902505"/>
                    <a:pt x="1361187" y="926795"/>
                  </a:cubicBezTo>
                  <a:cubicBezTo>
                    <a:pt x="1349790" y="951086"/>
                    <a:pt x="1337730" y="977589"/>
                    <a:pt x="1325004" y="1006306"/>
                  </a:cubicBezTo>
                  <a:cubicBezTo>
                    <a:pt x="1320568" y="1015180"/>
                    <a:pt x="1316412" y="1025456"/>
                    <a:pt x="1312538" y="1037134"/>
                  </a:cubicBezTo>
                  <a:cubicBezTo>
                    <a:pt x="1308664" y="1048812"/>
                    <a:pt x="1304430" y="1061317"/>
                    <a:pt x="1299835" y="1074651"/>
                  </a:cubicBezTo>
                  <a:cubicBezTo>
                    <a:pt x="1295038" y="1093975"/>
                    <a:pt x="1289351" y="1110237"/>
                    <a:pt x="1282774" y="1123435"/>
                  </a:cubicBezTo>
                  <a:cubicBezTo>
                    <a:pt x="1280747" y="1128480"/>
                    <a:pt x="1278979" y="1134426"/>
                    <a:pt x="1277470" y="1141273"/>
                  </a:cubicBezTo>
                  <a:cubicBezTo>
                    <a:pt x="1275961" y="1148120"/>
                    <a:pt x="1273270" y="1155451"/>
                    <a:pt x="1269396" y="1163266"/>
                  </a:cubicBezTo>
                  <a:cubicBezTo>
                    <a:pt x="1263675" y="1178131"/>
                    <a:pt x="1259751" y="1194854"/>
                    <a:pt x="1257622" y="1213435"/>
                  </a:cubicBezTo>
                  <a:cubicBezTo>
                    <a:pt x="1255494" y="1232017"/>
                    <a:pt x="1252042" y="1251690"/>
                    <a:pt x="1247267" y="1272456"/>
                  </a:cubicBezTo>
                  <a:cubicBezTo>
                    <a:pt x="1242335" y="1282321"/>
                    <a:pt x="1239869" y="1292062"/>
                    <a:pt x="1239869" y="1301679"/>
                  </a:cubicBezTo>
                  <a:cubicBezTo>
                    <a:pt x="1239869" y="1322152"/>
                    <a:pt x="1237346" y="1340857"/>
                    <a:pt x="1232301" y="1357795"/>
                  </a:cubicBezTo>
                  <a:cubicBezTo>
                    <a:pt x="1227256" y="1374732"/>
                    <a:pt x="1226119" y="1391612"/>
                    <a:pt x="1228889" y="1408437"/>
                  </a:cubicBezTo>
                  <a:cubicBezTo>
                    <a:pt x="1229002" y="1412806"/>
                    <a:pt x="1228698" y="1416066"/>
                    <a:pt x="1227977" y="1418217"/>
                  </a:cubicBezTo>
                  <a:cubicBezTo>
                    <a:pt x="1227256" y="1420368"/>
                    <a:pt x="1226896" y="1424270"/>
                    <a:pt x="1226896" y="1429923"/>
                  </a:cubicBezTo>
                  <a:cubicBezTo>
                    <a:pt x="1219688" y="1435757"/>
                    <a:pt x="1218686" y="1440205"/>
                    <a:pt x="1223889" y="1443268"/>
                  </a:cubicBezTo>
                  <a:cubicBezTo>
                    <a:pt x="1228776" y="1453516"/>
                    <a:pt x="1230860" y="1462029"/>
                    <a:pt x="1230139" y="1468809"/>
                  </a:cubicBezTo>
                  <a:cubicBezTo>
                    <a:pt x="1229418" y="1475588"/>
                    <a:pt x="1229058" y="1481140"/>
                    <a:pt x="1229058" y="1485464"/>
                  </a:cubicBezTo>
                  <a:lnTo>
                    <a:pt x="1229058" y="1582762"/>
                  </a:lnTo>
                  <a:lnTo>
                    <a:pt x="1229058" y="1602374"/>
                  </a:lnTo>
                  <a:cubicBezTo>
                    <a:pt x="1229058" y="1608241"/>
                    <a:pt x="1229497" y="1613111"/>
                    <a:pt x="1230375" y="1616985"/>
                  </a:cubicBezTo>
                  <a:cubicBezTo>
                    <a:pt x="1238191" y="1647301"/>
                    <a:pt x="1246930" y="1678067"/>
                    <a:pt x="1256592" y="1709283"/>
                  </a:cubicBezTo>
                  <a:cubicBezTo>
                    <a:pt x="1266254" y="1740500"/>
                    <a:pt x="1278709" y="1768810"/>
                    <a:pt x="1293957" y="1794216"/>
                  </a:cubicBezTo>
                  <a:cubicBezTo>
                    <a:pt x="1301480" y="1806040"/>
                    <a:pt x="1310911" y="1820460"/>
                    <a:pt x="1322251" y="1837476"/>
                  </a:cubicBezTo>
                  <a:cubicBezTo>
                    <a:pt x="1333591" y="1854492"/>
                    <a:pt x="1346468" y="1868766"/>
                    <a:pt x="1360883" y="1880298"/>
                  </a:cubicBezTo>
                  <a:cubicBezTo>
                    <a:pt x="1374937" y="1894352"/>
                    <a:pt x="1391165" y="1901841"/>
                    <a:pt x="1409566" y="1902764"/>
                  </a:cubicBezTo>
                  <a:cubicBezTo>
                    <a:pt x="1455377" y="1902764"/>
                    <a:pt x="1496132" y="1892764"/>
                    <a:pt x="1531830" y="1872764"/>
                  </a:cubicBezTo>
                  <a:cubicBezTo>
                    <a:pt x="1588339" y="1842538"/>
                    <a:pt x="1639669" y="1802257"/>
                    <a:pt x="1685817" y="1751918"/>
                  </a:cubicBezTo>
                  <a:cubicBezTo>
                    <a:pt x="1693497" y="1744238"/>
                    <a:pt x="1701093" y="1735894"/>
                    <a:pt x="1708605" y="1726884"/>
                  </a:cubicBezTo>
                  <a:cubicBezTo>
                    <a:pt x="1716116" y="1717875"/>
                    <a:pt x="1725322" y="1710263"/>
                    <a:pt x="1736223" y="1704047"/>
                  </a:cubicBezTo>
                  <a:cubicBezTo>
                    <a:pt x="1739849" y="1701299"/>
                    <a:pt x="1743520" y="1696670"/>
                    <a:pt x="1747237" y="1690161"/>
                  </a:cubicBezTo>
                  <a:cubicBezTo>
                    <a:pt x="1750930" y="1680927"/>
                    <a:pt x="1756234" y="1672853"/>
                    <a:pt x="1763149" y="1665938"/>
                  </a:cubicBezTo>
                  <a:lnTo>
                    <a:pt x="1784332" y="1644756"/>
                  </a:lnTo>
                  <a:cubicBezTo>
                    <a:pt x="1787507" y="1641580"/>
                    <a:pt x="1791601" y="1637132"/>
                    <a:pt x="1796612" y="1631411"/>
                  </a:cubicBezTo>
                  <a:cubicBezTo>
                    <a:pt x="1801623" y="1625690"/>
                    <a:pt x="1806494" y="1619677"/>
                    <a:pt x="1811223" y="1613370"/>
                  </a:cubicBezTo>
                  <a:cubicBezTo>
                    <a:pt x="1830638" y="1582875"/>
                    <a:pt x="1846218" y="1558944"/>
                    <a:pt x="1857964" y="1541579"/>
                  </a:cubicBezTo>
                  <a:cubicBezTo>
                    <a:pt x="1869709" y="1524214"/>
                    <a:pt x="1882834" y="1503201"/>
                    <a:pt x="1897339" y="1478538"/>
                  </a:cubicBezTo>
                  <a:cubicBezTo>
                    <a:pt x="1900222" y="1471827"/>
                    <a:pt x="1903696" y="1462778"/>
                    <a:pt x="1907761" y="1451393"/>
                  </a:cubicBezTo>
                  <a:cubicBezTo>
                    <a:pt x="1911827" y="1440008"/>
                    <a:pt x="1916663" y="1430115"/>
                    <a:pt x="1922271" y="1421714"/>
                  </a:cubicBezTo>
                  <a:cubicBezTo>
                    <a:pt x="1939726" y="1397006"/>
                    <a:pt x="1953437" y="1370768"/>
                    <a:pt x="1963403" y="1342997"/>
                  </a:cubicBezTo>
                  <a:cubicBezTo>
                    <a:pt x="1973370" y="1315227"/>
                    <a:pt x="1984715" y="1288639"/>
                    <a:pt x="1997441" y="1263233"/>
                  </a:cubicBezTo>
                  <a:cubicBezTo>
                    <a:pt x="2000166" y="1250936"/>
                    <a:pt x="2003646" y="1239849"/>
                    <a:pt x="2007880" y="1229973"/>
                  </a:cubicBezTo>
                  <a:cubicBezTo>
                    <a:pt x="2012114" y="1220097"/>
                    <a:pt x="2015650" y="1209460"/>
                    <a:pt x="2018488" y="1198064"/>
                  </a:cubicBezTo>
                  <a:cubicBezTo>
                    <a:pt x="2021326" y="1174055"/>
                    <a:pt x="2025988" y="1150890"/>
                    <a:pt x="2032475" y="1128570"/>
                  </a:cubicBezTo>
                  <a:cubicBezTo>
                    <a:pt x="2038961" y="1106250"/>
                    <a:pt x="2043680" y="1083243"/>
                    <a:pt x="2046630" y="1059549"/>
                  </a:cubicBezTo>
                  <a:cubicBezTo>
                    <a:pt x="2051450" y="1040315"/>
                    <a:pt x="2055493" y="1023310"/>
                    <a:pt x="2058759" y="1008536"/>
                  </a:cubicBezTo>
                  <a:cubicBezTo>
                    <a:pt x="2062024" y="993761"/>
                    <a:pt x="2062216" y="978828"/>
                    <a:pt x="2059333" y="963738"/>
                  </a:cubicBezTo>
                  <a:lnTo>
                    <a:pt x="2059333" y="936204"/>
                  </a:lnTo>
                  <a:cubicBezTo>
                    <a:pt x="2059333" y="927510"/>
                    <a:pt x="2061315" y="919211"/>
                    <a:pt x="2065279" y="911305"/>
                  </a:cubicBezTo>
                  <a:cubicBezTo>
                    <a:pt x="2069964" y="903062"/>
                    <a:pt x="2069874" y="895461"/>
                    <a:pt x="2065009" y="888501"/>
                  </a:cubicBezTo>
                  <a:cubicBezTo>
                    <a:pt x="2061225" y="871767"/>
                    <a:pt x="2060257" y="860584"/>
                    <a:pt x="2062103" y="854954"/>
                  </a:cubicBezTo>
                  <a:cubicBezTo>
                    <a:pt x="2064581" y="846981"/>
                    <a:pt x="2064739" y="838523"/>
                    <a:pt x="2062576" y="829582"/>
                  </a:cubicBezTo>
                  <a:cubicBezTo>
                    <a:pt x="2060414" y="820640"/>
                    <a:pt x="2059333" y="809357"/>
                    <a:pt x="2059333" y="795730"/>
                  </a:cubicBezTo>
                  <a:cubicBezTo>
                    <a:pt x="2059333" y="785505"/>
                    <a:pt x="2057666" y="774756"/>
                    <a:pt x="2054333" y="763484"/>
                  </a:cubicBezTo>
                  <a:cubicBezTo>
                    <a:pt x="2051000" y="752211"/>
                    <a:pt x="2048117" y="741113"/>
                    <a:pt x="2045684" y="730189"/>
                  </a:cubicBezTo>
                  <a:cubicBezTo>
                    <a:pt x="2041202" y="712396"/>
                    <a:pt x="2037069" y="695206"/>
                    <a:pt x="2033286" y="678618"/>
                  </a:cubicBezTo>
                  <a:cubicBezTo>
                    <a:pt x="2029502" y="662030"/>
                    <a:pt x="2024603" y="647137"/>
                    <a:pt x="2018590" y="633939"/>
                  </a:cubicBezTo>
                  <a:cubicBezTo>
                    <a:pt x="2005098" y="598128"/>
                    <a:pt x="1991168" y="563752"/>
                    <a:pt x="1976799" y="530813"/>
                  </a:cubicBezTo>
                  <a:cubicBezTo>
                    <a:pt x="1962429" y="497874"/>
                    <a:pt x="1945188" y="465649"/>
                    <a:pt x="1925076" y="434140"/>
                  </a:cubicBezTo>
                  <a:cubicBezTo>
                    <a:pt x="1920233" y="425694"/>
                    <a:pt x="1914535" y="417839"/>
                    <a:pt x="1907981" y="410576"/>
                  </a:cubicBezTo>
                  <a:cubicBezTo>
                    <a:pt x="1901427" y="403312"/>
                    <a:pt x="1896844" y="397744"/>
                    <a:pt x="1894231" y="393870"/>
                  </a:cubicBezTo>
                  <a:cubicBezTo>
                    <a:pt x="1881911" y="374590"/>
                    <a:pt x="1867136" y="357687"/>
                    <a:pt x="1849906" y="343160"/>
                  </a:cubicBezTo>
                  <a:cubicBezTo>
                    <a:pt x="1832676" y="328633"/>
                    <a:pt x="1817710" y="318205"/>
                    <a:pt x="1805007" y="311876"/>
                  </a:cubicBezTo>
                  <a:cubicBezTo>
                    <a:pt x="1800030" y="308835"/>
                    <a:pt x="1795241" y="307233"/>
                    <a:pt x="1790641" y="307070"/>
                  </a:cubicBezTo>
                  <a:close/>
                  <a:moveTo>
                    <a:pt x="3547291" y="304916"/>
                  </a:moveTo>
                  <a:cubicBezTo>
                    <a:pt x="3547291" y="308869"/>
                    <a:pt x="3548374" y="310750"/>
                    <a:pt x="3550542" y="310558"/>
                  </a:cubicBezTo>
                  <a:lnTo>
                    <a:pt x="3552150" y="309830"/>
                  </a:lnTo>
                  <a:lnTo>
                    <a:pt x="3547291" y="304916"/>
                  </a:lnTo>
                  <a:close/>
                  <a:moveTo>
                    <a:pt x="3597021" y="220592"/>
                  </a:moveTo>
                  <a:lnTo>
                    <a:pt x="3597021" y="261673"/>
                  </a:lnTo>
                  <a:lnTo>
                    <a:pt x="3638102" y="261673"/>
                  </a:lnTo>
                  <a:lnTo>
                    <a:pt x="3597021" y="220592"/>
                  </a:lnTo>
                  <a:close/>
                  <a:moveTo>
                    <a:pt x="1703769" y="191622"/>
                  </a:moveTo>
                  <a:cubicBezTo>
                    <a:pt x="1711920" y="191644"/>
                    <a:pt x="1720187" y="192078"/>
                    <a:pt x="1728571" y="192923"/>
                  </a:cubicBezTo>
                  <a:cubicBezTo>
                    <a:pt x="1745339" y="194612"/>
                    <a:pt x="1761190" y="199601"/>
                    <a:pt x="1776122" y="207889"/>
                  </a:cubicBezTo>
                  <a:cubicBezTo>
                    <a:pt x="1779726" y="209691"/>
                    <a:pt x="1784771" y="210946"/>
                    <a:pt x="1791257" y="211656"/>
                  </a:cubicBezTo>
                  <a:cubicBezTo>
                    <a:pt x="1797744" y="212365"/>
                    <a:pt x="1804715" y="214601"/>
                    <a:pt x="1812169" y="218362"/>
                  </a:cubicBezTo>
                  <a:cubicBezTo>
                    <a:pt x="1825796" y="222889"/>
                    <a:pt x="1838763" y="229392"/>
                    <a:pt x="1851072" y="237872"/>
                  </a:cubicBezTo>
                  <a:cubicBezTo>
                    <a:pt x="1863380" y="246352"/>
                    <a:pt x="1874535" y="253722"/>
                    <a:pt x="1884535" y="259984"/>
                  </a:cubicBezTo>
                  <a:cubicBezTo>
                    <a:pt x="1930504" y="284556"/>
                    <a:pt x="1970312" y="318103"/>
                    <a:pt x="2003961" y="360626"/>
                  </a:cubicBezTo>
                  <a:cubicBezTo>
                    <a:pt x="2023218" y="386978"/>
                    <a:pt x="2040099" y="410874"/>
                    <a:pt x="2054603" y="432316"/>
                  </a:cubicBezTo>
                  <a:cubicBezTo>
                    <a:pt x="2069108" y="453757"/>
                    <a:pt x="2082205" y="476213"/>
                    <a:pt x="2093894" y="499681"/>
                  </a:cubicBezTo>
                  <a:cubicBezTo>
                    <a:pt x="2108286" y="530312"/>
                    <a:pt x="2119947" y="556635"/>
                    <a:pt x="2128878" y="578651"/>
                  </a:cubicBezTo>
                  <a:cubicBezTo>
                    <a:pt x="2137808" y="600667"/>
                    <a:pt x="2146101" y="625504"/>
                    <a:pt x="2153759" y="653162"/>
                  </a:cubicBezTo>
                  <a:cubicBezTo>
                    <a:pt x="2158557" y="667576"/>
                    <a:pt x="2160955" y="681225"/>
                    <a:pt x="2160955" y="694108"/>
                  </a:cubicBezTo>
                  <a:cubicBezTo>
                    <a:pt x="2160955" y="701405"/>
                    <a:pt x="2162667" y="710189"/>
                    <a:pt x="2166091" y="720460"/>
                  </a:cubicBezTo>
                  <a:cubicBezTo>
                    <a:pt x="2168433" y="727487"/>
                    <a:pt x="2169604" y="738162"/>
                    <a:pt x="2169604" y="752487"/>
                  </a:cubicBezTo>
                  <a:lnTo>
                    <a:pt x="2169604" y="773804"/>
                  </a:lnTo>
                  <a:cubicBezTo>
                    <a:pt x="2169604" y="780809"/>
                    <a:pt x="2170539" y="786665"/>
                    <a:pt x="2172408" y="791372"/>
                  </a:cubicBezTo>
                  <a:cubicBezTo>
                    <a:pt x="2174863" y="798692"/>
                    <a:pt x="2176091" y="807363"/>
                    <a:pt x="2176091" y="817386"/>
                  </a:cubicBezTo>
                  <a:cubicBezTo>
                    <a:pt x="2177352" y="831305"/>
                    <a:pt x="2177628" y="846164"/>
                    <a:pt x="2176918" y="861964"/>
                  </a:cubicBezTo>
                  <a:cubicBezTo>
                    <a:pt x="2176209" y="877764"/>
                    <a:pt x="2176654" y="893726"/>
                    <a:pt x="2178253" y="909853"/>
                  </a:cubicBezTo>
                  <a:cubicBezTo>
                    <a:pt x="2178253" y="930664"/>
                    <a:pt x="2173016" y="946306"/>
                    <a:pt x="2162543" y="956779"/>
                  </a:cubicBezTo>
                  <a:cubicBezTo>
                    <a:pt x="2158602" y="959279"/>
                    <a:pt x="2157645" y="960405"/>
                    <a:pt x="2159672" y="960157"/>
                  </a:cubicBezTo>
                  <a:cubicBezTo>
                    <a:pt x="2167735" y="971216"/>
                    <a:pt x="2169964" y="980776"/>
                    <a:pt x="2166361" y="988840"/>
                  </a:cubicBezTo>
                  <a:cubicBezTo>
                    <a:pt x="2162757" y="996903"/>
                    <a:pt x="2162397" y="1009572"/>
                    <a:pt x="2165280" y="1026847"/>
                  </a:cubicBezTo>
                  <a:lnTo>
                    <a:pt x="2158868" y="1026349"/>
                  </a:lnTo>
                  <a:lnTo>
                    <a:pt x="2162020" y="1041635"/>
                  </a:lnTo>
                  <a:cubicBezTo>
                    <a:pt x="2161693" y="1049096"/>
                    <a:pt x="2159559" y="1056835"/>
                    <a:pt x="2155617" y="1064854"/>
                  </a:cubicBezTo>
                  <a:cubicBezTo>
                    <a:pt x="2148726" y="1075957"/>
                    <a:pt x="2144103" y="1087860"/>
                    <a:pt x="2141749" y="1100563"/>
                  </a:cubicBezTo>
                  <a:cubicBezTo>
                    <a:pt x="2139395" y="1113266"/>
                    <a:pt x="2136811" y="1128108"/>
                    <a:pt x="2133996" y="1145090"/>
                  </a:cubicBezTo>
                  <a:cubicBezTo>
                    <a:pt x="2131338" y="1153536"/>
                    <a:pt x="2129401" y="1160946"/>
                    <a:pt x="2128185" y="1167320"/>
                  </a:cubicBezTo>
                  <a:cubicBezTo>
                    <a:pt x="2127577" y="1170507"/>
                    <a:pt x="2125485" y="1173801"/>
                    <a:pt x="2121909" y="1177202"/>
                  </a:cubicBezTo>
                  <a:lnTo>
                    <a:pt x="2108048" y="1186813"/>
                  </a:lnTo>
                  <a:lnTo>
                    <a:pt x="2119820" y="1184036"/>
                  </a:lnTo>
                  <a:lnTo>
                    <a:pt x="2112036" y="1190935"/>
                  </a:lnTo>
                  <a:cubicBezTo>
                    <a:pt x="2100144" y="1201116"/>
                    <a:pt x="2092216" y="1206341"/>
                    <a:pt x="2088252" y="1206611"/>
                  </a:cubicBezTo>
                  <a:lnTo>
                    <a:pt x="2087629" y="1206408"/>
                  </a:lnTo>
                  <a:lnTo>
                    <a:pt x="2085279" y="1208706"/>
                  </a:lnTo>
                  <a:cubicBezTo>
                    <a:pt x="2102577" y="1211904"/>
                    <a:pt x="2111225" y="1218390"/>
                    <a:pt x="2111225" y="1228165"/>
                  </a:cubicBezTo>
                  <a:cubicBezTo>
                    <a:pt x="2111225" y="1244134"/>
                    <a:pt x="2106439" y="1255699"/>
                    <a:pt x="2096867" y="1262861"/>
                  </a:cubicBezTo>
                  <a:lnTo>
                    <a:pt x="2095522" y="1263625"/>
                  </a:lnTo>
                  <a:lnTo>
                    <a:pt x="2096990" y="1263768"/>
                  </a:lnTo>
                  <a:cubicBezTo>
                    <a:pt x="2106153" y="1265785"/>
                    <a:pt x="2111732" y="1270826"/>
                    <a:pt x="2113725" y="1278892"/>
                  </a:cubicBezTo>
                  <a:cubicBezTo>
                    <a:pt x="2116383" y="1289646"/>
                    <a:pt x="2114795" y="1298819"/>
                    <a:pt x="2108962" y="1306409"/>
                  </a:cubicBezTo>
                  <a:cubicBezTo>
                    <a:pt x="2106484" y="1308706"/>
                    <a:pt x="2104131" y="1311313"/>
                    <a:pt x="2101901" y="1314230"/>
                  </a:cubicBezTo>
                  <a:cubicBezTo>
                    <a:pt x="2099671" y="1317147"/>
                    <a:pt x="2094739" y="1322333"/>
                    <a:pt x="2087104" y="1329788"/>
                  </a:cubicBezTo>
                  <a:lnTo>
                    <a:pt x="2076697" y="1329458"/>
                  </a:lnTo>
                  <a:lnTo>
                    <a:pt x="2075899" y="1331218"/>
                  </a:lnTo>
                  <a:lnTo>
                    <a:pt x="2100414" y="1355734"/>
                  </a:lnTo>
                  <a:lnTo>
                    <a:pt x="2081934" y="1355734"/>
                  </a:lnTo>
                  <a:lnTo>
                    <a:pt x="2082374" y="1357896"/>
                  </a:lnTo>
                  <a:cubicBezTo>
                    <a:pt x="2082374" y="1372513"/>
                    <a:pt x="2079581" y="1382541"/>
                    <a:pt x="2073995" y="1387980"/>
                  </a:cubicBezTo>
                  <a:cubicBezTo>
                    <a:pt x="2071203" y="1390700"/>
                    <a:pt x="2067779" y="1393261"/>
                    <a:pt x="2063725" y="1395662"/>
                  </a:cubicBezTo>
                  <a:lnTo>
                    <a:pt x="2053058" y="1400768"/>
                  </a:lnTo>
                  <a:lnTo>
                    <a:pt x="2053619" y="1401722"/>
                  </a:lnTo>
                  <a:cubicBezTo>
                    <a:pt x="2054512" y="1403383"/>
                    <a:pt x="2055752" y="1405779"/>
                    <a:pt x="2057340" y="1408910"/>
                  </a:cubicBezTo>
                  <a:cubicBezTo>
                    <a:pt x="2058308" y="1424338"/>
                    <a:pt x="2055532" y="1435534"/>
                    <a:pt x="2049012" y="1442499"/>
                  </a:cubicBezTo>
                  <a:lnTo>
                    <a:pt x="2048899" y="1442565"/>
                  </a:lnTo>
                  <a:cubicBezTo>
                    <a:pt x="2048971" y="1442867"/>
                    <a:pt x="2049042" y="1443169"/>
                    <a:pt x="2049114" y="1443471"/>
                  </a:cubicBezTo>
                  <a:cubicBezTo>
                    <a:pt x="2047863" y="1457277"/>
                    <a:pt x="2044367" y="1468471"/>
                    <a:pt x="2038624" y="1477052"/>
                  </a:cubicBezTo>
                  <a:cubicBezTo>
                    <a:pt x="2035087" y="1479732"/>
                    <a:pt x="2032891" y="1482778"/>
                    <a:pt x="2032036" y="1486190"/>
                  </a:cubicBezTo>
                  <a:cubicBezTo>
                    <a:pt x="2031180" y="1489603"/>
                    <a:pt x="2028860" y="1496039"/>
                    <a:pt x="2025076" y="1505498"/>
                  </a:cubicBezTo>
                  <a:cubicBezTo>
                    <a:pt x="2017801" y="1518268"/>
                    <a:pt x="2011979" y="1527953"/>
                    <a:pt x="2007610" y="1534552"/>
                  </a:cubicBezTo>
                  <a:cubicBezTo>
                    <a:pt x="2006253" y="1538623"/>
                    <a:pt x="2003934" y="1542185"/>
                    <a:pt x="2000652" y="1545239"/>
                  </a:cubicBezTo>
                  <a:lnTo>
                    <a:pt x="1988595" y="1552468"/>
                  </a:lnTo>
                  <a:cubicBezTo>
                    <a:pt x="1988464" y="1555887"/>
                    <a:pt x="1988334" y="1559307"/>
                    <a:pt x="1988203" y="1562726"/>
                  </a:cubicBezTo>
                  <a:cubicBezTo>
                    <a:pt x="1987841" y="1566725"/>
                    <a:pt x="1987283" y="1570397"/>
                    <a:pt x="1986529" y="1573742"/>
                  </a:cubicBezTo>
                  <a:cubicBezTo>
                    <a:pt x="1983510" y="1587120"/>
                    <a:pt x="1974074" y="1599474"/>
                    <a:pt x="1958218" y="1610803"/>
                  </a:cubicBezTo>
                  <a:cubicBezTo>
                    <a:pt x="1961371" y="1609744"/>
                    <a:pt x="1962947" y="1609767"/>
                    <a:pt x="1962947" y="1610870"/>
                  </a:cubicBezTo>
                  <a:cubicBezTo>
                    <a:pt x="1962947" y="1627042"/>
                    <a:pt x="1957857" y="1640217"/>
                    <a:pt x="1947677" y="1650398"/>
                  </a:cubicBezTo>
                  <a:cubicBezTo>
                    <a:pt x="1942136" y="1653168"/>
                    <a:pt x="1938612" y="1655431"/>
                    <a:pt x="1937103" y="1657188"/>
                  </a:cubicBezTo>
                  <a:cubicBezTo>
                    <a:pt x="1935594" y="1658945"/>
                    <a:pt x="1934839" y="1666434"/>
                    <a:pt x="1934839" y="1679655"/>
                  </a:cubicBezTo>
                  <a:cubicBezTo>
                    <a:pt x="1923600" y="1684159"/>
                    <a:pt x="1916399" y="1689576"/>
                    <a:pt x="1913234" y="1695905"/>
                  </a:cubicBezTo>
                  <a:cubicBezTo>
                    <a:pt x="1910070" y="1702234"/>
                    <a:pt x="1905075" y="1707954"/>
                    <a:pt x="1898251" y="1713067"/>
                  </a:cubicBezTo>
                  <a:cubicBezTo>
                    <a:pt x="1895796" y="1716355"/>
                    <a:pt x="1892429" y="1720488"/>
                    <a:pt x="1888150" y="1725466"/>
                  </a:cubicBezTo>
                  <a:cubicBezTo>
                    <a:pt x="1883870" y="1730443"/>
                    <a:pt x="1880627" y="1735150"/>
                    <a:pt x="1878420" y="1739587"/>
                  </a:cubicBezTo>
                  <a:cubicBezTo>
                    <a:pt x="1873510" y="1751907"/>
                    <a:pt x="1865143" y="1760027"/>
                    <a:pt x="1853319" y="1763946"/>
                  </a:cubicBezTo>
                  <a:cubicBezTo>
                    <a:pt x="1848836" y="1765635"/>
                    <a:pt x="1845616" y="1768439"/>
                    <a:pt x="1843656" y="1772358"/>
                  </a:cubicBezTo>
                  <a:cubicBezTo>
                    <a:pt x="1834557" y="1786907"/>
                    <a:pt x="1826049" y="1797780"/>
                    <a:pt x="1818132" y="1804976"/>
                  </a:cubicBezTo>
                  <a:cubicBezTo>
                    <a:pt x="1810216" y="1812172"/>
                    <a:pt x="1803239" y="1820590"/>
                    <a:pt x="1797203" y="1830230"/>
                  </a:cubicBezTo>
                  <a:cubicBezTo>
                    <a:pt x="1788780" y="1845365"/>
                    <a:pt x="1777271" y="1858085"/>
                    <a:pt x="1762676" y="1868389"/>
                  </a:cubicBezTo>
                  <a:cubicBezTo>
                    <a:pt x="1748081" y="1878693"/>
                    <a:pt x="1734872" y="1887798"/>
                    <a:pt x="1723047" y="1895703"/>
                  </a:cubicBezTo>
                  <a:cubicBezTo>
                    <a:pt x="1716561" y="1898946"/>
                    <a:pt x="1711116" y="1901948"/>
                    <a:pt x="1706713" y="1904706"/>
                  </a:cubicBezTo>
                  <a:cubicBezTo>
                    <a:pt x="1702309" y="1907465"/>
                    <a:pt x="1698047" y="1910917"/>
                    <a:pt x="1693926" y="1915061"/>
                  </a:cubicBezTo>
                  <a:cubicBezTo>
                    <a:pt x="1686763" y="1927043"/>
                    <a:pt x="1677428" y="1933034"/>
                    <a:pt x="1665919" y="1933034"/>
                  </a:cubicBezTo>
                  <a:cubicBezTo>
                    <a:pt x="1661211" y="1934386"/>
                    <a:pt x="1658069" y="1935861"/>
                    <a:pt x="1656493" y="1937460"/>
                  </a:cubicBezTo>
                  <a:cubicBezTo>
                    <a:pt x="1642979" y="1954397"/>
                    <a:pt x="1625130" y="1965895"/>
                    <a:pt x="1602945" y="1971954"/>
                  </a:cubicBezTo>
                  <a:cubicBezTo>
                    <a:pt x="1602743" y="1971954"/>
                    <a:pt x="1603621" y="1970974"/>
                    <a:pt x="1605580" y="1969014"/>
                  </a:cubicBezTo>
                  <a:cubicBezTo>
                    <a:pt x="1595130" y="1981222"/>
                    <a:pt x="1582388" y="1989003"/>
                    <a:pt x="1567354" y="1992359"/>
                  </a:cubicBezTo>
                  <a:cubicBezTo>
                    <a:pt x="1552320" y="1995715"/>
                    <a:pt x="1539195" y="1999499"/>
                    <a:pt x="1527979" y="2003710"/>
                  </a:cubicBezTo>
                  <a:cubicBezTo>
                    <a:pt x="1509645" y="2007044"/>
                    <a:pt x="1492258" y="2008710"/>
                    <a:pt x="1475816" y="2008710"/>
                  </a:cubicBezTo>
                  <a:lnTo>
                    <a:pt x="1427437" y="2008710"/>
                  </a:lnTo>
                  <a:cubicBezTo>
                    <a:pt x="1422167" y="2008710"/>
                    <a:pt x="1415759" y="2006819"/>
                    <a:pt x="1408214" y="2003035"/>
                  </a:cubicBezTo>
                  <a:cubicBezTo>
                    <a:pt x="1397584" y="1996954"/>
                    <a:pt x="1386880" y="1991757"/>
                    <a:pt x="1376103" y="1987443"/>
                  </a:cubicBezTo>
                  <a:cubicBezTo>
                    <a:pt x="1365326" y="1983130"/>
                    <a:pt x="1354554" y="1977900"/>
                    <a:pt x="1343788" y="1971751"/>
                  </a:cubicBezTo>
                  <a:cubicBezTo>
                    <a:pt x="1343991" y="1971886"/>
                    <a:pt x="1342747" y="1971954"/>
                    <a:pt x="1340055" y="1971954"/>
                  </a:cubicBezTo>
                  <a:cubicBezTo>
                    <a:pt x="1337364" y="1971954"/>
                    <a:pt x="1333608" y="1969544"/>
                    <a:pt x="1328788" y="1964724"/>
                  </a:cubicBezTo>
                  <a:cubicBezTo>
                    <a:pt x="1315297" y="1952899"/>
                    <a:pt x="1303422" y="1942871"/>
                    <a:pt x="1293163" y="1934639"/>
                  </a:cubicBezTo>
                  <a:cubicBezTo>
                    <a:pt x="1282904" y="1926407"/>
                    <a:pt x="1274002" y="1917967"/>
                    <a:pt x="1266457" y="1909318"/>
                  </a:cubicBezTo>
                  <a:cubicBezTo>
                    <a:pt x="1248821" y="1888124"/>
                    <a:pt x="1233579" y="1867679"/>
                    <a:pt x="1220730" y="1847983"/>
                  </a:cubicBezTo>
                  <a:cubicBezTo>
                    <a:pt x="1207881" y="1828287"/>
                    <a:pt x="1195623" y="1808225"/>
                    <a:pt x="1183956" y="1787797"/>
                  </a:cubicBezTo>
                  <a:cubicBezTo>
                    <a:pt x="1173258" y="1764824"/>
                    <a:pt x="1164046" y="1740449"/>
                    <a:pt x="1156321" y="1714672"/>
                  </a:cubicBezTo>
                  <a:cubicBezTo>
                    <a:pt x="1152458" y="1701783"/>
                    <a:pt x="1148731" y="1689800"/>
                    <a:pt x="1145139" y="1678721"/>
                  </a:cubicBezTo>
                  <a:lnTo>
                    <a:pt x="1135668" y="1650853"/>
                  </a:lnTo>
                  <a:cubicBezTo>
                    <a:pt x="1135640" y="1651563"/>
                    <a:pt x="1135611" y="1652272"/>
                    <a:pt x="1135583" y="1652982"/>
                  </a:cubicBezTo>
                  <a:cubicBezTo>
                    <a:pt x="1134006" y="1670831"/>
                    <a:pt x="1128488" y="1679249"/>
                    <a:pt x="1119029" y="1678236"/>
                  </a:cubicBezTo>
                  <a:lnTo>
                    <a:pt x="1116764" y="1677595"/>
                  </a:lnTo>
                  <a:lnTo>
                    <a:pt x="1116455" y="1678553"/>
                  </a:lnTo>
                  <a:cubicBezTo>
                    <a:pt x="1116710" y="1682801"/>
                    <a:pt x="1116964" y="1687049"/>
                    <a:pt x="1117219" y="1691297"/>
                  </a:cubicBezTo>
                  <a:cubicBezTo>
                    <a:pt x="1115610" y="1715782"/>
                    <a:pt x="1104366" y="1733591"/>
                    <a:pt x="1083488" y="1744723"/>
                  </a:cubicBezTo>
                  <a:cubicBezTo>
                    <a:pt x="1073398" y="1748506"/>
                    <a:pt x="1064287" y="1754463"/>
                    <a:pt x="1056157" y="1762594"/>
                  </a:cubicBezTo>
                  <a:cubicBezTo>
                    <a:pt x="1052091" y="1766660"/>
                    <a:pt x="1047305" y="1770792"/>
                    <a:pt x="1041798" y="1774993"/>
                  </a:cubicBezTo>
                  <a:lnTo>
                    <a:pt x="1029143" y="1783667"/>
                  </a:lnTo>
                  <a:lnTo>
                    <a:pt x="1032271" y="1786311"/>
                  </a:lnTo>
                  <a:cubicBezTo>
                    <a:pt x="1024343" y="1805883"/>
                    <a:pt x="1017609" y="1818839"/>
                    <a:pt x="1012069" y="1825179"/>
                  </a:cubicBezTo>
                  <a:cubicBezTo>
                    <a:pt x="1006528" y="1831519"/>
                    <a:pt x="998060" y="1838101"/>
                    <a:pt x="986663" y="1844926"/>
                  </a:cubicBezTo>
                  <a:cubicBezTo>
                    <a:pt x="982001" y="1846795"/>
                    <a:pt x="977862" y="1849537"/>
                    <a:pt x="974247" y="1853152"/>
                  </a:cubicBezTo>
                  <a:cubicBezTo>
                    <a:pt x="970633" y="1856767"/>
                    <a:pt x="963645" y="1862719"/>
                    <a:pt x="953284" y="1871007"/>
                  </a:cubicBezTo>
                  <a:cubicBezTo>
                    <a:pt x="944118" y="1876503"/>
                    <a:pt x="935582" y="1881007"/>
                    <a:pt x="927676" y="1884521"/>
                  </a:cubicBezTo>
                  <a:cubicBezTo>
                    <a:pt x="919771" y="1888034"/>
                    <a:pt x="909951" y="1889791"/>
                    <a:pt x="898217" y="1889791"/>
                  </a:cubicBezTo>
                  <a:cubicBezTo>
                    <a:pt x="895424" y="1889791"/>
                    <a:pt x="893468" y="1889701"/>
                    <a:pt x="892351" y="1889521"/>
                  </a:cubicBezTo>
                  <a:lnTo>
                    <a:pt x="891905" y="1889091"/>
                  </a:lnTo>
                  <a:lnTo>
                    <a:pt x="887092" y="1891738"/>
                  </a:lnTo>
                  <a:cubicBezTo>
                    <a:pt x="875654" y="1897067"/>
                    <a:pt x="865404" y="1898862"/>
                    <a:pt x="856341" y="1897122"/>
                  </a:cubicBezTo>
                  <a:cubicBezTo>
                    <a:pt x="844258" y="1894802"/>
                    <a:pt x="832856" y="1891345"/>
                    <a:pt x="822135" y="1886750"/>
                  </a:cubicBezTo>
                  <a:cubicBezTo>
                    <a:pt x="807225" y="1880804"/>
                    <a:pt x="791983" y="1874143"/>
                    <a:pt x="776408" y="1866767"/>
                  </a:cubicBezTo>
                  <a:cubicBezTo>
                    <a:pt x="760834" y="1859391"/>
                    <a:pt x="746020" y="1848676"/>
                    <a:pt x="731966" y="1834622"/>
                  </a:cubicBezTo>
                  <a:cubicBezTo>
                    <a:pt x="723452" y="1822707"/>
                    <a:pt x="715665" y="1812516"/>
                    <a:pt x="708604" y="1804047"/>
                  </a:cubicBezTo>
                  <a:cubicBezTo>
                    <a:pt x="701543" y="1795579"/>
                    <a:pt x="694848" y="1785016"/>
                    <a:pt x="688519" y="1772358"/>
                  </a:cubicBezTo>
                  <a:cubicBezTo>
                    <a:pt x="681402" y="1760961"/>
                    <a:pt x="675749" y="1749677"/>
                    <a:pt x="671560" y="1738506"/>
                  </a:cubicBezTo>
                  <a:cubicBezTo>
                    <a:pt x="668812" y="1734407"/>
                    <a:pt x="665541" y="1727712"/>
                    <a:pt x="661746" y="1718422"/>
                  </a:cubicBezTo>
                  <a:cubicBezTo>
                    <a:pt x="657951" y="1709131"/>
                    <a:pt x="657494" y="1704745"/>
                    <a:pt x="660377" y="1705263"/>
                  </a:cubicBezTo>
                  <a:cubicBezTo>
                    <a:pt x="652359" y="1703664"/>
                    <a:pt x="647883" y="1696732"/>
                    <a:pt x="646948" y="1684469"/>
                  </a:cubicBezTo>
                  <a:cubicBezTo>
                    <a:pt x="646013" y="1672205"/>
                    <a:pt x="644454" y="1663348"/>
                    <a:pt x="642269" y="1657898"/>
                  </a:cubicBezTo>
                  <a:cubicBezTo>
                    <a:pt x="638485" y="1648438"/>
                    <a:pt x="636593" y="1639215"/>
                    <a:pt x="636593" y="1630228"/>
                  </a:cubicBezTo>
                  <a:cubicBezTo>
                    <a:pt x="636593" y="1621242"/>
                    <a:pt x="635411" y="1612593"/>
                    <a:pt x="633046" y="1604282"/>
                  </a:cubicBezTo>
                  <a:cubicBezTo>
                    <a:pt x="629645" y="1593336"/>
                    <a:pt x="628305" y="1582779"/>
                    <a:pt x="629026" y="1572610"/>
                  </a:cubicBezTo>
                  <a:cubicBezTo>
                    <a:pt x="629746" y="1562441"/>
                    <a:pt x="630107" y="1552852"/>
                    <a:pt x="630107" y="1543843"/>
                  </a:cubicBezTo>
                  <a:lnTo>
                    <a:pt x="630107" y="1437896"/>
                  </a:lnTo>
                  <a:lnTo>
                    <a:pt x="630107" y="1412862"/>
                  </a:lnTo>
                  <a:cubicBezTo>
                    <a:pt x="630107" y="1403380"/>
                    <a:pt x="633114" y="1393549"/>
                    <a:pt x="639127" y="1383369"/>
                  </a:cubicBezTo>
                  <a:cubicBezTo>
                    <a:pt x="638879" y="1383594"/>
                    <a:pt x="638756" y="1381590"/>
                    <a:pt x="638756" y="1377355"/>
                  </a:cubicBezTo>
                  <a:cubicBezTo>
                    <a:pt x="638756" y="1352085"/>
                    <a:pt x="642140" y="1328538"/>
                    <a:pt x="648908" y="1306713"/>
                  </a:cubicBezTo>
                  <a:cubicBezTo>
                    <a:pt x="655676" y="1284889"/>
                    <a:pt x="660940" y="1263931"/>
                    <a:pt x="664702" y="1243841"/>
                  </a:cubicBezTo>
                  <a:cubicBezTo>
                    <a:pt x="664702" y="1234427"/>
                    <a:pt x="667585" y="1239291"/>
                    <a:pt x="673350" y="1258436"/>
                  </a:cubicBezTo>
                  <a:lnTo>
                    <a:pt x="693266" y="1258436"/>
                  </a:lnTo>
                  <a:cubicBezTo>
                    <a:pt x="693564" y="1252417"/>
                    <a:pt x="693863" y="1246397"/>
                    <a:pt x="694161" y="1240378"/>
                  </a:cubicBezTo>
                  <a:lnTo>
                    <a:pt x="695498" y="1236392"/>
                  </a:lnTo>
                  <a:lnTo>
                    <a:pt x="677675" y="1254111"/>
                  </a:lnTo>
                  <a:cubicBezTo>
                    <a:pt x="677675" y="1253391"/>
                    <a:pt x="680738" y="1249967"/>
                    <a:pt x="686864" y="1243841"/>
                  </a:cubicBezTo>
                  <a:lnTo>
                    <a:pt x="695988" y="1234932"/>
                  </a:lnTo>
                  <a:lnTo>
                    <a:pt x="701882" y="1217354"/>
                  </a:lnTo>
                  <a:lnTo>
                    <a:pt x="673350" y="1217354"/>
                  </a:lnTo>
                  <a:cubicBezTo>
                    <a:pt x="670107" y="1204854"/>
                    <a:pt x="676600" y="1185108"/>
                    <a:pt x="692829" y="1158114"/>
                  </a:cubicBezTo>
                  <a:lnTo>
                    <a:pt x="704635" y="1140285"/>
                  </a:lnTo>
                  <a:lnTo>
                    <a:pt x="704297" y="1140107"/>
                  </a:lnTo>
                  <a:cubicBezTo>
                    <a:pt x="702405" y="1138317"/>
                    <a:pt x="701459" y="1136228"/>
                    <a:pt x="701459" y="1133840"/>
                  </a:cubicBezTo>
                  <a:lnTo>
                    <a:pt x="699296" y="1123165"/>
                  </a:lnTo>
                  <a:cubicBezTo>
                    <a:pt x="700738" y="1116025"/>
                    <a:pt x="701459" y="1112095"/>
                    <a:pt x="701459" y="1111374"/>
                  </a:cubicBezTo>
                  <a:cubicBezTo>
                    <a:pt x="701459" y="1111194"/>
                    <a:pt x="702405" y="1110699"/>
                    <a:pt x="704297" y="1109890"/>
                  </a:cubicBezTo>
                  <a:lnTo>
                    <a:pt x="708075" y="1108393"/>
                  </a:lnTo>
                  <a:cubicBezTo>
                    <a:pt x="708032" y="1105592"/>
                    <a:pt x="707988" y="1102790"/>
                    <a:pt x="707945" y="1099989"/>
                  </a:cubicBezTo>
                  <a:cubicBezTo>
                    <a:pt x="706504" y="1084876"/>
                    <a:pt x="713339" y="1069223"/>
                    <a:pt x="728452" y="1053029"/>
                  </a:cubicBezTo>
                  <a:lnTo>
                    <a:pt x="751966" y="1053029"/>
                  </a:lnTo>
                  <a:lnTo>
                    <a:pt x="757907" y="1061263"/>
                  </a:lnTo>
                  <a:lnTo>
                    <a:pt x="761480" y="1046783"/>
                  </a:lnTo>
                  <a:lnTo>
                    <a:pt x="763101" y="1038774"/>
                  </a:lnTo>
                  <a:lnTo>
                    <a:pt x="767371" y="1039955"/>
                  </a:lnTo>
                  <a:cubicBezTo>
                    <a:pt x="771515" y="1027522"/>
                    <a:pt x="775322" y="1014701"/>
                    <a:pt x="778790" y="1001492"/>
                  </a:cubicBezTo>
                  <a:cubicBezTo>
                    <a:pt x="780524" y="994887"/>
                    <a:pt x="782498" y="988588"/>
                    <a:pt x="784711" y="982594"/>
                  </a:cubicBezTo>
                  <a:lnTo>
                    <a:pt x="788637" y="973486"/>
                  </a:lnTo>
                  <a:lnTo>
                    <a:pt x="793654" y="970265"/>
                  </a:lnTo>
                  <a:lnTo>
                    <a:pt x="793351" y="966948"/>
                  </a:lnTo>
                  <a:cubicBezTo>
                    <a:pt x="793415" y="965399"/>
                    <a:pt x="793478" y="963849"/>
                    <a:pt x="793542" y="962300"/>
                  </a:cubicBezTo>
                  <a:lnTo>
                    <a:pt x="797084" y="954540"/>
                  </a:lnTo>
                  <a:cubicBezTo>
                    <a:pt x="798199" y="951674"/>
                    <a:pt x="798757" y="949605"/>
                    <a:pt x="798757" y="948333"/>
                  </a:cubicBezTo>
                  <a:cubicBezTo>
                    <a:pt x="798757" y="946424"/>
                    <a:pt x="800784" y="938010"/>
                    <a:pt x="804838" y="923090"/>
                  </a:cubicBezTo>
                  <a:lnTo>
                    <a:pt x="809081" y="907759"/>
                  </a:lnTo>
                  <a:lnTo>
                    <a:pt x="807405" y="906001"/>
                  </a:lnTo>
                  <a:lnTo>
                    <a:pt x="805065" y="906001"/>
                  </a:lnTo>
                  <a:lnTo>
                    <a:pt x="803064" y="907674"/>
                  </a:lnTo>
                  <a:cubicBezTo>
                    <a:pt x="797309" y="912482"/>
                    <a:pt x="794432" y="920573"/>
                    <a:pt x="794432" y="931947"/>
                  </a:cubicBezTo>
                  <a:cubicBezTo>
                    <a:pt x="794432" y="938974"/>
                    <a:pt x="795153" y="943580"/>
                    <a:pt x="796594" y="945765"/>
                  </a:cubicBezTo>
                  <a:cubicBezTo>
                    <a:pt x="798036" y="947950"/>
                    <a:pt x="798081" y="948986"/>
                    <a:pt x="796729" y="948873"/>
                  </a:cubicBezTo>
                  <a:cubicBezTo>
                    <a:pt x="795243" y="952961"/>
                    <a:pt x="794218" y="956511"/>
                    <a:pt x="793655" y="959524"/>
                  </a:cubicBezTo>
                  <a:cubicBezTo>
                    <a:pt x="793617" y="960449"/>
                    <a:pt x="793580" y="961375"/>
                    <a:pt x="793542" y="962300"/>
                  </a:cubicBezTo>
                  <a:lnTo>
                    <a:pt x="792067" y="965529"/>
                  </a:lnTo>
                  <a:lnTo>
                    <a:pt x="788637" y="973486"/>
                  </a:lnTo>
                  <a:lnTo>
                    <a:pt x="788343" y="973675"/>
                  </a:lnTo>
                  <a:cubicBezTo>
                    <a:pt x="784170" y="977450"/>
                    <a:pt x="781774" y="981182"/>
                    <a:pt x="781155" y="984870"/>
                  </a:cubicBezTo>
                  <a:cubicBezTo>
                    <a:pt x="779916" y="992246"/>
                    <a:pt x="778914" y="997083"/>
                    <a:pt x="778148" y="999380"/>
                  </a:cubicBezTo>
                  <a:cubicBezTo>
                    <a:pt x="777135" y="1002398"/>
                    <a:pt x="775091" y="1005833"/>
                    <a:pt x="772017" y="1009684"/>
                  </a:cubicBezTo>
                  <a:cubicBezTo>
                    <a:pt x="768942" y="1013536"/>
                    <a:pt x="766324" y="1021486"/>
                    <a:pt x="764162" y="1033536"/>
                  </a:cubicBezTo>
                  <a:lnTo>
                    <a:pt x="763101" y="1038774"/>
                  </a:lnTo>
                  <a:lnTo>
                    <a:pt x="758241" y="1037429"/>
                  </a:lnTo>
                  <a:lnTo>
                    <a:pt x="737270" y="1031407"/>
                  </a:lnTo>
                  <a:cubicBezTo>
                    <a:pt x="741526" y="1012353"/>
                    <a:pt x="748328" y="991385"/>
                    <a:pt x="757675" y="968502"/>
                  </a:cubicBezTo>
                  <a:cubicBezTo>
                    <a:pt x="763441" y="952623"/>
                    <a:pt x="765603" y="931790"/>
                    <a:pt x="764162" y="906001"/>
                  </a:cubicBezTo>
                  <a:lnTo>
                    <a:pt x="765408" y="906001"/>
                  </a:lnTo>
                  <a:lnTo>
                    <a:pt x="765120" y="906787"/>
                  </a:lnTo>
                  <a:cubicBezTo>
                    <a:pt x="763761" y="910706"/>
                    <a:pt x="764162" y="910444"/>
                    <a:pt x="766324" y="906001"/>
                  </a:cubicBezTo>
                  <a:lnTo>
                    <a:pt x="765408" y="906001"/>
                  </a:lnTo>
                  <a:lnTo>
                    <a:pt x="767067" y="901474"/>
                  </a:lnTo>
                  <a:cubicBezTo>
                    <a:pt x="768756" y="897003"/>
                    <a:pt x="771180" y="891722"/>
                    <a:pt x="774339" y="885630"/>
                  </a:cubicBezTo>
                  <a:lnTo>
                    <a:pt x="785863" y="865198"/>
                  </a:lnTo>
                  <a:lnTo>
                    <a:pt x="785108" y="863655"/>
                  </a:lnTo>
                  <a:cubicBezTo>
                    <a:pt x="784117" y="860011"/>
                    <a:pt x="783621" y="855759"/>
                    <a:pt x="783621" y="850900"/>
                  </a:cubicBezTo>
                  <a:lnTo>
                    <a:pt x="797270" y="805392"/>
                  </a:lnTo>
                  <a:cubicBezTo>
                    <a:pt x="801594" y="790978"/>
                    <a:pt x="805693" y="777363"/>
                    <a:pt x="809567" y="764548"/>
                  </a:cubicBezTo>
                  <a:cubicBezTo>
                    <a:pt x="817045" y="745066"/>
                    <a:pt x="823430" y="725882"/>
                    <a:pt x="828723" y="706997"/>
                  </a:cubicBezTo>
                  <a:cubicBezTo>
                    <a:pt x="834016" y="688111"/>
                    <a:pt x="840288" y="669975"/>
                    <a:pt x="847541" y="652587"/>
                  </a:cubicBezTo>
                  <a:cubicBezTo>
                    <a:pt x="856369" y="627542"/>
                    <a:pt x="864207" y="601715"/>
                    <a:pt x="871054" y="575104"/>
                  </a:cubicBezTo>
                  <a:lnTo>
                    <a:pt x="876132" y="555881"/>
                  </a:lnTo>
                  <a:lnTo>
                    <a:pt x="864167" y="561025"/>
                  </a:lnTo>
                  <a:cubicBezTo>
                    <a:pt x="860780" y="561819"/>
                    <a:pt x="858453" y="561495"/>
                    <a:pt x="857186" y="560053"/>
                  </a:cubicBezTo>
                  <a:lnTo>
                    <a:pt x="856751" y="558582"/>
                  </a:lnTo>
                  <a:lnTo>
                    <a:pt x="850775" y="564306"/>
                  </a:lnTo>
                  <a:cubicBezTo>
                    <a:pt x="847831" y="566972"/>
                    <a:pt x="845243" y="569141"/>
                    <a:pt x="843014" y="570813"/>
                  </a:cubicBezTo>
                  <a:cubicBezTo>
                    <a:pt x="838554" y="574158"/>
                    <a:pt x="835604" y="577981"/>
                    <a:pt x="834162" y="582283"/>
                  </a:cubicBezTo>
                  <a:cubicBezTo>
                    <a:pt x="831617" y="589963"/>
                    <a:pt x="828199" y="595949"/>
                    <a:pt x="823909" y="600239"/>
                  </a:cubicBezTo>
                  <a:cubicBezTo>
                    <a:pt x="819618" y="604530"/>
                    <a:pt x="815851" y="609108"/>
                    <a:pt x="812608" y="613972"/>
                  </a:cubicBezTo>
                  <a:cubicBezTo>
                    <a:pt x="807856" y="620617"/>
                    <a:pt x="801499" y="629119"/>
                    <a:pt x="793537" y="639479"/>
                  </a:cubicBezTo>
                  <a:cubicBezTo>
                    <a:pt x="785575" y="649840"/>
                    <a:pt x="778227" y="659052"/>
                    <a:pt x="771493" y="667115"/>
                  </a:cubicBezTo>
                  <a:cubicBezTo>
                    <a:pt x="767259" y="672768"/>
                    <a:pt x="763948" y="678286"/>
                    <a:pt x="761560" y="683669"/>
                  </a:cubicBezTo>
                  <a:cubicBezTo>
                    <a:pt x="759173" y="689052"/>
                    <a:pt x="756369" y="695797"/>
                    <a:pt x="753148" y="703905"/>
                  </a:cubicBezTo>
                  <a:cubicBezTo>
                    <a:pt x="750941" y="708320"/>
                    <a:pt x="747371" y="714637"/>
                    <a:pt x="742439" y="722858"/>
                  </a:cubicBezTo>
                  <a:lnTo>
                    <a:pt x="731873" y="731551"/>
                  </a:lnTo>
                  <a:lnTo>
                    <a:pt x="730378" y="742960"/>
                  </a:lnTo>
                  <a:cubicBezTo>
                    <a:pt x="723103" y="756068"/>
                    <a:pt x="716211" y="769131"/>
                    <a:pt x="709702" y="782149"/>
                  </a:cubicBezTo>
                  <a:cubicBezTo>
                    <a:pt x="703193" y="795167"/>
                    <a:pt x="697776" y="808895"/>
                    <a:pt x="693452" y="823332"/>
                  </a:cubicBezTo>
                  <a:cubicBezTo>
                    <a:pt x="689263" y="831665"/>
                    <a:pt x="685946" y="836158"/>
                    <a:pt x="683502" y="836812"/>
                  </a:cubicBezTo>
                  <a:cubicBezTo>
                    <a:pt x="681059" y="837465"/>
                    <a:pt x="680558" y="836113"/>
                    <a:pt x="681999" y="832758"/>
                  </a:cubicBezTo>
                  <a:cubicBezTo>
                    <a:pt x="681999" y="849424"/>
                    <a:pt x="674465" y="863783"/>
                    <a:pt x="659398" y="875832"/>
                  </a:cubicBezTo>
                  <a:lnTo>
                    <a:pt x="655399" y="877092"/>
                  </a:lnTo>
                  <a:lnTo>
                    <a:pt x="658249" y="882327"/>
                  </a:lnTo>
                  <a:cubicBezTo>
                    <a:pt x="659262" y="888988"/>
                    <a:pt x="658125" y="896497"/>
                    <a:pt x="654837" y="904853"/>
                  </a:cubicBezTo>
                  <a:cubicBezTo>
                    <a:pt x="652630" y="909267"/>
                    <a:pt x="650394" y="914295"/>
                    <a:pt x="648131" y="919937"/>
                  </a:cubicBezTo>
                  <a:cubicBezTo>
                    <a:pt x="647565" y="921348"/>
                    <a:pt x="646334" y="922791"/>
                    <a:pt x="644439" y="924267"/>
                  </a:cubicBezTo>
                  <a:lnTo>
                    <a:pt x="637473" y="928372"/>
                  </a:lnTo>
                  <a:lnTo>
                    <a:pt x="636864" y="936449"/>
                  </a:lnTo>
                  <a:cubicBezTo>
                    <a:pt x="636683" y="939653"/>
                    <a:pt x="636593" y="942477"/>
                    <a:pt x="636593" y="944920"/>
                  </a:cubicBezTo>
                  <a:lnTo>
                    <a:pt x="627708" y="942087"/>
                  </a:lnTo>
                  <a:lnTo>
                    <a:pt x="627945" y="942724"/>
                  </a:lnTo>
                  <a:lnTo>
                    <a:pt x="613891" y="968299"/>
                  </a:lnTo>
                  <a:cubicBezTo>
                    <a:pt x="612776" y="974966"/>
                    <a:pt x="609741" y="980909"/>
                    <a:pt x="604786" y="986128"/>
                  </a:cubicBezTo>
                  <a:lnTo>
                    <a:pt x="586863" y="997849"/>
                  </a:lnTo>
                  <a:lnTo>
                    <a:pt x="586863" y="1033570"/>
                  </a:lnTo>
                  <a:lnTo>
                    <a:pt x="577314" y="1024475"/>
                  </a:lnTo>
                  <a:cubicBezTo>
                    <a:pt x="577079" y="1027461"/>
                    <a:pt x="576845" y="1030448"/>
                    <a:pt x="576610" y="1033434"/>
                  </a:cubicBezTo>
                  <a:cubicBezTo>
                    <a:pt x="575540" y="1042376"/>
                    <a:pt x="573935" y="1048772"/>
                    <a:pt x="571796" y="1052624"/>
                  </a:cubicBezTo>
                  <a:cubicBezTo>
                    <a:pt x="567516" y="1060326"/>
                    <a:pt x="563710" y="1068333"/>
                    <a:pt x="560377" y="1076644"/>
                  </a:cubicBezTo>
                  <a:cubicBezTo>
                    <a:pt x="556706" y="1082162"/>
                    <a:pt x="553716" y="1086306"/>
                    <a:pt x="551407" y="1089077"/>
                  </a:cubicBezTo>
                  <a:cubicBezTo>
                    <a:pt x="549099" y="1091847"/>
                    <a:pt x="547944" y="1094246"/>
                    <a:pt x="547944" y="1096273"/>
                  </a:cubicBezTo>
                  <a:cubicBezTo>
                    <a:pt x="547944" y="1108412"/>
                    <a:pt x="539678" y="1119989"/>
                    <a:pt x="523147" y="1131003"/>
                  </a:cubicBezTo>
                  <a:cubicBezTo>
                    <a:pt x="522381" y="1131250"/>
                    <a:pt x="521998" y="1128514"/>
                    <a:pt x="521998" y="1122793"/>
                  </a:cubicBezTo>
                  <a:cubicBezTo>
                    <a:pt x="523440" y="1138221"/>
                    <a:pt x="520371" y="1151020"/>
                    <a:pt x="512792" y="1161189"/>
                  </a:cubicBezTo>
                  <a:cubicBezTo>
                    <a:pt x="505213" y="1171357"/>
                    <a:pt x="500737" y="1181284"/>
                    <a:pt x="499363" y="1190969"/>
                  </a:cubicBezTo>
                  <a:cubicBezTo>
                    <a:pt x="487043" y="1207884"/>
                    <a:pt x="478011" y="1223312"/>
                    <a:pt x="472268" y="1237253"/>
                  </a:cubicBezTo>
                  <a:cubicBezTo>
                    <a:pt x="463191" y="1262816"/>
                    <a:pt x="454334" y="1284235"/>
                    <a:pt x="445697" y="1301510"/>
                  </a:cubicBezTo>
                  <a:cubicBezTo>
                    <a:pt x="437060" y="1318785"/>
                    <a:pt x="426840" y="1335531"/>
                    <a:pt x="415038" y="1351747"/>
                  </a:cubicBezTo>
                  <a:cubicBezTo>
                    <a:pt x="408281" y="1362558"/>
                    <a:pt x="402572" y="1372626"/>
                    <a:pt x="397910" y="1381950"/>
                  </a:cubicBezTo>
                  <a:cubicBezTo>
                    <a:pt x="393247" y="1391274"/>
                    <a:pt x="389644" y="1401680"/>
                    <a:pt x="387099" y="1413166"/>
                  </a:cubicBezTo>
                  <a:cubicBezTo>
                    <a:pt x="383315" y="1426410"/>
                    <a:pt x="378867" y="1436432"/>
                    <a:pt x="373754" y="1443234"/>
                  </a:cubicBezTo>
                  <a:cubicBezTo>
                    <a:pt x="366186" y="1455532"/>
                    <a:pt x="360826" y="1460239"/>
                    <a:pt x="357673" y="1457356"/>
                  </a:cubicBezTo>
                  <a:cubicBezTo>
                    <a:pt x="357673" y="1476658"/>
                    <a:pt x="345285" y="1502728"/>
                    <a:pt x="320510" y="1535566"/>
                  </a:cubicBezTo>
                  <a:cubicBezTo>
                    <a:pt x="316321" y="1540633"/>
                    <a:pt x="312678" y="1547824"/>
                    <a:pt x="309581" y="1557137"/>
                  </a:cubicBezTo>
                  <a:cubicBezTo>
                    <a:pt x="306484" y="1566450"/>
                    <a:pt x="300645" y="1575397"/>
                    <a:pt x="292064" y="1583978"/>
                  </a:cubicBezTo>
                  <a:cubicBezTo>
                    <a:pt x="291524" y="1584812"/>
                    <a:pt x="290054" y="1591304"/>
                    <a:pt x="287656" y="1603455"/>
                  </a:cubicBezTo>
                  <a:cubicBezTo>
                    <a:pt x="285856" y="1612568"/>
                    <a:pt x="282724" y="1617858"/>
                    <a:pt x="278258" y="1619326"/>
                  </a:cubicBezTo>
                  <a:lnTo>
                    <a:pt x="274976" y="1619455"/>
                  </a:lnTo>
                  <a:lnTo>
                    <a:pt x="272166" y="1632019"/>
                  </a:lnTo>
                  <a:cubicBezTo>
                    <a:pt x="268494" y="1640307"/>
                    <a:pt x="265443" y="1647492"/>
                    <a:pt x="263010" y="1653573"/>
                  </a:cubicBezTo>
                  <a:cubicBezTo>
                    <a:pt x="255668" y="1671929"/>
                    <a:pt x="247920" y="1684170"/>
                    <a:pt x="239767" y="1690296"/>
                  </a:cubicBezTo>
                  <a:cubicBezTo>
                    <a:pt x="237334" y="1693337"/>
                    <a:pt x="234834" y="1698067"/>
                    <a:pt x="232267" y="1704486"/>
                  </a:cubicBezTo>
                  <a:lnTo>
                    <a:pt x="222503" y="1728912"/>
                  </a:lnTo>
                  <a:cubicBezTo>
                    <a:pt x="213899" y="1738754"/>
                    <a:pt x="209125" y="1748360"/>
                    <a:pt x="208179" y="1757729"/>
                  </a:cubicBezTo>
                  <a:cubicBezTo>
                    <a:pt x="204485" y="1778135"/>
                    <a:pt x="198460" y="1794419"/>
                    <a:pt x="190104" y="1806581"/>
                  </a:cubicBezTo>
                  <a:cubicBezTo>
                    <a:pt x="181748" y="1818743"/>
                    <a:pt x="173212" y="1833529"/>
                    <a:pt x="164496" y="1850939"/>
                  </a:cubicBezTo>
                  <a:cubicBezTo>
                    <a:pt x="153933" y="1873372"/>
                    <a:pt x="140093" y="1894566"/>
                    <a:pt x="122975" y="1914521"/>
                  </a:cubicBezTo>
                  <a:cubicBezTo>
                    <a:pt x="123764" y="1912944"/>
                    <a:pt x="124158" y="1914645"/>
                    <a:pt x="124158" y="1919622"/>
                  </a:cubicBezTo>
                  <a:cubicBezTo>
                    <a:pt x="124158" y="1924600"/>
                    <a:pt x="119113" y="1929611"/>
                    <a:pt x="109023" y="1934656"/>
                  </a:cubicBezTo>
                  <a:cubicBezTo>
                    <a:pt x="104090" y="1937922"/>
                    <a:pt x="98719" y="1941351"/>
                    <a:pt x="92908" y="1944943"/>
                  </a:cubicBezTo>
                  <a:cubicBezTo>
                    <a:pt x="87097" y="1948536"/>
                    <a:pt x="76230" y="1948215"/>
                    <a:pt x="60306" y="1943980"/>
                  </a:cubicBezTo>
                  <a:cubicBezTo>
                    <a:pt x="54991" y="1941323"/>
                    <a:pt x="48442" y="1938699"/>
                    <a:pt x="40661" y="1936109"/>
                  </a:cubicBezTo>
                  <a:cubicBezTo>
                    <a:pt x="36770" y="1934814"/>
                    <a:pt x="33508" y="1931725"/>
                    <a:pt x="30876" y="1926844"/>
                  </a:cubicBezTo>
                  <a:lnTo>
                    <a:pt x="27973" y="1919605"/>
                  </a:lnTo>
                  <a:lnTo>
                    <a:pt x="27375" y="1919639"/>
                  </a:lnTo>
                  <a:cubicBezTo>
                    <a:pt x="23597" y="1919357"/>
                    <a:pt x="17502" y="1918215"/>
                    <a:pt x="9090" y="1916210"/>
                  </a:cubicBezTo>
                  <a:cubicBezTo>
                    <a:pt x="-685" y="1894048"/>
                    <a:pt x="-2577" y="1872910"/>
                    <a:pt x="3414" y="1852797"/>
                  </a:cubicBezTo>
                  <a:cubicBezTo>
                    <a:pt x="7513" y="1837797"/>
                    <a:pt x="12091" y="1821339"/>
                    <a:pt x="17147" y="1803422"/>
                  </a:cubicBezTo>
                  <a:cubicBezTo>
                    <a:pt x="22203" y="1785505"/>
                    <a:pt x="26162" y="1768416"/>
                    <a:pt x="29022" y="1752155"/>
                  </a:cubicBezTo>
                  <a:cubicBezTo>
                    <a:pt x="36702" y="1711952"/>
                    <a:pt x="46235" y="1675843"/>
                    <a:pt x="57620" y="1643827"/>
                  </a:cubicBezTo>
                  <a:cubicBezTo>
                    <a:pt x="69006" y="1611811"/>
                    <a:pt x="78944" y="1578832"/>
                    <a:pt x="87435" y="1544890"/>
                  </a:cubicBezTo>
                  <a:cubicBezTo>
                    <a:pt x="98944" y="1506354"/>
                    <a:pt x="111770" y="1468043"/>
                    <a:pt x="125915" y="1429957"/>
                  </a:cubicBezTo>
                  <a:cubicBezTo>
                    <a:pt x="140059" y="1391871"/>
                    <a:pt x="154282" y="1354146"/>
                    <a:pt x="168584" y="1316781"/>
                  </a:cubicBezTo>
                  <a:cubicBezTo>
                    <a:pt x="174350" y="1300722"/>
                    <a:pt x="179406" y="1284365"/>
                    <a:pt x="183753" y="1267709"/>
                  </a:cubicBezTo>
                  <a:cubicBezTo>
                    <a:pt x="188100" y="1251054"/>
                    <a:pt x="192841" y="1235677"/>
                    <a:pt x="197976" y="1221577"/>
                  </a:cubicBezTo>
                  <a:cubicBezTo>
                    <a:pt x="207863" y="1199550"/>
                    <a:pt x="216940" y="1177118"/>
                    <a:pt x="225206" y="1154280"/>
                  </a:cubicBezTo>
                  <a:cubicBezTo>
                    <a:pt x="233472" y="1131442"/>
                    <a:pt x="241591" y="1111228"/>
                    <a:pt x="249564" y="1093637"/>
                  </a:cubicBezTo>
                  <a:cubicBezTo>
                    <a:pt x="258213" y="1077624"/>
                    <a:pt x="267087" y="1054105"/>
                    <a:pt x="276186" y="1023080"/>
                  </a:cubicBezTo>
                  <a:cubicBezTo>
                    <a:pt x="285285" y="992055"/>
                    <a:pt x="294857" y="964357"/>
                    <a:pt x="304902" y="939988"/>
                  </a:cubicBezTo>
                  <a:cubicBezTo>
                    <a:pt x="309970" y="926046"/>
                    <a:pt x="315347" y="911964"/>
                    <a:pt x="321034" y="897741"/>
                  </a:cubicBezTo>
                  <a:cubicBezTo>
                    <a:pt x="326721" y="883518"/>
                    <a:pt x="332785" y="867566"/>
                    <a:pt x="339227" y="849886"/>
                  </a:cubicBezTo>
                  <a:cubicBezTo>
                    <a:pt x="347650" y="825990"/>
                    <a:pt x="355449" y="801845"/>
                    <a:pt x="362622" y="777453"/>
                  </a:cubicBezTo>
                  <a:cubicBezTo>
                    <a:pt x="369796" y="753061"/>
                    <a:pt x="379452" y="727982"/>
                    <a:pt x="391592" y="702216"/>
                  </a:cubicBezTo>
                  <a:cubicBezTo>
                    <a:pt x="399497" y="681113"/>
                    <a:pt x="406761" y="658781"/>
                    <a:pt x="413383" y="635222"/>
                  </a:cubicBezTo>
                  <a:cubicBezTo>
                    <a:pt x="420004" y="611664"/>
                    <a:pt x="427380" y="589727"/>
                    <a:pt x="435511" y="569411"/>
                  </a:cubicBezTo>
                  <a:cubicBezTo>
                    <a:pt x="435511" y="557857"/>
                    <a:pt x="437797" y="546742"/>
                    <a:pt x="442369" y="536066"/>
                  </a:cubicBezTo>
                  <a:cubicBezTo>
                    <a:pt x="446941" y="525391"/>
                    <a:pt x="450421" y="516889"/>
                    <a:pt x="452809" y="510560"/>
                  </a:cubicBezTo>
                  <a:cubicBezTo>
                    <a:pt x="456547" y="493285"/>
                    <a:pt x="459380" y="479844"/>
                    <a:pt x="461305" y="470238"/>
                  </a:cubicBezTo>
                  <a:cubicBezTo>
                    <a:pt x="463231" y="460632"/>
                    <a:pt x="465669" y="450649"/>
                    <a:pt x="468619" y="440289"/>
                  </a:cubicBezTo>
                  <a:cubicBezTo>
                    <a:pt x="472696" y="426010"/>
                    <a:pt x="479475" y="415705"/>
                    <a:pt x="488957" y="409376"/>
                  </a:cubicBezTo>
                  <a:lnTo>
                    <a:pt x="512505" y="399833"/>
                  </a:lnTo>
                  <a:cubicBezTo>
                    <a:pt x="519104" y="397096"/>
                    <a:pt x="528000" y="397372"/>
                    <a:pt x="539194" y="400660"/>
                  </a:cubicBezTo>
                  <a:cubicBezTo>
                    <a:pt x="557122" y="404624"/>
                    <a:pt x="571340" y="411860"/>
                    <a:pt x="581846" y="422366"/>
                  </a:cubicBezTo>
                  <a:cubicBezTo>
                    <a:pt x="592353" y="432873"/>
                    <a:pt x="601976" y="445120"/>
                    <a:pt x="610715" y="459106"/>
                  </a:cubicBezTo>
                  <a:cubicBezTo>
                    <a:pt x="619318" y="479264"/>
                    <a:pt x="619420" y="499208"/>
                    <a:pt x="611019" y="518938"/>
                  </a:cubicBezTo>
                  <a:cubicBezTo>
                    <a:pt x="603767" y="539254"/>
                    <a:pt x="597635" y="558741"/>
                    <a:pt x="592624" y="577401"/>
                  </a:cubicBezTo>
                  <a:cubicBezTo>
                    <a:pt x="587612" y="596061"/>
                    <a:pt x="581447" y="615628"/>
                    <a:pt x="574127" y="636101"/>
                  </a:cubicBezTo>
                  <a:cubicBezTo>
                    <a:pt x="567122" y="652925"/>
                    <a:pt x="561081" y="670403"/>
                    <a:pt x="556002" y="688534"/>
                  </a:cubicBezTo>
                  <a:cubicBezTo>
                    <a:pt x="550923" y="706664"/>
                    <a:pt x="543642" y="724536"/>
                    <a:pt x="534160" y="742149"/>
                  </a:cubicBezTo>
                  <a:cubicBezTo>
                    <a:pt x="532764" y="754762"/>
                    <a:pt x="528580" y="767656"/>
                    <a:pt x="521610" y="780832"/>
                  </a:cubicBezTo>
                  <a:cubicBezTo>
                    <a:pt x="514639" y="794007"/>
                    <a:pt x="507966" y="807769"/>
                    <a:pt x="501593" y="822116"/>
                  </a:cubicBezTo>
                  <a:cubicBezTo>
                    <a:pt x="497899" y="826643"/>
                    <a:pt x="496773" y="831204"/>
                    <a:pt x="498214" y="835798"/>
                  </a:cubicBezTo>
                  <a:cubicBezTo>
                    <a:pt x="498214" y="852645"/>
                    <a:pt x="493079" y="866204"/>
                    <a:pt x="482809" y="876474"/>
                  </a:cubicBezTo>
                  <a:cubicBezTo>
                    <a:pt x="478912" y="881136"/>
                    <a:pt x="475956" y="888518"/>
                    <a:pt x="473940" y="898619"/>
                  </a:cubicBezTo>
                  <a:cubicBezTo>
                    <a:pt x="471925" y="908721"/>
                    <a:pt x="468529" y="918546"/>
                    <a:pt x="463755" y="928096"/>
                  </a:cubicBezTo>
                  <a:cubicBezTo>
                    <a:pt x="463327" y="929425"/>
                    <a:pt x="462611" y="933586"/>
                    <a:pt x="461609" y="940579"/>
                  </a:cubicBezTo>
                  <a:cubicBezTo>
                    <a:pt x="460607" y="947572"/>
                    <a:pt x="457763" y="953411"/>
                    <a:pt x="453079" y="958096"/>
                  </a:cubicBezTo>
                  <a:cubicBezTo>
                    <a:pt x="448574" y="966204"/>
                    <a:pt x="442600" y="977533"/>
                    <a:pt x="435156" y="992083"/>
                  </a:cubicBezTo>
                  <a:cubicBezTo>
                    <a:pt x="427713" y="1006633"/>
                    <a:pt x="423248" y="1022894"/>
                    <a:pt x="421761" y="1040867"/>
                  </a:cubicBezTo>
                  <a:cubicBezTo>
                    <a:pt x="414081" y="1053164"/>
                    <a:pt x="408760" y="1066717"/>
                    <a:pt x="405798" y="1081526"/>
                  </a:cubicBezTo>
                  <a:cubicBezTo>
                    <a:pt x="402836" y="1096335"/>
                    <a:pt x="395781" y="1111160"/>
                    <a:pt x="384632" y="1126002"/>
                  </a:cubicBezTo>
                  <a:cubicBezTo>
                    <a:pt x="383641" y="1126994"/>
                    <a:pt x="382667" y="1129150"/>
                    <a:pt x="381710" y="1132472"/>
                  </a:cubicBezTo>
                  <a:cubicBezTo>
                    <a:pt x="380753" y="1135794"/>
                    <a:pt x="379497" y="1139786"/>
                    <a:pt x="377943" y="1144449"/>
                  </a:cubicBezTo>
                  <a:cubicBezTo>
                    <a:pt x="377155" y="1146836"/>
                    <a:pt x="375747" y="1152089"/>
                    <a:pt x="373720" y="1160209"/>
                  </a:cubicBezTo>
                  <a:cubicBezTo>
                    <a:pt x="371693" y="1168328"/>
                    <a:pt x="367808" y="1175260"/>
                    <a:pt x="362065" y="1181003"/>
                  </a:cubicBezTo>
                  <a:cubicBezTo>
                    <a:pt x="357695" y="1185372"/>
                    <a:pt x="355511" y="1193041"/>
                    <a:pt x="355511" y="1204010"/>
                  </a:cubicBezTo>
                  <a:cubicBezTo>
                    <a:pt x="356952" y="1218289"/>
                    <a:pt x="352718" y="1232782"/>
                    <a:pt x="342808" y="1247490"/>
                  </a:cubicBezTo>
                  <a:cubicBezTo>
                    <a:pt x="335848" y="1257242"/>
                    <a:pt x="330099" y="1266364"/>
                    <a:pt x="325561" y="1274855"/>
                  </a:cubicBezTo>
                  <a:lnTo>
                    <a:pt x="319940" y="1298289"/>
                  </a:lnTo>
                  <a:lnTo>
                    <a:pt x="328568" y="1281223"/>
                  </a:lnTo>
                  <a:cubicBezTo>
                    <a:pt x="339435" y="1258734"/>
                    <a:pt x="349857" y="1238762"/>
                    <a:pt x="359835" y="1221307"/>
                  </a:cubicBezTo>
                  <a:cubicBezTo>
                    <a:pt x="359835" y="1218582"/>
                    <a:pt x="361276" y="1214798"/>
                    <a:pt x="364159" y="1209956"/>
                  </a:cubicBezTo>
                  <a:cubicBezTo>
                    <a:pt x="378484" y="1182028"/>
                    <a:pt x="392132" y="1154708"/>
                    <a:pt x="405105" y="1127996"/>
                  </a:cubicBezTo>
                  <a:cubicBezTo>
                    <a:pt x="418079" y="1101284"/>
                    <a:pt x="430579" y="1075845"/>
                    <a:pt x="442606" y="1051678"/>
                  </a:cubicBezTo>
                  <a:lnTo>
                    <a:pt x="471440" y="1003620"/>
                  </a:lnTo>
                  <a:cubicBezTo>
                    <a:pt x="480393" y="988699"/>
                    <a:pt x="490095" y="973029"/>
                    <a:pt x="500545" y="956610"/>
                  </a:cubicBezTo>
                  <a:cubicBezTo>
                    <a:pt x="504081" y="953074"/>
                    <a:pt x="506570" y="950945"/>
                    <a:pt x="508012" y="950224"/>
                  </a:cubicBezTo>
                  <a:cubicBezTo>
                    <a:pt x="508732" y="949864"/>
                    <a:pt x="508997" y="952305"/>
                    <a:pt x="508805" y="957547"/>
                  </a:cubicBezTo>
                  <a:lnTo>
                    <a:pt x="508469" y="962874"/>
                  </a:lnTo>
                  <a:lnTo>
                    <a:pt x="521998" y="959043"/>
                  </a:lnTo>
                  <a:lnTo>
                    <a:pt x="521998" y="943806"/>
                  </a:lnTo>
                  <a:lnTo>
                    <a:pt x="525003" y="940596"/>
                  </a:lnTo>
                  <a:lnTo>
                    <a:pt x="509402" y="940596"/>
                  </a:lnTo>
                  <a:lnTo>
                    <a:pt x="516424" y="926069"/>
                  </a:lnTo>
                  <a:cubicBezTo>
                    <a:pt x="537145" y="886114"/>
                    <a:pt x="558029" y="848242"/>
                    <a:pt x="579076" y="812453"/>
                  </a:cubicBezTo>
                  <a:cubicBezTo>
                    <a:pt x="600124" y="776665"/>
                    <a:pt x="622753" y="738906"/>
                    <a:pt x="646965" y="699176"/>
                  </a:cubicBezTo>
                  <a:cubicBezTo>
                    <a:pt x="658136" y="678207"/>
                    <a:pt x="671267" y="656602"/>
                    <a:pt x="686357" y="634361"/>
                  </a:cubicBezTo>
                  <a:cubicBezTo>
                    <a:pt x="701447" y="612120"/>
                    <a:pt x="717168" y="590605"/>
                    <a:pt x="733520" y="569817"/>
                  </a:cubicBezTo>
                  <a:cubicBezTo>
                    <a:pt x="750592" y="546641"/>
                    <a:pt x="770327" y="520380"/>
                    <a:pt x="792726" y="491032"/>
                  </a:cubicBezTo>
                  <a:cubicBezTo>
                    <a:pt x="803925" y="476359"/>
                    <a:pt x="816630" y="462341"/>
                    <a:pt x="830839" y="448980"/>
                  </a:cubicBezTo>
                  <a:lnTo>
                    <a:pt x="875722" y="412689"/>
                  </a:lnTo>
                  <a:lnTo>
                    <a:pt x="885720" y="400718"/>
                  </a:lnTo>
                  <a:cubicBezTo>
                    <a:pt x="896723" y="389314"/>
                    <a:pt x="909306" y="381327"/>
                    <a:pt x="923470" y="376758"/>
                  </a:cubicBezTo>
                  <a:cubicBezTo>
                    <a:pt x="942355" y="370666"/>
                    <a:pt x="961899" y="369230"/>
                    <a:pt x="982102" y="372451"/>
                  </a:cubicBezTo>
                  <a:cubicBezTo>
                    <a:pt x="1001697" y="376797"/>
                    <a:pt x="1016370" y="386280"/>
                    <a:pt x="1026123" y="400897"/>
                  </a:cubicBezTo>
                  <a:cubicBezTo>
                    <a:pt x="1038871" y="416820"/>
                    <a:pt x="1045244" y="433836"/>
                    <a:pt x="1045244" y="451944"/>
                  </a:cubicBezTo>
                  <a:cubicBezTo>
                    <a:pt x="1043465" y="466291"/>
                    <a:pt x="1042204" y="478645"/>
                    <a:pt x="1041461" y="489005"/>
                  </a:cubicBezTo>
                  <a:cubicBezTo>
                    <a:pt x="1040717" y="499366"/>
                    <a:pt x="1038566" y="511641"/>
                    <a:pt x="1035008" y="525830"/>
                  </a:cubicBezTo>
                  <a:cubicBezTo>
                    <a:pt x="1023949" y="578330"/>
                    <a:pt x="1008364" y="630876"/>
                    <a:pt x="988251" y="683466"/>
                  </a:cubicBezTo>
                  <a:cubicBezTo>
                    <a:pt x="987327" y="684863"/>
                    <a:pt x="986866" y="687469"/>
                    <a:pt x="986866" y="691287"/>
                  </a:cubicBezTo>
                  <a:cubicBezTo>
                    <a:pt x="986866" y="695105"/>
                    <a:pt x="985582" y="699581"/>
                    <a:pt x="983014" y="704716"/>
                  </a:cubicBezTo>
                  <a:cubicBezTo>
                    <a:pt x="981032" y="711653"/>
                    <a:pt x="979135" y="720589"/>
                    <a:pt x="977322" y="731524"/>
                  </a:cubicBezTo>
                  <a:cubicBezTo>
                    <a:pt x="975509" y="742459"/>
                    <a:pt x="970064" y="752464"/>
                    <a:pt x="960987" y="761541"/>
                  </a:cubicBezTo>
                  <a:cubicBezTo>
                    <a:pt x="961032" y="761496"/>
                    <a:pt x="960863" y="762431"/>
                    <a:pt x="960480" y="764345"/>
                  </a:cubicBezTo>
                  <a:cubicBezTo>
                    <a:pt x="960097" y="766259"/>
                    <a:pt x="959523" y="768365"/>
                    <a:pt x="958758" y="770663"/>
                  </a:cubicBezTo>
                  <a:cubicBezTo>
                    <a:pt x="958757" y="777780"/>
                    <a:pt x="957192" y="784469"/>
                    <a:pt x="954062" y="790730"/>
                  </a:cubicBezTo>
                  <a:cubicBezTo>
                    <a:pt x="947868" y="800640"/>
                    <a:pt x="943825" y="811598"/>
                    <a:pt x="941933" y="823602"/>
                  </a:cubicBezTo>
                  <a:cubicBezTo>
                    <a:pt x="940041" y="835607"/>
                    <a:pt x="937564" y="848467"/>
                    <a:pt x="934501" y="862183"/>
                  </a:cubicBezTo>
                  <a:cubicBezTo>
                    <a:pt x="929073" y="882139"/>
                    <a:pt x="923830" y="898980"/>
                    <a:pt x="918774" y="912707"/>
                  </a:cubicBezTo>
                  <a:cubicBezTo>
                    <a:pt x="913718" y="926435"/>
                    <a:pt x="908543" y="943006"/>
                    <a:pt x="903250" y="962421"/>
                  </a:cubicBezTo>
                  <a:cubicBezTo>
                    <a:pt x="899894" y="964087"/>
                    <a:pt x="898217" y="965315"/>
                    <a:pt x="898217" y="966103"/>
                  </a:cubicBezTo>
                  <a:cubicBezTo>
                    <a:pt x="898217" y="966891"/>
                    <a:pt x="896099" y="971520"/>
                    <a:pt x="891865" y="979988"/>
                  </a:cubicBezTo>
                  <a:lnTo>
                    <a:pt x="887862" y="991981"/>
                  </a:lnTo>
                  <a:cubicBezTo>
                    <a:pt x="886184" y="997004"/>
                    <a:pt x="883577" y="1003051"/>
                    <a:pt x="880041" y="1010123"/>
                  </a:cubicBezTo>
                  <a:cubicBezTo>
                    <a:pt x="877383" y="1014110"/>
                    <a:pt x="875784" y="1016779"/>
                    <a:pt x="875243" y="1018130"/>
                  </a:cubicBezTo>
                  <a:cubicBezTo>
                    <a:pt x="874703" y="1019482"/>
                    <a:pt x="874433" y="1020405"/>
                    <a:pt x="874433" y="1020901"/>
                  </a:cubicBezTo>
                  <a:cubicBezTo>
                    <a:pt x="875874" y="1030135"/>
                    <a:pt x="875204" y="1037432"/>
                    <a:pt x="872423" y="1042793"/>
                  </a:cubicBezTo>
                  <a:cubicBezTo>
                    <a:pt x="869641" y="1048153"/>
                    <a:pt x="867586" y="1052826"/>
                    <a:pt x="866257" y="1056813"/>
                  </a:cubicBezTo>
                  <a:cubicBezTo>
                    <a:pt x="864128" y="1062128"/>
                    <a:pt x="861179" y="1066914"/>
                    <a:pt x="857410" y="1071171"/>
                  </a:cubicBezTo>
                  <a:lnTo>
                    <a:pt x="844395" y="1081739"/>
                  </a:lnTo>
                  <a:lnTo>
                    <a:pt x="847851" y="1094372"/>
                  </a:lnTo>
                  <a:cubicBezTo>
                    <a:pt x="848320" y="1098764"/>
                    <a:pt x="848081" y="1103249"/>
                    <a:pt x="847135" y="1107827"/>
                  </a:cubicBezTo>
                  <a:cubicBezTo>
                    <a:pt x="844725" y="1113840"/>
                    <a:pt x="842715" y="1121701"/>
                    <a:pt x="841105" y="1131408"/>
                  </a:cubicBezTo>
                  <a:cubicBezTo>
                    <a:pt x="839494" y="1141115"/>
                    <a:pt x="833599" y="1152332"/>
                    <a:pt x="823419" y="1165057"/>
                  </a:cubicBezTo>
                  <a:cubicBezTo>
                    <a:pt x="824275" y="1164494"/>
                    <a:pt x="824703" y="1164629"/>
                    <a:pt x="824703" y="1165462"/>
                  </a:cubicBezTo>
                  <a:cubicBezTo>
                    <a:pt x="824703" y="1174967"/>
                    <a:pt x="824230" y="1186386"/>
                    <a:pt x="823284" y="1199719"/>
                  </a:cubicBezTo>
                  <a:cubicBezTo>
                    <a:pt x="822338" y="1213053"/>
                    <a:pt x="817597" y="1227186"/>
                    <a:pt x="809061" y="1242118"/>
                  </a:cubicBezTo>
                  <a:cubicBezTo>
                    <a:pt x="809398" y="1241780"/>
                    <a:pt x="809567" y="1242895"/>
                    <a:pt x="809567" y="1245463"/>
                  </a:cubicBezTo>
                  <a:cubicBezTo>
                    <a:pt x="809567" y="1262490"/>
                    <a:pt x="805074" y="1278188"/>
                    <a:pt x="796088" y="1292557"/>
                  </a:cubicBezTo>
                  <a:cubicBezTo>
                    <a:pt x="793137" y="1300441"/>
                    <a:pt x="790857" y="1310790"/>
                    <a:pt x="789246" y="1323605"/>
                  </a:cubicBezTo>
                  <a:cubicBezTo>
                    <a:pt x="787636" y="1336421"/>
                    <a:pt x="781977" y="1349630"/>
                    <a:pt x="772270" y="1363234"/>
                  </a:cubicBezTo>
                  <a:cubicBezTo>
                    <a:pt x="774072" y="1361432"/>
                    <a:pt x="774973" y="1360813"/>
                    <a:pt x="774973" y="1361376"/>
                  </a:cubicBezTo>
                  <a:lnTo>
                    <a:pt x="774973" y="1364686"/>
                  </a:lnTo>
                  <a:cubicBezTo>
                    <a:pt x="777855" y="1378200"/>
                    <a:pt x="777495" y="1390728"/>
                    <a:pt x="773892" y="1402271"/>
                  </a:cubicBezTo>
                  <a:cubicBezTo>
                    <a:pt x="770288" y="1413814"/>
                    <a:pt x="769815" y="1424214"/>
                    <a:pt x="772473" y="1433471"/>
                  </a:cubicBezTo>
                  <a:cubicBezTo>
                    <a:pt x="772698" y="1442502"/>
                    <a:pt x="772450" y="1447378"/>
                    <a:pt x="771729" y="1448099"/>
                  </a:cubicBezTo>
                  <a:cubicBezTo>
                    <a:pt x="771009" y="1448820"/>
                    <a:pt x="770648" y="1448887"/>
                    <a:pt x="770648" y="1448302"/>
                  </a:cubicBezTo>
                  <a:cubicBezTo>
                    <a:pt x="763441" y="1459811"/>
                    <a:pt x="759837" y="1469963"/>
                    <a:pt x="759837" y="1478758"/>
                  </a:cubicBezTo>
                  <a:lnTo>
                    <a:pt x="759837" y="1507086"/>
                  </a:lnTo>
                  <a:cubicBezTo>
                    <a:pt x="759837" y="1513167"/>
                    <a:pt x="759370" y="1521365"/>
                    <a:pt x="758435" y="1531681"/>
                  </a:cubicBezTo>
                  <a:cubicBezTo>
                    <a:pt x="757501" y="1541996"/>
                    <a:pt x="755243" y="1551692"/>
                    <a:pt x="751662" y="1560769"/>
                  </a:cubicBezTo>
                  <a:cubicBezTo>
                    <a:pt x="745581" y="1572751"/>
                    <a:pt x="745535" y="1584080"/>
                    <a:pt x="751527" y="1594755"/>
                  </a:cubicBezTo>
                  <a:cubicBezTo>
                    <a:pt x="755626" y="1607030"/>
                    <a:pt x="757675" y="1617300"/>
                    <a:pt x="757675" y="1625566"/>
                  </a:cubicBezTo>
                  <a:cubicBezTo>
                    <a:pt x="757675" y="1633832"/>
                    <a:pt x="758227" y="1641512"/>
                    <a:pt x="759331" y="1648607"/>
                  </a:cubicBezTo>
                  <a:cubicBezTo>
                    <a:pt x="760367" y="1654170"/>
                    <a:pt x="762152" y="1661163"/>
                    <a:pt x="764685" y="1669587"/>
                  </a:cubicBezTo>
                  <a:cubicBezTo>
                    <a:pt x="767219" y="1678010"/>
                    <a:pt x="768486" y="1689283"/>
                    <a:pt x="768486" y="1703405"/>
                  </a:cubicBezTo>
                  <a:cubicBezTo>
                    <a:pt x="765603" y="1704531"/>
                    <a:pt x="766290" y="1705826"/>
                    <a:pt x="770547" y="1707290"/>
                  </a:cubicBezTo>
                  <a:cubicBezTo>
                    <a:pt x="773205" y="1709947"/>
                    <a:pt x="776408" y="1714824"/>
                    <a:pt x="780158" y="1721918"/>
                  </a:cubicBezTo>
                  <a:cubicBezTo>
                    <a:pt x="783908" y="1729013"/>
                    <a:pt x="784725" y="1737290"/>
                    <a:pt x="782608" y="1746750"/>
                  </a:cubicBezTo>
                  <a:cubicBezTo>
                    <a:pt x="781842" y="1747110"/>
                    <a:pt x="783261" y="1749570"/>
                    <a:pt x="786865" y="1754131"/>
                  </a:cubicBezTo>
                  <a:cubicBezTo>
                    <a:pt x="788666" y="1756412"/>
                    <a:pt x="790018" y="1759307"/>
                    <a:pt x="790919" y="1762818"/>
                  </a:cubicBezTo>
                  <a:lnTo>
                    <a:pt x="791924" y="1772029"/>
                  </a:lnTo>
                  <a:lnTo>
                    <a:pt x="800691" y="1778625"/>
                  </a:lnTo>
                  <a:cubicBezTo>
                    <a:pt x="805978" y="1783231"/>
                    <a:pt x="810243" y="1787696"/>
                    <a:pt x="813486" y="1792020"/>
                  </a:cubicBezTo>
                  <a:cubicBezTo>
                    <a:pt x="819973" y="1800669"/>
                    <a:pt x="825964" y="1806817"/>
                    <a:pt x="831459" y="1810466"/>
                  </a:cubicBezTo>
                  <a:cubicBezTo>
                    <a:pt x="835784" y="1812200"/>
                    <a:pt x="840452" y="1813602"/>
                    <a:pt x="845463" y="1814672"/>
                  </a:cubicBezTo>
                  <a:cubicBezTo>
                    <a:pt x="850474" y="1815742"/>
                    <a:pt x="855885" y="1815860"/>
                    <a:pt x="861696" y="1815027"/>
                  </a:cubicBezTo>
                  <a:cubicBezTo>
                    <a:pt x="884512" y="1808270"/>
                    <a:pt x="906663" y="1798850"/>
                    <a:pt x="928149" y="1786767"/>
                  </a:cubicBezTo>
                  <a:cubicBezTo>
                    <a:pt x="949636" y="1774683"/>
                    <a:pt x="969692" y="1761322"/>
                    <a:pt x="988319" y="1746682"/>
                  </a:cubicBezTo>
                  <a:cubicBezTo>
                    <a:pt x="998431" y="1736569"/>
                    <a:pt x="1009636" y="1726085"/>
                    <a:pt x="1021934" y="1715229"/>
                  </a:cubicBezTo>
                  <a:cubicBezTo>
                    <a:pt x="1034231" y="1704373"/>
                    <a:pt x="1046911" y="1692414"/>
                    <a:pt x="1059974" y="1679350"/>
                  </a:cubicBezTo>
                  <a:cubicBezTo>
                    <a:pt x="1063218" y="1676107"/>
                    <a:pt x="1067350" y="1671451"/>
                    <a:pt x="1072373" y="1665381"/>
                  </a:cubicBezTo>
                  <a:cubicBezTo>
                    <a:pt x="1074884" y="1662346"/>
                    <a:pt x="1079744" y="1660762"/>
                    <a:pt x="1086951" y="1660630"/>
                  </a:cubicBezTo>
                  <a:lnTo>
                    <a:pt x="1094861" y="1661190"/>
                  </a:lnTo>
                  <a:lnTo>
                    <a:pt x="1090614" y="1657522"/>
                  </a:lnTo>
                  <a:lnTo>
                    <a:pt x="1092248" y="1658203"/>
                  </a:lnTo>
                  <a:lnTo>
                    <a:pt x="1086326" y="1651952"/>
                  </a:lnTo>
                  <a:cubicBezTo>
                    <a:pt x="1086326" y="1654621"/>
                    <a:pt x="1095650" y="1653261"/>
                    <a:pt x="1114299" y="1647872"/>
                  </a:cubicBezTo>
                  <a:lnTo>
                    <a:pt x="1129067" y="1643303"/>
                  </a:lnTo>
                  <a:lnTo>
                    <a:pt x="1133942" y="1643303"/>
                  </a:lnTo>
                  <a:cubicBezTo>
                    <a:pt x="1133861" y="1642825"/>
                    <a:pt x="1133781" y="1642348"/>
                    <a:pt x="1133700" y="1641870"/>
                  </a:cubicBezTo>
                  <a:lnTo>
                    <a:pt x="1136056" y="1641141"/>
                  </a:lnTo>
                  <a:cubicBezTo>
                    <a:pt x="1136027" y="1641862"/>
                    <a:pt x="1135998" y="1642582"/>
                    <a:pt x="1135969" y="1643303"/>
                  </a:cubicBezTo>
                  <a:lnTo>
                    <a:pt x="1136056" y="1643303"/>
                  </a:lnTo>
                  <a:cubicBezTo>
                    <a:pt x="1139750" y="1654452"/>
                    <a:pt x="1146253" y="1655752"/>
                    <a:pt x="1155566" y="1647205"/>
                  </a:cubicBezTo>
                  <a:cubicBezTo>
                    <a:pt x="1160223" y="1642931"/>
                    <a:pt x="1165249" y="1635965"/>
                    <a:pt x="1170646" y="1626305"/>
                  </a:cubicBezTo>
                  <a:lnTo>
                    <a:pt x="1174416" y="1618873"/>
                  </a:lnTo>
                  <a:lnTo>
                    <a:pt x="1170505" y="1617357"/>
                  </a:lnTo>
                  <a:cubicBezTo>
                    <a:pt x="1168519" y="1615735"/>
                    <a:pt x="1166405" y="1613213"/>
                    <a:pt x="1164164" y="1609789"/>
                  </a:cubicBezTo>
                  <a:lnTo>
                    <a:pt x="1160786" y="1589249"/>
                  </a:lnTo>
                  <a:lnTo>
                    <a:pt x="1142542" y="1589249"/>
                  </a:lnTo>
                  <a:cubicBezTo>
                    <a:pt x="1142542" y="1603168"/>
                    <a:pt x="1142745" y="1611994"/>
                    <a:pt x="1143150" y="1615727"/>
                  </a:cubicBezTo>
                  <a:cubicBezTo>
                    <a:pt x="1143230" y="1616072"/>
                    <a:pt x="1143311" y="1616417"/>
                    <a:pt x="1143391" y="1616762"/>
                  </a:cubicBezTo>
                  <a:lnTo>
                    <a:pt x="1138839" y="1622243"/>
                  </a:lnTo>
                  <a:lnTo>
                    <a:pt x="1131760" y="1630351"/>
                  </a:lnTo>
                  <a:lnTo>
                    <a:pt x="1121000" y="1566478"/>
                  </a:lnTo>
                  <a:cubicBezTo>
                    <a:pt x="1118083" y="1540239"/>
                    <a:pt x="1116625" y="1511286"/>
                    <a:pt x="1116625" y="1479620"/>
                  </a:cubicBezTo>
                  <a:cubicBezTo>
                    <a:pt x="1118066" y="1463786"/>
                    <a:pt x="1118787" y="1449270"/>
                    <a:pt x="1118787" y="1436072"/>
                  </a:cubicBezTo>
                  <a:lnTo>
                    <a:pt x="1118787" y="1392491"/>
                  </a:lnTo>
                  <a:lnTo>
                    <a:pt x="1118787" y="1373386"/>
                  </a:lnTo>
                  <a:cubicBezTo>
                    <a:pt x="1118787" y="1366415"/>
                    <a:pt x="1120791" y="1357952"/>
                    <a:pt x="1124801" y="1347997"/>
                  </a:cubicBezTo>
                  <a:cubicBezTo>
                    <a:pt x="1125116" y="1347299"/>
                    <a:pt x="1125273" y="1345171"/>
                    <a:pt x="1125273" y="1341612"/>
                  </a:cubicBezTo>
                  <a:lnTo>
                    <a:pt x="1125273" y="1331950"/>
                  </a:lnTo>
                  <a:cubicBezTo>
                    <a:pt x="1125273" y="1302715"/>
                    <a:pt x="1128218" y="1275209"/>
                    <a:pt x="1134108" y="1249432"/>
                  </a:cubicBezTo>
                  <a:cubicBezTo>
                    <a:pt x="1139998" y="1223655"/>
                    <a:pt x="1146625" y="1198255"/>
                    <a:pt x="1153990" y="1173233"/>
                  </a:cubicBezTo>
                  <a:cubicBezTo>
                    <a:pt x="1158359" y="1152872"/>
                    <a:pt x="1163686" y="1132101"/>
                    <a:pt x="1169970" y="1110918"/>
                  </a:cubicBezTo>
                  <a:cubicBezTo>
                    <a:pt x="1176253" y="1089735"/>
                    <a:pt x="1182380" y="1067939"/>
                    <a:pt x="1188348" y="1045529"/>
                  </a:cubicBezTo>
                  <a:cubicBezTo>
                    <a:pt x="1194159" y="1025732"/>
                    <a:pt x="1202200" y="1004065"/>
                    <a:pt x="1212470" y="980529"/>
                  </a:cubicBezTo>
                  <a:cubicBezTo>
                    <a:pt x="1222740" y="956993"/>
                    <a:pt x="1233607" y="933040"/>
                    <a:pt x="1245072" y="908670"/>
                  </a:cubicBezTo>
                  <a:cubicBezTo>
                    <a:pt x="1267527" y="856147"/>
                    <a:pt x="1291311" y="808619"/>
                    <a:pt x="1316423" y="766085"/>
                  </a:cubicBezTo>
                  <a:cubicBezTo>
                    <a:pt x="1341536" y="723551"/>
                    <a:pt x="1369543" y="678151"/>
                    <a:pt x="1400444" y="629885"/>
                  </a:cubicBezTo>
                  <a:cubicBezTo>
                    <a:pt x="1406976" y="619299"/>
                    <a:pt x="1414166" y="608854"/>
                    <a:pt x="1422015" y="598550"/>
                  </a:cubicBezTo>
                  <a:cubicBezTo>
                    <a:pt x="1429864" y="588246"/>
                    <a:pt x="1436694" y="579896"/>
                    <a:pt x="1442505" y="573499"/>
                  </a:cubicBezTo>
                  <a:cubicBezTo>
                    <a:pt x="1438428" y="560594"/>
                    <a:pt x="1434177" y="543950"/>
                    <a:pt x="1429752" y="523567"/>
                  </a:cubicBezTo>
                  <a:cubicBezTo>
                    <a:pt x="1425326" y="503183"/>
                    <a:pt x="1423856" y="481595"/>
                    <a:pt x="1425343" y="458802"/>
                  </a:cubicBezTo>
                  <a:cubicBezTo>
                    <a:pt x="1428609" y="440694"/>
                    <a:pt x="1432848" y="422687"/>
                    <a:pt x="1438063" y="404782"/>
                  </a:cubicBezTo>
                  <a:cubicBezTo>
                    <a:pt x="1443277" y="386876"/>
                    <a:pt x="1450805" y="368881"/>
                    <a:pt x="1460647" y="350795"/>
                  </a:cubicBezTo>
                  <a:cubicBezTo>
                    <a:pt x="1478395" y="322642"/>
                    <a:pt x="1502618" y="295603"/>
                    <a:pt x="1533316" y="269680"/>
                  </a:cubicBezTo>
                  <a:cubicBezTo>
                    <a:pt x="1550479" y="260423"/>
                    <a:pt x="1563542" y="250186"/>
                    <a:pt x="1572506" y="238970"/>
                  </a:cubicBezTo>
                  <a:cubicBezTo>
                    <a:pt x="1588159" y="221335"/>
                    <a:pt x="1605412" y="210051"/>
                    <a:pt x="1624263" y="205119"/>
                  </a:cubicBezTo>
                  <a:cubicBezTo>
                    <a:pt x="1643115" y="200186"/>
                    <a:pt x="1661583" y="196076"/>
                    <a:pt x="1679669" y="192787"/>
                  </a:cubicBezTo>
                  <a:cubicBezTo>
                    <a:pt x="1687585" y="191988"/>
                    <a:pt x="1695619" y="191599"/>
                    <a:pt x="1703769" y="191622"/>
                  </a:cubicBezTo>
                  <a:close/>
                  <a:moveTo>
                    <a:pt x="3837320" y="167"/>
                  </a:moveTo>
                  <a:cubicBezTo>
                    <a:pt x="3840207" y="-111"/>
                    <a:pt x="3843002" y="-43"/>
                    <a:pt x="3845705" y="371"/>
                  </a:cubicBezTo>
                  <a:cubicBezTo>
                    <a:pt x="3856515" y="2026"/>
                    <a:pt x="3872360" y="6007"/>
                    <a:pt x="3893239" y="12313"/>
                  </a:cubicBezTo>
                  <a:cubicBezTo>
                    <a:pt x="3877495" y="38282"/>
                    <a:pt x="3865558" y="53485"/>
                    <a:pt x="3857428" y="57922"/>
                  </a:cubicBezTo>
                  <a:cubicBezTo>
                    <a:pt x="3849297" y="62359"/>
                    <a:pt x="3841628" y="67472"/>
                    <a:pt x="3834421" y="73260"/>
                  </a:cubicBezTo>
                  <a:cubicBezTo>
                    <a:pt x="3830299" y="75309"/>
                    <a:pt x="3827079" y="77494"/>
                    <a:pt x="3824759" y="79814"/>
                  </a:cubicBezTo>
                  <a:cubicBezTo>
                    <a:pt x="3815569" y="86368"/>
                    <a:pt x="3809347" y="91818"/>
                    <a:pt x="3806093" y="96165"/>
                  </a:cubicBezTo>
                  <a:lnTo>
                    <a:pt x="3802515" y="101759"/>
                  </a:lnTo>
                  <a:lnTo>
                    <a:pt x="3815401" y="114645"/>
                  </a:lnTo>
                  <a:lnTo>
                    <a:pt x="3795334" y="114645"/>
                  </a:lnTo>
                  <a:lnTo>
                    <a:pt x="3793576" y="117956"/>
                  </a:lnTo>
                  <a:cubicBezTo>
                    <a:pt x="3789837" y="127325"/>
                    <a:pt x="3786053" y="133204"/>
                    <a:pt x="3782225" y="135591"/>
                  </a:cubicBezTo>
                  <a:cubicBezTo>
                    <a:pt x="3778395" y="137979"/>
                    <a:pt x="3777923" y="148294"/>
                    <a:pt x="3780806" y="166537"/>
                  </a:cubicBezTo>
                  <a:cubicBezTo>
                    <a:pt x="3773846" y="166537"/>
                    <a:pt x="3770895" y="165479"/>
                    <a:pt x="3771954" y="163362"/>
                  </a:cubicBezTo>
                  <a:cubicBezTo>
                    <a:pt x="3765130" y="177010"/>
                    <a:pt x="3758181" y="183835"/>
                    <a:pt x="3751109" y="183835"/>
                  </a:cubicBezTo>
                  <a:cubicBezTo>
                    <a:pt x="3744037" y="183835"/>
                    <a:pt x="3741616" y="182168"/>
                    <a:pt x="3743846" y="178835"/>
                  </a:cubicBezTo>
                  <a:cubicBezTo>
                    <a:pt x="3739437" y="192112"/>
                    <a:pt x="3733027" y="201626"/>
                    <a:pt x="3724615" y="207378"/>
                  </a:cubicBezTo>
                  <a:lnTo>
                    <a:pt x="3723451" y="207954"/>
                  </a:lnTo>
                  <a:lnTo>
                    <a:pt x="3722917" y="218860"/>
                  </a:lnTo>
                  <a:cubicBezTo>
                    <a:pt x="3721194" y="225972"/>
                    <a:pt x="3716751" y="232472"/>
                    <a:pt x="3709589" y="238362"/>
                  </a:cubicBezTo>
                  <a:cubicBezTo>
                    <a:pt x="3704994" y="239894"/>
                    <a:pt x="3701661" y="242546"/>
                    <a:pt x="3699589" y="246318"/>
                  </a:cubicBezTo>
                  <a:cubicBezTo>
                    <a:pt x="3697517" y="250091"/>
                    <a:pt x="3692517" y="258610"/>
                    <a:pt x="3684589" y="271876"/>
                  </a:cubicBezTo>
                  <a:cubicBezTo>
                    <a:pt x="3682157" y="275119"/>
                    <a:pt x="3679538" y="280947"/>
                    <a:pt x="3676734" y="289359"/>
                  </a:cubicBezTo>
                  <a:cubicBezTo>
                    <a:pt x="3673930" y="297771"/>
                    <a:pt x="3665636" y="304725"/>
                    <a:pt x="3651852" y="310220"/>
                  </a:cubicBezTo>
                  <a:cubicBezTo>
                    <a:pt x="3657100" y="308464"/>
                    <a:pt x="3659723" y="307540"/>
                    <a:pt x="3659724" y="307450"/>
                  </a:cubicBezTo>
                  <a:cubicBezTo>
                    <a:pt x="3661165" y="320176"/>
                    <a:pt x="3658313" y="330832"/>
                    <a:pt x="3651168" y="339418"/>
                  </a:cubicBezTo>
                  <a:lnTo>
                    <a:pt x="3640187" y="348343"/>
                  </a:lnTo>
                  <a:lnTo>
                    <a:pt x="3639458" y="350014"/>
                  </a:lnTo>
                  <a:cubicBezTo>
                    <a:pt x="3638109" y="353040"/>
                    <a:pt x="3637122" y="355176"/>
                    <a:pt x="3636497" y="356420"/>
                  </a:cubicBezTo>
                  <a:cubicBezTo>
                    <a:pt x="3635247" y="358909"/>
                    <a:pt x="3630782" y="362079"/>
                    <a:pt x="3623102" y="365930"/>
                  </a:cubicBezTo>
                  <a:cubicBezTo>
                    <a:pt x="3624994" y="365300"/>
                    <a:pt x="3625810" y="365497"/>
                    <a:pt x="3625551" y="366521"/>
                  </a:cubicBezTo>
                  <a:cubicBezTo>
                    <a:pt x="3625422" y="367034"/>
                    <a:pt x="3624719" y="368024"/>
                    <a:pt x="3623444" y="369490"/>
                  </a:cubicBezTo>
                  <a:lnTo>
                    <a:pt x="3621188" y="371863"/>
                  </a:lnTo>
                  <a:lnTo>
                    <a:pt x="3621637" y="372088"/>
                  </a:lnTo>
                  <a:cubicBezTo>
                    <a:pt x="3622343" y="372727"/>
                    <a:pt x="3623147" y="373698"/>
                    <a:pt x="3624048" y="375001"/>
                  </a:cubicBezTo>
                  <a:cubicBezTo>
                    <a:pt x="3627651" y="380215"/>
                    <a:pt x="3625602" y="388971"/>
                    <a:pt x="3617899" y="401268"/>
                  </a:cubicBezTo>
                  <a:lnTo>
                    <a:pt x="3609909" y="413245"/>
                  </a:lnTo>
                  <a:cubicBezTo>
                    <a:pt x="3606565" y="418256"/>
                    <a:pt x="3603800" y="421854"/>
                    <a:pt x="3601615" y="424039"/>
                  </a:cubicBezTo>
                  <a:cubicBezTo>
                    <a:pt x="3596300" y="434669"/>
                    <a:pt x="3590782" y="443791"/>
                    <a:pt x="3585061" y="451404"/>
                  </a:cubicBezTo>
                  <a:cubicBezTo>
                    <a:pt x="3585827" y="450638"/>
                    <a:pt x="3586210" y="453273"/>
                    <a:pt x="3586210" y="459309"/>
                  </a:cubicBezTo>
                  <a:cubicBezTo>
                    <a:pt x="3583710" y="466764"/>
                    <a:pt x="3579926" y="475328"/>
                    <a:pt x="3574858" y="485002"/>
                  </a:cubicBezTo>
                  <a:cubicBezTo>
                    <a:pt x="3572325" y="489839"/>
                    <a:pt x="3568710" y="493106"/>
                    <a:pt x="3564014" y="494803"/>
                  </a:cubicBezTo>
                  <a:lnTo>
                    <a:pt x="3559213" y="495640"/>
                  </a:lnTo>
                  <a:lnTo>
                    <a:pt x="3559723" y="497198"/>
                  </a:lnTo>
                  <a:cubicBezTo>
                    <a:pt x="3560083" y="499777"/>
                    <a:pt x="3560264" y="503285"/>
                    <a:pt x="3560264" y="507722"/>
                  </a:cubicBezTo>
                  <a:cubicBezTo>
                    <a:pt x="3555061" y="520740"/>
                    <a:pt x="3550517" y="528933"/>
                    <a:pt x="3546632" y="532300"/>
                  </a:cubicBezTo>
                  <a:cubicBezTo>
                    <a:pt x="3542747" y="535667"/>
                    <a:pt x="3541243" y="536911"/>
                    <a:pt x="3542122" y="536033"/>
                  </a:cubicBezTo>
                  <a:cubicBezTo>
                    <a:pt x="3545568" y="550200"/>
                    <a:pt x="3544053" y="562621"/>
                    <a:pt x="3537578" y="573296"/>
                  </a:cubicBezTo>
                  <a:lnTo>
                    <a:pt x="3526480" y="591641"/>
                  </a:lnTo>
                  <a:cubicBezTo>
                    <a:pt x="3523146" y="598285"/>
                    <a:pt x="3520151" y="605600"/>
                    <a:pt x="3517493" y="613584"/>
                  </a:cubicBezTo>
                  <a:cubicBezTo>
                    <a:pt x="3516164" y="617576"/>
                    <a:pt x="3514106" y="621356"/>
                    <a:pt x="3511319" y="624923"/>
                  </a:cubicBezTo>
                  <a:lnTo>
                    <a:pt x="3508239" y="627861"/>
                  </a:lnTo>
                  <a:lnTo>
                    <a:pt x="3511091" y="636692"/>
                  </a:lnTo>
                  <a:cubicBezTo>
                    <a:pt x="3511462" y="641692"/>
                    <a:pt x="3510579" y="646653"/>
                    <a:pt x="3508439" y="651574"/>
                  </a:cubicBezTo>
                  <a:cubicBezTo>
                    <a:pt x="3504160" y="661417"/>
                    <a:pt x="3500691" y="669648"/>
                    <a:pt x="3498034" y="676270"/>
                  </a:cubicBezTo>
                  <a:lnTo>
                    <a:pt x="3489655" y="697216"/>
                  </a:lnTo>
                  <a:cubicBezTo>
                    <a:pt x="3486952" y="703973"/>
                    <a:pt x="3485094" y="710054"/>
                    <a:pt x="3484081" y="715459"/>
                  </a:cubicBezTo>
                  <a:cubicBezTo>
                    <a:pt x="3482662" y="724379"/>
                    <a:pt x="3480308" y="733770"/>
                    <a:pt x="3477020" y="743635"/>
                  </a:cubicBezTo>
                  <a:cubicBezTo>
                    <a:pt x="3473732" y="753500"/>
                    <a:pt x="3470500" y="762408"/>
                    <a:pt x="3467324" y="770358"/>
                  </a:cubicBezTo>
                  <a:cubicBezTo>
                    <a:pt x="3461806" y="779998"/>
                    <a:pt x="3457538" y="788912"/>
                    <a:pt x="3454520" y="797098"/>
                  </a:cubicBezTo>
                  <a:cubicBezTo>
                    <a:pt x="3451502" y="805286"/>
                    <a:pt x="3450713" y="814379"/>
                    <a:pt x="3452155" y="824379"/>
                  </a:cubicBezTo>
                  <a:cubicBezTo>
                    <a:pt x="3452155" y="834424"/>
                    <a:pt x="3449745" y="841857"/>
                    <a:pt x="3444925" y="846677"/>
                  </a:cubicBezTo>
                  <a:cubicBezTo>
                    <a:pt x="3440420" y="853884"/>
                    <a:pt x="3437177" y="863445"/>
                    <a:pt x="3435195" y="875359"/>
                  </a:cubicBezTo>
                  <a:cubicBezTo>
                    <a:pt x="3433213" y="887274"/>
                    <a:pt x="3429542" y="900416"/>
                    <a:pt x="3424182" y="914785"/>
                  </a:cubicBezTo>
                  <a:lnTo>
                    <a:pt x="3421063" y="921058"/>
                  </a:lnTo>
                  <a:lnTo>
                    <a:pt x="3420736" y="942108"/>
                  </a:lnTo>
                  <a:cubicBezTo>
                    <a:pt x="3419474" y="951213"/>
                    <a:pt x="3417110" y="959267"/>
                    <a:pt x="3413641" y="966272"/>
                  </a:cubicBezTo>
                  <a:cubicBezTo>
                    <a:pt x="3406704" y="980281"/>
                    <a:pt x="3401884" y="993378"/>
                    <a:pt x="3399182" y="1005563"/>
                  </a:cubicBezTo>
                  <a:cubicBezTo>
                    <a:pt x="3396118" y="1013220"/>
                    <a:pt x="3393928" y="1019358"/>
                    <a:pt x="3392611" y="1023975"/>
                  </a:cubicBezTo>
                  <a:cubicBezTo>
                    <a:pt x="3391293" y="1028592"/>
                    <a:pt x="3390093" y="1033570"/>
                    <a:pt x="3389013" y="1038907"/>
                  </a:cubicBezTo>
                  <a:cubicBezTo>
                    <a:pt x="3387458" y="1057669"/>
                    <a:pt x="3383900" y="1074702"/>
                    <a:pt x="3378337" y="1090006"/>
                  </a:cubicBezTo>
                  <a:cubicBezTo>
                    <a:pt x="3372774" y="1105310"/>
                    <a:pt x="3369992" y="1120372"/>
                    <a:pt x="3369992" y="1135192"/>
                  </a:cubicBezTo>
                  <a:cubicBezTo>
                    <a:pt x="3369992" y="1140665"/>
                    <a:pt x="3368934" y="1146048"/>
                    <a:pt x="3366817" y="1151340"/>
                  </a:cubicBezTo>
                  <a:cubicBezTo>
                    <a:pt x="3364699" y="1156633"/>
                    <a:pt x="3362920" y="1160778"/>
                    <a:pt x="3361479" y="1163773"/>
                  </a:cubicBezTo>
                  <a:lnTo>
                    <a:pt x="3349519" y="1199719"/>
                  </a:lnTo>
                  <a:cubicBezTo>
                    <a:pt x="3347627" y="1209089"/>
                    <a:pt x="3346242" y="1215541"/>
                    <a:pt x="3345364" y="1219077"/>
                  </a:cubicBezTo>
                  <a:cubicBezTo>
                    <a:pt x="3344485" y="1222613"/>
                    <a:pt x="3344046" y="1226994"/>
                    <a:pt x="3344046" y="1232219"/>
                  </a:cubicBezTo>
                  <a:cubicBezTo>
                    <a:pt x="3345487" y="1242940"/>
                    <a:pt x="3344046" y="1251223"/>
                    <a:pt x="3339722" y="1257067"/>
                  </a:cubicBezTo>
                  <a:cubicBezTo>
                    <a:pt x="3335398" y="1262912"/>
                    <a:pt x="3334677" y="1268458"/>
                    <a:pt x="3337560" y="1273706"/>
                  </a:cubicBezTo>
                  <a:cubicBezTo>
                    <a:pt x="3332875" y="1288256"/>
                    <a:pt x="3330172" y="1301657"/>
                    <a:pt x="3329451" y="1313909"/>
                  </a:cubicBezTo>
                  <a:cubicBezTo>
                    <a:pt x="3328731" y="1326162"/>
                    <a:pt x="3326388" y="1337580"/>
                    <a:pt x="3322425" y="1348166"/>
                  </a:cubicBezTo>
                  <a:cubicBezTo>
                    <a:pt x="3322425" y="1350824"/>
                    <a:pt x="3322064" y="1352873"/>
                    <a:pt x="3321343" y="1354315"/>
                  </a:cubicBezTo>
                  <a:cubicBezTo>
                    <a:pt x="3320623" y="1355756"/>
                    <a:pt x="3320262" y="1355700"/>
                    <a:pt x="3320262" y="1354146"/>
                  </a:cubicBezTo>
                  <a:cubicBezTo>
                    <a:pt x="3321704" y="1366128"/>
                    <a:pt x="3321073" y="1378498"/>
                    <a:pt x="3318370" y="1391258"/>
                  </a:cubicBezTo>
                  <a:cubicBezTo>
                    <a:pt x="3315668" y="1404017"/>
                    <a:pt x="3313190" y="1414878"/>
                    <a:pt x="3310938" y="1423842"/>
                  </a:cubicBezTo>
                  <a:cubicBezTo>
                    <a:pt x="3308145" y="1435036"/>
                    <a:pt x="3306399" y="1446607"/>
                    <a:pt x="3305701" y="1458555"/>
                  </a:cubicBezTo>
                  <a:cubicBezTo>
                    <a:pt x="3305003" y="1470503"/>
                    <a:pt x="3303978" y="1482536"/>
                    <a:pt x="3302627" y="1494653"/>
                  </a:cubicBezTo>
                  <a:cubicBezTo>
                    <a:pt x="3300983" y="1507739"/>
                    <a:pt x="3298387" y="1518905"/>
                    <a:pt x="3294840" y="1528150"/>
                  </a:cubicBezTo>
                  <a:cubicBezTo>
                    <a:pt x="3291292" y="1537396"/>
                    <a:pt x="3288100" y="1547649"/>
                    <a:pt x="3285262" y="1558911"/>
                  </a:cubicBezTo>
                  <a:lnTo>
                    <a:pt x="3278167" y="1580262"/>
                  </a:lnTo>
                  <a:cubicBezTo>
                    <a:pt x="3277357" y="1584294"/>
                    <a:pt x="3277323" y="1590887"/>
                    <a:pt x="3278066" y="1600043"/>
                  </a:cubicBezTo>
                  <a:cubicBezTo>
                    <a:pt x="3278809" y="1609198"/>
                    <a:pt x="3276365" y="1618618"/>
                    <a:pt x="3270735" y="1628303"/>
                  </a:cubicBezTo>
                  <a:cubicBezTo>
                    <a:pt x="3269158" y="1631951"/>
                    <a:pt x="3268730" y="1637633"/>
                    <a:pt x="3269451" y="1645347"/>
                  </a:cubicBezTo>
                  <a:cubicBezTo>
                    <a:pt x="3270172" y="1653061"/>
                    <a:pt x="3267413" y="1662357"/>
                    <a:pt x="3261174" y="1673236"/>
                  </a:cubicBezTo>
                  <a:cubicBezTo>
                    <a:pt x="3261647" y="1672515"/>
                    <a:pt x="3261884" y="1675848"/>
                    <a:pt x="3261884" y="1683236"/>
                  </a:cubicBezTo>
                  <a:cubicBezTo>
                    <a:pt x="3258640" y="1705916"/>
                    <a:pt x="3253775" y="1726614"/>
                    <a:pt x="3247289" y="1745331"/>
                  </a:cubicBezTo>
                  <a:cubicBezTo>
                    <a:pt x="3240802" y="1764047"/>
                    <a:pt x="3236016" y="1784238"/>
                    <a:pt x="3232931" y="1805905"/>
                  </a:cubicBezTo>
                  <a:cubicBezTo>
                    <a:pt x="3225566" y="1818180"/>
                    <a:pt x="3221162" y="1825038"/>
                    <a:pt x="3219721" y="1826480"/>
                  </a:cubicBezTo>
                  <a:cubicBezTo>
                    <a:pt x="3214406" y="1833552"/>
                    <a:pt x="3207125" y="1839385"/>
                    <a:pt x="3197880" y="1843980"/>
                  </a:cubicBezTo>
                  <a:cubicBezTo>
                    <a:pt x="3188634" y="1848574"/>
                    <a:pt x="3176613" y="1849092"/>
                    <a:pt x="3161816" y="1845534"/>
                  </a:cubicBezTo>
                  <a:cubicBezTo>
                    <a:pt x="3155103" y="1843304"/>
                    <a:pt x="3146860" y="1840962"/>
                    <a:pt x="3137086" y="1838507"/>
                  </a:cubicBezTo>
                  <a:cubicBezTo>
                    <a:pt x="3127311" y="1836052"/>
                    <a:pt x="3117569" y="1831953"/>
                    <a:pt x="3107862" y="1826209"/>
                  </a:cubicBezTo>
                  <a:cubicBezTo>
                    <a:pt x="3095835" y="1818754"/>
                    <a:pt x="3084489" y="1811981"/>
                    <a:pt x="3073825" y="1805888"/>
                  </a:cubicBezTo>
                  <a:cubicBezTo>
                    <a:pt x="3063160" y="1799796"/>
                    <a:pt x="3050621" y="1791603"/>
                    <a:pt x="3036207" y="1781311"/>
                  </a:cubicBezTo>
                  <a:cubicBezTo>
                    <a:pt x="3011882" y="1764666"/>
                    <a:pt x="2991195" y="1743945"/>
                    <a:pt x="2974145" y="1719148"/>
                  </a:cubicBezTo>
                  <a:cubicBezTo>
                    <a:pt x="2966555" y="1710049"/>
                    <a:pt x="2959004" y="1700617"/>
                    <a:pt x="2951493" y="1690854"/>
                  </a:cubicBezTo>
                  <a:cubicBezTo>
                    <a:pt x="2943982" y="1681090"/>
                    <a:pt x="2937737" y="1669609"/>
                    <a:pt x="2932760" y="1656411"/>
                  </a:cubicBezTo>
                  <a:cubicBezTo>
                    <a:pt x="2930192" y="1650037"/>
                    <a:pt x="2929269" y="1646501"/>
                    <a:pt x="2929990" y="1645803"/>
                  </a:cubicBezTo>
                  <a:cubicBezTo>
                    <a:pt x="2930710" y="1645105"/>
                    <a:pt x="2932580" y="1645983"/>
                    <a:pt x="2935598" y="1648438"/>
                  </a:cubicBezTo>
                  <a:cubicBezTo>
                    <a:pt x="2922236" y="1640803"/>
                    <a:pt x="2912777" y="1625839"/>
                    <a:pt x="2907219" y="1603546"/>
                  </a:cubicBezTo>
                  <a:lnTo>
                    <a:pt x="2905429" y="1593139"/>
                  </a:lnTo>
                  <a:lnTo>
                    <a:pt x="2894805" y="1584898"/>
                  </a:lnTo>
                  <a:cubicBezTo>
                    <a:pt x="2891941" y="1582024"/>
                    <a:pt x="2890026" y="1579234"/>
                    <a:pt x="2889060" y="1576529"/>
                  </a:cubicBezTo>
                  <a:cubicBezTo>
                    <a:pt x="2885198" y="1565707"/>
                    <a:pt x="2881037" y="1556962"/>
                    <a:pt x="2876577" y="1550296"/>
                  </a:cubicBezTo>
                  <a:cubicBezTo>
                    <a:pt x="2871679" y="1541478"/>
                    <a:pt x="2868004" y="1530405"/>
                    <a:pt x="2865555" y="1517078"/>
                  </a:cubicBezTo>
                  <a:lnTo>
                    <a:pt x="2863679" y="1502318"/>
                  </a:lnTo>
                  <a:lnTo>
                    <a:pt x="2853565" y="1496530"/>
                  </a:lnTo>
                  <a:cubicBezTo>
                    <a:pt x="2850627" y="1494155"/>
                    <a:pt x="2848618" y="1491621"/>
                    <a:pt x="2847540" y="1488927"/>
                  </a:cubicBezTo>
                  <a:cubicBezTo>
                    <a:pt x="2843227" y="1478150"/>
                    <a:pt x="2840530" y="1470059"/>
                    <a:pt x="2839449" y="1464653"/>
                  </a:cubicBezTo>
                  <a:cubicBezTo>
                    <a:pt x="2831363" y="1432378"/>
                    <a:pt x="2823756" y="1404253"/>
                    <a:pt x="2816628" y="1380278"/>
                  </a:cubicBezTo>
                  <a:cubicBezTo>
                    <a:pt x="2809499" y="1356302"/>
                    <a:pt x="2801081" y="1328808"/>
                    <a:pt x="2791374" y="1297794"/>
                  </a:cubicBezTo>
                  <a:cubicBezTo>
                    <a:pt x="2789369" y="1288154"/>
                    <a:pt x="2789088" y="1281324"/>
                    <a:pt x="2790529" y="1277304"/>
                  </a:cubicBezTo>
                  <a:cubicBezTo>
                    <a:pt x="2791971" y="1273284"/>
                    <a:pt x="2792692" y="1271319"/>
                    <a:pt x="2792692" y="1271409"/>
                  </a:cubicBezTo>
                  <a:cubicBezTo>
                    <a:pt x="2792692" y="1271679"/>
                    <a:pt x="2792252" y="1270716"/>
                    <a:pt x="2791374" y="1268520"/>
                  </a:cubicBezTo>
                  <a:cubicBezTo>
                    <a:pt x="2790496" y="1266324"/>
                    <a:pt x="2788773" y="1262715"/>
                    <a:pt x="2786205" y="1257692"/>
                  </a:cubicBezTo>
                  <a:cubicBezTo>
                    <a:pt x="2786205" y="1251972"/>
                    <a:pt x="2787782" y="1250057"/>
                    <a:pt x="2790935" y="1251949"/>
                  </a:cubicBezTo>
                  <a:cubicBezTo>
                    <a:pt x="2778840" y="1251949"/>
                    <a:pt x="2773099" y="1243961"/>
                    <a:pt x="2773711" y="1227986"/>
                  </a:cubicBezTo>
                  <a:cubicBezTo>
                    <a:pt x="2773793" y="1227429"/>
                    <a:pt x="2773874" y="1226871"/>
                    <a:pt x="2773956" y="1226314"/>
                  </a:cubicBezTo>
                  <a:lnTo>
                    <a:pt x="2770741" y="1224584"/>
                  </a:lnTo>
                  <a:cubicBezTo>
                    <a:pt x="2768077" y="1222197"/>
                    <a:pt x="2766745" y="1218616"/>
                    <a:pt x="2766745" y="1213841"/>
                  </a:cubicBezTo>
                  <a:cubicBezTo>
                    <a:pt x="2763862" y="1210958"/>
                    <a:pt x="2762421" y="1203188"/>
                    <a:pt x="2762421" y="1190530"/>
                  </a:cubicBezTo>
                  <a:cubicBezTo>
                    <a:pt x="2765304" y="1185395"/>
                    <a:pt x="2764583" y="1178503"/>
                    <a:pt x="2760259" y="1169854"/>
                  </a:cubicBezTo>
                  <a:cubicBezTo>
                    <a:pt x="2755935" y="1161205"/>
                    <a:pt x="2755687" y="1149381"/>
                    <a:pt x="2759516" y="1134381"/>
                  </a:cubicBezTo>
                  <a:cubicBezTo>
                    <a:pt x="2761452" y="1132489"/>
                    <a:pt x="2761374" y="1129617"/>
                    <a:pt x="2759279" y="1125766"/>
                  </a:cubicBezTo>
                  <a:cubicBezTo>
                    <a:pt x="2753040" y="1108671"/>
                    <a:pt x="2748091" y="1092782"/>
                    <a:pt x="2744431" y="1078097"/>
                  </a:cubicBezTo>
                  <a:cubicBezTo>
                    <a:pt x="2740771" y="1063412"/>
                    <a:pt x="2738119" y="1046745"/>
                    <a:pt x="2736475" y="1028097"/>
                  </a:cubicBezTo>
                  <a:cubicBezTo>
                    <a:pt x="2736475" y="1027241"/>
                    <a:pt x="2736092" y="1025675"/>
                    <a:pt x="2735326" y="1023401"/>
                  </a:cubicBezTo>
                  <a:cubicBezTo>
                    <a:pt x="2723322" y="989121"/>
                    <a:pt x="2715056" y="952330"/>
                    <a:pt x="2710529" y="913028"/>
                  </a:cubicBezTo>
                  <a:lnTo>
                    <a:pt x="2703556" y="879215"/>
                  </a:lnTo>
                  <a:lnTo>
                    <a:pt x="2698806" y="890089"/>
                  </a:lnTo>
                  <a:cubicBezTo>
                    <a:pt x="2691081" y="910202"/>
                    <a:pt x="2683896" y="928361"/>
                    <a:pt x="2677252" y="944566"/>
                  </a:cubicBezTo>
                  <a:cubicBezTo>
                    <a:pt x="2670607" y="960771"/>
                    <a:pt x="2663231" y="981385"/>
                    <a:pt x="2655123" y="1006407"/>
                  </a:cubicBezTo>
                  <a:cubicBezTo>
                    <a:pt x="2648029" y="1026272"/>
                    <a:pt x="2641627" y="1045816"/>
                    <a:pt x="2635917" y="1065039"/>
                  </a:cubicBezTo>
                  <a:cubicBezTo>
                    <a:pt x="2630208" y="1084262"/>
                    <a:pt x="2624470" y="1103964"/>
                    <a:pt x="2618704" y="1124144"/>
                  </a:cubicBezTo>
                  <a:cubicBezTo>
                    <a:pt x="2613006" y="1143221"/>
                    <a:pt x="2608411" y="1158283"/>
                    <a:pt x="2604920" y="1169331"/>
                  </a:cubicBezTo>
                  <a:cubicBezTo>
                    <a:pt x="2601429" y="1180378"/>
                    <a:pt x="2596542" y="1193762"/>
                    <a:pt x="2590258" y="1209483"/>
                  </a:cubicBezTo>
                  <a:lnTo>
                    <a:pt x="2581626" y="1239719"/>
                  </a:lnTo>
                  <a:cubicBezTo>
                    <a:pt x="2578529" y="1250575"/>
                    <a:pt x="2574357" y="1261251"/>
                    <a:pt x="2569109" y="1271747"/>
                  </a:cubicBezTo>
                  <a:cubicBezTo>
                    <a:pt x="2564019" y="1279382"/>
                    <a:pt x="2559987" y="1288391"/>
                    <a:pt x="2557015" y="1298774"/>
                  </a:cubicBezTo>
                  <a:cubicBezTo>
                    <a:pt x="2554042" y="1309157"/>
                    <a:pt x="2549717" y="1317783"/>
                    <a:pt x="2544042" y="1324652"/>
                  </a:cubicBezTo>
                  <a:lnTo>
                    <a:pt x="2544042" y="1321443"/>
                  </a:lnTo>
                  <a:cubicBezTo>
                    <a:pt x="2545483" y="1329686"/>
                    <a:pt x="2544875" y="1337265"/>
                    <a:pt x="2542217" y="1344180"/>
                  </a:cubicBezTo>
                  <a:cubicBezTo>
                    <a:pt x="2539559" y="1351094"/>
                    <a:pt x="2536936" y="1358448"/>
                    <a:pt x="2534345" y="1366241"/>
                  </a:cubicBezTo>
                  <a:cubicBezTo>
                    <a:pt x="2527679" y="1385137"/>
                    <a:pt x="2520663" y="1406376"/>
                    <a:pt x="2513298" y="1429957"/>
                  </a:cubicBezTo>
                  <a:cubicBezTo>
                    <a:pt x="2505933" y="1453538"/>
                    <a:pt x="2495899" y="1479834"/>
                    <a:pt x="2483196" y="1508843"/>
                  </a:cubicBezTo>
                  <a:cubicBezTo>
                    <a:pt x="2475606" y="1525284"/>
                    <a:pt x="2468264" y="1542717"/>
                    <a:pt x="2461169" y="1561140"/>
                  </a:cubicBezTo>
                  <a:cubicBezTo>
                    <a:pt x="2454075" y="1579564"/>
                    <a:pt x="2446079" y="1599159"/>
                    <a:pt x="2437183" y="1619924"/>
                  </a:cubicBezTo>
                  <a:cubicBezTo>
                    <a:pt x="2432475" y="1629361"/>
                    <a:pt x="2428494" y="1639592"/>
                    <a:pt x="2425240" y="1650617"/>
                  </a:cubicBezTo>
                  <a:cubicBezTo>
                    <a:pt x="2421985" y="1661642"/>
                    <a:pt x="2418162" y="1673010"/>
                    <a:pt x="2413770" y="1684722"/>
                  </a:cubicBezTo>
                  <a:cubicBezTo>
                    <a:pt x="2408680" y="1699992"/>
                    <a:pt x="2403601" y="1714148"/>
                    <a:pt x="2398534" y="1727189"/>
                  </a:cubicBezTo>
                  <a:cubicBezTo>
                    <a:pt x="2393466" y="1740229"/>
                    <a:pt x="2388826" y="1753056"/>
                    <a:pt x="2384615" y="1765668"/>
                  </a:cubicBezTo>
                  <a:cubicBezTo>
                    <a:pt x="2368511" y="1802696"/>
                    <a:pt x="2342441" y="1833980"/>
                    <a:pt x="2306405" y="1859520"/>
                  </a:cubicBezTo>
                  <a:cubicBezTo>
                    <a:pt x="2285121" y="1846660"/>
                    <a:pt x="2272672" y="1838648"/>
                    <a:pt x="2269057" y="1835483"/>
                  </a:cubicBezTo>
                  <a:cubicBezTo>
                    <a:pt x="2265442" y="1832319"/>
                    <a:pt x="2261179" y="1828282"/>
                    <a:pt x="2256269" y="1823372"/>
                  </a:cubicBezTo>
                  <a:cubicBezTo>
                    <a:pt x="2251292" y="1820872"/>
                    <a:pt x="2248882" y="1819785"/>
                    <a:pt x="2249040" y="1820111"/>
                  </a:cubicBezTo>
                  <a:cubicBezTo>
                    <a:pt x="2249197" y="1820438"/>
                    <a:pt x="2250740" y="1820601"/>
                    <a:pt x="2253668" y="1820601"/>
                  </a:cubicBezTo>
                  <a:cubicBezTo>
                    <a:pt x="2233172" y="1811502"/>
                    <a:pt x="2219603" y="1799835"/>
                    <a:pt x="2212958" y="1785601"/>
                  </a:cubicBezTo>
                  <a:cubicBezTo>
                    <a:pt x="2206314" y="1771367"/>
                    <a:pt x="2201528" y="1758281"/>
                    <a:pt x="2198600" y="1746344"/>
                  </a:cubicBezTo>
                  <a:cubicBezTo>
                    <a:pt x="2195515" y="1735376"/>
                    <a:pt x="2193611" y="1725252"/>
                    <a:pt x="2192891" y="1715972"/>
                  </a:cubicBezTo>
                  <a:cubicBezTo>
                    <a:pt x="2192170" y="1706693"/>
                    <a:pt x="2190357" y="1697706"/>
                    <a:pt x="2187452" y="1689013"/>
                  </a:cubicBezTo>
                  <a:cubicBezTo>
                    <a:pt x="2183014" y="1657864"/>
                    <a:pt x="2180796" y="1627492"/>
                    <a:pt x="2180796" y="1597897"/>
                  </a:cubicBezTo>
                  <a:cubicBezTo>
                    <a:pt x="2180796" y="1594654"/>
                    <a:pt x="2178994" y="1589440"/>
                    <a:pt x="2175391" y="1582255"/>
                  </a:cubicBezTo>
                  <a:cubicBezTo>
                    <a:pt x="2171787" y="1575071"/>
                    <a:pt x="2170706" y="1565915"/>
                    <a:pt x="2172147" y="1554789"/>
                  </a:cubicBezTo>
                  <a:lnTo>
                    <a:pt x="2172147" y="1541883"/>
                  </a:lnTo>
                  <a:cubicBezTo>
                    <a:pt x="2172147" y="1537694"/>
                    <a:pt x="2171742" y="1534609"/>
                    <a:pt x="2170931" y="1532627"/>
                  </a:cubicBezTo>
                  <a:cubicBezTo>
                    <a:pt x="2167418" y="1529113"/>
                    <a:pt x="2165661" y="1521748"/>
                    <a:pt x="2165661" y="1510532"/>
                  </a:cubicBezTo>
                  <a:cubicBezTo>
                    <a:pt x="2169985" y="1499811"/>
                    <a:pt x="2170345" y="1488640"/>
                    <a:pt x="2166742" y="1477018"/>
                  </a:cubicBezTo>
                  <a:cubicBezTo>
                    <a:pt x="2163138" y="1465397"/>
                    <a:pt x="2162057" y="1452367"/>
                    <a:pt x="2163499" y="1437930"/>
                  </a:cubicBezTo>
                  <a:cubicBezTo>
                    <a:pt x="2164940" y="1427119"/>
                    <a:pt x="2165300" y="1415954"/>
                    <a:pt x="2164580" y="1404433"/>
                  </a:cubicBezTo>
                  <a:cubicBezTo>
                    <a:pt x="2163859" y="1392913"/>
                    <a:pt x="2163499" y="1381004"/>
                    <a:pt x="2163499" y="1368707"/>
                  </a:cubicBezTo>
                  <a:lnTo>
                    <a:pt x="2163499" y="1319298"/>
                  </a:lnTo>
                  <a:cubicBezTo>
                    <a:pt x="2163499" y="1302214"/>
                    <a:pt x="2164219" y="1285001"/>
                    <a:pt x="2165661" y="1267659"/>
                  </a:cubicBezTo>
                  <a:lnTo>
                    <a:pt x="2165661" y="1247980"/>
                  </a:lnTo>
                  <a:cubicBezTo>
                    <a:pt x="2165661" y="1241009"/>
                    <a:pt x="2167192" y="1233683"/>
                    <a:pt x="2170256" y="1226003"/>
                  </a:cubicBezTo>
                  <a:cubicBezTo>
                    <a:pt x="2171517" y="1220958"/>
                    <a:pt x="2172147" y="1211701"/>
                    <a:pt x="2172147" y="1198233"/>
                  </a:cubicBezTo>
                  <a:cubicBezTo>
                    <a:pt x="2173589" y="1184607"/>
                    <a:pt x="2173949" y="1170637"/>
                    <a:pt x="2173228" y="1156324"/>
                  </a:cubicBezTo>
                  <a:cubicBezTo>
                    <a:pt x="2172508" y="1142011"/>
                    <a:pt x="2174940" y="1125316"/>
                    <a:pt x="2180526" y="1106239"/>
                  </a:cubicBezTo>
                  <a:cubicBezTo>
                    <a:pt x="2182147" y="1105698"/>
                    <a:pt x="2182598" y="1104882"/>
                    <a:pt x="2181877" y="1103790"/>
                  </a:cubicBezTo>
                  <a:cubicBezTo>
                    <a:pt x="2181156" y="1102697"/>
                    <a:pt x="2180796" y="1099471"/>
                    <a:pt x="2180796" y="1094110"/>
                  </a:cubicBezTo>
                  <a:lnTo>
                    <a:pt x="2180796" y="1067016"/>
                  </a:lnTo>
                  <a:cubicBezTo>
                    <a:pt x="2180796" y="1057601"/>
                    <a:pt x="2183634" y="1047218"/>
                    <a:pt x="2189310" y="1035867"/>
                  </a:cubicBezTo>
                  <a:cubicBezTo>
                    <a:pt x="2189400" y="1035687"/>
                    <a:pt x="2189445" y="1032038"/>
                    <a:pt x="2189445" y="1024921"/>
                  </a:cubicBezTo>
                  <a:lnTo>
                    <a:pt x="2189445" y="993502"/>
                  </a:lnTo>
                  <a:cubicBezTo>
                    <a:pt x="2189445" y="988074"/>
                    <a:pt x="2190154" y="982584"/>
                    <a:pt x="2191573" y="977032"/>
                  </a:cubicBezTo>
                  <a:lnTo>
                    <a:pt x="2196065" y="965185"/>
                  </a:lnTo>
                  <a:cubicBezTo>
                    <a:pt x="2196043" y="964745"/>
                    <a:pt x="2196021" y="964306"/>
                    <a:pt x="2195999" y="963866"/>
                  </a:cubicBezTo>
                  <a:cubicBezTo>
                    <a:pt x="2195954" y="962198"/>
                    <a:pt x="2195931" y="960219"/>
                    <a:pt x="2195931" y="957927"/>
                  </a:cubicBezTo>
                  <a:cubicBezTo>
                    <a:pt x="2197485" y="945607"/>
                    <a:pt x="2198634" y="934622"/>
                    <a:pt x="2199377" y="924971"/>
                  </a:cubicBezTo>
                  <a:cubicBezTo>
                    <a:pt x="2200121" y="915320"/>
                    <a:pt x="2201855" y="905303"/>
                    <a:pt x="2204580" y="894920"/>
                  </a:cubicBezTo>
                  <a:cubicBezTo>
                    <a:pt x="2207463" y="886429"/>
                    <a:pt x="2208544" y="877566"/>
                    <a:pt x="2207823" y="868332"/>
                  </a:cubicBezTo>
                  <a:cubicBezTo>
                    <a:pt x="2207102" y="859098"/>
                    <a:pt x="2208442" y="848186"/>
                    <a:pt x="2211844" y="835595"/>
                  </a:cubicBezTo>
                  <a:cubicBezTo>
                    <a:pt x="2214208" y="830370"/>
                    <a:pt x="2215030" y="824531"/>
                    <a:pt x="2214310" y="818078"/>
                  </a:cubicBezTo>
                  <a:cubicBezTo>
                    <a:pt x="2213589" y="811626"/>
                    <a:pt x="2213228" y="803523"/>
                    <a:pt x="2213229" y="793771"/>
                  </a:cubicBezTo>
                  <a:cubicBezTo>
                    <a:pt x="2215458" y="782622"/>
                    <a:pt x="2217097" y="775753"/>
                    <a:pt x="2218144" y="773163"/>
                  </a:cubicBezTo>
                  <a:cubicBezTo>
                    <a:pt x="2219191" y="770573"/>
                    <a:pt x="2218724" y="767825"/>
                    <a:pt x="2216742" y="764919"/>
                  </a:cubicBezTo>
                  <a:cubicBezTo>
                    <a:pt x="2212958" y="751158"/>
                    <a:pt x="2213037" y="740043"/>
                    <a:pt x="2216979" y="731574"/>
                  </a:cubicBezTo>
                  <a:cubicBezTo>
                    <a:pt x="2221686" y="719322"/>
                    <a:pt x="2223319" y="705375"/>
                    <a:pt x="2221877" y="689733"/>
                  </a:cubicBezTo>
                  <a:cubicBezTo>
                    <a:pt x="2220436" y="674091"/>
                    <a:pt x="2220526" y="655977"/>
                    <a:pt x="2222148" y="635391"/>
                  </a:cubicBezTo>
                  <a:cubicBezTo>
                    <a:pt x="2223409" y="627824"/>
                    <a:pt x="2224040" y="619716"/>
                    <a:pt x="2224040" y="611067"/>
                  </a:cubicBezTo>
                  <a:cubicBezTo>
                    <a:pt x="2224040" y="602418"/>
                    <a:pt x="2225639" y="593297"/>
                    <a:pt x="2228837" y="583702"/>
                  </a:cubicBezTo>
                  <a:cubicBezTo>
                    <a:pt x="2231404" y="575346"/>
                    <a:pt x="2232378" y="567694"/>
                    <a:pt x="2231759" y="560746"/>
                  </a:cubicBezTo>
                  <a:cubicBezTo>
                    <a:pt x="2231140" y="553798"/>
                    <a:pt x="2230132" y="545459"/>
                    <a:pt x="2228736" y="535729"/>
                  </a:cubicBezTo>
                  <a:cubicBezTo>
                    <a:pt x="2227046" y="516697"/>
                    <a:pt x="2228904" y="501562"/>
                    <a:pt x="2234310" y="490323"/>
                  </a:cubicBezTo>
                  <a:cubicBezTo>
                    <a:pt x="2239715" y="479084"/>
                    <a:pt x="2245763" y="467598"/>
                    <a:pt x="2252452" y="455863"/>
                  </a:cubicBezTo>
                  <a:cubicBezTo>
                    <a:pt x="2263240" y="442395"/>
                    <a:pt x="2277289" y="434771"/>
                    <a:pt x="2294597" y="432991"/>
                  </a:cubicBezTo>
                  <a:cubicBezTo>
                    <a:pt x="2311906" y="431212"/>
                    <a:pt x="2324997" y="436404"/>
                    <a:pt x="2333871" y="448566"/>
                  </a:cubicBezTo>
                  <a:cubicBezTo>
                    <a:pt x="2338443" y="453138"/>
                    <a:pt x="2341450" y="456505"/>
                    <a:pt x="2342892" y="458667"/>
                  </a:cubicBezTo>
                  <a:cubicBezTo>
                    <a:pt x="2344333" y="460829"/>
                    <a:pt x="2345876" y="462733"/>
                    <a:pt x="2347520" y="464377"/>
                  </a:cubicBezTo>
                  <a:cubicBezTo>
                    <a:pt x="2370425" y="483183"/>
                    <a:pt x="2377779" y="511123"/>
                    <a:pt x="2369581" y="548195"/>
                  </a:cubicBezTo>
                  <a:cubicBezTo>
                    <a:pt x="2367689" y="552925"/>
                    <a:pt x="2366743" y="558054"/>
                    <a:pt x="2366743" y="563584"/>
                  </a:cubicBezTo>
                  <a:cubicBezTo>
                    <a:pt x="2366743" y="569113"/>
                    <a:pt x="2366022" y="575481"/>
                    <a:pt x="2364581" y="582688"/>
                  </a:cubicBezTo>
                  <a:lnTo>
                    <a:pt x="2364581" y="606320"/>
                  </a:lnTo>
                  <a:cubicBezTo>
                    <a:pt x="2364581" y="615543"/>
                    <a:pt x="2361968" y="626675"/>
                    <a:pt x="2356743" y="639716"/>
                  </a:cubicBezTo>
                  <a:cubicBezTo>
                    <a:pt x="2356202" y="639220"/>
                    <a:pt x="2356293" y="639457"/>
                    <a:pt x="2357013" y="640425"/>
                  </a:cubicBezTo>
                  <a:cubicBezTo>
                    <a:pt x="2357734" y="641394"/>
                    <a:pt x="2358094" y="643432"/>
                    <a:pt x="2358094" y="646540"/>
                  </a:cubicBezTo>
                  <a:cubicBezTo>
                    <a:pt x="2356653" y="658072"/>
                    <a:pt x="2355932" y="669333"/>
                    <a:pt x="2355932" y="680324"/>
                  </a:cubicBezTo>
                  <a:cubicBezTo>
                    <a:pt x="2355932" y="691315"/>
                    <a:pt x="2354085" y="704176"/>
                    <a:pt x="2350392" y="718905"/>
                  </a:cubicBezTo>
                  <a:cubicBezTo>
                    <a:pt x="2348320" y="722261"/>
                    <a:pt x="2347644" y="725736"/>
                    <a:pt x="2348365" y="729328"/>
                  </a:cubicBezTo>
                  <a:cubicBezTo>
                    <a:pt x="2349085" y="732920"/>
                    <a:pt x="2349446" y="738816"/>
                    <a:pt x="2349446" y="747014"/>
                  </a:cubicBezTo>
                  <a:cubicBezTo>
                    <a:pt x="2347982" y="754356"/>
                    <a:pt x="2347616" y="762256"/>
                    <a:pt x="2348348" y="770713"/>
                  </a:cubicBezTo>
                  <a:cubicBezTo>
                    <a:pt x="2349080" y="779170"/>
                    <a:pt x="2346326" y="788838"/>
                    <a:pt x="2340088" y="799717"/>
                  </a:cubicBezTo>
                  <a:cubicBezTo>
                    <a:pt x="2340561" y="798996"/>
                    <a:pt x="2340797" y="800888"/>
                    <a:pt x="2340797" y="805392"/>
                  </a:cubicBezTo>
                  <a:cubicBezTo>
                    <a:pt x="2342193" y="823478"/>
                    <a:pt x="2341405" y="841423"/>
                    <a:pt x="2338432" y="859227"/>
                  </a:cubicBezTo>
                  <a:cubicBezTo>
                    <a:pt x="2335459" y="877031"/>
                    <a:pt x="2332362" y="895618"/>
                    <a:pt x="2329141" y="914988"/>
                  </a:cubicBezTo>
                  <a:cubicBezTo>
                    <a:pt x="2328060" y="923704"/>
                    <a:pt x="2326489" y="933180"/>
                    <a:pt x="2324429" y="943417"/>
                  </a:cubicBezTo>
                  <a:cubicBezTo>
                    <a:pt x="2322368" y="953654"/>
                    <a:pt x="2322058" y="964425"/>
                    <a:pt x="2323500" y="975731"/>
                  </a:cubicBezTo>
                  <a:cubicBezTo>
                    <a:pt x="2323500" y="982353"/>
                    <a:pt x="2323032" y="989881"/>
                    <a:pt x="2322098" y="998316"/>
                  </a:cubicBezTo>
                  <a:cubicBezTo>
                    <a:pt x="2321163" y="1006751"/>
                    <a:pt x="2318905" y="1015439"/>
                    <a:pt x="2315324" y="1024380"/>
                  </a:cubicBezTo>
                  <a:cubicBezTo>
                    <a:pt x="2310684" y="1033772"/>
                    <a:pt x="2309603" y="1040439"/>
                    <a:pt x="2312081" y="1044380"/>
                  </a:cubicBezTo>
                  <a:cubicBezTo>
                    <a:pt x="2313927" y="1054133"/>
                    <a:pt x="2314001" y="1061509"/>
                    <a:pt x="2312300" y="1066509"/>
                  </a:cubicBezTo>
                  <a:cubicBezTo>
                    <a:pt x="2310600" y="1071509"/>
                    <a:pt x="2309062" y="1076577"/>
                    <a:pt x="2307689" y="1081712"/>
                  </a:cubicBezTo>
                  <a:cubicBezTo>
                    <a:pt x="2306698" y="1086329"/>
                    <a:pt x="2306562" y="1091886"/>
                    <a:pt x="2307283" y="1098384"/>
                  </a:cubicBezTo>
                  <a:cubicBezTo>
                    <a:pt x="2308004" y="1104882"/>
                    <a:pt x="2307644" y="1111723"/>
                    <a:pt x="2306202" y="1118908"/>
                  </a:cubicBezTo>
                  <a:cubicBezTo>
                    <a:pt x="2306202" y="1126183"/>
                    <a:pt x="2305121" y="1132697"/>
                    <a:pt x="2302959" y="1138452"/>
                  </a:cubicBezTo>
                  <a:cubicBezTo>
                    <a:pt x="2300797" y="1144206"/>
                    <a:pt x="2299716" y="1149133"/>
                    <a:pt x="2299716" y="1153232"/>
                  </a:cubicBezTo>
                  <a:cubicBezTo>
                    <a:pt x="2302598" y="1178323"/>
                    <a:pt x="2301495" y="1202208"/>
                    <a:pt x="2296405" y="1224888"/>
                  </a:cubicBezTo>
                  <a:cubicBezTo>
                    <a:pt x="2291315" y="1247568"/>
                    <a:pt x="2289535" y="1271814"/>
                    <a:pt x="2291067" y="1297625"/>
                  </a:cubicBezTo>
                  <a:lnTo>
                    <a:pt x="2291067" y="1433572"/>
                  </a:lnTo>
                  <a:lnTo>
                    <a:pt x="2291067" y="1509248"/>
                  </a:lnTo>
                  <a:lnTo>
                    <a:pt x="2291067" y="1536546"/>
                  </a:lnTo>
                  <a:cubicBezTo>
                    <a:pt x="2291067" y="1544654"/>
                    <a:pt x="2293229" y="1553032"/>
                    <a:pt x="2297554" y="1561681"/>
                  </a:cubicBezTo>
                  <a:lnTo>
                    <a:pt x="2297554" y="1571073"/>
                  </a:lnTo>
                  <a:cubicBezTo>
                    <a:pt x="2296776" y="1581861"/>
                    <a:pt x="2296633" y="1592234"/>
                    <a:pt x="2297123" y="1602192"/>
                  </a:cubicBezTo>
                  <a:lnTo>
                    <a:pt x="2299234" y="1620124"/>
                  </a:lnTo>
                  <a:lnTo>
                    <a:pt x="2305898" y="1603911"/>
                  </a:lnTo>
                  <a:cubicBezTo>
                    <a:pt x="2316664" y="1580217"/>
                    <a:pt x="2327216" y="1555836"/>
                    <a:pt x="2337554" y="1530768"/>
                  </a:cubicBezTo>
                  <a:cubicBezTo>
                    <a:pt x="2347419" y="1511039"/>
                    <a:pt x="2356754" y="1489152"/>
                    <a:pt x="2365561" y="1465109"/>
                  </a:cubicBezTo>
                  <a:cubicBezTo>
                    <a:pt x="2374367" y="1441066"/>
                    <a:pt x="2381822" y="1419901"/>
                    <a:pt x="2387926" y="1401612"/>
                  </a:cubicBezTo>
                  <a:cubicBezTo>
                    <a:pt x="2400606" y="1370599"/>
                    <a:pt x="2412666" y="1339360"/>
                    <a:pt x="2424108" y="1307896"/>
                  </a:cubicBezTo>
                  <a:cubicBezTo>
                    <a:pt x="2435550" y="1276431"/>
                    <a:pt x="2447036" y="1244123"/>
                    <a:pt x="2458568" y="1210969"/>
                  </a:cubicBezTo>
                  <a:cubicBezTo>
                    <a:pt x="2468388" y="1183176"/>
                    <a:pt x="2476800" y="1158931"/>
                    <a:pt x="2483805" y="1138232"/>
                  </a:cubicBezTo>
                  <a:cubicBezTo>
                    <a:pt x="2490809" y="1117534"/>
                    <a:pt x="2498140" y="1093795"/>
                    <a:pt x="2505798" y="1067016"/>
                  </a:cubicBezTo>
                  <a:cubicBezTo>
                    <a:pt x="2512960" y="1042669"/>
                    <a:pt x="2520933" y="1018051"/>
                    <a:pt x="2529717" y="993164"/>
                  </a:cubicBezTo>
                  <a:lnTo>
                    <a:pt x="2557589" y="914244"/>
                  </a:lnTo>
                  <a:cubicBezTo>
                    <a:pt x="2563647" y="896046"/>
                    <a:pt x="2571271" y="876609"/>
                    <a:pt x="2580461" y="855933"/>
                  </a:cubicBezTo>
                  <a:cubicBezTo>
                    <a:pt x="2589650" y="835258"/>
                    <a:pt x="2599087" y="815235"/>
                    <a:pt x="2608772" y="795865"/>
                  </a:cubicBezTo>
                  <a:cubicBezTo>
                    <a:pt x="2615956" y="781496"/>
                    <a:pt x="2623738" y="766693"/>
                    <a:pt x="2632116" y="751456"/>
                  </a:cubicBezTo>
                  <a:cubicBezTo>
                    <a:pt x="2640495" y="736220"/>
                    <a:pt x="2653501" y="720674"/>
                    <a:pt x="2671137" y="704818"/>
                  </a:cubicBezTo>
                  <a:cubicBezTo>
                    <a:pt x="2679650" y="699119"/>
                    <a:pt x="2688350" y="696270"/>
                    <a:pt x="2697235" y="696270"/>
                  </a:cubicBezTo>
                  <a:cubicBezTo>
                    <a:pt x="2706120" y="696270"/>
                    <a:pt x="2712950" y="695336"/>
                    <a:pt x="2717725" y="693466"/>
                  </a:cubicBezTo>
                  <a:cubicBezTo>
                    <a:pt x="2748311" y="683804"/>
                    <a:pt x="2772905" y="694221"/>
                    <a:pt x="2791509" y="724716"/>
                  </a:cubicBezTo>
                  <a:cubicBezTo>
                    <a:pt x="2800225" y="742149"/>
                    <a:pt x="2806864" y="760353"/>
                    <a:pt x="2811425" y="779328"/>
                  </a:cubicBezTo>
                  <a:cubicBezTo>
                    <a:pt x="2815986" y="798304"/>
                    <a:pt x="2819764" y="818298"/>
                    <a:pt x="2822759" y="839312"/>
                  </a:cubicBezTo>
                  <a:cubicBezTo>
                    <a:pt x="2825485" y="851541"/>
                    <a:pt x="2827191" y="863822"/>
                    <a:pt x="2827878" y="876153"/>
                  </a:cubicBezTo>
                  <a:cubicBezTo>
                    <a:pt x="2828564" y="888484"/>
                    <a:pt x="2831183" y="899199"/>
                    <a:pt x="2835733" y="908299"/>
                  </a:cubicBezTo>
                  <a:cubicBezTo>
                    <a:pt x="2840192" y="918344"/>
                    <a:pt x="2841701" y="926609"/>
                    <a:pt x="2840260" y="933096"/>
                  </a:cubicBezTo>
                  <a:cubicBezTo>
                    <a:pt x="2838818" y="939582"/>
                    <a:pt x="2838750" y="943569"/>
                    <a:pt x="2840057" y="945055"/>
                  </a:cubicBezTo>
                  <a:cubicBezTo>
                    <a:pt x="2844516" y="955416"/>
                    <a:pt x="2845912" y="964650"/>
                    <a:pt x="2844246" y="972758"/>
                  </a:cubicBezTo>
                  <a:cubicBezTo>
                    <a:pt x="2843413" y="976812"/>
                    <a:pt x="2842664" y="980349"/>
                    <a:pt x="2841999" y="983367"/>
                  </a:cubicBezTo>
                  <a:lnTo>
                    <a:pt x="2840383" y="990335"/>
                  </a:lnTo>
                  <a:lnTo>
                    <a:pt x="2844584" y="1011323"/>
                  </a:lnTo>
                  <a:cubicBezTo>
                    <a:pt x="2844584" y="1018541"/>
                    <a:pt x="2845462" y="1024346"/>
                    <a:pt x="2847219" y="1028738"/>
                  </a:cubicBezTo>
                  <a:cubicBezTo>
                    <a:pt x="2851228" y="1038761"/>
                    <a:pt x="2853233" y="1046486"/>
                    <a:pt x="2853233" y="1051914"/>
                  </a:cubicBezTo>
                  <a:cubicBezTo>
                    <a:pt x="2853233" y="1057342"/>
                    <a:pt x="2853728" y="1061036"/>
                    <a:pt x="2854719" y="1062995"/>
                  </a:cubicBezTo>
                  <a:cubicBezTo>
                    <a:pt x="2859381" y="1077117"/>
                    <a:pt x="2861079" y="1088262"/>
                    <a:pt x="2859812" y="1096429"/>
                  </a:cubicBezTo>
                  <a:lnTo>
                    <a:pt x="2857979" y="1102259"/>
                  </a:lnTo>
                  <a:lnTo>
                    <a:pt x="2862151" y="1110990"/>
                  </a:lnTo>
                  <a:cubicBezTo>
                    <a:pt x="2863052" y="1114326"/>
                    <a:pt x="2863322" y="1117793"/>
                    <a:pt x="2862962" y="1121391"/>
                  </a:cubicBezTo>
                  <a:cubicBezTo>
                    <a:pt x="2862241" y="1128587"/>
                    <a:pt x="2862692" y="1133097"/>
                    <a:pt x="2864314" y="1134921"/>
                  </a:cubicBezTo>
                  <a:cubicBezTo>
                    <a:pt x="2869899" y="1148908"/>
                    <a:pt x="2869899" y="1160597"/>
                    <a:pt x="2864314" y="1169989"/>
                  </a:cubicBezTo>
                  <a:cubicBezTo>
                    <a:pt x="2864133" y="1168030"/>
                    <a:pt x="2865305" y="1168751"/>
                    <a:pt x="2867827" y="1172151"/>
                  </a:cubicBezTo>
                  <a:cubicBezTo>
                    <a:pt x="2876025" y="1191296"/>
                    <a:pt x="2883497" y="1210614"/>
                    <a:pt x="2890243" y="1230108"/>
                  </a:cubicBezTo>
                  <a:cubicBezTo>
                    <a:pt x="2896988" y="1249601"/>
                    <a:pt x="2901724" y="1268864"/>
                    <a:pt x="2904449" y="1287895"/>
                  </a:cubicBezTo>
                  <a:cubicBezTo>
                    <a:pt x="2906341" y="1291679"/>
                    <a:pt x="2907287" y="1294652"/>
                    <a:pt x="2907287" y="1296814"/>
                  </a:cubicBezTo>
                  <a:cubicBezTo>
                    <a:pt x="2907287" y="1298977"/>
                    <a:pt x="2907332" y="1300136"/>
                    <a:pt x="2907422" y="1300294"/>
                  </a:cubicBezTo>
                  <a:cubicBezTo>
                    <a:pt x="2915440" y="1313132"/>
                    <a:pt x="2920665" y="1326972"/>
                    <a:pt x="2923098" y="1341815"/>
                  </a:cubicBezTo>
                  <a:cubicBezTo>
                    <a:pt x="2925530" y="1356657"/>
                    <a:pt x="2927963" y="1369247"/>
                    <a:pt x="2930395" y="1379585"/>
                  </a:cubicBezTo>
                  <a:cubicBezTo>
                    <a:pt x="2933390" y="1391297"/>
                    <a:pt x="2935530" y="1401652"/>
                    <a:pt x="2936814" y="1410650"/>
                  </a:cubicBezTo>
                  <a:cubicBezTo>
                    <a:pt x="2938098" y="1419647"/>
                    <a:pt x="2941318" y="1427243"/>
                    <a:pt x="2946476" y="1433437"/>
                  </a:cubicBezTo>
                  <a:cubicBezTo>
                    <a:pt x="2958751" y="1450959"/>
                    <a:pt x="2965688" y="1467638"/>
                    <a:pt x="2967287" y="1483471"/>
                  </a:cubicBezTo>
                  <a:cubicBezTo>
                    <a:pt x="2973909" y="1502007"/>
                    <a:pt x="2981538" y="1520628"/>
                    <a:pt x="2990176" y="1539333"/>
                  </a:cubicBezTo>
                  <a:cubicBezTo>
                    <a:pt x="2998813" y="1558038"/>
                    <a:pt x="3006747" y="1577514"/>
                    <a:pt x="3013977" y="1597762"/>
                  </a:cubicBezTo>
                  <a:cubicBezTo>
                    <a:pt x="3019247" y="1608303"/>
                    <a:pt x="3021882" y="1618438"/>
                    <a:pt x="3021882" y="1628168"/>
                  </a:cubicBezTo>
                  <a:cubicBezTo>
                    <a:pt x="3021882" y="1628753"/>
                    <a:pt x="3023256" y="1629868"/>
                    <a:pt x="3026004" y="1631512"/>
                  </a:cubicBezTo>
                  <a:cubicBezTo>
                    <a:pt x="3028706" y="1634215"/>
                    <a:pt x="3031144" y="1636293"/>
                    <a:pt x="3033318" y="1637745"/>
                  </a:cubicBezTo>
                  <a:cubicBezTo>
                    <a:pt x="3035491" y="1639198"/>
                    <a:pt x="3039450" y="1642796"/>
                    <a:pt x="3045193" y="1648539"/>
                  </a:cubicBezTo>
                  <a:cubicBezTo>
                    <a:pt x="3050981" y="1664463"/>
                    <a:pt x="3059055" y="1677262"/>
                    <a:pt x="3069416" y="1686935"/>
                  </a:cubicBezTo>
                  <a:cubicBezTo>
                    <a:pt x="3079777" y="1696608"/>
                    <a:pt x="3088808" y="1708427"/>
                    <a:pt x="3096511" y="1722391"/>
                  </a:cubicBezTo>
                  <a:cubicBezTo>
                    <a:pt x="3098763" y="1726198"/>
                    <a:pt x="3103144" y="1729576"/>
                    <a:pt x="3109653" y="1732526"/>
                  </a:cubicBezTo>
                  <a:lnTo>
                    <a:pt x="3111176" y="1733390"/>
                  </a:lnTo>
                  <a:lnTo>
                    <a:pt x="3123099" y="1684300"/>
                  </a:lnTo>
                  <a:cubicBezTo>
                    <a:pt x="3128099" y="1667892"/>
                    <a:pt x="3133392" y="1651985"/>
                    <a:pt x="3138977" y="1636580"/>
                  </a:cubicBezTo>
                  <a:cubicBezTo>
                    <a:pt x="3141635" y="1625927"/>
                    <a:pt x="3142964" y="1615166"/>
                    <a:pt x="3142964" y="1604299"/>
                  </a:cubicBezTo>
                  <a:cubicBezTo>
                    <a:pt x="3142964" y="1593432"/>
                    <a:pt x="3146038" y="1583381"/>
                    <a:pt x="3152187" y="1574147"/>
                  </a:cubicBezTo>
                  <a:cubicBezTo>
                    <a:pt x="3156128" y="1549980"/>
                    <a:pt x="3160982" y="1524569"/>
                    <a:pt x="3166748" y="1497914"/>
                  </a:cubicBezTo>
                  <a:cubicBezTo>
                    <a:pt x="3172514" y="1471258"/>
                    <a:pt x="3177559" y="1443808"/>
                    <a:pt x="3181883" y="1415565"/>
                  </a:cubicBezTo>
                  <a:cubicBezTo>
                    <a:pt x="3184766" y="1398583"/>
                    <a:pt x="3188381" y="1380959"/>
                    <a:pt x="3192728" y="1362693"/>
                  </a:cubicBezTo>
                  <a:cubicBezTo>
                    <a:pt x="3197074" y="1344427"/>
                    <a:pt x="3200667" y="1326105"/>
                    <a:pt x="3203505" y="1307727"/>
                  </a:cubicBezTo>
                  <a:cubicBezTo>
                    <a:pt x="3203505" y="1303267"/>
                    <a:pt x="3204366" y="1298047"/>
                    <a:pt x="3206089" y="1292068"/>
                  </a:cubicBezTo>
                  <a:cubicBezTo>
                    <a:pt x="3207812" y="1286088"/>
                    <a:pt x="3209113" y="1281792"/>
                    <a:pt x="3209991" y="1279179"/>
                  </a:cubicBezTo>
                  <a:cubicBezTo>
                    <a:pt x="3212874" y="1263976"/>
                    <a:pt x="3216179" y="1247011"/>
                    <a:pt x="3219907" y="1228284"/>
                  </a:cubicBezTo>
                  <a:cubicBezTo>
                    <a:pt x="3223634" y="1209556"/>
                    <a:pt x="3228640" y="1190778"/>
                    <a:pt x="3234924" y="1171949"/>
                  </a:cubicBezTo>
                  <a:cubicBezTo>
                    <a:pt x="3237041" y="1167287"/>
                    <a:pt x="3237739" y="1160631"/>
                    <a:pt x="3237018" y="1151982"/>
                  </a:cubicBezTo>
                  <a:cubicBezTo>
                    <a:pt x="3236298" y="1143334"/>
                    <a:pt x="3237661" y="1134370"/>
                    <a:pt x="3241106" y="1125090"/>
                  </a:cubicBezTo>
                  <a:cubicBezTo>
                    <a:pt x="3243471" y="1116825"/>
                    <a:pt x="3245746" y="1107945"/>
                    <a:pt x="3247931" y="1098452"/>
                  </a:cubicBezTo>
                  <a:cubicBezTo>
                    <a:pt x="3250115" y="1088958"/>
                    <a:pt x="3253359" y="1077736"/>
                    <a:pt x="3257661" y="1064786"/>
                  </a:cubicBezTo>
                  <a:cubicBezTo>
                    <a:pt x="3259034" y="1063412"/>
                    <a:pt x="3259721" y="1065101"/>
                    <a:pt x="3259721" y="1069854"/>
                  </a:cubicBezTo>
                  <a:cubicBezTo>
                    <a:pt x="3258280" y="1047916"/>
                    <a:pt x="3260847" y="1028750"/>
                    <a:pt x="3267424" y="1012353"/>
                  </a:cubicBezTo>
                  <a:cubicBezTo>
                    <a:pt x="3274001" y="995957"/>
                    <a:pt x="3278708" y="979312"/>
                    <a:pt x="3281546" y="962421"/>
                  </a:cubicBezTo>
                  <a:cubicBezTo>
                    <a:pt x="3284293" y="956182"/>
                    <a:pt x="3285307" y="948316"/>
                    <a:pt x="3284586" y="938822"/>
                  </a:cubicBezTo>
                  <a:cubicBezTo>
                    <a:pt x="3283866" y="929329"/>
                    <a:pt x="3286726" y="920314"/>
                    <a:pt x="3293168" y="911778"/>
                  </a:cubicBezTo>
                  <a:cubicBezTo>
                    <a:pt x="3299699" y="893400"/>
                    <a:pt x="3306568" y="870922"/>
                    <a:pt x="3313776" y="844346"/>
                  </a:cubicBezTo>
                  <a:cubicBezTo>
                    <a:pt x="3320983" y="817769"/>
                    <a:pt x="3328393" y="785257"/>
                    <a:pt x="3336006" y="746811"/>
                  </a:cubicBezTo>
                  <a:lnTo>
                    <a:pt x="3341749" y="735324"/>
                  </a:lnTo>
                  <a:lnTo>
                    <a:pt x="3346073" y="726676"/>
                  </a:lnTo>
                  <a:cubicBezTo>
                    <a:pt x="3347244" y="724356"/>
                    <a:pt x="3348280" y="722064"/>
                    <a:pt x="3349181" y="719801"/>
                  </a:cubicBezTo>
                  <a:cubicBezTo>
                    <a:pt x="3350082" y="717537"/>
                    <a:pt x="3350533" y="716180"/>
                    <a:pt x="3350533" y="715730"/>
                  </a:cubicBezTo>
                  <a:cubicBezTo>
                    <a:pt x="3350533" y="701788"/>
                    <a:pt x="3352464" y="688646"/>
                    <a:pt x="3356327" y="676304"/>
                  </a:cubicBezTo>
                  <a:cubicBezTo>
                    <a:pt x="3360189" y="663962"/>
                    <a:pt x="3365139" y="652497"/>
                    <a:pt x="3371175" y="641912"/>
                  </a:cubicBezTo>
                  <a:cubicBezTo>
                    <a:pt x="3384508" y="612317"/>
                    <a:pt x="3395786" y="583325"/>
                    <a:pt x="3405009" y="554935"/>
                  </a:cubicBezTo>
                  <a:cubicBezTo>
                    <a:pt x="3414232" y="526545"/>
                    <a:pt x="3425724" y="497823"/>
                    <a:pt x="3439486" y="468769"/>
                  </a:cubicBezTo>
                  <a:cubicBezTo>
                    <a:pt x="3446355" y="457778"/>
                    <a:pt x="3452082" y="446179"/>
                    <a:pt x="3456665" y="433971"/>
                  </a:cubicBezTo>
                  <a:cubicBezTo>
                    <a:pt x="3458957" y="427868"/>
                    <a:pt x="3464006" y="421088"/>
                    <a:pt x="3471813" y="413633"/>
                  </a:cubicBezTo>
                  <a:lnTo>
                    <a:pt x="3480497" y="406266"/>
                  </a:lnTo>
                  <a:lnTo>
                    <a:pt x="3481695" y="399630"/>
                  </a:lnTo>
                  <a:cubicBezTo>
                    <a:pt x="3483527" y="390519"/>
                    <a:pt x="3485274" y="383971"/>
                    <a:pt x="3486935" y="379984"/>
                  </a:cubicBezTo>
                  <a:cubicBezTo>
                    <a:pt x="3490257" y="372011"/>
                    <a:pt x="3493799" y="365243"/>
                    <a:pt x="3497561" y="359680"/>
                  </a:cubicBezTo>
                  <a:cubicBezTo>
                    <a:pt x="3515421" y="327495"/>
                    <a:pt x="3529317" y="302979"/>
                    <a:pt x="3539250" y="286132"/>
                  </a:cubicBezTo>
                  <a:cubicBezTo>
                    <a:pt x="3549183" y="269286"/>
                    <a:pt x="3561232" y="252484"/>
                    <a:pt x="3575399" y="235727"/>
                  </a:cubicBezTo>
                  <a:cubicBezTo>
                    <a:pt x="3575399" y="233542"/>
                    <a:pt x="3578135" y="229713"/>
                    <a:pt x="3583609" y="224240"/>
                  </a:cubicBezTo>
                  <a:cubicBezTo>
                    <a:pt x="3595140" y="204060"/>
                    <a:pt x="3609324" y="185552"/>
                    <a:pt x="3626159" y="168716"/>
                  </a:cubicBezTo>
                  <a:cubicBezTo>
                    <a:pt x="3642995" y="151881"/>
                    <a:pt x="3659408" y="134747"/>
                    <a:pt x="3675400" y="117314"/>
                  </a:cubicBezTo>
                  <a:cubicBezTo>
                    <a:pt x="3681391" y="111323"/>
                    <a:pt x="3688113" y="104977"/>
                    <a:pt x="3695569" y="98277"/>
                  </a:cubicBezTo>
                  <a:cubicBezTo>
                    <a:pt x="3703023" y="91576"/>
                    <a:pt x="3709577" y="83271"/>
                    <a:pt x="3715231" y="73361"/>
                  </a:cubicBezTo>
                  <a:cubicBezTo>
                    <a:pt x="3719105" y="67573"/>
                    <a:pt x="3723102" y="63305"/>
                    <a:pt x="3727224" y="60557"/>
                  </a:cubicBezTo>
                  <a:cubicBezTo>
                    <a:pt x="3739567" y="53147"/>
                    <a:pt x="3748717" y="48091"/>
                    <a:pt x="3754674" y="45388"/>
                  </a:cubicBezTo>
                  <a:cubicBezTo>
                    <a:pt x="3760631" y="42685"/>
                    <a:pt x="3764983" y="39498"/>
                    <a:pt x="3767731" y="35827"/>
                  </a:cubicBezTo>
                  <a:cubicBezTo>
                    <a:pt x="3779263" y="26615"/>
                    <a:pt x="3788176" y="20957"/>
                    <a:pt x="3794471" y="18851"/>
                  </a:cubicBezTo>
                  <a:cubicBezTo>
                    <a:pt x="3800766" y="16745"/>
                    <a:pt x="3805558" y="14464"/>
                    <a:pt x="3808847" y="12009"/>
                  </a:cubicBezTo>
                  <a:cubicBezTo>
                    <a:pt x="3819167" y="4949"/>
                    <a:pt x="3828658" y="1001"/>
                    <a:pt x="3837320" y="167"/>
                  </a:cubicBezTo>
                  <a:close/>
                </a:path>
              </a:pathLst>
            </a:custGeom>
            <a:solidFill>
              <a:schemeClr val="bg1">
                <a:lumMod val="95000"/>
              </a:schemeClr>
            </a:solidFill>
          </p:spPr>
          <p:txBody>
            <a:bodyPr wrap="square" rtlCol="0" anchor="ctr">
              <a:noAutofit/>
            </a:bodyPr>
            <a:lstStyle/>
            <a:p>
              <a:pPr algn="l"/>
              <a:endParaRPr lang="en-US" sz="7200" b="1" dirty="0">
                <a:solidFill>
                  <a:schemeClr val="bg1">
                    <a:lumMod val="85000"/>
                  </a:schemeClr>
                </a:solidFill>
                <a:latin typeface="Benedict" pitchFamily="2" charset="0"/>
                <a:cs typeface="Mangal" panose="02040503050203030202" pitchFamily="18" charset="0"/>
              </a:endParaRPr>
            </a:p>
          </p:txBody>
        </p:sp>
        <p:sp>
          <p:nvSpPr>
            <p:cNvPr id="12" name="Freeform 30">
              <a:extLst>
                <a:ext uri="{FF2B5EF4-FFF2-40B4-BE49-F238E27FC236}">
                  <a16:creationId xmlns:a16="http://schemas.microsoft.com/office/drawing/2014/main" id="{C8E94485-D541-4BE4-8A1D-E942CB43B5B0}"/>
                </a:ext>
              </a:extLst>
            </p:cNvPr>
            <p:cNvSpPr/>
            <p:nvPr/>
          </p:nvSpPr>
          <p:spPr>
            <a:xfrm>
              <a:off x="10878481" y="2609850"/>
              <a:ext cx="361020" cy="933450"/>
            </a:xfrm>
            <a:custGeom>
              <a:avLst/>
              <a:gdLst>
                <a:gd name="connsiteX0" fmla="*/ 0 w 1294766"/>
                <a:gd name="connsiteY0" fmla="*/ 2087111 h 2999327"/>
                <a:gd name="connsiteX1" fmla="*/ 495405 w 1294766"/>
                <a:gd name="connsiteY1" fmla="*/ 2999327 h 2999327"/>
                <a:gd name="connsiteX2" fmla="*/ 0 w 1294766"/>
                <a:gd name="connsiteY2" fmla="*/ 2999327 h 2999327"/>
                <a:gd name="connsiteX3" fmla="*/ 0 w 1294766"/>
                <a:gd name="connsiteY3" fmla="*/ 2087111 h 2999327"/>
                <a:gd name="connsiteX4" fmla="*/ 909358 w 1294766"/>
                <a:gd name="connsiteY4" fmla="*/ 1420188 h 2999327"/>
                <a:gd name="connsiteX5" fmla="*/ 938007 w 1294766"/>
                <a:gd name="connsiteY5" fmla="*/ 1433702 h 2999327"/>
                <a:gd name="connsiteX6" fmla="*/ 959629 w 1294766"/>
                <a:gd name="connsiteY6" fmla="*/ 1455324 h 2999327"/>
                <a:gd name="connsiteX7" fmla="*/ 968278 w 1294766"/>
                <a:gd name="connsiteY7" fmla="*/ 1526675 h 2999327"/>
                <a:gd name="connsiteX8" fmla="*/ 955305 w 1294766"/>
                <a:gd name="connsiteY8" fmla="*/ 1535324 h 2999327"/>
                <a:gd name="connsiteX9" fmla="*/ 922872 w 1294766"/>
                <a:gd name="connsiteY9" fmla="*/ 1556946 h 2999327"/>
                <a:gd name="connsiteX10" fmla="*/ 916385 w 1294766"/>
                <a:gd name="connsiteY10" fmla="*/ 1561270 h 2999327"/>
                <a:gd name="connsiteX11" fmla="*/ 900169 w 1294766"/>
                <a:gd name="connsiteY11" fmla="*/ 1563432 h 2999327"/>
                <a:gd name="connsiteX12" fmla="*/ 888277 w 1294766"/>
                <a:gd name="connsiteY12" fmla="*/ 1554783 h 2999327"/>
                <a:gd name="connsiteX13" fmla="*/ 870980 w 1294766"/>
                <a:gd name="connsiteY13" fmla="*/ 1525594 h 2999327"/>
                <a:gd name="connsiteX14" fmla="*/ 849358 w 1294766"/>
                <a:gd name="connsiteY14" fmla="*/ 1500729 h 2999327"/>
                <a:gd name="connsiteX15" fmla="*/ 862331 w 1294766"/>
                <a:gd name="connsiteY15" fmla="*/ 1479107 h 2999327"/>
                <a:gd name="connsiteX16" fmla="*/ 873142 w 1294766"/>
                <a:gd name="connsiteY16" fmla="*/ 1457486 h 2999327"/>
                <a:gd name="connsiteX17" fmla="*/ 878547 w 1294766"/>
                <a:gd name="connsiteY17" fmla="*/ 1448837 h 2999327"/>
                <a:gd name="connsiteX18" fmla="*/ 883953 w 1294766"/>
                <a:gd name="connsiteY18" fmla="*/ 1440188 h 2999327"/>
                <a:gd name="connsiteX19" fmla="*/ 909358 w 1294766"/>
                <a:gd name="connsiteY19" fmla="*/ 1420188 h 2999327"/>
                <a:gd name="connsiteX20" fmla="*/ 1069900 w 1294766"/>
                <a:gd name="connsiteY20" fmla="*/ 522705 h 2999327"/>
                <a:gd name="connsiteX21" fmla="*/ 1071721 w 1294766"/>
                <a:gd name="connsiteY21" fmla="*/ 523312 h 2999327"/>
                <a:gd name="connsiteX22" fmla="*/ 1069900 w 1294766"/>
                <a:gd name="connsiteY22" fmla="*/ 525588 h 2999327"/>
                <a:gd name="connsiteX23" fmla="*/ 1069900 w 1294766"/>
                <a:gd name="connsiteY23" fmla="*/ 522705 h 2999327"/>
                <a:gd name="connsiteX24" fmla="*/ 1068819 w 1294766"/>
                <a:gd name="connsiteY24" fmla="*/ 518832 h 2999327"/>
                <a:gd name="connsiteX25" fmla="*/ 1069900 w 1294766"/>
                <a:gd name="connsiteY25" fmla="*/ 520183 h 2999327"/>
                <a:gd name="connsiteX26" fmla="*/ 1069900 w 1294766"/>
                <a:gd name="connsiteY26" fmla="*/ 522705 h 2999327"/>
                <a:gd name="connsiteX27" fmla="*/ 1068819 w 1294766"/>
                <a:gd name="connsiteY27" fmla="*/ 522345 h 2999327"/>
                <a:gd name="connsiteX28" fmla="*/ 1065575 w 1294766"/>
                <a:gd name="connsiteY28" fmla="*/ 521264 h 2999327"/>
                <a:gd name="connsiteX29" fmla="*/ 1068819 w 1294766"/>
                <a:gd name="connsiteY29" fmla="*/ 518832 h 2999327"/>
                <a:gd name="connsiteX30" fmla="*/ 1240712 w 1294766"/>
                <a:gd name="connsiteY30" fmla="*/ 180 h 2999327"/>
                <a:gd name="connsiteX31" fmla="*/ 1255847 w 1294766"/>
                <a:gd name="connsiteY31" fmla="*/ 3423 h 2999327"/>
                <a:gd name="connsiteX32" fmla="*/ 1266658 w 1294766"/>
                <a:gd name="connsiteY32" fmla="*/ 10991 h 2999327"/>
                <a:gd name="connsiteX33" fmla="*/ 1277469 w 1294766"/>
                <a:gd name="connsiteY33" fmla="*/ 20721 h 2999327"/>
                <a:gd name="connsiteX34" fmla="*/ 1288279 w 1294766"/>
                <a:gd name="connsiteY34" fmla="*/ 30450 h 2999327"/>
                <a:gd name="connsiteX35" fmla="*/ 1292604 w 1294766"/>
                <a:gd name="connsiteY35" fmla="*/ 38018 h 2999327"/>
                <a:gd name="connsiteX36" fmla="*/ 1294766 w 1294766"/>
                <a:gd name="connsiteY36" fmla="*/ 45586 h 2999327"/>
                <a:gd name="connsiteX37" fmla="*/ 1294766 w 1294766"/>
                <a:gd name="connsiteY37" fmla="*/ 83424 h 2999327"/>
                <a:gd name="connsiteX38" fmla="*/ 1281793 w 1294766"/>
                <a:gd name="connsiteY38" fmla="*/ 119100 h 2999327"/>
                <a:gd name="connsiteX39" fmla="*/ 1274225 w 1294766"/>
                <a:gd name="connsiteY39" fmla="*/ 134235 h 2999327"/>
                <a:gd name="connsiteX40" fmla="*/ 1266658 w 1294766"/>
                <a:gd name="connsiteY40" fmla="*/ 151532 h 2999327"/>
                <a:gd name="connsiteX41" fmla="*/ 1250441 w 1294766"/>
                <a:gd name="connsiteY41" fmla="*/ 191532 h 2999327"/>
                <a:gd name="connsiteX42" fmla="*/ 1238549 w 1294766"/>
                <a:gd name="connsiteY42" fmla="*/ 231533 h 2999327"/>
                <a:gd name="connsiteX43" fmla="*/ 1229901 w 1294766"/>
                <a:gd name="connsiteY43" fmla="*/ 257479 h 2999327"/>
                <a:gd name="connsiteX44" fmla="*/ 1221252 w 1294766"/>
                <a:gd name="connsiteY44" fmla="*/ 283425 h 2999327"/>
                <a:gd name="connsiteX45" fmla="*/ 1203955 w 1294766"/>
                <a:gd name="connsiteY45" fmla="*/ 326668 h 2999327"/>
                <a:gd name="connsiteX46" fmla="*/ 1186657 w 1294766"/>
                <a:gd name="connsiteY46" fmla="*/ 372074 h 2999327"/>
                <a:gd name="connsiteX47" fmla="*/ 1179090 w 1294766"/>
                <a:gd name="connsiteY47" fmla="*/ 405588 h 2999327"/>
                <a:gd name="connsiteX48" fmla="*/ 1171522 w 1294766"/>
                <a:gd name="connsiteY48" fmla="*/ 439101 h 2999327"/>
                <a:gd name="connsiteX49" fmla="*/ 1170441 w 1294766"/>
                <a:gd name="connsiteY49" fmla="*/ 445588 h 2999327"/>
                <a:gd name="connsiteX50" fmla="*/ 1169360 w 1294766"/>
                <a:gd name="connsiteY50" fmla="*/ 452074 h 2999327"/>
                <a:gd name="connsiteX51" fmla="*/ 1147738 w 1294766"/>
                <a:gd name="connsiteY51" fmla="*/ 506129 h 2999327"/>
                <a:gd name="connsiteX52" fmla="*/ 1132603 w 1294766"/>
                <a:gd name="connsiteY52" fmla="*/ 564507 h 2999327"/>
                <a:gd name="connsiteX53" fmla="*/ 1126116 w 1294766"/>
                <a:gd name="connsiteY53" fmla="*/ 607751 h 2999327"/>
                <a:gd name="connsiteX54" fmla="*/ 1113143 w 1294766"/>
                <a:gd name="connsiteY54" fmla="*/ 648832 h 2999327"/>
                <a:gd name="connsiteX55" fmla="*/ 1104495 w 1294766"/>
                <a:gd name="connsiteY55" fmla="*/ 694238 h 2999327"/>
                <a:gd name="connsiteX56" fmla="*/ 1091522 w 1294766"/>
                <a:gd name="connsiteY56" fmla="*/ 739644 h 2999327"/>
                <a:gd name="connsiteX57" fmla="*/ 1089359 w 1294766"/>
                <a:gd name="connsiteY57" fmla="*/ 749373 h 2999327"/>
                <a:gd name="connsiteX58" fmla="*/ 1087197 w 1294766"/>
                <a:gd name="connsiteY58" fmla="*/ 759103 h 2999327"/>
                <a:gd name="connsiteX59" fmla="*/ 1080711 w 1294766"/>
                <a:gd name="connsiteY59" fmla="*/ 808833 h 2999327"/>
                <a:gd name="connsiteX60" fmla="*/ 1072062 w 1294766"/>
                <a:gd name="connsiteY60" fmla="*/ 841266 h 2999327"/>
                <a:gd name="connsiteX61" fmla="*/ 1069900 w 1294766"/>
                <a:gd name="connsiteY61" fmla="*/ 873699 h 2999327"/>
                <a:gd name="connsiteX62" fmla="*/ 1068819 w 1294766"/>
                <a:gd name="connsiteY62" fmla="*/ 881266 h 2999327"/>
                <a:gd name="connsiteX63" fmla="*/ 1067738 w 1294766"/>
                <a:gd name="connsiteY63" fmla="*/ 888834 h 2999327"/>
                <a:gd name="connsiteX64" fmla="*/ 1058008 w 1294766"/>
                <a:gd name="connsiteY64" fmla="*/ 924510 h 2999327"/>
                <a:gd name="connsiteX65" fmla="*/ 1054765 w 1294766"/>
                <a:gd name="connsiteY65" fmla="*/ 962348 h 2999327"/>
                <a:gd name="connsiteX66" fmla="*/ 1052602 w 1294766"/>
                <a:gd name="connsiteY66" fmla="*/ 972077 h 2999327"/>
                <a:gd name="connsiteX67" fmla="*/ 1050440 w 1294766"/>
                <a:gd name="connsiteY67" fmla="*/ 981807 h 2999327"/>
                <a:gd name="connsiteX68" fmla="*/ 1039629 w 1294766"/>
                <a:gd name="connsiteY68" fmla="*/ 1026132 h 2999327"/>
                <a:gd name="connsiteX69" fmla="*/ 1028819 w 1294766"/>
                <a:gd name="connsiteY69" fmla="*/ 1070456 h 2999327"/>
                <a:gd name="connsiteX70" fmla="*/ 1016927 w 1294766"/>
                <a:gd name="connsiteY70" fmla="*/ 1135322 h 2999327"/>
                <a:gd name="connsiteX71" fmla="*/ 1002872 w 1294766"/>
                <a:gd name="connsiteY71" fmla="*/ 1198025 h 2999327"/>
                <a:gd name="connsiteX72" fmla="*/ 995305 w 1294766"/>
                <a:gd name="connsiteY72" fmla="*/ 1223971 h 2999327"/>
                <a:gd name="connsiteX73" fmla="*/ 983413 w 1294766"/>
                <a:gd name="connsiteY73" fmla="*/ 1247755 h 2999327"/>
                <a:gd name="connsiteX74" fmla="*/ 963953 w 1294766"/>
                <a:gd name="connsiteY74" fmla="*/ 1252079 h 2999327"/>
                <a:gd name="connsiteX75" fmla="*/ 944494 w 1294766"/>
                <a:gd name="connsiteY75" fmla="*/ 1240187 h 2999327"/>
                <a:gd name="connsiteX76" fmla="*/ 927196 w 1294766"/>
                <a:gd name="connsiteY76" fmla="*/ 1228295 h 2999327"/>
                <a:gd name="connsiteX77" fmla="*/ 916385 w 1294766"/>
                <a:gd name="connsiteY77" fmla="*/ 1210998 h 2999327"/>
                <a:gd name="connsiteX78" fmla="*/ 915304 w 1294766"/>
                <a:gd name="connsiteY78" fmla="*/ 1200187 h 2999327"/>
                <a:gd name="connsiteX79" fmla="*/ 922872 w 1294766"/>
                <a:gd name="connsiteY79" fmla="*/ 1191538 h 2999327"/>
                <a:gd name="connsiteX80" fmla="*/ 927196 w 1294766"/>
                <a:gd name="connsiteY80" fmla="*/ 1178565 h 2999327"/>
                <a:gd name="connsiteX81" fmla="*/ 930440 w 1294766"/>
                <a:gd name="connsiteY81" fmla="*/ 1152619 h 2999327"/>
                <a:gd name="connsiteX82" fmla="*/ 938007 w 1294766"/>
                <a:gd name="connsiteY82" fmla="*/ 1128835 h 2999327"/>
                <a:gd name="connsiteX83" fmla="*/ 943413 w 1294766"/>
                <a:gd name="connsiteY83" fmla="*/ 1075862 h 2999327"/>
                <a:gd name="connsiteX84" fmla="*/ 955305 w 1294766"/>
                <a:gd name="connsiteY84" fmla="*/ 1025051 h 2999327"/>
                <a:gd name="connsiteX85" fmla="*/ 966115 w 1294766"/>
                <a:gd name="connsiteY85" fmla="*/ 976402 h 2999327"/>
                <a:gd name="connsiteX86" fmla="*/ 976926 w 1294766"/>
                <a:gd name="connsiteY86" fmla="*/ 927753 h 2999327"/>
                <a:gd name="connsiteX87" fmla="*/ 1000710 w 1294766"/>
                <a:gd name="connsiteY87" fmla="*/ 869374 h 2999327"/>
                <a:gd name="connsiteX88" fmla="*/ 990980 w 1294766"/>
                <a:gd name="connsiteY88" fmla="*/ 861807 h 2999327"/>
                <a:gd name="connsiteX89" fmla="*/ 989899 w 1294766"/>
                <a:gd name="connsiteY89" fmla="*/ 849915 h 2999327"/>
                <a:gd name="connsiteX90" fmla="*/ 995305 w 1294766"/>
                <a:gd name="connsiteY90" fmla="*/ 839104 h 2999327"/>
                <a:gd name="connsiteX91" fmla="*/ 1000710 w 1294766"/>
                <a:gd name="connsiteY91" fmla="*/ 826131 h 2999327"/>
                <a:gd name="connsiteX92" fmla="*/ 1012602 w 1294766"/>
                <a:gd name="connsiteY92" fmla="*/ 818563 h 2999327"/>
                <a:gd name="connsiteX93" fmla="*/ 1018008 w 1294766"/>
                <a:gd name="connsiteY93" fmla="*/ 802347 h 2999327"/>
                <a:gd name="connsiteX94" fmla="*/ 1015845 w 1294766"/>
                <a:gd name="connsiteY94" fmla="*/ 798022 h 2999327"/>
                <a:gd name="connsiteX95" fmla="*/ 1014764 w 1294766"/>
                <a:gd name="connsiteY95" fmla="*/ 794779 h 2999327"/>
                <a:gd name="connsiteX96" fmla="*/ 1013683 w 1294766"/>
                <a:gd name="connsiteY96" fmla="*/ 791536 h 2999327"/>
                <a:gd name="connsiteX97" fmla="*/ 1003954 w 1294766"/>
                <a:gd name="connsiteY97" fmla="*/ 780725 h 2999327"/>
                <a:gd name="connsiteX98" fmla="*/ 1005035 w 1294766"/>
                <a:gd name="connsiteY98" fmla="*/ 767752 h 2999327"/>
                <a:gd name="connsiteX99" fmla="*/ 1018008 w 1294766"/>
                <a:gd name="connsiteY99" fmla="*/ 715860 h 2999327"/>
                <a:gd name="connsiteX100" fmla="*/ 1030981 w 1294766"/>
                <a:gd name="connsiteY100" fmla="*/ 663968 h 2999327"/>
                <a:gd name="connsiteX101" fmla="*/ 1052602 w 1294766"/>
                <a:gd name="connsiteY101" fmla="*/ 633697 h 2999327"/>
                <a:gd name="connsiteX102" fmla="*/ 1052602 w 1294766"/>
                <a:gd name="connsiteY102" fmla="*/ 629373 h 2999327"/>
                <a:gd name="connsiteX103" fmla="*/ 1046116 w 1294766"/>
                <a:gd name="connsiteY103" fmla="*/ 629373 h 2999327"/>
                <a:gd name="connsiteX104" fmla="*/ 1039629 w 1294766"/>
                <a:gd name="connsiteY104" fmla="*/ 627211 h 2999327"/>
                <a:gd name="connsiteX105" fmla="*/ 1043954 w 1294766"/>
                <a:gd name="connsiteY105" fmla="*/ 606670 h 2999327"/>
                <a:gd name="connsiteX106" fmla="*/ 1048278 w 1294766"/>
                <a:gd name="connsiteY106" fmla="*/ 586129 h 2999327"/>
                <a:gd name="connsiteX107" fmla="*/ 1052602 w 1294766"/>
                <a:gd name="connsiteY107" fmla="*/ 588291 h 2999327"/>
                <a:gd name="connsiteX108" fmla="*/ 1054765 w 1294766"/>
                <a:gd name="connsiteY108" fmla="*/ 591535 h 2999327"/>
                <a:gd name="connsiteX109" fmla="*/ 1056927 w 1294766"/>
                <a:gd name="connsiteY109" fmla="*/ 594778 h 2999327"/>
                <a:gd name="connsiteX110" fmla="*/ 1061251 w 1294766"/>
                <a:gd name="connsiteY110" fmla="*/ 590454 h 2999327"/>
                <a:gd name="connsiteX111" fmla="*/ 1060170 w 1294766"/>
                <a:gd name="connsiteY111" fmla="*/ 577481 h 2999327"/>
                <a:gd name="connsiteX112" fmla="*/ 1054765 w 1294766"/>
                <a:gd name="connsiteY112" fmla="*/ 566670 h 2999327"/>
                <a:gd name="connsiteX113" fmla="*/ 1054765 w 1294766"/>
                <a:gd name="connsiteY113" fmla="*/ 556940 h 2999327"/>
                <a:gd name="connsiteX114" fmla="*/ 1065575 w 1294766"/>
                <a:gd name="connsiteY114" fmla="*/ 553697 h 2999327"/>
                <a:gd name="connsiteX115" fmla="*/ 1067738 w 1294766"/>
                <a:gd name="connsiteY115" fmla="*/ 551534 h 2999327"/>
                <a:gd name="connsiteX116" fmla="*/ 1069900 w 1294766"/>
                <a:gd name="connsiteY116" fmla="*/ 549372 h 2999327"/>
                <a:gd name="connsiteX117" fmla="*/ 1072062 w 1294766"/>
                <a:gd name="connsiteY117" fmla="*/ 523426 h 2999327"/>
                <a:gd name="connsiteX118" fmla="*/ 1071721 w 1294766"/>
                <a:gd name="connsiteY118" fmla="*/ 523312 h 2999327"/>
                <a:gd name="connsiteX119" fmla="*/ 1074224 w 1294766"/>
                <a:gd name="connsiteY119" fmla="*/ 520183 h 2999327"/>
                <a:gd name="connsiteX120" fmla="*/ 1078549 w 1294766"/>
                <a:gd name="connsiteY120" fmla="*/ 514777 h 2999327"/>
                <a:gd name="connsiteX121" fmla="*/ 1080711 w 1294766"/>
                <a:gd name="connsiteY121" fmla="*/ 497480 h 2999327"/>
                <a:gd name="connsiteX122" fmla="*/ 1085035 w 1294766"/>
                <a:gd name="connsiteY122" fmla="*/ 480183 h 2999327"/>
                <a:gd name="connsiteX123" fmla="*/ 1085035 w 1294766"/>
                <a:gd name="connsiteY123" fmla="*/ 462885 h 2999327"/>
                <a:gd name="connsiteX124" fmla="*/ 1082873 w 1294766"/>
                <a:gd name="connsiteY124" fmla="*/ 431534 h 2999327"/>
                <a:gd name="connsiteX125" fmla="*/ 1091522 w 1294766"/>
                <a:gd name="connsiteY125" fmla="*/ 400182 h 2999327"/>
                <a:gd name="connsiteX126" fmla="*/ 1104495 w 1294766"/>
                <a:gd name="connsiteY126" fmla="*/ 370993 h 2999327"/>
                <a:gd name="connsiteX127" fmla="*/ 1113143 w 1294766"/>
                <a:gd name="connsiteY127" fmla="*/ 339641 h 2999327"/>
                <a:gd name="connsiteX128" fmla="*/ 1120711 w 1294766"/>
                <a:gd name="connsiteY128" fmla="*/ 308290 h 2999327"/>
                <a:gd name="connsiteX129" fmla="*/ 1128279 w 1294766"/>
                <a:gd name="connsiteY129" fmla="*/ 276938 h 2999327"/>
                <a:gd name="connsiteX130" fmla="*/ 1134765 w 1294766"/>
                <a:gd name="connsiteY130" fmla="*/ 257479 h 2999327"/>
                <a:gd name="connsiteX131" fmla="*/ 1146657 w 1294766"/>
                <a:gd name="connsiteY131" fmla="*/ 207749 h 2999327"/>
                <a:gd name="connsiteX132" fmla="*/ 1160711 w 1294766"/>
                <a:gd name="connsiteY132" fmla="*/ 158019 h 2999327"/>
                <a:gd name="connsiteX133" fmla="*/ 1179090 w 1294766"/>
                <a:gd name="connsiteY133" fmla="*/ 88829 h 2999327"/>
                <a:gd name="connsiteX134" fmla="*/ 1206117 w 1294766"/>
                <a:gd name="connsiteY134" fmla="*/ 21802 h 2999327"/>
                <a:gd name="connsiteX135" fmla="*/ 1240712 w 1294766"/>
                <a:gd name="connsiteY135" fmla="*/ 180 h 2999327"/>
                <a:gd name="connsiteX0" fmla="*/ 0 w 1294766"/>
                <a:gd name="connsiteY0" fmla="*/ 2999327 h 2999327"/>
                <a:gd name="connsiteX1" fmla="*/ 495405 w 1294766"/>
                <a:gd name="connsiteY1" fmla="*/ 2999327 h 2999327"/>
                <a:gd name="connsiteX2" fmla="*/ 0 w 1294766"/>
                <a:gd name="connsiteY2" fmla="*/ 2999327 h 2999327"/>
                <a:gd name="connsiteX3" fmla="*/ 909358 w 1294766"/>
                <a:gd name="connsiteY3" fmla="*/ 1420188 h 2999327"/>
                <a:gd name="connsiteX4" fmla="*/ 938007 w 1294766"/>
                <a:gd name="connsiteY4" fmla="*/ 1433702 h 2999327"/>
                <a:gd name="connsiteX5" fmla="*/ 959629 w 1294766"/>
                <a:gd name="connsiteY5" fmla="*/ 1455324 h 2999327"/>
                <a:gd name="connsiteX6" fmla="*/ 968278 w 1294766"/>
                <a:gd name="connsiteY6" fmla="*/ 1526675 h 2999327"/>
                <a:gd name="connsiteX7" fmla="*/ 955305 w 1294766"/>
                <a:gd name="connsiteY7" fmla="*/ 1535324 h 2999327"/>
                <a:gd name="connsiteX8" fmla="*/ 922872 w 1294766"/>
                <a:gd name="connsiteY8" fmla="*/ 1556946 h 2999327"/>
                <a:gd name="connsiteX9" fmla="*/ 916385 w 1294766"/>
                <a:gd name="connsiteY9" fmla="*/ 1561270 h 2999327"/>
                <a:gd name="connsiteX10" fmla="*/ 900169 w 1294766"/>
                <a:gd name="connsiteY10" fmla="*/ 1563432 h 2999327"/>
                <a:gd name="connsiteX11" fmla="*/ 888277 w 1294766"/>
                <a:gd name="connsiteY11" fmla="*/ 1554783 h 2999327"/>
                <a:gd name="connsiteX12" fmla="*/ 870980 w 1294766"/>
                <a:gd name="connsiteY12" fmla="*/ 1525594 h 2999327"/>
                <a:gd name="connsiteX13" fmla="*/ 849358 w 1294766"/>
                <a:gd name="connsiteY13" fmla="*/ 1500729 h 2999327"/>
                <a:gd name="connsiteX14" fmla="*/ 862331 w 1294766"/>
                <a:gd name="connsiteY14" fmla="*/ 1479107 h 2999327"/>
                <a:gd name="connsiteX15" fmla="*/ 873142 w 1294766"/>
                <a:gd name="connsiteY15" fmla="*/ 1457486 h 2999327"/>
                <a:gd name="connsiteX16" fmla="*/ 878547 w 1294766"/>
                <a:gd name="connsiteY16" fmla="*/ 1448837 h 2999327"/>
                <a:gd name="connsiteX17" fmla="*/ 883953 w 1294766"/>
                <a:gd name="connsiteY17" fmla="*/ 1440188 h 2999327"/>
                <a:gd name="connsiteX18" fmla="*/ 909358 w 1294766"/>
                <a:gd name="connsiteY18" fmla="*/ 1420188 h 2999327"/>
                <a:gd name="connsiteX19" fmla="*/ 1069900 w 1294766"/>
                <a:gd name="connsiteY19" fmla="*/ 522705 h 2999327"/>
                <a:gd name="connsiteX20" fmla="*/ 1071721 w 1294766"/>
                <a:gd name="connsiteY20" fmla="*/ 523312 h 2999327"/>
                <a:gd name="connsiteX21" fmla="*/ 1069900 w 1294766"/>
                <a:gd name="connsiteY21" fmla="*/ 525588 h 2999327"/>
                <a:gd name="connsiteX22" fmla="*/ 1069900 w 1294766"/>
                <a:gd name="connsiteY22" fmla="*/ 522705 h 2999327"/>
                <a:gd name="connsiteX23" fmla="*/ 1068819 w 1294766"/>
                <a:gd name="connsiteY23" fmla="*/ 518832 h 2999327"/>
                <a:gd name="connsiteX24" fmla="*/ 1069900 w 1294766"/>
                <a:gd name="connsiteY24" fmla="*/ 520183 h 2999327"/>
                <a:gd name="connsiteX25" fmla="*/ 1069900 w 1294766"/>
                <a:gd name="connsiteY25" fmla="*/ 522705 h 2999327"/>
                <a:gd name="connsiteX26" fmla="*/ 1068819 w 1294766"/>
                <a:gd name="connsiteY26" fmla="*/ 522345 h 2999327"/>
                <a:gd name="connsiteX27" fmla="*/ 1065575 w 1294766"/>
                <a:gd name="connsiteY27" fmla="*/ 521264 h 2999327"/>
                <a:gd name="connsiteX28" fmla="*/ 1068819 w 1294766"/>
                <a:gd name="connsiteY28" fmla="*/ 518832 h 2999327"/>
                <a:gd name="connsiteX29" fmla="*/ 1240712 w 1294766"/>
                <a:gd name="connsiteY29" fmla="*/ 180 h 2999327"/>
                <a:gd name="connsiteX30" fmla="*/ 1255847 w 1294766"/>
                <a:gd name="connsiteY30" fmla="*/ 3423 h 2999327"/>
                <a:gd name="connsiteX31" fmla="*/ 1266658 w 1294766"/>
                <a:gd name="connsiteY31" fmla="*/ 10991 h 2999327"/>
                <a:gd name="connsiteX32" fmla="*/ 1277469 w 1294766"/>
                <a:gd name="connsiteY32" fmla="*/ 20721 h 2999327"/>
                <a:gd name="connsiteX33" fmla="*/ 1288279 w 1294766"/>
                <a:gd name="connsiteY33" fmla="*/ 30450 h 2999327"/>
                <a:gd name="connsiteX34" fmla="*/ 1292604 w 1294766"/>
                <a:gd name="connsiteY34" fmla="*/ 38018 h 2999327"/>
                <a:gd name="connsiteX35" fmla="*/ 1294766 w 1294766"/>
                <a:gd name="connsiteY35" fmla="*/ 45586 h 2999327"/>
                <a:gd name="connsiteX36" fmla="*/ 1294766 w 1294766"/>
                <a:gd name="connsiteY36" fmla="*/ 83424 h 2999327"/>
                <a:gd name="connsiteX37" fmla="*/ 1281793 w 1294766"/>
                <a:gd name="connsiteY37" fmla="*/ 119100 h 2999327"/>
                <a:gd name="connsiteX38" fmla="*/ 1274225 w 1294766"/>
                <a:gd name="connsiteY38" fmla="*/ 134235 h 2999327"/>
                <a:gd name="connsiteX39" fmla="*/ 1266658 w 1294766"/>
                <a:gd name="connsiteY39" fmla="*/ 151532 h 2999327"/>
                <a:gd name="connsiteX40" fmla="*/ 1250441 w 1294766"/>
                <a:gd name="connsiteY40" fmla="*/ 191532 h 2999327"/>
                <a:gd name="connsiteX41" fmla="*/ 1238549 w 1294766"/>
                <a:gd name="connsiteY41" fmla="*/ 231533 h 2999327"/>
                <a:gd name="connsiteX42" fmla="*/ 1229901 w 1294766"/>
                <a:gd name="connsiteY42" fmla="*/ 257479 h 2999327"/>
                <a:gd name="connsiteX43" fmla="*/ 1221252 w 1294766"/>
                <a:gd name="connsiteY43" fmla="*/ 283425 h 2999327"/>
                <a:gd name="connsiteX44" fmla="*/ 1203955 w 1294766"/>
                <a:gd name="connsiteY44" fmla="*/ 326668 h 2999327"/>
                <a:gd name="connsiteX45" fmla="*/ 1186657 w 1294766"/>
                <a:gd name="connsiteY45" fmla="*/ 372074 h 2999327"/>
                <a:gd name="connsiteX46" fmla="*/ 1179090 w 1294766"/>
                <a:gd name="connsiteY46" fmla="*/ 405588 h 2999327"/>
                <a:gd name="connsiteX47" fmla="*/ 1171522 w 1294766"/>
                <a:gd name="connsiteY47" fmla="*/ 439101 h 2999327"/>
                <a:gd name="connsiteX48" fmla="*/ 1170441 w 1294766"/>
                <a:gd name="connsiteY48" fmla="*/ 445588 h 2999327"/>
                <a:gd name="connsiteX49" fmla="*/ 1169360 w 1294766"/>
                <a:gd name="connsiteY49" fmla="*/ 452074 h 2999327"/>
                <a:gd name="connsiteX50" fmla="*/ 1147738 w 1294766"/>
                <a:gd name="connsiteY50" fmla="*/ 506129 h 2999327"/>
                <a:gd name="connsiteX51" fmla="*/ 1132603 w 1294766"/>
                <a:gd name="connsiteY51" fmla="*/ 564507 h 2999327"/>
                <a:gd name="connsiteX52" fmla="*/ 1126116 w 1294766"/>
                <a:gd name="connsiteY52" fmla="*/ 607751 h 2999327"/>
                <a:gd name="connsiteX53" fmla="*/ 1113143 w 1294766"/>
                <a:gd name="connsiteY53" fmla="*/ 648832 h 2999327"/>
                <a:gd name="connsiteX54" fmla="*/ 1104495 w 1294766"/>
                <a:gd name="connsiteY54" fmla="*/ 694238 h 2999327"/>
                <a:gd name="connsiteX55" fmla="*/ 1091522 w 1294766"/>
                <a:gd name="connsiteY55" fmla="*/ 739644 h 2999327"/>
                <a:gd name="connsiteX56" fmla="*/ 1089359 w 1294766"/>
                <a:gd name="connsiteY56" fmla="*/ 749373 h 2999327"/>
                <a:gd name="connsiteX57" fmla="*/ 1087197 w 1294766"/>
                <a:gd name="connsiteY57" fmla="*/ 759103 h 2999327"/>
                <a:gd name="connsiteX58" fmla="*/ 1080711 w 1294766"/>
                <a:gd name="connsiteY58" fmla="*/ 808833 h 2999327"/>
                <a:gd name="connsiteX59" fmla="*/ 1072062 w 1294766"/>
                <a:gd name="connsiteY59" fmla="*/ 841266 h 2999327"/>
                <a:gd name="connsiteX60" fmla="*/ 1069900 w 1294766"/>
                <a:gd name="connsiteY60" fmla="*/ 873699 h 2999327"/>
                <a:gd name="connsiteX61" fmla="*/ 1068819 w 1294766"/>
                <a:gd name="connsiteY61" fmla="*/ 881266 h 2999327"/>
                <a:gd name="connsiteX62" fmla="*/ 1067738 w 1294766"/>
                <a:gd name="connsiteY62" fmla="*/ 888834 h 2999327"/>
                <a:gd name="connsiteX63" fmla="*/ 1058008 w 1294766"/>
                <a:gd name="connsiteY63" fmla="*/ 924510 h 2999327"/>
                <a:gd name="connsiteX64" fmla="*/ 1054765 w 1294766"/>
                <a:gd name="connsiteY64" fmla="*/ 962348 h 2999327"/>
                <a:gd name="connsiteX65" fmla="*/ 1052602 w 1294766"/>
                <a:gd name="connsiteY65" fmla="*/ 972077 h 2999327"/>
                <a:gd name="connsiteX66" fmla="*/ 1050440 w 1294766"/>
                <a:gd name="connsiteY66" fmla="*/ 981807 h 2999327"/>
                <a:gd name="connsiteX67" fmla="*/ 1039629 w 1294766"/>
                <a:gd name="connsiteY67" fmla="*/ 1026132 h 2999327"/>
                <a:gd name="connsiteX68" fmla="*/ 1028819 w 1294766"/>
                <a:gd name="connsiteY68" fmla="*/ 1070456 h 2999327"/>
                <a:gd name="connsiteX69" fmla="*/ 1016927 w 1294766"/>
                <a:gd name="connsiteY69" fmla="*/ 1135322 h 2999327"/>
                <a:gd name="connsiteX70" fmla="*/ 1002872 w 1294766"/>
                <a:gd name="connsiteY70" fmla="*/ 1198025 h 2999327"/>
                <a:gd name="connsiteX71" fmla="*/ 995305 w 1294766"/>
                <a:gd name="connsiteY71" fmla="*/ 1223971 h 2999327"/>
                <a:gd name="connsiteX72" fmla="*/ 983413 w 1294766"/>
                <a:gd name="connsiteY72" fmla="*/ 1247755 h 2999327"/>
                <a:gd name="connsiteX73" fmla="*/ 963953 w 1294766"/>
                <a:gd name="connsiteY73" fmla="*/ 1252079 h 2999327"/>
                <a:gd name="connsiteX74" fmla="*/ 944494 w 1294766"/>
                <a:gd name="connsiteY74" fmla="*/ 1240187 h 2999327"/>
                <a:gd name="connsiteX75" fmla="*/ 927196 w 1294766"/>
                <a:gd name="connsiteY75" fmla="*/ 1228295 h 2999327"/>
                <a:gd name="connsiteX76" fmla="*/ 916385 w 1294766"/>
                <a:gd name="connsiteY76" fmla="*/ 1210998 h 2999327"/>
                <a:gd name="connsiteX77" fmla="*/ 915304 w 1294766"/>
                <a:gd name="connsiteY77" fmla="*/ 1200187 h 2999327"/>
                <a:gd name="connsiteX78" fmla="*/ 922872 w 1294766"/>
                <a:gd name="connsiteY78" fmla="*/ 1191538 h 2999327"/>
                <a:gd name="connsiteX79" fmla="*/ 927196 w 1294766"/>
                <a:gd name="connsiteY79" fmla="*/ 1178565 h 2999327"/>
                <a:gd name="connsiteX80" fmla="*/ 930440 w 1294766"/>
                <a:gd name="connsiteY80" fmla="*/ 1152619 h 2999327"/>
                <a:gd name="connsiteX81" fmla="*/ 938007 w 1294766"/>
                <a:gd name="connsiteY81" fmla="*/ 1128835 h 2999327"/>
                <a:gd name="connsiteX82" fmla="*/ 943413 w 1294766"/>
                <a:gd name="connsiteY82" fmla="*/ 1075862 h 2999327"/>
                <a:gd name="connsiteX83" fmla="*/ 955305 w 1294766"/>
                <a:gd name="connsiteY83" fmla="*/ 1025051 h 2999327"/>
                <a:gd name="connsiteX84" fmla="*/ 966115 w 1294766"/>
                <a:gd name="connsiteY84" fmla="*/ 976402 h 2999327"/>
                <a:gd name="connsiteX85" fmla="*/ 976926 w 1294766"/>
                <a:gd name="connsiteY85" fmla="*/ 927753 h 2999327"/>
                <a:gd name="connsiteX86" fmla="*/ 1000710 w 1294766"/>
                <a:gd name="connsiteY86" fmla="*/ 869374 h 2999327"/>
                <a:gd name="connsiteX87" fmla="*/ 990980 w 1294766"/>
                <a:gd name="connsiteY87" fmla="*/ 861807 h 2999327"/>
                <a:gd name="connsiteX88" fmla="*/ 989899 w 1294766"/>
                <a:gd name="connsiteY88" fmla="*/ 849915 h 2999327"/>
                <a:gd name="connsiteX89" fmla="*/ 995305 w 1294766"/>
                <a:gd name="connsiteY89" fmla="*/ 839104 h 2999327"/>
                <a:gd name="connsiteX90" fmla="*/ 1000710 w 1294766"/>
                <a:gd name="connsiteY90" fmla="*/ 826131 h 2999327"/>
                <a:gd name="connsiteX91" fmla="*/ 1012602 w 1294766"/>
                <a:gd name="connsiteY91" fmla="*/ 818563 h 2999327"/>
                <a:gd name="connsiteX92" fmla="*/ 1018008 w 1294766"/>
                <a:gd name="connsiteY92" fmla="*/ 802347 h 2999327"/>
                <a:gd name="connsiteX93" fmla="*/ 1015845 w 1294766"/>
                <a:gd name="connsiteY93" fmla="*/ 798022 h 2999327"/>
                <a:gd name="connsiteX94" fmla="*/ 1014764 w 1294766"/>
                <a:gd name="connsiteY94" fmla="*/ 794779 h 2999327"/>
                <a:gd name="connsiteX95" fmla="*/ 1013683 w 1294766"/>
                <a:gd name="connsiteY95" fmla="*/ 791536 h 2999327"/>
                <a:gd name="connsiteX96" fmla="*/ 1003954 w 1294766"/>
                <a:gd name="connsiteY96" fmla="*/ 780725 h 2999327"/>
                <a:gd name="connsiteX97" fmla="*/ 1005035 w 1294766"/>
                <a:gd name="connsiteY97" fmla="*/ 767752 h 2999327"/>
                <a:gd name="connsiteX98" fmla="*/ 1018008 w 1294766"/>
                <a:gd name="connsiteY98" fmla="*/ 715860 h 2999327"/>
                <a:gd name="connsiteX99" fmla="*/ 1030981 w 1294766"/>
                <a:gd name="connsiteY99" fmla="*/ 663968 h 2999327"/>
                <a:gd name="connsiteX100" fmla="*/ 1052602 w 1294766"/>
                <a:gd name="connsiteY100" fmla="*/ 633697 h 2999327"/>
                <a:gd name="connsiteX101" fmla="*/ 1052602 w 1294766"/>
                <a:gd name="connsiteY101" fmla="*/ 629373 h 2999327"/>
                <a:gd name="connsiteX102" fmla="*/ 1046116 w 1294766"/>
                <a:gd name="connsiteY102" fmla="*/ 629373 h 2999327"/>
                <a:gd name="connsiteX103" fmla="*/ 1039629 w 1294766"/>
                <a:gd name="connsiteY103" fmla="*/ 627211 h 2999327"/>
                <a:gd name="connsiteX104" fmla="*/ 1043954 w 1294766"/>
                <a:gd name="connsiteY104" fmla="*/ 606670 h 2999327"/>
                <a:gd name="connsiteX105" fmla="*/ 1048278 w 1294766"/>
                <a:gd name="connsiteY105" fmla="*/ 586129 h 2999327"/>
                <a:gd name="connsiteX106" fmla="*/ 1052602 w 1294766"/>
                <a:gd name="connsiteY106" fmla="*/ 588291 h 2999327"/>
                <a:gd name="connsiteX107" fmla="*/ 1054765 w 1294766"/>
                <a:gd name="connsiteY107" fmla="*/ 591535 h 2999327"/>
                <a:gd name="connsiteX108" fmla="*/ 1056927 w 1294766"/>
                <a:gd name="connsiteY108" fmla="*/ 594778 h 2999327"/>
                <a:gd name="connsiteX109" fmla="*/ 1061251 w 1294766"/>
                <a:gd name="connsiteY109" fmla="*/ 590454 h 2999327"/>
                <a:gd name="connsiteX110" fmla="*/ 1060170 w 1294766"/>
                <a:gd name="connsiteY110" fmla="*/ 577481 h 2999327"/>
                <a:gd name="connsiteX111" fmla="*/ 1054765 w 1294766"/>
                <a:gd name="connsiteY111" fmla="*/ 566670 h 2999327"/>
                <a:gd name="connsiteX112" fmla="*/ 1054765 w 1294766"/>
                <a:gd name="connsiteY112" fmla="*/ 556940 h 2999327"/>
                <a:gd name="connsiteX113" fmla="*/ 1065575 w 1294766"/>
                <a:gd name="connsiteY113" fmla="*/ 553697 h 2999327"/>
                <a:gd name="connsiteX114" fmla="*/ 1067738 w 1294766"/>
                <a:gd name="connsiteY114" fmla="*/ 551534 h 2999327"/>
                <a:gd name="connsiteX115" fmla="*/ 1069900 w 1294766"/>
                <a:gd name="connsiteY115" fmla="*/ 549372 h 2999327"/>
                <a:gd name="connsiteX116" fmla="*/ 1072062 w 1294766"/>
                <a:gd name="connsiteY116" fmla="*/ 523426 h 2999327"/>
                <a:gd name="connsiteX117" fmla="*/ 1071721 w 1294766"/>
                <a:gd name="connsiteY117" fmla="*/ 523312 h 2999327"/>
                <a:gd name="connsiteX118" fmla="*/ 1074224 w 1294766"/>
                <a:gd name="connsiteY118" fmla="*/ 520183 h 2999327"/>
                <a:gd name="connsiteX119" fmla="*/ 1078549 w 1294766"/>
                <a:gd name="connsiteY119" fmla="*/ 514777 h 2999327"/>
                <a:gd name="connsiteX120" fmla="*/ 1080711 w 1294766"/>
                <a:gd name="connsiteY120" fmla="*/ 497480 h 2999327"/>
                <a:gd name="connsiteX121" fmla="*/ 1085035 w 1294766"/>
                <a:gd name="connsiteY121" fmla="*/ 480183 h 2999327"/>
                <a:gd name="connsiteX122" fmla="*/ 1085035 w 1294766"/>
                <a:gd name="connsiteY122" fmla="*/ 462885 h 2999327"/>
                <a:gd name="connsiteX123" fmla="*/ 1082873 w 1294766"/>
                <a:gd name="connsiteY123" fmla="*/ 431534 h 2999327"/>
                <a:gd name="connsiteX124" fmla="*/ 1091522 w 1294766"/>
                <a:gd name="connsiteY124" fmla="*/ 400182 h 2999327"/>
                <a:gd name="connsiteX125" fmla="*/ 1104495 w 1294766"/>
                <a:gd name="connsiteY125" fmla="*/ 370993 h 2999327"/>
                <a:gd name="connsiteX126" fmla="*/ 1113143 w 1294766"/>
                <a:gd name="connsiteY126" fmla="*/ 339641 h 2999327"/>
                <a:gd name="connsiteX127" fmla="*/ 1120711 w 1294766"/>
                <a:gd name="connsiteY127" fmla="*/ 308290 h 2999327"/>
                <a:gd name="connsiteX128" fmla="*/ 1128279 w 1294766"/>
                <a:gd name="connsiteY128" fmla="*/ 276938 h 2999327"/>
                <a:gd name="connsiteX129" fmla="*/ 1134765 w 1294766"/>
                <a:gd name="connsiteY129" fmla="*/ 257479 h 2999327"/>
                <a:gd name="connsiteX130" fmla="*/ 1146657 w 1294766"/>
                <a:gd name="connsiteY130" fmla="*/ 207749 h 2999327"/>
                <a:gd name="connsiteX131" fmla="*/ 1160711 w 1294766"/>
                <a:gd name="connsiteY131" fmla="*/ 158019 h 2999327"/>
                <a:gd name="connsiteX132" fmla="*/ 1179090 w 1294766"/>
                <a:gd name="connsiteY132" fmla="*/ 88829 h 2999327"/>
                <a:gd name="connsiteX133" fmla="*/ 1206117 w 1294766"/>
                <a:gd name="connsiteY133" fmla="*/ 21802 h 2999327"/>
                <a:gd name="connsiteX134" fmla="*/ 1240712 w 1294766"/>
                <a:gd name="connsiteY134" fmla="*/ 180 h 2999327"/>
                <a:gd name="connsiteX0" fmla="*/ 60000 w 445408"/>
                <a:gd name="connsiteY0" fmla="*/ 1420188 h 1564153"/>
                <a:gd name="connsiteX1" fmla="*/ 88649 w 445408"/>
                <a:gd name="connsiteY1" fmla="*/ 1433702 h 1564153"/>
                <a:gd name="connsiteX2" fmla="*/ 110271 w 445408"/>
                <a:gd name="connsiteY2" fmla="*/ 1455324 h 1564153"/>
                <a:gd name="connsiteX3" fmla="*/ 118920 w 445408"/>
                <a:gd name="connsiteY3" fmla="*/ 1526675 h 1564153"/>
                <a:gd name="connsiteX4" fmla="*/ 105947 w 445408"/>
                <a:gd name="connsiteY4" fmla="*/ 1535324 h 1564153"/>
                <a:gd name="connsiteX5" fmla="*/ 73514 w 445408"/>
                <a:gd name="connsiteY5" fmla="*/ 1556946 h 1564153"/>
                <a:gd name="connsiteX6" fmla="*/ 67027 w 445408"/>
                <a:gd name="connsiteY6" fmla="*/ 1561270 h 1564153"/>
                <a:gd name="connsiteX7" fmla="*/ 50811 w 445408"/>
                <a:gd name="connsiteY7" fmla="*/ 1563432 h 1564153"/>
                <a:gd name="connsiteX8" fmla="*/ 38919 w 445408"/>
                <a:gd name="connsiteY8" fmla="*/ 1554783 h 1564153"/>
                <a:gd name="connsiteX9" fmla="*/ 21622 w 445408"/>
                <a:gd name="connsiteY9" fmla="*/ 1525594 h 1564153"/>
                <a:gd name="connsiteX10" fmla="*/ 0 w 445408"/>
                <a:gd name="connsiteY10" fmla="*/ 1500729 h 1564153"/>
                <a:gd name="connsiteX11" fmla="*/ 12973 w 445408"/>
                <a:gd name="connsiteY11" fmla="*/ 1479107 h 1564153"/>
                <a:gd name="connsiteX12" fmla="*/ 23784 w 445408"/>
                <a:gd name="connsiteY12" fmla="*/ 1457486 h 1564153"/>
                <a:gd name="connsiteX13" fmla="*/ 29189 w 445408"/>
                <a:gd name="connsiteY13" fmla="*/ 1448837 h 1564153"/>
                <a:gd name="connsiteX14" fmla="*/ 34595 w 445408"/>
                <a:gd name="connsiteY14" fmla="*/ 1440188 h 1564153"/>
                <a:gd name="connsiteX15" fmla="*/ 60000 w 445408"/>
                <a:gd name="connsiteY15" fmla="*/ 1420188 h 1564153"/>
                <a:gd name="connsiteX16" fmla="*/ 220542 w 445408"/>
                <a:gd name="connsiteY16" fmla="*/ 522705 h 1564153"/>
                <a:gd name="connsiteX17" fmla="*/ 222363 w 445408"/>
                <a:gd name="connsiteY17" fmla="*/ 523312 h 1564153"/>
                <a:gd name="connsiteX18" fmla="*/ 220542 w 445408"/>
                <a:gd name="connsiteY18" fmla="*/ 525588 h 1564153"/>
                <a:gd name="connsiteX19" fmla="*/ 220542 w 445408"/>
                <a:gd name="connsiteY19" fmla="*/ 522705 h 1564153"/>
                <a:gd name="connsiteX20" fmla="*/ 219461 w 445408"/>
                <a:gd name="connsiteY20" fmla="*/ 518832 h 1564153"/>
                <a:gd name="connsiteX21" fmla="*/ 220542 w 445408"/>
                <a:gd name="connsiteY21" fmla="*/ 520183 h 1564153"/>
                <a:gd name="connsiteX22" fmla="*/ 220542 w 445408"/>
                <a:gd name="connsiteY22" fmla="*/ 522705 h 1564153"/>
                <a:gd name="connsiteX23" fmla="*/ 219461 w 445408"/>
                <a:gd name="connsiteY23" fmla="*/ 522345 h 1564153"/>
                <a:gd name="connsiteX24" fmla="*/ 216217 w 445408"/>
                <a:gd name="connsiteY24" fmla="*/ 521264 h 1564153"/>
                <a:gd name="connsiteX25" fmla="*/ 219461 w 445408"/>
                <a:gd name="connsiteY25" fmla="*/ 518832 h 1564153"/>
                <a:gd name="connsiteX26" fmla="*/ 391354 w 445408"/>
                <a:gd name="connsiteY26" fmla="*/ 180 h 1564153"/>
                <a:gd name="connsiteX27" fmla="*/ 406489 w 445408"/>
                <a:gd name="connsiteY27" fmla="*/ 3423 h 1564153"/>
                <a:gd name="connsiteX28" fmla="*/ 417300 w 445408"/>
                <a:gd name="connsiteY28" fmla="*/ 10991 h 1564153"/>
                <a:gd name="connsiteX29" fmla="*/ 428111 w 445408"/>
                <a:gd name="connsiteY29" fmla="*/ 20721 h 1564153"/>
                <a:gd name="connsiteX30" fmla="*/ 438921 w 445408"/>
                <a:gd name="connsiteY30" fmla="*/ 30450 h 1564153"/>
                <a:gd name="connsiteX31" fmla="*/ 443246 w 445408"/>
                <a:gd name="connsiteY31" fmla="*/ 38018 h 1564153"/>
                <a:gd name="connsiteX32" fmla="*/ 445408 w 445408"/>
                <a:gd name="connsiteY32" fmla="*/ 45586 h 1564153"/>
                <a:gd name="connsiteX33" fmla="*/ 445408 w 445408"/>
                <a:gd name="connsiteY33" fmla="*/ 83424 h 1564153"/>
                <a:gd name="connsiteX34" fmla="*/ 432435 w 445408"/>
                <a:gd name="connsiteY34" fmla="*/ 119100 h 1564153"/>
                <a:gd name="connsiteX35" fmla="*/ 424867 w 445408"/>
                <a:gd name="connsiteY35" fmla="*/ 134235 h 1564153"/>
                <a:gd name="connsiteX36" fmla="*/ 417300 w 445408"/>
                <a:gd name="connsiteY36" fmla="*/ 151532 h 1564153"/>
                <a:gd name="connsiteX37" fmla="*/ 401083 w 445408"/>
                <a:gd name="connsiteY37" fmla="*/ 191532 h 1564153"/>
                <a:gd name="connsiteX38" fmla="*/ 389191 w 445408"/>
                <a:gd name="connsiteY38" fmla="*/ 231533 h 1564153"/>
                <a:gd name="connsiteX39" fmla="*/ 380543 w 445408"/>
                <a:gd name="connsiteY39" fmla="*/ 257479 h 1564153"/>
                <a:gd name="connsiteX40" fmla="*/ 371894 w 445408"/>
                <a:gd name="connsiteY40" fmla="*/ 283425 h 1564153"/>
                <a:gd name="connsiteX41" fmla="*/ 354597 w 445408"/>
                <a:gd name="connsiteY41" fmla="*/ 326668 h 1564153"/>
                <a:gd name="connsiteX42" fmla="*/ 337299 w 445408"/>
                <a:gd name="connsiteY42" fmla="*/ 372074 h 1564153"/>
                <a:gd name="connsiteX43" fmla="*/ 329732 w 445408"/>
                <a:gd name="connsiteY43" fmla="*/ 405588 h 1564153"/>
                <a:gd name="connsiteX44" fmla="*/ 322164 w 445408"/>
                <a:gd name="connsiteY44" fmla="*/ 439101 h 1564153"/>
                <a:gd name="connsiteX45" fmla="*/ 321083 w 445408"/>
                <a:gd name="connsiteY45" fmla="*/ 445588 h 1564153"/>
                <a:gd name="connsiteX46" fmla="*/ 320002 w 445408"/>
                <a:gd name="connsiteY46" fmla="*/ 452074 h 1564153"/>
                <a:gd name="connsiteX47" fmla="*/ 298380 w 445408"/>
                <a:gd name="connsiteY47" fmla="*/ 506129 h 1564153"/>
                <a:gd name="connsiteX48" fmla="*/ 283245 w 445408"/>
                <a:gd name="connsiteY48" fmla="*/ 564507 h 1564153"/>
                <a:gd name="connsiteX49" fmla="*/ 276758 w 445408"/>
                <a:gd name="connsiteY49" fmla="*/ 607751 h 1564153"/>
                <a:gd name="connsiteX50" fmla="*/ 263785 w 445408"/>
                <a:gd name="connsiteY50" fmla="*/ 648832 h 1564153"/>
                <a:gd name="connsiteX51" fmla="*/ 255137 w 445408"/>
                <a:gd name="connsiteY51" fmla="*/ 694238 h 1564153"/>
                <a:gd name="connsiteX52" fmla="*/ 242164 w 445408"/>
                <a:gd name="connsiteY52" fmla="*/ 739644 h 1564153"/>
                <a:gd name="connsiteX53" fmla="*/ 240001 w 445408"/>
                <a:gd name="connsiteY53" fmla="*/ 749373 h 1564153"/>
                <a:gd name="connsiteX54" fmla="*/ 237839 w 445408"/>
                <a:gd name="connsiteY54" fmla="*/ 759103 h 1564153"/>
                <a:gd name="connsiteX55" fmla="*/ 231353 w 445408"/>
                <a:gd name="connsiteY55" fmla="*/ 808833 h 1564153"/>
                <a:gd name="connsiteX56" fmla="*/ 222704 w 445408"/>
                <a:gd name="connsiteY56" fmla="*/ 841266 h 1564153"/>
                <a:gd name="connsiteX57" fmla="*/ 220542 w 445408"/>
                <a:gd name="connsiteY57" fmla="*/ 873699 h 1564153"/>
                <a:gd name="connsiteX58" fmla="*/ 219461 w 445408"/>
                <a:gd name="connsiteY58" fmla="*/ 881266 h 1564153"/>
                <a:gd name="connsiteX59" fmla="*/ 218380 w 445408"/>
                <a:gd name="connsiteY59" fmla="*/ 888834 h 1564153"/>
                <a:gd name="connsiteX60" fmla="*/ 208650 w 445408"/>
                <a:gd name="connsiteY60" fmla="*/ 924510 h 1564153"/>
                <a:gd name="connsiteX61" fmla="*/ 205407 w 445408"/>
                <a:gd name="connsiteY61" fmla="*/ 962348 h 1564153"/>
                <a:gd name="connsiteX62" fmla="*/ 203244 w 445408"/>
                <a:gd name="connsiteY62" fmla="*/ 972077 h 1564153"/>
                <a:gd name="connsiteX63" fmla="*/ 201082 w 445408"/>
                <a:gd name="connsiteY63" fmla="*/ 981807 h 1564153"/>
                <a:gd name="connsiteX64" fmla="*/ 190271 w 445408"/>
                <a:gd name="connsiteY64" fmla="*/ 1026132 h 1564153"/>
                <a:gd name="connsiteX65" fmla="*/ 179461 w 445408"/>
                <a:gd name="connsiteY65" fmla="*/ 1070456 h 1564153"/>
                <a:gd name="connsiteX66" fmla="*/ 167569 w 445408"/>
                <a:gd name="connsiteY66" fmla="*/ 1135322 h 1564153"/>
                <a:gd name="connsiteX67" fmla="*/ 153514 w 445408"/>
                <a:gd name="connsiteY67" fmla="*/ 1198025 h 1564153"/>
                <a:gd name="connsiteX68" fmla="*/ 145947 w 445408"/>
                <a:gd name="connsiteY68" fmla="*/ 1223971 h 1564153"/>
                <a:gd name="connsiteX69" fmla="*/ 134055 w 445408"/>
                <a:gd name="connsiteY69" fmla="*/ 1247755 h 1564153"/>
                <a:gd name="connsiteX70" fmla="*/ 114595 w 445408"/>
                <a:gd name="connsiteY70" fmla="*/ 1252079 h 1564153"/>
                <a:gd name="connsiteX71" fmla="*/ 95136 w 445408"/>
                <a:gd name="connsiteY71" fmla="*/ 1240187 h 1564153"/>
                <a:gd name="connsiteX72" fmla="*/ 77838 w 445408"/>
                <a:gd name="connsiteY72" fmla="*/ 1228295 h 1564153"/>
                <a:gd name="connsiteX73" fmla="*/ 67027 w 445408"/>
                <a:gd name="connsiteY73" fmla="*/ 1210998 h 1564153"/>
                <a:gd name="connsiteX74" fmla="*/ 65946 w 445408"/>
                <a:gd name="connsiteY74" fmla="*/ 1200187 h 1564153"/>
                <a:gd name="connsiteX75" fmla="*/ 73514 w 445408"/>
                <a:gd name="connsiteY75" fmla="*/ 1191538 h 1564153"/>
                <a:gd name="connsiteX76" fmla="*/ 77838 w 445408"/>
                <a:gd name="connsiteY76" fmla="*/ 1178565 h 1564153"/>
                <a:gd name="connsiteX77" fmla="*/ 81082 w 445408"/>
                <a:gd name="connsiteY77" fmla="*/ 1152619 h 1564153"/>
                <a:gd name="connsiteX78" fmla="*/ 88649 w 445408"/>
                <a:gd name="connsiteY78" fmla="*/ 1128835 h 1564153"/>
                <a:gd name="connsiteX79" fmla="*/ 94055 w 445408"/>
                <a:gd name="connsiteY79" fmla="*/ 1075862 h 1564153"/>
                <a:gd name="connsiteX80" fmla="*/ 105947 w 445408"/>
                <a:gd name="connsiteY80" fmla="*/ 1025051 h 1564153"/>
                <a:gd name="connsiteX81" fmla="*/ 116757 w 445408"/>
                <a:gd name="connsiteY81" fmla="*/ 976402 h 1564153"/>
                <a:gd name="connsiteX82" fmla="*/ 127568 w 445408"/>
                <a:gd name="connsiteY82" fmla="*/ 927753 h 1564153"/>
                <a:gd name="connsiteX83" fmla="*/ 151352 w 445408"/>
                <a:gd name="connsiteY83" fmla="*/ 869374 h 1564153"/>
                <a:gd name="connsiteX84" fmla="*/ 141622 w 445408"/>
                <a:gd name="connsiteY84" fmla="*/ 861807 h 1564153"/>
                <a:gd name="connsiteX85" fmla="*/ 140541 w 445408"/>
                <a:gd name="connsiteY85" fmla="*/ 849915 h 1564153"/>
                <a:gd name="connsiteX86" fmla="*/ 145947 w 445408"/>
                <a:gd name="connsiteY86" fmla="*/ 839104 h 1564153"/>
                <a:gd name="connsiteX87" fmla="*/ 151352 w 445408"/>
                <a:gd name="connsiteY87" fmla="*/ 826131 h 1564153"/>
                <a:gd name="connsiteX88" fmla="*/ 163244 w 445408"/>
                <a:gd name="connsiteY88" fmla="*/ 818563 h 1564153"/>
                <a:gd name="connsiteX89" fmla="*/ 168650 w 445408"/>
                <a:gd name="connsiteY89" fmla="*/ 802347 h 1564153"/>
                <a:gd name="connsiteX90" fmla="*/ 166487 w 445408"/>
                <a:gd name="connsiteY90" fmla="*/ 798022 h 1564153"/>
                <a:gd name="connsiteX91" fmla="*/ 165406 w 445408"/>
                <a:gd name="connsiteY91" fmla="*/ 794779 h 1564153"/>
                <a:gd name="connsiteX92" fmla="*/ 164325 w 445408"/>
                <a:gd name="connsiteY92" fmla="*/ 791536 h 1564153"/>
                <a:gd name="connsiteX93" fmla="*/ 154596 w 445408"/>
                <a:gd name="connsiteY93" fmla="*/ 780725 h 1564153"/>
                <a:gd name="connsiteX94" fmla="*/ 155677 w 445408"/>
                <a:gd name="connsiteY94" fmla="*/ 767752 h 1564153"/>
                <a:gd name="connsiteX95" fmla="*/ 168650 w 445408"/>
                <a:gd name="connsiteY95" fmla="*/ 715860 h 1564153"/>
                <a:gd name="connsiteX96" fmla="*/ 181623 w 445408"/>
                <a:gd name="connsiteY96" fmla="*/ 663968 h 1564153"/>
                <a:gd name="connsiteX97" fmla="*/ 203244 w 445408"/>
                <a:gd name="connsiteY97" fmla="*/ 633697 h 1564153"/>
                <a:gd name="connsiteX98" fmla="*/ 203244 w 445408"/>
                <a:gd name="connsiteY98" fmla="*/ 629373 h 1564153"/>
                <a:gd name="connsiteX99" fmla="*/ 196758 w 445408"/>
                <a:gd name="connsiteY99" fmla="*/ 629373 h 1564153"/>
                <a:gd name="connsiteX100" fmla="*/ 190271 w 445408"/>
                <a:gd name="connsiteY100" fmla="*/ 627211 h 1564153"/>
                <a:gd name="connsiteX101" fmla="*/ 194596 w 445408"/>
                <a:gd name="connsiteY101" fmla="*/ 606670 h 1564153"/>
                <a:gd name="connsiteX102" fmla="*/ 198920 w 445408"/>
                <a:gd name="connsiteY102" fmla="*/ 586129 h 1564153"/>
                <a:gd name="connsiteX103" fmla="*/ 203244 w 445408"/>
                <a:gd name="connsiteY103" fmla="*/ 588291 h 1564153"/>
                <a:gd name="connsiteX104" fmla="*/ 205407 w 445408"/>
                <a:gd name="connsiteY104" fmla="*/ 591535 h 1564153"/>
                <a:gd name="connsiteX105" fmla="*/ 207569 w 445408"/>
                <a:gd name="connsiteY105" fmla="*/ 594778 h 1564153"/>
                <a:gd name="connsiteX106" fmla="*/ 211893 w 445408"/>
                <a:gd name="connsiteY106" fmla="*/ 590454 h 1564153"/>
                <a:gd name="connsiteX107" fmla="*/ 210812 w 445408"/>
                <a:gd name="connsiteY107" fmla="*/ 577481 h 1564153"/>
                <a:gd name="connsiteX108" fmla="*/ 205407 w 445408"/>
                <a:gd name="connsiteY108" fmla="*/ 566670 h 1564153"/>
                <a:gd name="connsiteX109" fmla="*/ 205407 w 445408"/>
                <a:gd name="connsiteY109" fmla="*/ 556940 h 1564153"/>
                <a:gd name="connsiteX110" fmla="*/ 216217 w 445408"/>
                <a:gd name="connsiteY110" fmla="*/ 553697 h 1564153"/>
                <a:gd name="connsiteX111" fmla="*/ 218380 w 445408"/>
                <a:gd name="connsiteY111" fmla="*/ 551534 h 1564153"/>
                <a:gd name="connsiteX112" fmla="*/ 220542 w 445408"/>
                <a:gd name="connsiteY112" fmla="*/ 549372 h 1564153"/>
                <a:gd name="connsiteX113" fmla="*/ 222704 w 445408"/>
                <a:gd name="connsiteY113" fmla="*/ 523426 h 1564153"/>
                <a:gd name="connsiteX114" fmla="*/ 222363 w 445408"/>
                <a:gd name="connsiteY114" fmla="*/ 523312 h 1564153"/>
                <a:gd name="connsiteX115" fmla="*/ 224866 w 445408"/>
                <a:gd name="connsiteY115" fmla="*/ 520183 h 1564153"/>
                <a:gd name="connsiteX116" fmla="*/ 229191 w 445408"/>
                <a:gd name="connsiteY116" fmla="*/ 514777 h 1564153"/>
                <a:gd name="connsiteX117" fmla="*/ 231353 w 445408"/>
                <a:gd name="connsiteY117" fmla="*/ 497480 h 1564153"/>
                <a:gd name="connsiteX118" fmla="*/ 235677 w 445408"/>
                <a:gd name="connsiteY118" fmla="*/ 480183 h 1564153"/>
                <a:gd name="connsiteX119" fmla="*/ 235677 w 445408"/>
                <a:gd name="connsiteY119" fmla="*/ 462885 h 1564153"/>
                <a:gd name="connsiteX120" fmla="*/ 233515 w 445408"/>
                <a:gd name="connsiteY120" fmla="*/ 431534 h 1564153"/>
                <a:gd name="connsiteX121" fmla="*/ 242164 w 445408"/>
                <a:gd name="connsiteY121" fmla="*/ 400182 h 1564153"/>
                <a:gd name="connsiteX122" fmla="*/ 255137 w 445408"/>
                <a:gd name="connsiteY122" fmla="*/ 370993 h 1564153"/>
                <a:gd name="connsiteX123" fmla="*/ 263785 w 445408"/>
                <a:gd name="connsiteY123" fmla="*/ 339641 h 1564153"/>
                <a:gd name="connsiteX124" fmla="*/ 271353 w 445408"/>
                <a:gd name="connsiteY124" fmla="*/ 308290 h 1564153"/>
                <a:gd name="connsiteX125" fmla="*/ 278921 w 445408"/>
                <a:gd name="connsiteY125" fmla="*/ 276938 h 1564153"/>
                <a:gd name="connsiteX126" fmla="*/ 285407 w 445408"/>
                <a:gd name="connsiteY126" fmla="*/ 257479 h 1564153"/>
                <a:gd name="connsiteX127" fmla="*/ 297299 w 445408"/>
                <a:gd name="connsiteY127" fmla="*/ 207749 h 1564153"/>
                <a:gd name="connsiteX128" fmla="*/ 311353 w 445408"/>
                <a:gd name="connsiteY128" fmla="*/ 158019 h 1564153"/>
                <a:gd name="connsiteX129" fmla="*/ 329732 w 445408"/>
                <a:gd name="connsiteY129" fmla="*/ 88829 h 1564153"/>
                <a:gd name="connsiteX130" fmla="*/ 356759 w 445408"/>
                <a:gd name="connsiteY130" fmla="*/ 21802 h 1564153"/>
                <a:gd name="connsiteX131" fmla="*/ 391354 w 445408"/>
                <a:gd name="connsiteY131" fmla="*/ 180 h 156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45408" h="1564153">
                  <a:moveTo>
                    <a:pt x="60000" y="1420188"/>
                  </a:moveTo>
                  <a:cubicBezTo>
                    <a:pt x="69009" y="1419107"/>
                    <a:pt x="78559" y="1423612"/>
                    <a:pt x="88649" y="1433702"/>
                  </a:cubicBezTo>
                  <a:cubicBezTo>
                    <a:pt x="97298" y="1439468"/>
                    <a:pt x="104505" y="1446675"/>
                    <a:pt x="110271" y="1455324"/>
                  </a:cubicBezTo>
                  <a:cubicBezTo>
                    <a:pt x="130451" y="1476945"/>
                    <a:pt x="133334" y="1500729"/>
                    <a:pt x="118920" y="1526675"/>
                  </a:cubicBezTo>
                  <a:cubicBezTo>
                    <a:pt x="116037" y="1532441"/>
                    <a:pt x="111712" y="1535324"/>
                    <a:pt x="105947" y="1535324"/>
                  </a:cubicBezTo>
                  <a:cubicBezTo>
                    <a:pt x="90091" y="1538207"/>
                    <a:pt x="79280" y="1545414"/>
                    <a:pt x="73514" y="1556946"/>
                  </a:cubicBezTo>
                  <a:cubicBezTo>
                    <a:pt x="73514" y="1555504"/>
                    <a:pt x="71352" y="1556946"/>
                    <a:pt x="67027" y="1561270"/>
                  </a:cubicBezTo>
                  <a:cubicBezTo>
                    <a:pt x="62703" y="1564153"/>
                    <a:pt x="57298" y="1564874"/>
                    <a:pt x="50811" y="1563432"/>
                  </a:cubicBezTo>
                  <a:cubicBezTo>
                    <a:pt x="44325" y="1561991"/>
                    <a:pt x="40361" y="1559108"/>
                    <a:pt x="38919" y="1554783"/>
                  </a:cubicBezTo>
                  <a:cubicBezTo>
                    <a:pt x="34595" y="1543252"/>
                    <a:pt x="28829" y="1533522"/>
                    <a:pt x="21622" y="1525594"/>
                  </a:cubicBezTo>
                  <a:cubicBezTo>
                    <a:pt x="14415" y="1517666"/>
                    <a:pt x="7207" y="1509378"/>
                    <a:pt x="0" y="1500729"/>
                  </a:cubicBezTo>
                  <a:lnTo>
                    <a:pt x="12973" y="1479107"/>
                  </a:lnTo>
                  <a:cubicBezTo>
                    <a:pt x="17297" y="1471900"/>
                    <a:pt x="20901" y="1464693"/>
                    <a:pt x="23784" y="1457486"/>
                  </a:cubicBezTo>
                  <a:cubicBezTo>
                    <a:pt x="26667" y="1454603"/>
                    <a:pt x="28469" y="1451720"/>
                    <a:pt x="29189" y="1448837"/>
                  </a:cubicBezTo>
                  <a:cubicBezTo>
                    <a:pt x="29910" y="1445954"/>
                    <a:pt x="31712" y="1443071"/>
                    <a:pt x="34595" y="1440188"/>
                  </a:cubicBezTo>
                  <a:cubicBezTo>
                    <a:pt x="42523" y="1427936"/>
                    <a:pt x="50991" y="1421269"/>
                    <a:pt x="60000" y="1420188"/>
                  </a:cubicBezTo>
                  <a:close/>
                  <a:moveTo>
                    <a:pt x="220542" y="522705"/>
                  </a:moveTo>
                  <a:lnTo>
                    <a:pt x="222363" y="523312"/>
                  </a:lnTo>
                  <a:lnTo>
                    <a:pt x="220542" y="525588"/>
                  </a:lnTo>
                  <a:lnTo>
                    <a:pt x="220542" y="522705"/>
                  </a:lnTo>
                  <a:close/>
                  <a:moveTo>
                    <a:pt x="219461" y="518832"/>
                  </a:moveTo>
                  <a:cubicBezTo>
                    <a:pt x="220181" y="518651"/>
                    <a:pt x="220542" y="519102"/>
                    <a:pt x="220542" y="520183"/>
                  </a:cubicBezTo>
                  <a:lnTo>
                    <a:pt x="220542" y="522705"/>
                  </a:lnTo>
                  <a:lnTo>
                    <a:pt x="219461" y="522345"/>
                  </a:lnTo>
                  <a:cubicBezTo>
                    <a:pt x="218740" y="521624"/>
                    <a:pt x="217659" y="521264"/>
                    <a:pt x="216217" y="521264"/>
                  </a:cubicBezTo>
                  <a:cubicBezTo>
                    <a:pt x="217659" y="519823"/>
                    <a:pt x="218740" y="519012"/>
                    <a:pt x="219461" y="518832"/>
                  </a:cubicBezTo>
                  <a:close/>
                  <a:moveTo>
                    <a:pt x="391354" y="180"/>
                  </a:moveTo>
                  <a:cubicBezTo>
                    <a:pt x="397119" y="1621"/>
                    <a:pt x="402165" y="2703"/>
                    <a:pt x="406489" y="3423"/>
                  </a:cubicBezTo>
                  <a:cubicBezTo>
                    <a:pt x="410813" y="4144"/>
                    <a:pt x="414417" y="6667"/>
                    <a:pt x="417300" y="10991"/>
                  </a:cubicBezTo>
                  <a:cubicBezTo>
                    <a:pt x="420183" y="13874"/>
                    <a:pt x="423786" y="17117"/>
                    <a:pt x="428111" y="20721"/>
                  </a:cubicBezTo>
                  <a:cubicBezTo>
                    <a:pt x="432435" y="24324"/>
                    <a:pt x="436039" y="27568"/>
                    <a:pt x="438921" y="30450"/>
                  </a:cubicBezTo>
                  <a:cubicBezTo>
                    <a:pt x="440363" y="33333"/>
                    <a:pt x="441804" y="35856"/>
                    <a:pt x="443246" y="38018"/>
                  </a:cubicBezTo>
                  <a:cubicBezTo>
                    <a:pt x="444687" y="40180"/>
                    <a:pt x="445408" y="42703"/>
                    <a:pt x="445408" y="45586"/>
                  </a:cubicBezTo>
                  <a:lnTo>
                    <a:pt x="445408" y="83424"/>
                  </a:lnTo>
                  <a:cubicBezTo>
                    <a:pt x="445408" y="95676"/>
                    <a:pt x="441084" y="107568"/>
                    <a:pt x="432435" y="119100"/>
                  </a:cubicBezTo>
                  <a:cubicBezTo>
                    <a:pt x="429552" y="123424"/>
                    <a:pt x="427030" y="128469"/>
                    <a:pt x="424867" y="134235"/>
                  </a:cubicBezTo>
                  <a:cubicBezTo>
                    <a:pt x="422705" y="140001"/>
                    <a:pt x="420183" y="145766"/>
                    <a:pt x="417300" y="151532"/>
                  </a:cubicBezTo>
                  <a:cubicBezTo>
                    <a:pt x="410092" y="164505"/>
                    <a:pt x="404687" y="177839"/>
                    <a:pt x="401083" y="191532"/>
                  </a:cubicBezTo>
                  <a:cubicBezTo>
                    <a:pt x="397480" y="205226"/>
                    <a:pt x="393516" y="218559"/>
                    <a:pt x="389191" y="231533"/>
                  </a:cubicBezTo>
                  <a:lnTo>
                    <a:pt x="380543" y="257479"/>
                  </a:lnTo>
                  <a:lnTo>
                    <a:pt x="371894" y="283425"/>
                  </a:lnTo>
                  <a:cubicBezTo>
                    <a:pt x="364687" y="297839"/>
                    <a:pt x="358921" y="312254"/>
                    <a:pt x="354597" y="326668"/>
                  </a:cubicBezTo>
                  <a:cubicBezTo>
                    <a:pt x="350272" y="341083"/>
                    <a:pt x="344507" y="356218"/>
                    <a:pt x="337299" y="372074"/>
                  </a:cubicBezTo>
                  <a:cubicBezTo>
                    <a:pt x="332975" y="383606"/>
                    <a:pt x="330452" y="394777"/>
                    <a:pt x="329732" y="405588"/>
                  </a:cubicBezTo>
                  <a:cubicBezTo>
                    <a:pt x="329011" y="416398"/>
                    <a:pt x="326488" y="427570"/>
                    <a:pt x="322164" y="439101"/>
                  </a:cubicBezTo>
                  <a:cubicBezTo>
                    <a:pt x="320723" y="441984"/>
                    <a:pt x="320362" y="444147"/>
                    <a:pt x="321083" y="445588"/>
                  </a:cubicBezTo>
                  <a:cubicBezTo>
                    <a:pt x="321804" y="447029"/>
                    <a:pt x="321443" y="449192"/>
                    <a:pt x="320002" y="452074"/>
                  </a:cubicBezTo>
                  <a:cubicBezTo>
                    <a:pt x="309912" y="469372"/>
                    <a:pt x="302704" y="487390"/>
                    <a:pt x="298380" y="506129"/>
                  </a:cubicBezTo>
                  <a:cubicBezTo>
                    <a:pt x="294056" y="524868"/>
                    <a:pt x="289011" y="544327"/>
                    <a:pt x="283245" y="564507"/>
                  </a:cubicBezTo>
                  <a:cubicBezTo>
                    <a:pt x="280362" y="578922"/>
                    <a:pt x="278200" y="593337"/>
                    <a:pt x="276758" y="607751"/>
                  </a:cubicBezTo>
                  <a:cubicBezTo>
                    <a:pt x="275317" y="622166"/>
                    <a:pt x="270993" y="635859"/>
                    <a:pt x="263785" y="648832"/>
                  </a:cubicBezTo>
                  <a:cubicBezTo>
                    <a:pt x="263785" y="664688"/>
                    <a:pt x="260902" y="679823"/>
                    <a:pt x="255137" y="694238"/>
                  </a:cubicBezTo>
                  <a:cubicBezTo>
                    <a:pt x="249371" y="708653"/>
                    <a:pt x="245046" y="723788"/>
                    <a:pt x="242164" y="739644"/>
                  </a:cubicBezTo>
                  <a:cubicBezTo>
                    <a:pt x="242164" y="742527"/>
                    <a:pt x="241443" y="745770"/>
                    <a:pt x="240001" y="749373"/>
                  </a:cubicBezTo>
                  <a:cubicBezTo>
                    <a:pt x="238560" y="752977"/>
                    <a:pt x="237839" y="756220"/>
                    <a:pt x="237839" y="759103"/>
                  </a:cubicBezTo>
                  <a:cubicBezTo>
                    <a:pt x="237839" y="774959"/>
                    <a:pt x="235677" y="791536"/>
                    <a:pt x="231353" y="808833"/>
                  </a:cubicBezTo>
                  <a:cubicBezTo>
                    <a:pt x="228470" y="820365"/>
                    <a:pt x="225587" y="831176"/>
                    <a:pt x="222704" y="841266"/>
                  </a:cubicBezTo>
                  <a:cubicBezTo>
                    <a:pt x="219821" y="851356"/>
                    <a:pt x="219100" y="862167"/>
                    <a:pt x="220542" y="873699"/>
                  </a:cubicBezTo>
                  <a:cubicBezTo>
                    <a:pt x="220542" y="876582"/>
                    <a:pt x="220181" y="879104"/>
                    <a:pt x="219461" y="881266"/>
                  </a:cubicBezTo>
                  <a:cubicBezTo>
                    <a:pt x="218740" y="883428"/>
                    <a:pt x="218380" y="885951"/>
                    <a:pt x="218380" y="888834"/>
                  </a:cubicBezTo>
                  <a:cubicBezTo>
                    <a:pt x="215497" y="900365"/>
                    <a:pt x="212253" y="912257"/>
                    <a:pt x="208650" y="924510"/>
                  </a:cubicBezTo>
                  <a:cubicBezTo>
                    <a:pt x="205046" y="936762"/>
                    <a:pt x="203965" y="949375"/>
                    <a:pt x="205407" y="962348"/>
                  </a:cubicBezTo>
                  <a:cubicBezTo>
                    <a:pt x="205407" y="965231"/>
                    <a:pt x="204686" y="968474"/>
                    <a:pt x="203244" y="972077"/>
                  </a:cubicBezTo>
                  <a:cubicBezTo>
                    <a:pt x="201803" y="975681"/>
                    <a:pt x="201082" y="978924"/>
                    <a:pt x="201082" y="981807"/>
                  </a:cubicBezTo>
                  <a:cubicBezTo>
                    <a:pt x="198199" y="997663"/>
                    <a:pt x="194596" y="1012438"/>
                    <a:pt x="190271" y="1026132"/>
                  </a:cubicBezTo>
                  <a:cubicBezTo>
                    <a:pt x="185947" y="1039826"/>
                    <a:pt x="182343" y="1054601"/>
                    <a:pt x="179461" y="1070456"/>
                  </a:cubicBezTo>
                  <a:cubicBezTo>
                    <a:pt x="175136" y="1092078"/>
                    <a:pt x="171172" y="1113700"/>
                    <a:pt x="167569" y="1135322"/>
                  </a:cubicBezTo>
                  <a:cubicBezTo>
                    <a:pt x="163965" y="1156943"/>
                    <a:pt x="159280" y="1177845"/>
                    <a:pt x="153514" y="1198025"/>
                  </a:cubicBezTo>
                  <a:cubicBezTo>
                    <a:pt x="150632" y="1206673"/>
                    <a:pt x="148109" y="1215322"/>
                    <a:pt x="145947" y="1223971"/>
                  </a:cubicBezTo>
                  <a:cubicBezTo>
                    <a:pt x="143785" y="1232620"/>
                    <a:pt x="139821" y="1240548"/>
                    <a:pt x="134055" y="1247755"/>
                  </a:cubicBezTo>
                  <a:cubicBezTo>
                    <a:pt x="128289" y="1256403"/>
                    <a:pt x="121803" y="1257845"/>
                    <a:pt x="114595" y="1252079"/>
                  </a:cubicBezTo>
                  <a:cubicBezTo>
                    <a:pt x="107388" y="1247755"/>
                    <a:pt x="100901" y="1243791"/>
                    <a:pt x="95136" y="1240187"/>
                  </a:cubicBezTo>
                  <a:cubicBezTo>
                    <a:pt x="89370" y="1236584"/>
                    <a:pt x="83604" y="1232620"/>
                    <a:pt x="77838" y="1228295"/>
                  </a:cubicBezTo>
                  <a:cubicBezTo>
                    <a:pt x="73514" y="1225412"/>
                    <a:pt x="69910" y="1219646"/>
                    <a:pt x="67027" y="1210998"/>
                  </a:cubicBezTo>
                  <a:cubicBezTo>
                    <a:pt x="64145" y="1206673"/>
                    <a:pt x="63784" y="1203070"/>
                    <a:pt x="65946" y="1200187"/>
                  </a:cubicBezTo>
                  <a:cubicBezTo>
                    <a:pt x="68109" y="1197304"/>
                    <a:pt x="70631" y="1194421"/>
                    <a:pt x="73514" y="1191538"/>
                  </a:cubicBezTo>
                  <a:cubicBezTo>
                    <a:pt x="76397" y="1185773"/>
                    <a:pt x="77838" y="1181448"/>
                    <a:pt x="77838" y="1178565"/>
                  </a:cubicBezTo>
                  <a:cubicBezTo>
                    <a:pt x="79280" y="1169917"/>
                    <a:pt x="80361" y="1161268"/>
                    <a:pt x="81082" y="1152619"/>
                  </a:cubicBezTo>
                  <a:cubicBezTo>
                    <a:pt x="81802" y="1143970"/>
                    <a:pt x="84325" y="1136042"/>
                    <a:pt x="88649" y="1128835"/>
                  </a:cubicBezTo>
                  <a:cubicBezTo>
                    <a:pt x="87208" y="1110096"/>
                    <a:pt x="89010" y="1092439"/>
                    <a:pt x="94055" y="1075862"/>
                  </a:cubicBezTo>
                  <a:cubicBezTo>
                    <a:pt x="99100" y="1059285"/>
                    <a:pt x="103064" y="1042348"/>
                    <a:pt x="105947" y="1025051"/>
                  </a:cubicBezTo>
                  <a:cubicBezTo>
                    <a:pt x="108829" y="1009195"/>
                    <a:pt x="112433" y="992979"/>
                    <a:pt x="116757" y="976402"/>
                  </a:cubicBezTo>
                  <a:cubicBezTo>
                    <a:pt x="121082" y="959825"/>
                    <a:pt x="124685" y="943609"/>
                    <a:pt x="127568" y="927753"/>
                  </a:cubicBezTo>
                  <a:cubicBezTo>
                    <a:pt x="130451" y="904690"/>
                    <a:pt x="138379" y="885230"/>
                    <a:pt x="151352" y="869374"/>
                  </a:cubicBezTo>
                  <a:cubicBezTo>
                    <a:pt x="148469" y="866491"/>
                    <a:pt x="145226" y="863969"/>
                    <a:pt x="141622" y="861807"/>
                  </a:cubicBezTo>
                  <a:cubicBezTo>
                    <a:pt x="138019" y="859644"/>
                    <a:pt x="137658" y="855680"/>
                    <a:pt x="140541" y="849915"/>
                  </a:cubicBezTo>
                  <a:cubicBezTo>
                    <a:pt x="143424" y="847032"/>
                    <a:pt x="145226" y="843428"/>
                    <a:pt x="145947" y="839104"/>
                  </a:cubicBezTo>
                  <a:cubicBezTo>
                    <a:pt x="146668" y="834779"/>
                    <a:pt x="148469" y="830455"/>
                    <a:pt x="151352" y="826131"/>
                  </a:cubicBezTo>
                  <a:cubicBezTo>
                    <a:pt x="161442" y="829014"/>
                    <a:pt x="165406" y="826491"/>
                    <a:pt x="163244" y="818563"/>
                  </a:cubicBezTo>
                  <a:cubicBezTo>
                    <a:pt x="161082" y="810635"/>
                    <a:pt x="162884" y="805230"/>
                    <a:pt x="168650" y="802347"/>
                  </a:cubicBezTo>
                  <a:cubicBezTo>
                    <a:pt x="167208" y="800905"/>
                    <a:pt x="166487" y="799464"/>
                    <a:pt x="166487" y="798022"/>
                  </a:cubicBezTo>
                  <a:cubicBezTo>
                    <a:pt x="166487" y="796581"/>
                    <a:pt x="166127" y="795500"/>
                    <a:pt x="165406" y="794779"/>
                  </a:cubicBezTo>
                  <a:cubicBezTo>
                    <a:pt x="164686" y="794058"/>
                    <a:pt x="164325" y="792977"/>
                    <a:pt x="164325" y="791536"/>
                  </a:cubicBezTo>
                  <a:cubicBezTo>
                    <a:pt x="158559" y="788653"/>
                    <a:pt x="155316" y="785049"/>
                    <a:pt x="154596" y="780725"/>
                  </a:cubicBezTo>
                  <a:cubicBezTo>
                    <a:pt x="153875" y="776401"/>
                    <a:pt x="154235" y="772076"/>
                    <a:pt x="155677" y="767752"/>
                  </a:cubicBezTo>
                  <a:cubicBezTo>
                    <a:pt x="158559" y="750455"/>
                    <a:pt x="162884" y="733157"/>
                    <a:pt x="168650" y="715860"/>
                  </a:cubicBezTo>
                  <a:cubicBezTo>
                    <a:pt x="174415" y="698562"/>
                    <a:pt x="178740" y="681265"/>
                    <a:pt x="181623" y="663968"/>
                  </a:cubicBezTo>
                  <a:cubicBezTo>
                    <a:pt x="183064" y="653877"/>
                    <a:pt x="190271" y="643787"/>
                    <a:pt x="203244" y="633697"/>
                  </a:cubicBezTo>
                  <a:lnTo>
                    <a:pt x="203244" y="629373"/>
                  </a:lnTo>
                  <a:cubicBezTo>
                    <a:pt x="203244" y="625048"/>
                    <a:pt x="201082" y="625048"/>
                    <a:pt x="196758" y="629373"/>
                  </a:cubicBezTo>
                  <a:cubicBezTo>
                    <a:pt x="192434" y="629373"/>
                    <a:pt x="190271" y="628652"/>
                    <a:pt x="190271" y="627211"/>
                  </a:cubicBezTo>
                  <a:cubicBezTo>
                    <a:pt x="191713" y="620003"/>
                    <a:pt x="193154" y="613156"/>
                    <a:pt x="194596" y="606670"/>
                  </a:cubicBezTo>
                  <a:cubicBezTo>
                    <a:pt x="196037" y="600183"/>
                    <a:pt x="197479" y="593336"/>
                    <a:pt x="198920" y="586129"/>
                  </a:cubicBezTo>
                  <a:cubicBezTo>
                    <a:pt x="200362" y="587571"/>
                    <a:pt x="201803" y="588291"/>
                    <a:pt x="203244" y="588291"/>
                  </a:cubicBezTo>
                  <a:cubicBezTo>
                    <a:pt x="204686" y="589733"/>
                    <a:pt x="205407" y="590814"/>
                    <a:pt x="205407" y="591535"/>
                  </a:cubicBezTo>
                  <a:cubicBezTo>
                    <a:pt x="205407" y="592256"/>
                    <a:pt x="206127" y="593337"/>
                    <a:pt x="207569" y="594778"/>
                  </a:cubicBezTo>
                  <a:lnTo>
                    <a:pt x="211893" y="590454"/>
                  </a:lnTo>
                  <a:cubicBezTo>
                    <a:pt x="213335" y="586129"/>
                    <a:pt x="212974" y="581805"/>
                    <a:pt x="210812" y="577481"/>
                  </a:cubicBezTo>
                  <a:lnTo>
                    <a:pt x="205407" y="566670"/>
                  </a:lnTo>
                  <a:lnTo>
                    <a:pt x="205407" y="556940"/>
                  </a:lnTo>
                  <a:cubicBezTo>
                    <a:pt x="205407" y="553336"/>
                    <a:pt x="209010" y="552255"/>
                    <a:pt x="216217" y="553697"/>
                  </a:cubicBezTo>
                  <a:cubicBezTo>
                    <a:pt x="216217" y="552255"/>
                    <a:pt x="216938" y="551534"/>
                    <a:pt x="218380" y="551534"/>
                  </a:cubicBezTo>
                  <a:cubicBezTo>
                    <a:pt x="219821" y="551534"/>
                    <a:pt x="220542" y="550814"/>
                    <a:pt x="220542" y="549372"/>
                  </a:cubicBezTo>
                  <a:cubicBezTo>
                    <a:pt x="220542" y="537841"/>
                    <a:pt x="221263" y="529192"/>
                    <a:pt x="222704" y="523426"/>
                  </a:cubicBezTo>
                  <a:lnTo>
                    <a:pt x="222363" y="523312"/>
                  </a:lnTo>
                  <a:lnTo>
                    <a:pt x="224866" y="520183"/>
                  </a:lnTo>
                  <a:cubicBezTo>
                    <a:pt x="226308" y="519462"/>
                    <a:pt x="227749" y="517660"/>
                    <a:pt x="229191" y="514777"/>
                  </a:cubicBezTo>
                  <a:cubicBezTo>
                    <a:pt x="230632" y="509012"/>
                    <a:pt x="231353" y="503246"/>
                    <a:pt x="231353" y="497480"/>
                  </a:cubicBezTo>
                  <a:cubicBezTo>
                    <a:pt x="231353" y="491714"/>
                    <a:pt x="232794" y="485948"/>
                    <a:pt x="235677" y="480183"/>
                  </a:cubicBezTo>
                  <a:cubicBezTo>
                    <a:pt x="238560" y="474417"/>
                    <a:pt x="238560" y="468651"/>
                    <a:pt x="235677" y="462885"/>
                  </a:cubicBezTo>
                  <a:cubicBezTo>
                    <a:pt x="228470" y="451354"/>
                    <a:pt x="227749" y="440903"/>
                    <a:pt x="233515" y="431534"/>
                  </a:cubicBezTo>
                  <a:cubicBezTo>
                    <a:pt x="239281" y="422164"/>
                    <a:pt x="242164" y="411714"/>
                    <a:pt x="242164" y="400182"/>
                  </a:cubicBezTo>
                  <a:cubicBezTo>
                    <a:pt x="249371" y="391533"/>
                    <a:pt x="253695" y="381804"/>
                    <a:pt x="255137" y="370993"/>
                  </a:cubicBezTo>
                  <a:cubicBezTo>
                    <a:pt x="256578" y="360182"/>
                    <a:pt x="259461" y="349731"/>
                    <a:pt x="263785" y="339641"/>
                  </a:cubicBezTo>
                  <a:cubicBezTo>
                    <a:pt x="269551" y="329551"/>
                    <a:pt x="272074" y="319101"/>
                    <a:pt x="271353" y="308290"/>
                  </a:cubicBezTo>
                  <a:cubicBezTo>
                    <a:pt x="270632" y="297479"/>
                    <a:pt x="273155" y="287028"/>
                    <a:pt x="278921" y="276938"/>
                  </a:cubicBezTo>
                  <a:lnTo>
                    <a:pt x="285407" y="257479"/>
                  </a:lnTo>
                  <a:cubicBezTo>
                    <a:pt x="291173" y="241623"/>
                    <a:pt x="295137" y="225046"/>
                    <a:pt x="297299" y="207749"/>
                  </a:cubicBezTo>
                  <a:cubicBezTo>
                    <a:pt x="299461" y="190451"/>
                    <a:pt x="304146" y="173875"/>
                    <a:pt x="311353" y="158019"/>
                  </a:cubicBezTo>
                  <a:cubicBezTo>
                    <a:pt x="314236" y="133514"/>
                    <a:pt x="320362" y="110451"/>
                    <a:pt x="329732" y="88829"/>
                  </a:cubicBezTo>
                  <a:cubicBezTo>
                    <a:pt x="339101" y="67207"/>
                    <a:pt x="348110" y="44865"/>
                    <a:pt x="356759" y="21802"/>
                  </a:cubicBezTo>
                  <a:cubicBezTo>
                    <a:pt x="362525" y="5946"/>
                    <a:pt x="374056" y="-1262"/>
                    <a:pt x="391354" y="180"/>
                  </a:cubicBezTo>
                  <a:close/>
                </a:path>
              </a:pathLst>
            </a:custGeom>
            <a:solidFill>
              <a:schemeClr val="bg1"/>
            </a:solidFill>
          </p:spPr>
          <p:txBody>
            <a:bodyPr wrap="square" rtlCol="0" anchor="ctr">
              <a:noAutofit/>
            </a:bodyPr>
            <a:lstStyle/>
            <a:p>
              <a:pPr algn="l"/>
              <a:endParaRPr lang="en-US" sz="12750" b="1" dirty="0">
                <a:solidFill>
                  <a:srgbClr val="002247"/>
                </a:solidFill>
                <a:latin typeface="Benedict" pitchFamily="2" charset="0"/>
                <a:cs typeface="Mangal" panose="02040503050203030202" pitchFamily="18" charset="0"/>
              </a:endParaRPr>
            </a:p>
          </p:txBody>
        </p:sp>
      </p:grpSp>
      <p:sp>
        <p:nvSpPr>
          <p:cNvPr id="2" name="TextBox 1">
            <a:extLst>
              <a:ext uri="{FF2B5EF4-FFF2-40B4-BE49-F238E27FC236}">
                <a16:creationId xmlns:a16="http://schemas.microsoft.com/office/drawing/2014/main" id="{93D1317D-B95E-4549-879E-2606C1DCBCA8}"/>
              </a:ext>
            </a:extLst>
          </p:cNvPr>
          <p:cNvSpPr txBox="1"/>
          <p:nvPr/>
        </p:nvSpPr>
        <p:spPr>
          <a:xfrm>
            <a:off x="1916723" y="5026244"/>
            <a:ext cx="5310554" cy="1615827"/>
          </a:xfrm>
          <a:prstGeom prst="rect">
            <a:avLst/>
          </a:prstGeom>
          <a:noFill/>
        </p:spPr>
        <p:txBody>
          <a:bodyPr wrap="square" rtlCol="0">
            <a:spAutoFit/>
          </a:bodyPr>
          <a:lstStyle/>
          <a:p>
            <a:pPr algn="ctr"/>
            <a:r>
              <a:rPr lang="en-US" dirty="0"/>
              <a:t>MBDA Equity Multiplier Notice of Funding Opportunity </a:t>
            </a:r>
          </a:p>
          <a:p>
            <a:pPr algn="ctr"/>
            <a:r>
              <a:rPr lang="en-US" dirty="0"/>
              <a:t>June 4, 2021</a:t>
            </a:r>
          </a:p>
          <a:p>
            <a:pPr algn="ctr"/>
            <a:r>
              <a:rPr lang="en-US" dirty="0"/>
              <a:t>Carmen West &amp; Jean Robert Baguidy</a:t>
            </a:r>
          </a:p>
          <a:p>
            <a:pPr algn="ctr"/>
            <a:r>
              <a:rPr lang="en-US" dirty="0"/>
              <a:t>Senior Advisors for Capital Access</a:t>
            </a:r>
          </a:p>
          <a:p>
            <a:pPr algn="ctr"/>
            <a:endParaRPr lang="en-US" sz="1350" dirty="0"/>
          </a:p>
          <a:p>
            <a:pPr algn="ctr"/>
            <a:endParaRPr lang="en-US" sz="1350" dirty="0"/>
          </a:p>
        </p:txBody>
      </p:sp>
      <p:sp>
        <p:nvSpPr>
          <p:cNvPr id="4" name="Slide Number Placeholder 3">
            <a:extLst>
              <a:ext uri="{FF2B5EF4-FFF2-40B4-BE49-F238E27FC236}">
                <a16:creationId xmlns:a16="http://schemas.microsoft.com/office/drawing/2014/main" id="{76C5F941-41E2-435A-8047-3C25B6C97ECD}"/>
              </a:ext>
            </a:extLst>
          </p:cNvPr>
          <p:cNvSpPr>
            <a:spLocks noGrp="1"/>
          </p:cNvSpPr>
          <p:nvPr>
            <p:ph type="sldNum" sz="quarter" idx="12"/>
          </p:nvPr>
        </p:nvSpPr>
        <p:spPr>
          <a:xfrm>
            <a:off x="3069022" y="6356350"/>
            <a:ext cx="1839309" cy="494119"/>
          </a:xfrm>
        </p:spPr>
        <p:txBody>
          <a:bodyPr/>
          <a:lstStyle/>
          <a:p>
            <a:fld id="{A339BCDB-6FCA-4A45-9BB1-F8B25E48560F}" type="slidenum">
              <a:rPr lang="en-US" b="1" smtClean="0">
                <a:solidFill>
                  <a:schemeClr val="tx1"/>
                </a:solidFill>
              </a:rPr>
              <a:t>9</a:t>
            </a:fld>
            <a:endParaRPr lang="en-US" b="1" dirty="0">
              <a:solidFill>
                <a:schemeClr val="tx1"/>
              </a:solidFill>
            </a:endParaRPr>
          </a:p>
        </p:txBody>
      </p:sp>
    </p:spTree>
    <p:extLst>
      <p:ext uri="{BB962C8B-B14F-4D97-AF65-F5344CB8AC3E}">
        <p14:creationId xmlns:p14="http://schemas.microsoft.com/office/powerpoint/2010/main" val="3496149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A1326B6F167458AEF8FAAC882658A" ma:contentTypeVersion="12" ma:contentTypeDescription="Create a new document." ma:contentTypeScope="" ma:versionID="4a7dc49edd3501e842cb0a8b787d8693">
  <xsd:schema xmlns:xsd="http://www.w3.org/2001/XMLSchema" xmlns:xs="http://www.w3.org/2001/XMLSchema" xmlns:p="http://schemas.microsoft.com/office/2006/metadata/properties" xmlns:ns1="http://schemas.microsoft.com/sharepoint/v3" xmlns:ns3="e2d3d16d-9f26-4416-9c33-9c53dc4ef9fe" xmlns:ns4="745c7e65-57ac-4a3a-b2a9-07c4eb3b7314" targetNamespace="http://schemas.microsoft.com/office/2006/metadata/properties" ma:root="true" ma:fieldsID="8d1d92d9ae7b7f586dd7ad6d50bb0a53" ns1:_="" ns3:_="" ns4:_="">
    <xsd:import namespace="http://schemas.microsoft.com/sharepoint/v3"/>
    <xsd:import namespace="e2d3d16d-9f26-4416-9c33-9c53dc4ef9fe"/>
    <xsd:import namespace="745c7e65-57ac-4a3a-b2a9-07c4eb3b731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1:_ip_UnifiedCompliancePolicyProperties" minOccurs="0"/>
                <xsd:element ref="ns1:_ip_UnifiedCompliancePolicyUIAc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d3d16d-9f26-4416-9c33-9c53dc4ef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5c7e65-57ac-4a3a-b2a9-07c4eb3b731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06993591-E8A7-4ADD-84A3-3762D83B70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2d3d16d-9f26-4416-9c33-9c53dc4ef9fe"/>
    <ds:schemaRef ds:uri="745c7e65-57ac-4a3a-b2a9-07c4eb3b73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A66FE7-B4A5-4870-BAD5-167137242099}">
  <ds:schemaRefs>
    <ds:schemaRef ds:uri="http://schemas.microsoft.com/sharepoint/v3/contenttype/forms"/>
  </ds:schemaRefs>
</ds:datastoreItem>
</file>

<file path=customXml/itemProps3.xml><?xml version="1.0" encoding="utf-8"?>
<ds:datastoreItem xmlns:ds="http://schemas.openxmlformats.org/officeDocument/2006/customXml" ds:itemID="{8B2F6819-411C-4BA8-960F-C7E8833AAC09}">
  <ds:schemaRefs>
    <ds:schemaRef ds:uri="http://purl.org/dc/elements/1.1/"/>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dcmitype/"/>
    <ds:schemaRef ds:uri="http://purl.org/dc/terms/"/>
    <ds:schemaRef ds:uri="http://schemas.microsoft.com/sharepoint/v3"/>
    <ds:schemaRef ds:uri="http://schemas.microsoft.com/office/infopath/2007/PartnerControls"/>
    <ds:schemaRef ds:uri="745c7e65-57ac-4a3a-b2a9-07c4eb3b7314"/>
    <ds:schemaRef ds:uri="e2d3d16d-9f26-4416-9c33-9c53dc4ef9fe"/>
  </ds:schemaRefs>
</ds:datastoreItem>
</file>

<file path=docProps/app.xml><?xml version="1.0" encoding="utf-8"?>
<Properties xmlns="http://schemas.openxmlformats.org/officeDocument/2006/extended-properties" xmlns:vt="http://schemas.openxmlformats.org/officeDocument/2006/docPropsVTypes">
  <TotalTime>71169</TotalTime>
  <Words>3872</Words>
  <Application>Microsoft Office PowerPoint</Application>
  <PresentationFormat>On-screen Show (4:3)</PresentationFormat>
  <Paragraphs>415</Paragraphs>
  <Slides>33</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MS PGothic</vt:lpstr>
      <vt:lpstr>Arial</vt:lpstr>
      <vt:lpstr>Arial Black</vt:lpstr>
      <vt:lpstr>Arial Nova</vt:lpstr>
      <vt:lpstr>Arial Nova Light</vt:lpstr>
      <vt:lpstr>Benedict</vt:lpstr>
      <vt:lpstr>Calibri</vt:lpstr>
      <vt:lpstr>Century Gothic</vt:lpstr>
      <vt:lpstr>Mangal</vt:lpstr>
      <vt:lpstr>Open Sans</vt:lpstr>
      <vt:lpstr>Times New Roman</vt:lpstr>
      <vt:lpstr>Utsaah</vt:lpstr>
      <vt:lpstr>Verdana</vt:lpstr>
      <vt:lpstr>Wingdings</vt:lpstr>
      <vt:lpstr>Office Theme</vt:lpstr>
      <vt:lpstr> PRE-APPLICATION CONFERENCE MBE Equity Multiplier   Notice of  funding opportunity announcement  MBDA-OBD-2021-2006868 June 4, 2021 2:00 – 3:00pm EDT  </vt:lpstr>
      <vt:lpstr>overview</vt:lpstr>
      <vt:lpstr>Teleconference Protocol </vt:lpstr>
      <vt:lpstr>Important Dates  </vt:lpstr>
      <vt:lpstr> MBDA Strategic Alignment</vt:lpstr>
      <vt:lpstr> Program objectives </vt:lpstr>
      <vt:lpstr> Program Priorities</vt:lpstr>
      <vt:lpstr>Program Priorities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 Authority  </vt:lpstr>
      <vt:lpstr>Award Information  </vt:lpstr>
      <vt:lpstr>Award Information Cont’d</vt:lpstr>
      <vt:lpstr>Eligibility Information </vt:lpstr>
      <vt:lpstr>Eligibility Information</vt:lpstr>
      <vt:lpstr>Application and Submission  Information </vt:lpstr>
      <vt:lpstr>Unique Entity Identifier and System  for Award Management (SAM)</vt:lpstr>
      <vt:lpstr>Submission dates and times</vt:lpstr>
      <vt:lpstr>Funding Restriction</vt:lpstr>
      <vt:lpstr>Other submission requirements</vt:lpstr>
      <vt:lpstr>Application review  information</vt:lpstr>
      <vt:lpstr>Application review  information Continued</vt:lpstr>
      <vt:lpstr>Reporting</vt:lpstr>
      <vt:lpstr>Agency contact</vt:lpstr>
      <vt:lpstr>Other information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Jileen Hohle</dc:creator>
  <cp:lastModifiedBy>Grimsley, Antavia (Federal)</cp:lastModifiedBy>
  <cp:revision>291</cp:revision>
  <cp:lastPrinted>2016-05-17T20:15:38Z</cp:lastPrinted>
  <dcterms:created xsi:type="dcterms:W3CDTF">2012-08-22T19:45:22Z</dcterms:created>
  <dcterms:modified xsi:type="dcterms:W3CDTF">2021-06-04T16:38:53Z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0x0101003A3A1326B6F167458AEF8FAAC882658A</vt:lpwstr>
  </property>
</Properties>
</file>