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Masters/slideMaster1.xml" ContentType="application/vnd.openxmlformats-officedocument.presentationml.slideMaster+xml"/>
  <Override PartName="/ppt/slideLayouts/slideLayout1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authors.xml" ContentType="application/vnd.ms-powerpoi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5" r:id="rId1"/>
  </p:sldMasterIdLst>
  <p:notesMasterIdLst>
    <p:notesMasterId r:id="rId30"/>
  </p:notesMasterIdLst>
  <p:handoutMasterIdLst>
    <p:handoutMasterId r:id="rId31"/>
  </p:handoutMasterIdLst>
  <p:sldIdLst>
    <p:sldId id="256" r:id="rId2"/>
    <p:sldId id="257" r:id="rId3"/>
    <p:sldId id="264" r:id="rId4"/>
    <p:sldId id="265" r:id="rId5"/>
    <p:sldId id="343" r:id="rId6"/>
    <p:sldId id="324" r:id="rId7"/>
    <p:sldId id="372" r:id="rId8"/>
    <p:sldId id="355" r:id="rId9"/>
    <p:sldId id="365" r:id="rId10"/>
    <p:sldId id="367" r:id="rId11"/>
    <p:sldId id="373" r:id="rId12"/>
    <p:sldId id="374" r:id="rId13"/>
    <p:sldId id="326" r:id="rId14"/>
    <p:sldId id="375" r:id="rId15"/>
    <p:sldId id="325" r:id="rId16"/>
    <p:sldId id="369" r:id="rId17"/>
    <p:sldId id="358" r:id="rId18"/>
    <p:sldId id="359" r:id="rId19"/>
    <p:sldId id="327" r:id="rId20"/>
    <p:sldId id="333" r:id="rId21"/>
    <p:sldId id="286" r:id="rId22"/>
    <p:sldId id="342" r:id="rId23"/>
    <p:sldId id="340" r:id="rId24"/>
    <p:sldId id="338" r:id="rId25"/>
    <p:sldId id="337" r:id="rId26"/>
    <p:sldId id="370" r:id="rId27"/>
    <p:sldId id="371" r:id="rId28"/>
    <p:sldId id="296" r:id="rId2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CC812F-3D91-E503-2206-40BC6023AA2A}" name="Pasternak, Sharone (Detailee)" initials="PS(" userId="S::SPasternak@doc.gov::2fe95e50-1fdb-47d7-a9a1-e81b063a94f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chwartz, Sarah (Federal)" initials="SS(" lastIdx="10" clrIdx="0">
    <p:extLst>
      <p:ext uri="{19B8F6BF-5375-455C-9EA6-DF929625EA0E}">
        <p15:presenceInfo xmlns:p15="http://schemas.microsoft.com/office/powerpoint/2012/main" userId="S-1-5-21-400491793-1610620802-1684573522-41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0060A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471076-0492-41EC-8E7E-0EA102903E6E}" v="676" dt="2022-04-27T17:56:00.8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842"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37" Type="http://schemas.microsoft.com/office/2015/10/relationships/revisionInfo" Target="revisionInfo.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FEEE5C3-2B1A-449C-9B77-C9A8D6CF22AA}" type="datetimeFigureOut">
              <a:rPr lang="en-US" smtClean="0"/>
              <a:t>4/27/2022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2E40779F-ED73-4391-917D-58A871B2C187}" type="slidenum">
              <a:rPr lang="en-US" smtClean="0"/>
              <a:t>‹#›</a:t>
            </a:fld>
            <a:endParaRPr lang="en-US"/>
          </a:p>
        </p:txBody>
      </p:sp>
    </p:spTree>
    <p:extLst>
      <p:ext uri="{BB962C8B-B14F-4D97-AF65-F5344CB8AC3E}">
        <p14:creationId xmlns:p14="http://schemas.microsoft.com/office/powerpoint/2010/main" val="14202872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EA46689E-5EFD-4874-9289-FC892A62B6E9}" type="datetimeFigureOut">
              <a:rPr lang="en-US" smtClean="0"/>
              <a:t>4/27/2022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2E76021F-123E-47B4-A079-D673F4AE8B1E}" type="slidenum">
              <a:rPr lang="en-US" smtClean="0"/>
              <a:t>‹#›</a:t>
            </a:fld>
            <a:endParaRPr lang="en-US"/>
          </a:p>
        </p:txBody>
      </p:sp>
    </p:spTree>
    <p:extLst>
      <p:ext uri="{BB962C8B-B14F-4D97-AF65-F5344CB8AC3E}">
        <p14:creationId xmlns:p14="http://schemas.microsoft.com/office/powerpoint/2010/main" val="305099341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a:p>
            <a:pPr>
              <a:spcBef>
                <a:spcPct val="0"/>
              </a:spcBef>
            </a:pPr>
            <a:endParaRPr lang="en-US" altLang="en-US">
              <a:solidFill>
                <a:srgbClr val="C00000"/>
              </a:solidFill>
            </a:endParaRPr>
          </a:p>
          <a:p>
            <a:pPr>
              <a:spcBef>
                <a:spcPct val="0"/>
              </a:spcBef>
            </a:pPr>
            <a:endParaRPr lang="en-US" altLang="en-US">
              <a:solidFill>
                <a:srgbClr val="C00000"/>
              </a:solidFill>
            </a:endParaRPr>
          </a:p>
          <a:p>
            <a:pPr>
              <a:spcBef>
                <a:spcPct val="0"/>
              </a:spcBef>
            </a:pPr>
            <a:endParaRPr lang="en-US" altLang="en-US" b="1" u="sng">
              <a:solidFill>
                <a:srgbClr val="C00000"/>
              </a:solidFill>
            </a:endParaRPr>
          </a:p>
        </p:txBody>
      </p:sp>
      <p:sp>
        <p:nvSpPr>
          <p:cNvPr id="256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97379" indent="-305799"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26483" indent="-244969"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718063" indent="-244969"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209642" indent="-244969"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683137" indent="-244969"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156631" indent="-244969"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630127" indent="-244969"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103621" indent="-244969"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2DEF197B-EE4D-45CA-84EA-6E6AABDFC525}"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57200" rtl="0" eaLnBrk="1" fontAlgn="auto" latinLnBrk="0" hangingPunct="1">
                <a:lnSpc>
                  <a:spcPct val="100000"/>
                </a:lnSpc>
                <a:spcBef>
                  <a:spcPct val="0"/>
                </a:spcBef>
                <a:spcAft>
                  <a:spcPts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733879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76021F-123E-47B4-A079-D673F4AE8B1E}" type="slidenum">
              <a:rPr lang="en-US" smtClean="0"/>
              <a:t>22</a:t>
            </a:fld>
            <a:endParaRPr lang="en-US"/>
          </a:p>
        </p:txBody>
      </p:sp>
    </p:spTree>
    <p:extLst>
      <p:ext uri="{BB962C8B-B14F-4D97-AF65-F5344CB8AC3E}">
        <p14:creationId xmlns:p14="http://schemas.microsoft.com/office/powerpoint/2010/main" val="3794240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325773" y="6117336"/>
            <a:ext cx="857473" cy="365125"/>
          </a:xfrm>
        </p:spPr>
        <p:txBody>
          <a:bodyPr/>
          <a:lstStyle/>
          <a:p>
            <a:endParaRPr lang="en-US"/>
          </a:p>
        </p:txBody>
      </p:sp>
      <p:sp>
        <p:nvSpPr>
          <p:cNvPr id="5" name="Footer Placeholder 4"/>
          <p:cNvSpPr>
            <a:spLocks noGrp="1"/>
          </p:cNvSpPr>
          <p:nvPr>
            <p:ph type="ftr" sz="quarter" idx="11"/>
          </p:nvPr>
        </p:nvSpPr>
        <p:spPr>
          <a:xfrm>
            <a:off x="3623733" y="6117336"/>
            <a:ext cx="3609438" cy="365125"/>
          </a:xfrm>
        </p:spPr>
        <p:txBody>
          <a:bodyPr/>
          <a:lstStyle/>
          <a:p>
            <a:r>
              <a:rPr lang="en-US"/>
              <a:t>Federal Funding Opportunity Number: MBDA-OBD-2016-2004577</a:t>
            </a:r>
          </a:p>
        </p:txBody>
      </p:sp>
      <p:sp>
        <p:nvSpPr>
          <p:cNvPr id="6" name="Slide Number Placeholder 5"/>
          <p:cNvSpPr>
            <a:spLocks noGrp="1"/>
          </p:cNvSpPr>
          <p:nvPr>
            <p:ph type="sldNum" sz="quarter" idx="12"/>
          </p:nvPr>
        </p:nvSpPr>
        <p:spPr>
          <a:xfrm>
            <a:off x="8275320" y="6117336"/>
            <a:ext cx="411480" cy="365125"/>
          </a:xfrm>
        </p:spPr>
        <p:txBody>
          <a:bodyPr/>
          <a:lstStyle/>
          <a:p>
            <a:fld id="{B9717AB4-AEBB-3342-AC3F-86F316DCF676}" type="slidenum">
              <a:rPr lang="en-US" smtClean="0"/>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1890837156"/>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Federal Funding Opportunity Number: MBDA-OBD-2016-2004577</a:t>
            </a:r>
          </a:p>
        </p:txBody>
      </p:sp>
      <p:sp>
        <p:nvSpPr>
          <p:cNvPr id="7" name="Slide Number Placeholder 6"/>
          <p:cNvSpPr>
            <a:spLocks noGrp="1"/>
          </p:cNvSpPr>
          <p:nvPr>
            <p:ph type="sldNum" sz="quarter" idx="12"/>
          </p:nvPr>
        </p:nvSpPr>
        <p:spPr/>
        <p:txBody>
          <a:bodyPr/>
          <a:lstStyle/>
          <a:p>
            <a:fld id="{B9717AB4-AEBB-3342-AC3F-86F316DCF676}" type="slidenum">
              <a:rPr lang="en-US" smtClean="0"/>
              <a:t>‹#›</a:t>
            </a:fld>
            <a:endParaRPr lang="en-US"/>
          </a:p>
        </p:txBody>
      </p:sp>
    </p:spTree>
    <p:extLst>
      <p:ext uri="{BB962C8B-B14F-4D97-AF65-F5344CB8AC3E}">
        <p14:creationId xmlns:p14="http://schemas.microsoft.com/office/powerpoint/2010/main" val="3762020168"/>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Federal Funding Opportunity Number: MBDA-OBD-2016-2004577</a:t>
            </a:r>
          </a:p>
        </p:txBody>
      </p:sp>
      <p:sp>
        <p:nvSpPr>
          <p:cNvPr id="6" name="Slide Number Placeholder 5"/>
          <p:cNvSpPr>
            <a:spLocks noGrp="1"/>
          </p:cNvSpPr>
          <p:nvPr>
            <p:ph type="sldNum" sz="quarter" idx="12"/>
          </p:nvPr>
        </p:nvSpPr>
        <p:spPr/>
        <p:txBody>
          <a:bodyPr/>
          <a:lstStyle/>
          <a:p>
            <a:fld id="{B9717AB4-AEBB-3342-AC3F-86F316DCF676}" type="slidenum">
              <a:rPr lang="en-US" smtClean="0"/>
              <a:t>‹#›</a:t>
            </a:fld>
            <a:endParaRPr lang="en-US"/>
          </a:p>
        </p:txBody>
      </p:sp>
    </p:spTree>
    <p:extLst>
      <p:ext uri="{BB962C8B-B14F-4D97-AF65-F5344CB8AC3E}">
        <p14:creationId xmlns:p14="http://schemas.microsoft.com/office/powerpoint/2010/main" val="116924680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Federal Funding Opportunity Number: MBDA-OBD-2016-2004577</a:t>
            </a:r>
          </a:p>
        </p:txBody>
      </p:sp>
      <p:sp>
        <p:nvSpPr>
          <p:cNvPr id="6" name="Slide Number Placeholder 5"/>
          <p:cNvSpPr>
            <a:spLocks noGrp="1"/>
          </p:cNvSpPr>
          <p:nvPr>
            <p:ph type="sldNum" sz="quarter" idx="12"/>
          </p:nvPr>
        </p:nvSpPr>
        <p:spPr/>
        <p:txBody>
          <a:bodyPr/>
          <a:lstStyle/>
          <a:p>
            <a:fld id="{B9717AB4-AEBB-3342-AC3F-86F316DCF676}" type="slidenum">
              <a:rPr lang="en-US" smtClean="0"/>
              <a:t>‹#›</a:t>
            </a:fld>
            <a:endParaRPr lang="en-US"/>
          </a:p>
        </p:txBody>
      </p:sp>
    </p:spTree>
    <p:extLst>
      <p:ext uri="{BB962C8B-B14F-4D97-AF65-F5344CB8AC3E}">
        <p14:creationId xmlns:p14="http://schemas.microsoft.com/office/powerpoint/2010/main" val="2264900971"/>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Federal Funding Opportunity Number: MBDA-OBD-2016-2004577</a:t>
            </a:r>
          </a:p>
        </p:txBody>
      </p:sp>
      <p:sp>
        <p:nvSpPr>
          <p:cNvPr id="6" name="Slide Number Placeholder 5"/>
          <p:cNvSpPr>
            <a:spLocks noGrp="1"/>
          </p:cNvSpPr>
          <p:nvPr>
            <p:ph type="sldNum" sz="quarter" idx="12"/>
          </p:nvPr>
        </p:nvSpPr>
        <p:spPr/>
        <p:txBody>
          <a:bodyPr/>
          <a:lstStyle/>
          <a:p>
            <a:fld id="{B9717AB4-AEBB-3342-AC3F-86F316DCF676}" type="slidenum">
              <a:rPr lang="en-US" smtClean="0"/>
              <a:t>‹#›</a:t>
            </a:fld>
            <a:endParaRPr lang="en-US"/>
          </a:p>
        </p:txBody>
      </p:sp>
    </p:spTree>
    <p:extLst>
      <p:ext uri="{BB962C8B-B14F-4D97-AF65-F5344CB8AC3E}">
        <p14:creationId xmlns:p14="http://schemas.microsoft.com/office/powerpoint/2010/main" val="1602950598"/>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Federal Funding Opportunity Number: MBDA-OBD-2016-2004577</a:t>
            </a:r>
          </a:p>
        </p:txBody>
      </p:sp>
      <p:sp>
        <p:nvSpPr>
          <p:cNvPr id="6" name="Slide Number Placeholder 5"/>
          <p:cNvSpPr>
            <a:spLocks noGrp="1"/>
          </p:cNvSpPr>
          <p:nvPr>
            <p:ph type="sldNum" sz="quarter" idx="12"/>
          </p:nvPr>
        </p:nvSpPr>
        <p:spPr/>
        <p:txBody>
          <a:bodyPr/>
          <a:lstStyle/>
          <a:p>
            <a:fld id="{B9717AB4-AEBB-3342-AC3F-86F316DCF676}" type="slidenum">
              <a:rPr lang="en-US" smtClean="0"/>
              <a:t>‹#›</a:t>
            </a:fld>
            <a:endParaRPr lang="en-US"/>
          </a:p>
        </p:txBody>
      </p:sp>
    </p:spTree>
    <p:extLst>
      <p:ext uri="{BB962C8B-B14F-4D97-AF65-F5344CB8AC3E}">
        <p14:creationId xmlns:p14="http://schemas.microsoft.com/office/powerpoint/2010/main" val="2687835759"/>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Federal Funding Opportunity Number: MBDA-OBD-2016-2004577</a:t>
            </a:r>
          </a:p>
        </p:txBody>
      </p:sp>
      <p:sp>
        <p:nvSpPr>
          <p:cNvPr id="6" name="Slide Number Placeholder 5"/>
          <p:cNvSpPr>
            <a:spLocks noGrp="1"/>
          </p:cNvSpPr>
          <p:nvPr>
            <p:ph type="sldNum" sz="quarter" idx="12"/>
          </p:nvPr>
        </p:nvSpPr>
        <p:spPr/>
        <p:txBody>
          <a:bodyPr/>
          <a:lstStyle/>
          <a:p>
            <a:fld id="{B9717AB4-AEBB-3342-AC3F-86F316DCF676}" type="slidenum">
              <a:rPr lang="en-US" smtClean="0"/>
              <a:t>‹#›</a:t>
            </a:fld>
            <a:endParaRPr lang="en-US"/>
          </a:p>
        </p:txBody>
      </p:sp>
    </p:spTree>
    <p:extLst>
      <p:ext uri="{BB962C8B-B14F-4D97-AF65-F5344CB8AC3E}">
        <p14:creationId xmlns:p14="http://schemas.microsoft.com/office/powerpoint/2010/main" val="1058447877"/>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1580A0-ED6C-4884-9FFE-87471827F59A}" type="datetimeFigureOut">
              <a:rPr lang="en-US" smtClean="0"/>
              <a:t>4/27/2022</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7" name="Rectangle 6">
            <a:extLst>
              <a:ext uri="{FF2B5EF4-FFF2-40B4-BE49-F238E27FC236}">
                <a16:creationId xmlns:a16="http://schemas.microsoft.com/office/drawing/2014/main" id="{34A7D13D-D911-433A-80B8-4F725E6AD3B9}"/>
              </a:ext>
            </a:extLst>
          </p:cNvPr>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powerpoint_tagline.png">
            <a:extLst>
              <a:ext uri="{FF2B5EF4-FFF2-40B4-BE49-F238E27FC236}">
                <a16:creationId xmlns:a16="http://schemas.microsoft.com/office/drawing/2014/main" id="{BC5F7DBE-ED98-4350-BC81-E7A81E819D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9" name="Picture 8" descr="powerpoint_website.png">
            <a:extLst>
              <a:ext uri="{FF2B5EF4-FFF2-40B4-BE49-F238E27FC236}">
                <a16:creationId xmlns:a16="http://schemas.microsoft.com/office/drawing/2014/main" id="{B58EFFD6-F8D4-466D-B361-288D5D4620B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0" name="Picture 9" descr="powerpoint_insidebar.jpg">
            <a:extLst>
              <a:ext uri="{FF2B5EF4-FFF2-40B4-BE49-F238E27FC236}">
                <a16:creationId xmlns:a16="http://schemas.microsoft.com/office/drawing/2014/main" id="{3D0754A5-A60B-40DF-B7A1-B742B0C6F8B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1" name="Picture 10" descr="powerpoint_logo.png">
            <a:extLst>
              <a:ext uri="{FF2B5EF4-FFF2-40B4-BE49-F238E27FC236}">
                <a16:creationId xmlns:a16="http://schemas.microsoft.com/office/drawing/2014/main" id="{ABB9B6DA-4AAA-4CE2-A9CF-5B35239EE9E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Tree>
    <p:extLst>
      <p:ext uri="{BB962C8B-B14F-4D97-AF65-F5344CB8AC3E}">
        <p14:creationId xmlns:p14="http://schemas.microsoft.com/office/powerpoint/2010/main" val="20761024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474D98-3273-47CE-B312-A00AAFA2779F}" type="datetimeFigureOut">
              <a:rPr lang="en-US" smtClean="0"/>
              <a:t>4/27/2022</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7" name="Rectangle 6">
            <a:extLst>
              <a:ext uri="{FF2B5EF4-FFF2-40B4-BE49-F238E27FC236}">
                <a16:creationId xmlns:a16="http://schemas.microsoft.com/office/drawing/2014/main" id="{4F6037B0-C1A3-4418-8207-C2AE5B04213B}"/>
              </a:ext>
            </a:extLst>
          </p:cNvPr>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powerpoint_tagline.png">
            <a:extLst>
              <a:ext uri="{FF2B5EF4-FFF2-40B4-BE49-F238E27FC236}">
                <a16:creationId xmlns:a16="http://schemas.microsoft.com/office/drawing/2014/main" id="{F5315E8D-1193-4B0F-B8DD-97021BD521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732280" y="5354415"/>
            <a:ext cx="1889493" cy="197009"/>
          </a:xfrm>
          <a:prstGeom prst="rect">
            <a:avLst/>
          </a:prstGeom>
        </p:spPr>
      </p:pic>
      <p:pic>
        <p:nvPicPr>
          <p:cNvPr id="9" name="Picture 8" descr="powerpoint_website.png">
            <a:extLst>
              <a:ext uri="{FF2B5EF4-FFF2-40B4-BE49-F238E27FC236}">
                <a16:creationId xmlns:a16="http://schemas.microsoft.com/office/drawing/2014/main" id="{3E241ADA-7358-476C-AD8C-DF78F5A2E75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93806" y="796287"/>
            <a:ext cx="846997" cy="162555"/>
          </a:xfrm>
          <a:prstGeom prst="rect">
            <a:avLst/>
          </a:prstGeom>
        </p:spPr>
      </p:pic>
      <p:pic>
        <p:nvPicPr>
          <p:cNvPr id="10" name="Picture 9" descr="powerpoint_logo.png">
            <a:extLst>
              <a:ext uri="{FF2B5EF4-FFF2-40B4-BE49-F238E27FC236}">
                <a16:creationId xmlns:a16="http://schemas.microsoft.com/office/drawing/2014/main" id="{ECBFFFFA-C91E-4953-B9A8-43B21F9CF4A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7601306" y="5103853"/>
            <a:ext cx="1156922" cy="821208"/>
          </a:xfrm>
          <a:prstGeom prst="rect">
            <a:avLst/>
          </a:prstGeom>
        </p:spPr>
      </p:pic>
      <p:pic>
        <p:nvPicPr>
          <p:cNvPr id="11" name="Picture 10" descr="powerpoint_insidebar_short.jpg">
            <a:extLst>
              <a:ext uri="{FF2B5EF4-FFF2-40B4-BE49-F238E27FC236}">
                <a16:creationId xmlns:a16="http://schemas.microsoft.com/office/drawing/2014/main" id="{71435364-8A38-413B-B5A2-3784D45D8A8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5400000">
            <a:off x="5949188" y="2181266"/>
            <a:ext cx="4464812" cy="1010412"/>
          </a:xfrm>
          <a:prstGeom prst="rect">
            <a:avLst/>
          </a:prstGeom>
        </p:spPr>
      </p:pic>
    </p:spTree>
    <p:extLst>
      <p:ext uri="{BB962C8B-B14F-4D97-AF65-F5344CB8AC3E}">
        <p14:creationId xmlns:p14="http://schemas.microsoft.com/office/powerpoint/2010/main" val="3505553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descr="powerpoint_mainbar-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565400"/>
            <a:ext cx="9144000" cy="1705570"/>
          </a:xfrm>
          <a:prstGeom prst="rect">
            <a:avLst/>
          </a:prstGeom>
        </p:spPr>
      </p:pic>
      <p:sp>
        <p:nvSpPr>
          <p:cNvPr id="8" name="Title 1"/>
          <p:cNvSpPr>
            <a:spLocks noGrp="1"/>
          </p:cNvSpPr>
          <p:nvPr>
            <p:ph type="ctrTitle" hasCustomPrompt="1"/>
          </p:nvPr>
        </p:nvSpPr>
        <p:spPr>
          <a:xfrm>
            <a:off x="298420" y="2661811"/>
            <a:ext cx="5447700" cy="1494975"/>
          </a:xfrm>
        </p:spPr>
        <p:txBody>
          <a:bodyPr>
            <a:normAutofit/>
          </a:bodyPr>
          <a:lstStyle>
            <a:lvl1pPr algn="l">
              <a:defRPr sz="2400" b="1" i="0" cap="all">
                <a:solidFill>
                  <a:schemeClr val="bg1"/>
                </a:solidFill>
                <a:latin typeface="Verdana"/>
              </a:defRPr>
            </a:lvl1pPr>
          </a:lstStyle>
          <a:p>
            <a:r>
              <a:rPr lang="en-US"/>
              <a:t>Click to edit Master </a:t>
            </a:r>
            <a:br>
              <a:rPr lang="en-US"/>
            </a:br>
            <a:r>
              <a:rPr lang="en-US"/>
              <a:t>title style</a:t>
            </a:r>
          </a:p>
        </p:txBody>
      </p:sp>
      <p:pic>
        <p:nvPicPr>
          <p:cNvPr id="9" name="Picture 8" descr="powerpoint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13588" y="2718858"/>
            <a:ext cx="1986652" cy="1410168"/>
          </a:xfrm>
          <a:prstGeom prst="rect">
            <a:avLst/>
          </a:prstGeom>
        </p:spPr>
      </p:pic>
      <p:pic>
        <p:nvPicPr>
          <p:cNvPr id="10" name="Picture 9" descr="powerpoint_taglin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03807" y="4385806"/>
            <a:ext cx="1889493" cy="197009"/>
          </a:xfrm>
          <a:prstGeom prst="rect">
            <a:avLst/>
          </a:prstGeom>
        </p:spPr>
      </p:pic>
    </p:spTree>
    <p:extLst>
      <p:ext uri="{BB962C8B-B14F-4D97-AF65-F5344CB8AC3E}">
        <p14:creationId xmlns:p14="http://schemas.microsoft.com/office/powerpoint/2010/main" val="7932250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Content Placeholder 2"/>
          <p:cNvSpPr>
            <a:spLocks noGrp="1"/>
          </p:cNvSpPr>
          <p:nvPr>
            <p:ph idx="1"/>
          </p:nvPr>
        </p:nvSpPr>
        <p:spPr>
          <a:xfrm>
            <a:off x="924206" y="1795331"/>
            <a:ext cx="7762594" cy="4330832"/>
          </a:xfrm>
        </p:spPr>
        <p:txBody>
          <a:bodyPr/>
          <a:lstStyle>
            <a:lvl1pPr>
              <a:defRPr>
                <a:latin typeface="Verdana"/>
                <a:cs typeface="Verdana"/>
              </a:defRPr>
            </a:lvl1pPr>
            <a:lvl2pPr>
              <a:defRPr>
                <a:latin typeface="Verdana"/>
                <a:cs typeface="Verdana"/>
              </a:defRPr>
            </a:lvl2pPr>
            <a:lvl3pPr>
              <a:defRPr>
                <a:latin typeface="Verdana"/>
                <a:cs typeface="Verdana"/>
              </a:defRPr>
            </a:lvl3pPr>
            <a:lvl4pPr>
              <a:defRPr>
                <a:latin typeface="Verdana"/>
                <a:cs typeface="Verdana"/>
              </a:defRPr>
            </a:lvl4pPr>
            <a:lvl5pPr>
              <a:defRPr>
                <a:latin typeface="Verdana"/>
                <a:cs typeface="Verdan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powerpoint_tag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11" name="Picture 10" descr="powerpoint_webs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2" name="Picture 11" descr="powerpoint_insideba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sp>
        <p:nvSpPr>
          <p:cNvPr id="13" name="Title 1"/>
          <p:cNvSpPr>
            <a:spLocks noGrp="1"/>
          </p:cNvSpPr>
          <p:nvPr>
            <p:ph type="title"/>
          </p:nvPr>
        </p:nvSpPr>
        <p:spPr>
          <a:xfrm>
            <a:off x="924206" y="454065"/>
            <a:ext cx="7762593" cy="1003095"/>
          </a:xfrm>
        </p:spPr>
        <p:txBody>
          <a:bodyPr>
            <a:normAutofit/>
          </a:bodyPr>
          <a:lstStyle>
            <a:lvl1pPr>
              <a:defRPr sz="2100"/>
            </a:lvl1pPr>
          </a:lstStyle>
          <a:p>
            <a:r>
              <a:rPr lang="en-US"/>
              <a:t>Click to edit Master title style</a:t>
            </a:r>
          </a:p>
        </p:txBody>
      </p:sp>
      <p:pic>
        <p:nvPicPr>
          <p:cNvPr id="14" name="Picture 13" descr="powerpoint_logo.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Tree>
    <p:extLst>
      <p:ext uri="{BB962C8B-B14F-4D97-AF65-F5344CB8AC3E}">
        <p14:creationId xmlns:p14="http://schemas.microsoft.com/office/powerpoint/2010/main" val="55133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344329" y="6108173"/>
            <a:ext cx="857473" cy="365125"/>
          </a:xfrm>
        </p:spPr>
        <p:txBody>
          <a:bodyPr/>
          <a:lstStyle/>
          <a:p>
            <a:fld id="{616993E9-CEF0-47B7-AEA6-AFACC79966BA}" type="datetimeFigureOut">
              <a:rPr lang="en-US" smtClean="0"/>
              <a:t>4/27/2022</a:t>
            </a:fld>
            <a:endParaRPr lang="en-US"/>
          </a:p>
        </p:txBody>
      </p:sp>
      <p:sp>
        <p:nvSpPr>
          <p:cNvPr id="5" name="Footer Placeholder 4"/>
          <p:cNvSpPr>
            <a:spLocks noGrp="1"/>
          </p:cNvSpPr>
          <p:nvPr>
            <p:ph type="ftr" sz="quarter" idx="11"/>
          </p:nvPr>
        </p:nvSpPr>
        <p:spPr>
          <a:xfrm>
            <a:off x="1972647" y="6108173"/>
            <a:ext cx="5314517" cy="365125"/>
          </a:xfrm>
        </p:spPr>
        <p:txBody>
          <a:bodyPr/>
          <a:lstStyle/>
          <a:p>
            <a:r>
              <a:rPr lang="en-US"/>
              <a:t>
              </a:t>
            </a:r>
          </a:p>
        </p:txBody>
      </p:sp>
      <p:sp>
        <p:nvSpPr>
          <p:cNvPr id="6" name="Slide Number Placeholder 5"/>
          <p:cNvSpPr>
            <a:spLocks noGrp="1"/>
          </p:cNvSpPr>
          <p:nvPr>
            <p:ph type="sldNum" sz="quarter" idx="12"/>
          </p:nvPr>
        </p:nvSpPr>
        <p:spPr>
          <a:xfrm>
            <a:off x="8258967" y="6108173"/>
            <a:ext cx="427833" cy="365125"/>
          </a:xfrm>
        </p:spPr>
        <p:txBody>
          <a:bodyPr/>
          <a:lstStyle/>
          <a:p>
            <a:fld id="{D57F1E4F-1CFF-5643-939E-217C01CDF565}" type="slidenum">
              <a:rPr lang="en-US" smtClean="0"/>
              <a:pPr/>
              <a:t>‹#›</a:t>
            </a:fld>
            <a:endParaRPr lang="en-US"/>
          </a:p>
        </p:txBody>
      </p:sp>
      <p:sp>
        <p:nvSpPr>
          <p:cNvPr id="7" name="Rectangle 6">
            <a:extLst>
              <a:ext uri="{FF2B5EF4-FFF2-40B4-BE49-F238E27FC236}">
                <a16:creationId xmlns:a16="http://schemas.microsoft.com/office/drawing/2014/main" id="{0AE79DAC-FDC8-48E9-9DDB-41C65B9B555F}"/>
              </a:ext>
            </a:extLst>
          </p:cNvPr>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powerpoint_tagline.png">
            <a:extLst>
              <a:ext uri="{FF2B5EF4-FFF2-40B4-BE49-F238E27FC236}">
                <a16:creationId xmlns:a16="http://schemas.microsoft.com/office/drawing/2014/main" id="{12434E60-34AE-4521-BCC4-B50E7F9F2E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9" name="Picture 8" descr="powerpoint_website.png">
            <a:extLst>
              <a:ext uri="{FF2B5EF4-FFF2-40B4-BE49-F238E27FC236}">
                <a16:creationId xmlns:a16="http://schemas.microsoft.com/office/drawing/2014/main" id="{AD8445D9-50B0-4E5D-A12B-2CA24BE4A0F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0" name="Picture 9" descr="powerpoint_insidebar.jpg">
            <a:extLst>
              <a:ext uri="{FF2B5EF4-FFF2-40B4-BE49-F238E27FC236}">
                <a16:creationId xmlns:a16="http://schemas.microsoft.com/office/drawing/2014/main" id="{DC1E9EF7-CF78-4790-88AE-12529FB5D3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1" name="Picture 10" descr="powerpoint_logo.png">
            <a:extLst>
              <a:ext uri="{FF2B5EF4-FFF2-40B4-BE49-F238E27FC236}">
                <a16:creationId xmlns:a16="http://schemas.microsoft.com/office/drawing/2014/main" id="{560EE654-100E-43CB-A3A1-9D726DA9D40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Tree>
    <p:extLst>
      <p:ext uri="{BB962C8B-B14F-4D97-AF65-F5344CB8AC3E}">
        <p14:creationId xmlns:p14="http://schemas.microsoft.com/office/powerpoint/2010/main" val="3212492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2" name="Rectangle 11"/>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powerpoint_tag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14" name="Picture 13" descr="powerpoint_webs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5" name="Picture 14" descr="powerpoint_insideba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6" name="Picture 15" descr="powerpoint_logo.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
        <p:nvSpPr>
          <p:cNvPr id="17" name="Title 1"/>
          <p:cNvSpPr>
            <a:spLocks noGrp="1"/>
          </p:cNvSpPr>
          <p:nvPr>
            <p:ph type="title"/>
          </p:nvPr>
        </p:nvSpPr>
        <p:spPr>
          <a:xfrm>
            <a:off x="974241" y="3370738"/>
            <a:ext cx="7772400" cy="513379"/>
          </a:xfrm>
        </p:spPr>
        <p:txBody>
          <a:bodyPr anchor="t">
            <a:normAutofit/>
          </a:bodyPr>
          <a:lstStyle>
            <a:lvl1pPr algn="l">
              <a:defRPr sz="2400" b="1" cap="all">
                <a:solidFill>
                  <a:srgbClr val="0060A7"/>
                </a:solidFill>
                <a:latin typeface="Verdana"/>
                <a:cs typeface="Verdana"/>
              </a:defRPr>
            </a:lvl1pPr>
          </a:lstStyle>
          <a:p>
            <a:r>
              <a:rPr lang="en-US"/>
              <a:t>Click to edit Master title style</a:t>
            </a:r>
          </a:p>
        </p:txBody>
      </p:sp>
      <p:sp>
        <p:nvSpPr>
          <p:cNvPr id="18" name="Text Placeholder 2"/>
          <p:cNvSpPr>
            <a:spLocks noGrp="1"/>
          </p:cNvSpPr>
          <p:nvPr>
            <p:ph type="body" idx="1"/>
          </p:nvPr>
        </p:nvSpPr>
        <p:spPr>
          <a:xfrm>
            <a:off x="974241" y="3911137"/>
            <a:ext cx="7772400" cy="31748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241783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3" name="Rectangle 12"/>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powerpoint_tag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15" name="Picture 14" descr="powerpoint_webs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6" name="Picture 15" descr="powerpoint_insideba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7" name="Picture 16" descr="powerpoint_logo.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
        <p:nvSpPr>
          <p:cNvPr id="19" name="Content Placeholder 2"/>
          <p:cNvSpPr>
            <a:spLocks noGrp="1"/>
          </p:cNvSpPr>
          <p:nvPr>
            <p:ph sz="half" idx="1"/>
          </p:nvPr>
        </p:nvSpPr>
        <p:spPr>
          <a:xfrm>
            <a:off x="924206" y="1828578"/>
            <a:ext cx="3583798" cy="4297585"/>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3"/>
          <p:cNvSpPr>
            <a:spLocks noGrp="1"/>
          </p:cNvSpPr>
          <p:nvPr>
            <p:ph sz="half" idx="2"/>
          </p:nvPr>
        </p:nvSpPr>
        <p:spPr>
          <a:xfrm>
            <a:off x="4684922" y="1828578"/>
            <a:ext cx="4038600" cy="4297585"/>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1"/>
          <p:cNvSpPr>
            <a:spLocks noGrp="1"/>
          </p:cNvSpPr>
          <p:nvPr>
            <p:ph type="title"/>
          </p:nvPr>
        </p:nvSpPr>
        <p:spPr>
          <a:xfrm>
            <a:off x="924206" y="454065"/>
            <a:ext cx="7762593" cy="1003095"/>
          </a:xfrm>
        </p:spPr>
        <p:txBody>
          <a:bodyPr>
            <a:normAutofit/>
          </a:bodyPr>
          <a:lstStyle>
            <a:lvl1pPr>
              <a:defRPr sz="2100"/>
            </a:lvl1pPr>
          </a:lstStyle>
          <a:p>
            <a:r>
              <a:rPr lang="en-US"/>
              <a:t>Click to edit Master title style</a:t>
            </a:r>
          </a:p>
        </p:txBody>
      </p:sp>
    </p:spTree>
    <p:extLst>
      <p:ext uri="{BB962C8B-B14F-4D97-AF65-F5344CB8AC3E}">
        <p14:creationId xmlns:p14="http://schemas.microsoft.com/office/powerpoint/2010/main" val="32586761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5" name="Rectangle 14"/>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powerpoint_tag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17" name="Picture 16" descr="powerpoint_webs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8" name="Picture 17" descr="powerpoint_insideba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sp>
        <p:nvSpPr>
          <p:cNvPr id="19" name="Title 1"/>
          <p:cNvSpPr>
            <a:spLocks noGrp="1"/>
          </p:cNvSpPr>
          <p:nvPr>
            <p:ph type="title"/>
          </p:nvPr>
        </p:nvSpPr>
        <p:spPr>
          <a:xfrm>
            <a:off x="924206" y="454065"/>
            <a:ext cx="7762593" cy="1003095"/>
          </a:xfrm>
        </p:spPr>
        <p:txBody>
          <a:bodyPr>
            <a:normAutofit/>
          </a:bodyPr>
          <a:lstStyle>
            <a:lvl1pPr>
              <a:defRPr sz="2100"/>
            </a:lvl1pPr>
          </a:lstStyle>
          <a:p>
            <a:r>
              <a:rPr lang="en-US"/>
              <a:t>Click to edit Master title style</a:t>
            </a:r>
          </a:p>
        </p:txBody>
      </p:sp>
      <p:pic>
        <p:nvPicPr>
          <p:cNvPr id="20" name="Picture 19" descr="powerpoint_logo.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
        <p:nvSpPr>
          <p:cNvPr id="21" name="Text Placeholder 2"/>
          <p:cNvSpPr>
            <a:spLocks noGrp="1"/>
          </p:cNvSpPr>
          <p:nvPr>
            <p:ph type="body" idx="1"/>
          </p:nvPr>
        </p:nvSpPr>
        <p:spPr>
          <a:xfrm>
            <a:off x="924206" y="1815102"/>
            <a:ext cx="337209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Content Placeholder 3"/>
          <p:cNvSpPr>
            <a:spLocks noGrp="1"/>
          </p:cNvSpPr>
          <p:nvPr>
            <p:ph sz="half" idx="2"/>
          </p:nvPr>
        </p:nvSpPr>
        <p:spPr>
          <a:xfrm>
            <a:off x="924206" y="2454864"/>
            <a:ext cx="3419384"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4"/>
          <p:cNvSpPr>
            <a:spLocks noGrp="1"/>
          </p:cNvSpPr>
          <p:nvPr>
            <p:ph type="body" sz="quarter" idx="3"/>
          </p:nvPr>
        </p:nvSpPr>
        <p:spPr>
          <a:xfrm>
            <a:off x="4997197" y="1815102"/>
            <a:ext cx="3413024"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Content Placeholder 5"/>
          <p:cNvSpPr>
            <a:spLocks noGrp="1"/>
          </p:cNvSpPr>
          <p:nvPr>
            <p:ph sz="quarter" idx="4"/>
          </p:nvPr>
        </p:nvSpPr>
        <p:spPr>
          <a:xfrm>
            <a:off x="4997196" y="2454864"/>
            <a:ext cx="341302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11149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2" name="Rectangle 11"/>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powerpoint_tag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14" name="Picture 13" descr="powerpoint_webs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5" name="Picture 14" descr="powerpoint_insideba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6" name="Picture 15" descr="powerpoint_logo.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
        <p:nvSpPr>
          <p:cNvPr id="17" name="Title 1"/>
          <p:cNvSpPr>
            <a:spLocks noGrp="1"/>
          </p:cNvSpPr>
          <p:nvPr>
            <p:ph type="title"/>
          </p:nvPr>
        </p:nvSpPr>
        <p:spPr>
          <a:xfrm>
            <a:off x="1829758" y="5336438"/>
            <a:ext cx="5486400" cy="499869"/>
          </a:xfrm>
        </p:spPr>
        <p:txBody>
          <a:bodyPr anchor="b">
            <a:normAutofit/>
          </a:bodyPr>
          <a:lstStyle>
            <a:lvl1pPr algn="l">
              <a:defRPr sz="1800" b="1">
                <a:solidFill>
                  <a:schemeClr val="tx1"/>
                </a:solidFill>
              </a:defRPr>
            </a:lvl1pPr>
          </a:lstStyle>
          <a:p>
            <a:r>
              <a:rPr lang="en-US"/>
              <a:t>Click to edit Master title style</a:t>
            </a:r>
          </a:p>
        </p:txBody>
      </p:sp>
      <p:sp>
        <p:nvSpPr>
          <p:cNvPr id="18" name="Picture Placeholder 2"/>
          <p:cNvSpPr>
            <a:spLocks noGrp="1"/>
          </p:cNvSpPr>
          <p:nvPr>
            <p:ph type="pic" idx="1"/>
          </p:nvPr>
        </p:nvSpPr>
        <p:spPr>
          <a:xfrm>
            <a:off x="1829758" y="1904905"/>
            <a:ext cx="5486400" cy="33406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9" name="Text Placeholder 3"/>
          <p:cNvSpPr>
            <a:spLocks noGrp="1"/>
          </p:cNvSpPr>
          <p:nvPr>
            <p:ph type="body" sz="half" idx="2"/>
          </p:nvPr>
        </p:nvSpPr>
        <p:spPr>
          <a:xfrm>
            <a:off x="1829758" y="5856572"/>
            <a:ext cx="5486400" cy="302117"/>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0" name="Title 1"/>
          <p:cNvSpPr txBox="1">
            <a:spLocks/>
          </p:cNvSpPr>
          <p:nvPr userDrawn="1"/>
        </p:nvSpPr>
        <p:spPr>
          <a:xfrm>
            <a:off x="924206" y="454065"/>
            <a:ext cx="7762593" cy="100309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100" b="1" i="0" kern="1200" cap="all">
                <a:solidFill>
                  <a:srgbClr val="FFFFFF"/>
                </a:solidFill>
                <a:latin typeface=""/>
                <a:ea typeface="+mj-ea"/>
                <a:cs typeface="+mj-cs"/>
              </a:defRPr>
            </a:lvl1pPr>
          </a:lstStyle>
          <a:p>
            <a:r>
              <a:rPr lang="en-US"/>
              <a:t>Title here</a:t>
            </a:r>
          </a:p>
        </p:txBody>
      </p:sp>
    </p:spTree>
    <p:extLst>
      <p:ext uri="{BB962C8B-B14F-4D97-AF65-F5344CB8AC3E}">
        <p14:creationId xmlns:p14="http://schemas.microsoft.com/office/powerpoint/2010/main" val="12226081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9" name="Rectangle 8"/>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powerpoint_tag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732280" y="5354415"/>
            <a:ext cx="1889493" cy="197009"/>
          </a:xfrm>
          <a:prstGeom prst="rect">
            <a:avLst/>
          </a:prstGeom>
        </p:spPr>
      </p:pic>
      <p:pic>
        <p:nvPicPr>
          <p:cNvPr id="11" name="Picture 10" descr="powerpoint_webs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93806" y="796287"/>
            <a:ext cx="846997" cy="162555"/>
          </a:xfrm>
          <a:prstGeom prst="rect">
            <a:avLst/>
          </a:prstGeom>
        </p:spPr>
      </p:pic>
      <p:sp>
        <p:nvSpPr>
          <p:cNvPr id="13" name="Vertical Text Placeholder 2"/>
          <p:cNvSpPr>
            <a:spLocks noGrp="1"/>
          </p:cNvSpPr>
          <p:nvPr>
            <p:ph type="body" orient="vert" idx="1"/>
          </p:nvPr>
        </p:nvSpPr>
        <p:spPr>
          <a:xfrm>
            <a:off x="668763" y="791276"/>
            <a:ext cx="6425691" cy="53348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descr="powerpoint_logo.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7601306" y="5103853"/>
            <a:ext cx="1156922" cy="821208"/>
          </a:xfrm>
          <a:prstGeom prst="rect">
            <a:avLst/>
          </a:prstGeom>
        </p:spPr>
      </p:pic>
      <p:pic>
        <p:nvPicPr>
          <p:cNvPr id="16" name="Picture 15" descr="powerpoint_insidebar_short.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5400000">
            <a:off x="5949188" y="2181266"/>
            <a:ext cx="4464812" cy="1010412"/>
          </a:xfrm>
          <a:prstGeom prst="rect">
            <a:avLst/>
          </a:prstGeom>
        </p:spPr>
      </p:pic>
      <p:sp>
        <p:nvSpPr>
          <p:cNvPr id="17" name="Vertical Title 1"/>
          <p:cNvSpPr>
            <a:spLocks noGrp="1"/>
          </p:cNvSpPr>
          <p:nvPr>
            <p:ph type="title" orient="vert" hasCustomPrompt="1"/>
          </p:nvPr>
        </p:nvSpPr>
        <p:spPr>
          <a:xfrm>
            <a:off x="7676389" y="791276"/>
            <a:ext cx="1010412" cy="5334887"/>
          </a:xfrm>
        </p:spPr>
        <p:txBody>
          <a:bodyPr vert="eaVert">
            <a:normAutofit/>
          </a:bodyPr>
          <a:lstStyle>
            <a:lvl1pPr>
              <a:defRPr sz="2000"/>
            </a:lvl1pPr>
          </a:lstStyle>
          <a:p>
            <a:r>
              <a:rPr lang="en-US"/>
              <a:t>Click to edit </a:t>
            </a:r>
            <a:br>
              <a:rPr lang="en-US"/>
            </a:br>
            <a:r>
              <a:rPr lang="en-US"/>
              <a:t>Master title style</a:t>
            </a:r>
          </a:p>
        </p:txBody>
      </p:sp>
    </p:spTree>
    <p:extLst>
      <p:ext uri="{BB962C8B-B14F-4D97-AF65-F5344CB8AC3E}">
        <p14:creationId xmlns:p14="http://schemas.microsoft.com/office/powerpoint/2010/main" val="750053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7" name="Rectangle 6"/>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powerpoint_tag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9" name="Picture 8" descr="powerpoint_webs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0" name="Picture 9" descr="powerpoint_insideba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sp>
        <p:nvSpPr>
          <p:cNvPr id="11" name="Title 1"/>
          <p:cNvSpPr>
            <a:spLocks noGrp="1"/>
          </p:cNvSpPr>
          <p:nvPr>
            <p:ph type="title"/>
          </p:nvPr>
        </p:nvSpPr>
        <p:spPr>
          <a:xfrm>
            <a:off x="924206" y="454065"/>
            <a:ext cx="7762593" cy="1003095"/>
          </a:xfrm>
        </p:spPr>
        <p:txBody>
          <a:bodyPr>
            <a:normAutofit/>
          </a:bodyPr>
          <a:lstStyle>
            <a:lvl1pPr>
              <a:defRPr sz="2100"/>
            </a:lvl1pPr>
          </a:lstStyle>
          <a:p>
            <a:r>
              <a:rPr lang="en-US"/>
              <a:t>Click to edit Master title style</a:t>
            </a:r>
          </a:p>
        </p:txBody>
      </p:sp>
      <p:pic>
        <p:nvPicPr>
          <p:cNvPr id="12" name="Picture 11" descr="powerpoint_logo.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
        <p:nvSpPr>
          <p:cNvPr id="13" name="Vertical Text Placeholder 2"/>
          <p:cNvSpPr>
            <a:spLocks noGrp="1"/>
          </p:cNvSpPr>
          <p:nvPr>
            <p:ph type="body" orient="vert" idx="1"/>
          </p:nvPr>
        </p:nvSpPr>
        <p:spPr>
          <a:xfrm>
            <a:off x="590180" y="1746479"/>
            <a:ext cx="7775892" cy="44307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3102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434F47-3A99-4701-A7D9-FE6C4D9DA92E}" type="datetimeFigureOut">
              <a:rPr lang="en-US" smtClean="0"/>
              <a:t>4/27/2022</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a:xfrm>
            <a:off x="8273317" y="6116070"/>
            <a:ext cx="413483" cy="365125"/>
          </a:xfrm>
        </p:spPr>
        <p:txBody>
          <a:bodyPr/>
          <a:lstStyle/>
          <a:p>
            <a:fld id="{D57F1E4F-1CFF-5643-939E-217C01CDF565}" type="slidenum">
              <a:rPr lang="en-US" smtClean="0"/>
              <a:pPr/>
              <a:t>‹#›</a:t>
            </a:fld>
            <a:endParaRPr lang="en-US"/>
          </a:p>
        </p:txBody>
      </p:sp>
      <p:sp>
        <p:nvSpPr>
          <p:cNvPr id="7" name="Rectangle 6">
            <a:extLst>
              <a:ext uri="{FF2B5EF4-FFF2-40B4-BE49-F238E27FC236}">
                <a16:creationId xmlns:a16="http://schemas.microsoft.com/office/drawing/2014/main" id="{16B9BDD7-2ECA-4307-AF51-81E3613E6CF7}"/>
              </a:ext>
            </a:extLst>
          </p:cNvPr>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powerpoint_tagline.png">
            <a:extLst>
              <a:ext uri="{FF2B5EF4-FFF2-40B4-BE49-F238E27FC236}">
                <a16:creationId xmlns:a16="http://schemas.microsoft.com/office/drawing/2014/main" id="{36D451C9-23CA-442B-BAB8-12D9238544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9" name="Picture 8" descr="powerpoint_website.png">
            <a:extLst>
              <a:ext uri="{FF2B5EF4-FFF2-40B4-BE49-F238E27FC236}">
                <a16:creationId xmlns:a16="http://schemas.microsoft.com/office/drawing/2014/main" id="{3AF635A5-1DE2-4FBA-87D9-D666901A26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0" name="Picture 9" descr="powerpoint_insidebar.jpg">
            <a:extLst>
              <a:ext uri="{FF2B5EF4-FFF2-40B4-BE49-F238E27FC236}">
                <a16:creationId xmlns:a16="http://schemas.microsoft.com/office/drawing/2014/main" id="{33903EB3-AA06-476C-BC16-CFBD5D55F58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1" name="Picture 10" descr="powerpoint_logo.png">
            <a:extLst>
              <a:ext uri="{FF2B5EF4-FFF2-40B4-BE49-F238E27FC236}">
                <a16:creationId xmlns:a16="http://schemas.microsoft.com/office/drawing/2014/main" id="{C03C408F-7B1B-4BB1-95AF-5D44B383397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Tree>
    <p:extLst>
      <p:ext uri="{BB962C8B-B14F-4D97-AF65-F5344CB8AC3E}">
        <p14:creationId xmlns:p14="http://schemas.microsoft.com/office/powerpoint/2010/main" val="3604840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E62588-EC5C-453B-A942-AA1C7EFEEF33}" type="datetimeFigureOut">
              <a:rPr lang="en-US" smtClean="0"/>
              <a:t>4/27/2022</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
        <p:nvSpPr>
          <p:cNvPr id="8" name="Rectangle 7">
            <a:extLst>
              <a:ext uri="{FF2B5EF4-FFF2-40B4-BE49-F238E27FC236}">
                <a16:creationId xmlns:a16="http://schemas.microsoft.com/office/drawing/2014/main" id="{A6CF937F-5FE9-4717-AB0D-7933DB4960BB}"/>
              </a:ext>
            </a:extLst>
          </p:cNvPr>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powerpoint_tagline.png">
            <a:extLst>
              <a:ext uri="{FF2B5EF4-FFF2-40B4-BE49-F238E27FC236}">
                <a16:creationId xmlns:a16="http://schemas.microsoft.com/office/drawing/2014/main" id="{DA823951-43E1-41AE-BEBF-AD848A055E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10" name="Picture 9" descr="powerpoint_website.png">
            <a:extLst>
              <a:ext uri="{FF2B5EF4-FFF2-40B4-BE49-F238E27FC236}">
                <a16:creationId xmlns:a16="http://schemas.microsoft.com/office/drawing/2014/main" id="{CD45E94A-47FE-4805-A1E7-E5F7297795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1" name="Picture 10" descr="powerpoint_insidebar.jpg">
            <a:extLst>
              <a:ext uri="{FF2B5EF4-FFF2-40B4-BE49-F238E27FC236}">
                <a16:creationId xmlns:a16="http://schemas.microsoft.com/office/drawing/2014/main" id="{9A8C54FC-E667-4771-8D47-669FFA9A306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2" name="Picture 11" descr="powerpoint_logo.png">
            <a:extLst>
              <a:ext uri="{FF2B5EF4-FFF2-40B4-BE49-F238E27FC236}">
                <a16:creationId xmlns:a16="http://schemas.microsoft.com/office/drawing/2014/main" id="{1B57E987-35FF-4C55-88CC-DBE3EDAA1AF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Tree>
    <p:extLst>
      <p:ext uri="{BB962C8B-B14F-4D97-AF65-F5344CB8AC3E}">
        <p14:creationId xmlns:p14="http://schemas.microsoft.com/office/powerpoint/2010/main" val="3219282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D5D575-BDA5-4AAF-81DC-5D38C213A391}" type="datetimeFigureOut">
              <a:rPr lang="en-US" smtClean="0"/>
              <a:t>4/27/2022</a:t>
            </a:fld>
            <a:endParaRPr lang="en-US"/>
          </a:p>
        </p:txBody>
      </p:sp>
      <p:sp>
        <p:nvSpPr>
          <p:cNvPr id="8" name="Footer Placeholder 7"/>
          <p:cNvSpPr>
            <a:spLocks noGrp="1"/>
          </p:cNvSpPr>
          <p:nvPr>
            <p:ph type="ftr" sz="quarter" idx="11"/>
          </p:nvPr>
        </p:nvSpPr>
        <p:spPr/>
        <p:txBody>
          <a:bodyPr/>
          <a:lstStyle/>
          <a:p>
            <a:r>
              <a:rPr lang="en-US"/>
              <a:t>
              </a:t>
            </a:r>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
        <p:nvSpPr>
          <p:cNvPr id="10" name="Rectangle 9">
            <a:extLst>
              <a:ext uri="{FF2B5EF4-FFF2-40B4-BE49-F238E27FC236}">
                <a16:creationId xmlns:a16="http://schemas.microsoft.com/office/drawing/2014/main" id="{B6574A57-C42D-40ED-9936-A9BD05DEAFB0}"/>
              </a:ext>
            </a:extLst>
          </p:cNvPr>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powerpoint_tagline.png">
            <a:extLst>
              <a:ext uri="{FF2B5EF4-FFF2-40B4-BE49-F238E27FC236}">
                <a16:creationId xmlns:a16="http://schemas.microsoft.com/office/drawing/2014/main" id="{2A1542C8-AA6D-4052-82AD-1C8132C5C5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12" name="Picture 11" descr="powerpoint_website.png">
            <a:extLst>
              <a:ext uri="{FF2B5EF4-FFF2-40B4-BE49-F238E27FC236}">
                <a16:creationId xmlns:a16="http://schemas.microsoft.com/office/drawing/2014/main" id="{58473808-00CF-4ACB-9FCC-355D010C38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3" name="Picture 12" descr="powerpoint_insidebar.jpg">
            <a:extLst>
              <a:ext uri="{FF2B5EF4-FFF2-40B4-BE49-F238E27FC236}">
                <a16:creationId xmlns:a16="http://schemas.microsoft.com/office/drawing/2014/main" id="{32B0F2DE-0A7F-427F-8F88-D95F7D414E7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4" name="Picture 13" descr="powerpoint_logo.png">
            <a:extLst>
              <a:ext uri="{FF2B5EF4-FFF2-40B4-BE49-F238E27FC236}">
                <a16:creationId xmlns:a16="http://schemas.microsoft.com/office/drawing/2014/main" id="{8DD66CF2-521B-48F6-8B46-D3F77166E12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Tree>
    <p:extLst>
      <p:ext uri="{BB962C8B-B14F-4D97-AF65-F5344CB8AC3E}">
        <p14:creationId xmlns:p14="http://schemas.microsoft.com/office/powerpoint/2010/main" val="1742099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Federal Funding Opportunity Number: MBDA-OBD-2016-2004577</a:t>
            </a:r>
          </a:p>
        </p:txBody>
      </p:sp>
      <p:sp>
        <p:nvSpPr>
          <p:cNvPr id="5" name="Slide Number Placeholder 4"/>
          <p:cNvSpPr>
            <a:spLocks noGrp="1"/>
          </p:cNvSpPr>
          <p:nvPr>
            <p:ph type="sldNum" sz="quarter" idx="12"/>
          </p:nvPr>
        </p:nvSpPr>
        <p:spPr/>
        <p:txBody>
          <a:bodyPr/>
          <a:lstStyle/>
          <a:p>
            <a:fld id="{B9717AB4-AEBB-3342-AC3F-86F316DCF676}" type="slidenum">
              <a:rPr lang="en-US" smtClean="0"/>
              <a:t>‹#›</a:t>
            </a:fld>
            <a:endParaRPr lang="en-US"/>
          </a:p>
        </p:txBody>
      </p:sp>
    </p:spTree>
    <p:extLst>
      <p:ext uri="{BB962C8B-B14F-4D97-AF65-F5344CB8AC3E}">
        <p14:creationId xmlns:p14="http://schemas.microsoft.com/office/powerpoint/2010/main" val="2199661402"/>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Federal Funding Opportunity Number: MBDA-OBD-2016-2004577</a:t>
            </a:r>
          </a:p>
        </p:txBody>
      </p:sp>
      <p:sp>
        <p:nvSpPr>
          <p:cNvPr id="4" name="Slide Number Placeholder 3"/>
          <p:cNvSpPr>
            <a:spLocks noGrp="1"/>
          </p:cNvSpPr>
          <p:nvPr>
            <p:ph type="sldNum" sz="quarter" idx="12"/>
          </p:nvPr>
        </p:nvSpPr>
        <p:spPr/>
        <p:txBody>
          <a:bodyPr/>
          <a:lstStyle/>
          <a:p>
            <a:fld id="{B9717AB4-AEBB-3342-AC3F-86F316DCF676}" type="slidenum">
              <a:rPr lang="en-US" smtClean="0"/>
              <a:t>‹#›</a:t>
            </a:fld>
            <a:endParaRPr lang="en-US"/>
          </a:p>
        </p:txBody>
      </p:sp>
    </p:spTree>
    <p:extLst>
      <p:ext uri="{BB962C8B-B14F-4D97-AF65-F5344CB8AC3E}">
        <p14:creationId xmlns:p14="http://schemas.microsoft.com/office/powerpoint/2010/main" val="194903538"/>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Federal Funding Opportunity Number: MBDA-OBD-2016-2004577</a:t>
            </a:r>
          </a:p>
        </p:txBody>
      </p:sp>
      <p:sp>
        <p:nvSpPr>
          <p:cNvPr id="7" name="Slide Number Placeholder 6"/>
          <p:cNvSpPr>
            <a:spLocks noGrp="1"/>
          </p:cNvSpPr>
          <p:nvPr>
            <p:ph type="sldNum" sz="quarter" idx="12"/>
          </p:nvPr>
        </p:nvSpPr>
        <p:spPr/>
        <p:txBody>
          <a:bodyPr/>
          <a:lstStyle/>
          <a:p>
            <a:fld id="{B9717AB4-AEBB-3342-AC3F-86F316DCF676}" type="slidenum">
              <a:rPr lang="en-US" smtClean="0"/>
              <a:t>‹#›</a:t>
            </a:fld>
            <a:endParaRPr lang="en-US"/>
          </a:p>
        </p:txBody>
      </p:sp>
    </p:spTree>
    <p:extLst>
      <p:ext uri="{BB962C8B-B14F-4D97-AF65-F5344CB8AC3E}">
        <p14:creationId xmlns:p14="http://schemas.microsoft.com/office/powerpoint/2010/main" val="4153679193"/>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BF110E-D48F-4A61-BE6D-11D38A61FE05}" type="datetimeFigureOut">
              <a:rPr lang="en-US" smtClean="0"/>
              <a:t>4/27/2022</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
        <p:nvSpPr>
          <p:cNvPr id="8" name="Rectangle 7">
            <a:extLst>
              <a:ext uri="{FF2B5EF4-FFF2-40B4-BE49-F238E27FC236}">
                <a16:creationId xmlns:a16="http://schemas.microsoft.com/office/drawing/2014/main" id="{68AC798F-B046-40E5-A77E-9C6F6341ED8C}"/>
              </a:ext>
            </a:extLst>
          </p:cNvPr>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powerpoint_tagline.png">
            <a:extLst>
              <a:ext uri="{FF2B5EF4-FFF2-40B4-BE49-F238E27FC236}">
                <a16:creationId xmlns:a16="http://schemas.microsoft.com/office/drawing/2014/main" id="{A5EBCA99-89D0-477D-B9DD-A7D1722153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10" name="Picture 9" descr="powerpoint_website.png">
            <a:extLst>
              <a:ext uri="{FF2B5EF4-FFF2-40B4-BE49-F238E27FC236}">
                <a16:creationId xmlns:a16="http://schemas.microsoft.com/office/drawing/2014/main" id="{26562446-FC3A-4A9F-AF97-D4971E82C35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1" name="Picture 10" descr="powerpoint_insidebar.jpg">
            <a:extLst>
              <a:ext uri="{FF2B5EF4-FFF2-40B4-BE49-F238E27FC236}">
                <a16:creationId xmlns:a16="http://schemas.microsoft.com/office/drawing/2014/main" id="{BF75FCF0-DABF-4D44-87E1-B4B572F8498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2" name="Picture 11" descr="powerpoint_logo.png">
            <a:extLst>
              <a:ext uri="{FF2B5EF4-FFF2-40B4-BE49-F238E27FC236}">
                <a16:creationId xmlns:a16="http://schemas.microsoft.com/office/drawing/2014/main" id="{E6E1EA12-DD27-41FC-9A2A-D48022563CA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
        <p:nvSpPr>
          <p:cNvPr id="13" name="Title 1">
            <a:extLst>
              <a:ext uri="{FF2B5EF4-FFF2-40B4-BE49-F238E27FC236}">
                <a16:creationId xmlns:a16="http://schemas.microsoft.com/office/drawing/2014/main" id="{3C9C0EF6-4013-455F-85D6-3CBAAF359955}"/>
              </a:ext>
            </a:extLst>
          </p:cNvPr>
          <p:cNvSpPr txBox="1">
            <a:spLocks/>
          </p:cNvSpPr>
          <p:nvPr userDrawn="1"/>
        </p:nvSpPr>
        <p:spPr>
          <a:xfrm>
            <a:off x="924206" y="454065"/>
            <a:ext cx="7762593" cy="100309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100" b="1" i="0" kern="1200" cap="all">
                <a:solidFill>
                  <a:srgbClr val="FFFFFF"/>
                </a:solidFill>
                <a:latin typeface=""/>
                <a:ea typeface="+mj-ea"/>
                <a:cs typeface="+mj-cs"/>
              </a:defRPr>
            </a:lvl1pPr>
          </a:lstStyle>
          <a:p>
            <a:r>
              <a:rPr lang="en-US"/>
              <a:t>Title here</a:t>
            </a:r>
          </a:p>
        </p:txBody>
      </p:sp>
    </p:spTree>
    <p:extLst>
      <p:ext uri="{BB962C8B-B14F-4D97-AF65-F5344CB8AC3E}">
        <p14:creationId xmlns:p14="http://schemas.microsoft.com/office/powerpoint/2010/main" val="3042299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Federal Funding Opportunity Number: MBDA-OBD-2016-2004577</a:t>
            </a:r>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9717AB4-AEBB-3342-AC3F-86F316DCF676}" type="slidenum">
              <a:rPr lang="en-US" smtClean="0"/>
              <a:t>‹#›</a:t>
            </a:fld>
            <a:endParaRPr lang="en-US"/>
          </a:p>
        </p:txBody>
      </p:sp>
    </p:spTree>
    <p:extLst>
      <p:ext uri="{BB962C8B-B14F-4D97-AF65-F5344CB8AC3E}">
        <p14:creationId xmlns:p14="http://schemas.microsoft.com/office/powerpoint/2010/main" val="298039666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650" r:id="rId19"/>
    <p:sldLayoutId id="2147483651" r:id="rId20"/>
    <p:sldLayoutId id="2147483652" r:id="rId21"/>
    <p:sldLayoutId id="2147483653" r:id="rId22"/>
    <p:sldLayoutId id="2147483657" r:id="rId23"/>
    <p:sldLayoutId id="2147483659" r:id="rId24"/>
    <p:sldLayoutId id="2147483658" r:id="rId25"/>
  </p:sldLayoutIdLst>
  <p:hf hd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mbda.gov/"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beyondbenign.org/"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grants.gov/"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lacliniquewp.com/checklist-wordpress/"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reportcontentwriter.wordpress.com/tag/professional-goals"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pixabay.com/en/thank-you-thanks-gratitude-2011012/"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rawpixel.com/image/648567/free-image-rawpixel"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pixabay.com/illustrations/elephant-proboscis-shield-reminder-279901/"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1.jpeg"/><Relationship Id="rId7" Type="http://schemas.openxmlformats.org/officeDocument/2006/relationships/hyperlink" Target="http://www.pngall.com/mission-pn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freepngimg.com/png/18797-vision-png-picture" TargetMode="External"/><Relationship Id="rId4" Type="http://schemas.openxmlformats.org/officeDocument/2006/relationships/image" Target="../media/image12.png"/><Relationship Id="rId9" Type="http://schemas.openxmlformats.org/officeDocument/2006/relationships/hyperlink" Target="https://www.picserver.org/highway-signs2/g/growth-strategy.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18753" y="2585653"/>
            <a:ext cx="5842659" cy="1709702"/>
          </a:xfrm>
        </p:spPr>
        <p:txBody>
          <a:bodyPr>
            <a:normAutofit fontScale="90000"/>
          </a:bodyPr>
          <a:lstStyle/>
          <a:p>
            <a:br>
              <a:rPr lang="en-US">
                <a:latin typeface="Times New Roman" panose="02020603050405020304" pitchFamily="18" charset="0"/>
                <a:cs typeface="Times New Roman" panose="02020603050405020304" pitchFamily="18" charset="0"/>
              </a:rPr>
            </a:br>
            <a:r>
              <a:rPr lang="en-US" sz="1600">
                <a:latin typeface="Times New Roman" panose="02020603050405020304" pitchFamily="18" charset="0"/>
                <a:cs typeface="Times New Roman" panose="02020603050405020304" pitchFamily="18" charset="0"/>
              </a:rPr>
              <a:t>PRE-APPLICATION CONFERENCE</a:t>
            </a:r>
            <a:br>
              <a:rPr lang="en-US" sz="1600">
                <a:latin typeface="Times New Roman" panose="02020603050405020304" pitchFamily="18" charset="0"/>
                <a:cs typeface="Times New Roman" panose="02020603050405020304" pitchFamily="18" charset="0"/>
              </a:rPr>
            </a:br>
            <a:r>
              <a:rPr lang="en-US" sz="1600">
                <a:latin typeface="Times New Roman" panose="02020603050405020304" pitchFamily="18" charset="0"/>
                <a:cs typeface="Times New Roman" panose="02020603050405020304" pitchFamily="18" charset="0"/>
              </a:rPr>
              <a:t>MBDA Business Center Program </a:t>
            </a:r>
            <a:br>
              <a:rPr lang="en-US" sz="1600">
                <a:latin typeface="Times New Roman" panose="02020603050405020304" pitchFamily="18" charset="0"/>
                <a:cs typeface="Times New Roman" panose="02020603050405020304" pitchFamily="18" charset="0"/>
              </a:rPr>
            </a:br>
            <a:r>
              <a:rPr lang="en-US" sz="1600">
                <a:latin typeface="Times New Roman" panose="02020603050405020304" pitchFamily="18" charset="0"/>
                <a:cs typeface="Times New Roman" panose="02020603050405020304" pitchFamily="18" charset="0"/>
              </a:rPr>
              <a:t>Notice of  funding opportunity announcement </a:t>
            </a:r>
            <a:br>
              <a:rPr lang="en-US" sz="1600">
                <a:latin typeface="Times New Roman" panose="02020603050405020304" pitchFamily="18" charset="0"/>
                <a:cs typeface="Times New Roman" panose="02020603050405020304" pitchFamily="18" charset="0"/>
              </a:rPr>
            </a:br>
            <a:r>
              <a:rPr lang="en-US" sz="1600">
                <a:latin typeface="Times New Roman" panose="02020603050405020304" pitchFamily="18" charset="0"/>
                <a:cs typeface="Times New Roman" panose="02020603050405020304" pitchFamily="18" charset="0"/>
              </a:rPr>
              <a:t>MBDA-OBD-2022-2007282</a:t>
            </a:r>
            <a:br>
              <a:rPr lang="en-US" sz="1600">
                <a:latin typeface="Times New Roman" panose="02020603050405020304" pitchFamily="18" charset="0"/>
                <a:cs typeface="Times New Roman" panose="02020603050405020304" pitchFamily="18" charset="0"/>
              </a:rPr>
            </a:br>
            <a:r>
              <a:rPr lang="en-US" sz="1600">
                <a:latin typeface="Times New Roman" panose="02020603050405020304" pitchFamily="18" charset="0"/>
                <a:cs typeface="Times New Roman" panose="02020603050405020304" pitchFamily="18" charset="0"/>
              </a:rPr>
              <a:t>April 28, 2022</a:t>
            </a:r>
            <a:br>
              <a:rPr lang="en-US" sz="1600">
                <a:latin typeface="Times New Roman" panose="02020603050405020304" pitchFamily="18" charset="0"/>
                <a:cs typeface="Times New Roman" panose="02020603050405020304" pitchFamily="18" charset="0"/>
              </a:rPr>
            </a:br>
            <a:r>
              <a:rPr lang="en-US" sz="1600">
                <a:latin typeface="Times New Roman" panose="02020603050405020304" pitchFamily="18" charset="0"/>
                <a:cs typeface="Times New Roman" panose="02020603050405020304" pitchFamily="18" charset="0"/>
              </a:rPr>
              <a:t>2:00 – 3:00pm </a:t>
            </a:r>
            <a:r>
              <a:rPr lang="en-US" sz="1600" err="1">
                <a:latin typeface="Times New Roman" panose="02020603050405020304" pitchFamily="18" charset="0"/>
                <a:cs typeface="Times New Roman" panose="02020603050405020304" pitchFamily="18" charset="0"/>
              </a:rPr>
              <a:t>EsT</a:t>
            </a:r>
            <a:br>
              <a:rPr lang="en-US" sz="1600">
                <a:latin typeface="Times New Roman" panose="02020603050405020304" pitchFamily="18" charset="0"/>
                <a:cs typeface="Times New Roman" panose="02020603050405020304" pitchFamily="18" charset="0"/>
              </a:rPr>
            </a:br>
            <a:br>
              <a:rPr lang="en-US" sz="1800">
                <a:latin typeface="Times New Roman" panose="02020603050405020304" pitchFamily="18" charset="0"/>
                <a:cs typeface="Times New Roman" panose="02020603050405020304" pitchFamily="18" charset="0"/>
              </a:rPr>
            </a:br>
            <a:endParaRPr lang="en-US" sz="1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586959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125CE9-E8E8-4F08-B163-C503D394EDE0}"/>
              </a:ext>
            </a:extLst>
          </p:cNvPr>
          <p:cNvSpPr>
            <a:spLocks noGrp="1"/>
          </p:cNvSpPr>
          <p:nvPr>
            <p:ph type="title"/>
          </p:nvPr>
        </p:nvSpPr>
        <p:spPr>
          <a:xfrm>
            <a:off x="-227688" y="0"/>
            <a:ext cx="7704667" cy="1981200"/>
          </a:xfrm>
        </p:spPr>
        <p:txBody>
          <a:bodyPr/>
          <a:lstStyle/>
          <a:p>
            <a:r>
              <a:rPr lang="en-US" b="1">
                <a:solidFill>
                  <a:schemeClr val="bg1"/>
                </a:solidFill>
                <a:latin typeface="Times New Roman" panose="02020603050405020304" pitchFamily="18" charset="0"/>
                <a:cs typeface="Times New Roman" panose="02020603050405020304" pitchFamily="18" charset="0"/>
              </a:rPr>
              <a:t>Program Priorities (Cont.)</a:t>
            </a:r>
          </a:p>
        </p:txBody>
      </p:sp>
      <p:sp>
        <p:nvSpPr>
          <p:cNvPr id="2" name="Content Placeholder 1">
            <a:extLst>
              <a:ext uri="{FF2B5EF4-FFF2-40B4-BE49-F238E27FC236}">
                <a16:creationId xmlns:a16="http://schemas.microsoft.com/office/drawing/2014/main" id="{758E19A9-DB70-4598-ABE8-7E946AA2394E}"/>
              </a:ext>
            </a:extLst>
          </p:cNvPr>
          <p:cNvSpPr>
            <a:spLocks noGrp="1"/>
          </p:cNvSpPr>
          <p:nvPr>
            <p:ph idx="1"/>
          </p:nvPr>
        </p:nvSpPr>
        <p:spPr>
          <a:xfrm>
            <a:off x="860343" y="1446627"/>
            <a:ext cx="7704667" cy="4957308"/>
          </a:xfrm>
        </p:spPr>
        <p:txBody>
          <a:bodyPr>
            <a:noAutofit/>
          </a:bodyPr>
          <a:lstStyle/>
          <a:p>
            <a:pPr marL="0" indent="0">
              <a:buNone/>
            </a:pPr>
            <a:r>
              <a:rPr lang="en-US" sz="1800" b="1" i="0" u="none" strike="noStrike" baseline="0">
                <a:latin typeface="Times New Roman" panose="02020603050405020304" pitchFamily="18" charset="0"/>
              </a:rPr>
              <a:t>Capacity Building</a:t>
            </a:r>
            <a:r>
              <a:rPr lang="en-US" sz="1800" b="0" i="0" u="none" strike="noStrike" baseline="0">
                <a:latin typeface="Times New Roman" panose="02020603050405020304" pitchFamily="18" charset="0"/>
              </a:rPr>
              <a:t>: The Business Center is required to provide MBEs with one-on-one business counseling. The goals of these services may be to improve operational efficiencies, increase resources, build scale, manage risk, increase liability thresholds, strengthen management teams, facilitate access to financing, increase profits and owner equity, and integrate new technology and equipment. Business Centers may support MBEs in activities including, but not limited to:</a:t>
            </a:r>
          </a:p>
          <a:p>
            <a:pPr marR="1800"/>
            <a:r>
              <a:rPr lang="en-US" sz="1800" b="0" i="0" u="none" strike="noStrike" baseline="0">
                <a:latin typeface="Times New Roman" panose="02020603050405020304" pitchFamily="18" charset="0"/>
              </a:rPr>
              <a:t>Access to capital: increasing awareness of basic credit practices and credit requirements; assisting in the development of business plans, financial packages, and credit applications.</a:t>
            </a:r>
          </a:p>
          <a:p>
            <a:pPr marR="1340"/>
            <a:r>
              <a:rPr lang="en-US" sz="1800" b="0" i="0" u="none" strike="noStrike" baseline="0">
                <a:latin typeface="Times New Roman" panose="02020603050405020304" pitchFamily="18" charset="0"/>
              </a:rPr>
              <a:t>Management Counseling: assistance and resources relating to management, technological and technical assistance, financial, legal, and marketing services, and services related to workforce development.</a:t>
            </a:r>
          </a:p>
          <a:p>
            <a:pPr marL="0" indent="0">
              <a:buNone/>
            </a:pPr>
            <a:endParaRPr lang="en-US" sz="120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BAB6E2B-28D2-4627-B02A-6D138A2C7499}"/>
              </a:ext>
            </a:extLst>
          </p:cNvPr>
          <p:cNvSpPr txBox="1"/>
          <p:nvPr/>
        </p:nvSpPr>
        <p:spPr>
          <a:xfrm>
            <a:off x="4119154" y="6403935"/>
            <a:ext cx="419864" cy="307777"/>
          </a:xfrm>
          <a:prstGeom prst="rect">
            <a:avLst/>
          </a:prstGeom>
          <a:noFill/>
        </p:spPr>
        <p:txBody>
          <a:bodyPr wrap="square" rtlCol="0">
            <a:spAutoFit/>
          </a:bodyPr>
          <a:lstStyle/>
          <a:p>
            <a:pPr algn="ctr"/>
            <a:r>
              <a:rPr lang="en-US" sz="1400" b="1">
                <a:latin typeface="Times New Roman" panose="02020603050405020304" pitchFamily="18" charset="0"/>
                <a:cs typeface="Times New Roman" panose="02020603050405020304" pitchFamily="18" charset="0"/>
              </a:rPr>
              <a:t>9</a:t>
            </a:r>
          </a:p>
        </p:txBody>
      </p:sp>
    </p:spTree>
    <p:extLst>
      <p:ext uri="{BB962C8B-B14F-4D97-AF65-F5344CB8AC3E}">
        <p14:creationId xmlns:p14="http://schemas.microsoft.com/office/powerpoint/2010/main" val="263742690"/>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125CE9-E8E8-4F08-B163-C503D394EDE0}"/>
              </a:ext>
            </a:extLst>
          </p:cNvPr>
          <p:cNvSpPr>
            <a:spLocks noGrp="1"/>
          </p:cNvSpPr>
          <p:nvPr>
            <p:ph type="title"/>
          </p:nvPr>
        </p:nvSpPr>
        <p:spPr>
          <a:xfrm>
            <a:off x="-227688" y="0"/>
            <a:ext cx="7704667" cy="1981200"/>
          </a:xfrm>
        </p:spPr>
        <p:txBody>
          <a:bodyPr/>
          <a:lstStyle/>
          <a:p>
            <a:r>
              <a:rPr lang="en-US" b="1">
                <a:solidFill>
                  <a:schemeClr val="bg1"/>
                </a:solidFill>
                <a:latin typeface="Times New Roman" panose="02020603050405020304" pitchFamily="18" charset="0"/>
                <a:cs typeface="Times New Roman" panose="02020603050405020304" pitchFamily="18" charset="0"/>
              </a:rPr>
              <a:t>Program Priorities (Cont.)</a:t>
            </a:r>
          </a:p>
        </p:txBody>
      </p:sp>
      <p:sp>
        <p:nvSpPr>
          <p:cNvPr id="2" name="Content Placeholder 1">
            <a:extLst>
              <a:ext uri="{FF2B5EF4-FFF2-40B4-BE49-F238E27FC236}">
                <a16:creationId xmlns:a16="http://schemas.microsoft.com/office/drawing/2014/main" id="{758E19A9-DB70-4598-ABE8-7E946AA2394E}"/>
              </a:ext>
            </a:extLst>
          </p:cNvPr>
          <p:cNvSpPr>
            <a:spLocks noGrp="1"/>
          </p:cNvSpPr>
          <p:nvPr>
            <p:ph idx="1"/>
          </p:nvPr>
        </p:nvSpPr>
        <p:spPr>
          <a:xfrm>
            <a:off x="860343" y="1730650"/>
            <a:ext cx="7704667" cy="4827173"/>
          </a:xfrm>
        </p:spPr>
        <p:txBody>
          <a:bodyPr>
            <a:noAutofit/>
          </a:bodyPr>
          <a:lstStyle/>
          <a:p>
            <a:pPr marL="0" indent="0">
              <a:buNone/>
            </a:pPr>
            <a:r>
              <a:rPr lang="en-US" sz="1800" b="1" i="0" u="none" strike="noStrike" baseline="0">
                <a:latin typeface="Times New Roman" panose="02020603050405020304" pitchFamily="18" charset="0"/>
              </a:rPr>
              <a:t>Navigation</a:t>
            </a:r>
            <a:r>
              <a:rPr lang="en-US" sz="1800" b="0" i="0" u="none" strike="noStrike" baseline="0">
                <a:latin typeface="Times New Roman" panose="02020603050405020304" pitchFamily="18" charset="0"/>
              </a:rPr>
              <a:t>: The Business Center must facilitate referrals and connections to an ecosystem of organizations that can support MBE growth and competitiveness. Referral organizations can include but need not be limited to: Federal agencies or programs, including those distributed through state, local, non-profit, and private sector entities; state and municipal governments; major employer firms; chambers of commerce and other local economic development organizations; financial institutions; and community-based organizations. Business Centers must develop, cultivate, and maintain a network of strategic partnerships that foster access by MBEs to economic markets, capital, contracts, or other resources that facilitate their growth. As part of their network, Business Centers are required by law to establish or growth. As part of their network, Business Centers are required by law to establish or continue a referral relationship with at least one community-based organization. A community-based organization is a public or private nonprofit organization of demonstrated effectiveness that is representative of a community or significant segments of a community; and provides educational or related services to individuals in the community.</a:t>
            </a:r>
          </a:p>
          <a:p>
            <a:pPr marL="0" indent="0" algn="l">
              <a:buNone/>
            </a:pPr>
            <a:endParaRPr lang="en-US" sz="1800" b="0" i="0" u="none" strike="noStrike" baseline="0">
              <a:latin typeface="Times New Roman" panose="02020603050405020304" pitchFamily="18" charset="0"/>
            </a:endParaRPr>
          </a:p>
          <a:p>
            <a:pPr algn="l"/>
            <a:endParaRPr lang="en-US" sz="120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BAB6E2B-28D2-4627-B02A-6D138A2C7499}"/>
              </a:ext>
            </a:extLst>
          </p:cNvPr>
          <p:cNvSpPr txBox="1"/>
          <p:nvPr/>
        </p:nvSpPr>
        <p:spPr>
          <a:xfrm>
            <a:off x="4119154" y="6403935"/>
            <a:ext cx="419864" cy="307777"/>
          </a:xfrm>
          <a:prstGeom prst="rect">
            <a:avLst/>
          </a:prstGeom>
          <a:noFill/>
        </p:spPr>
        <p:txBody>
          <a:bodyPr wrap="square" rtlCol="0">
            <a:spAutoFit/>
          </a:bodyPr>
          <a:lstStyle/>
          <a:p>
            <a:pPr algn="ctr"/>
            <a:r>
              <a:rPr lang="en-US" sz="1400" b="1">
                <a:latin typeface="Times New Roman" panose="02020603050405020304" pitchFamily="18" charset="0"/>
                <a:cs typeface="Times New Roman" panose="02020603050405020304" pitchFamily="18" charset="0"/>
              </a:rPr>
              <a:t>9</a:t>
            </a:r>
          </a:p>
        </p:txBody>
      </p:sp>
    </p:spTree>
    <p:extLst>
      <p:ext uri="{BB962C8B-B14F-4D97-AF65-F5344CB8AC3E}">
        <p14:creationId xmlns:p14="http://schemas.microsoft.com/office/powerpoint/2010/main" val="3538030731"/>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91931-44CE-42AE-B91C-8E2FDD2D3FBD}"/>
              </a:ext>
            </a:extLst>
          </p:cNvPr>
          <p:cNvSpPr>
            <a:spLocks noGrp="1"/>
          </p:cNvSpPr>
          <p:nvPr>
            <p:ph type="title"/>
          </p:nvPr>
        </p:nvSpPr>
        <p:spPr>
          <a:xfrm>
            <a:off x="982133" y="457201"/>
            <a:ext cx="5723467" cy="939799"/>
          </a:xfrm>
        </p:spPr>
        <p:txBody>
          <a:bodyPr/>
          <a:lstStyle/>
          <a:p>
            <a:r>
              <a:rPr lang="en-US"/>
              <a:t>Program Priorities (</a:t>
            </a:r>
            <a:r>
              <a:rPr lang="en-US" err="1"/>
              <a:t>con’t</a:t>
            </a:r>
            <a:r>
              <a:rPr lang="en-US"/>
              <a:t>)</a:t>
            </a:r>
          </a:p>
        </p:txBody>
      </p:sp>
      <p:sp>
        <p:nvSpPr>
          <p:cNvPr id="3" name="Content Placeholder 2">
            <a:extLst>
              <a:ext uri="{FF2B5EF4-FFF2-40B4-BE49-F238E27FC236}">
                <a16:creationId xmlns:a16="http://schemas.microsoft.com/office/drawing/2014/main" id="{9F2C0D64-17A1-4C52-9F52-7235E0A5789B}"/>
              </a:ext>
            </a:extLst>
          </p:cNvPr>
          <p:cNvSpPr>
            <a:spLocks noGrp="1"/>
          </p:cNvSpPr>
          <p:nvPr>
            <p:ph idx="1"/>
          </p:nvPr>
        </p:nvSpPr>
        <p:spPr>
          <a:xfrm>
            <a:off x="982133" y="2068286"/>
            <a:ext cx="7704667" cy="3931530"/>
          </a:xfrm>
        </p:spPr>
        <p:txBody>
          <a:bodyPr>
            <a:normAutofit fontScale="85000" lnSpcReduction="10000"/>
          </a:bodyPr>
          <a:lstStyle/>
          <a:p>
            <a:pPr marL="0" indent="0" algn="l">
              <a:buNone/>
            </a:pPr>
            <a:r>
              <a:rPr lang="en-US" sz="1800" b="0" i="0" u="none" strike="noStrike" baseline="0">
                <a:latin typeface="Times New Roman" panose="02020603050405020304" pitchFamily="18" charset="0"/>
              </a:rPr>
              <a:t>Business Centers are expected to provide one-on-one technical assistance services to MBEs</a:t>
            </a:r>
          </a:p>
          <a:p>
            <a:pPr marL="0" indent="0" algn="l">
              <a:buNone/>
            </a:pPr>
            <a:r>
              <a:rPr lang="en-US" sz="1800" b="0" i="0" u="none" strike="noStrike" baseline="0">
                <a:latin typeface="Times New Roman" panose="02020603050405020304" pitchFamily="18" charset="0"/>
              </a:rPr>
              <a:t>to support the broad goals of Business Development, Capacity Building and Navigation.</a:t>
            </a:r>
          </a:p>
          <a:p>
            <a:pPr marL="0" indent="0" algn="l">
              <a:buNone/>
            </a:pPr>
            <a:r>
              <a:rPr lang="en-US" sz="1800" b="0" i="0" u="none" strike="noStrike" baseline="0">
                <a:latin typeface="Times New Roman" panose="02020603050405020304" pitchFamily="18" charset="0"/>
              </a:rPr>
              <a:t>They also should ensure that they are developing targeted programming and services specific</a:t>
            </a:r>
          </a:p>
          <a:p>
            <a:pPr marL="0" indent="0" algn="l">
              <a:buNone/>
            </a:pPr>
            <a:r>
              <a:rPr lang="en-US" sz="1800" b="0" i="0" u="none" strike="noStrike" baseline="0">
                <a:latin typeface="Times New Roman" panose="02020603050405020304" pitchFamily="18" charset="0"/>
              </a:rPr>
              <a:t>to the needs of the MBEs in the Center’s service area. A Business Center should therefore</a:t>
            </a:r>
          </a:p>
          <a:p>
            <a:pPr marL="0" indent="0" algn="l">
              <a:buNone/>
            </a:pPr>
            <a:r>
              <a:rPr lang="en-US" sz="1800" b="0" i="0" u="none" strike="noStrike" baseline="0">
                <a:latin typeface="Times New Roman" panose="02020603050405020304" pitchFamily="18" charset="0"/>
              </a:rPr>
              <a:t>have a sophisticated knowledge of the needs of targeted MBEs and a plan for how the</a:t>
            </a:r>
          </a:p>
          <a:p>
            <a:pPr marL="0" indent="0" algn="l">
              <a:buNone/>
            </a:pPr>
            <a:r>
              <a:rPr lang="en-US" sz="1800" b="0" i="0" u="none" strike="noStrike" baseline="0">
                <a:latin typeface="Times New Roman" panose="02020603050405020304" pitchFamily="18" charset="0"/>
              </a:rPr>
              <a:t>Business Center will provide programming and services to meet those needs.</a:t>
            </a:r>
          </a:p>
          <a:p>
            <a:pPr marL="0" indent="0" algn="l">
              <a:buNone/>
            </a:pPr>
            <a:endParaRPr lang="en-US" sz="1800" b="0" i="0" u="none" strike="noStrike" baseline="0">
              <a:latin typeface="Times New Roman" panose="02020603050405020304" pitchFamily="18" charset="0"/>
            </a:endParaRPr>
          </a:p>
          <a:p>
            <a:pPr marL="0" indent="0" algn="l">
              <a:buNone/>
            </a:pPr>
            <a:r>
              <a:rPr lang="en-US" sz="1800" b="0" i="0" u="none" strike="noStrike" baseline="0">
                <a:latin typeface="Times New Roman" panose="02020603050405020304" pitchFamily="18" charset="0"/>
              </a:rPr>
              <a:t>For example: A Business Center may target services to construction firms seeking to scale</a:t>
            </a:r>
          </a:p>
          <a:p>
            <a:pPr marL="0" indent="0" algn="l">
              <a:buNone/>
            </a:pPr>
            <a:r>
              <a:rPr lang="en-US" sz="1800" b="0" i="0" u="none" strike="noStrike" baseline="0">
                <a:latin typeface="Times New Roman" panose="02020603050405020304" pitchFamily="18" charset="0"/>
              </a:rPr>
              <a:t>operations. The Business Center might propose to focus business development services on</a:t>
            </a:r>
          </a:p>
          <a:p>
            <a:pPr marL="0" indent="0" algn="l">
              <a:buNone/>
            </a:pPr>
            <a:r>
              <a:rPr lang="en-US" sz="1800" b="0" i="0" u="none" strike="noStrike" baseline="0">
                <a:latin typeface="Times New Roman" panose="02020603050405020304" pitchFamily="18" charset="0"/>
              </a:rPr>
              <a:t>state and local procurement opportunities, and provide technical assistance focused on</a:t>
            </a:r>
          </a:p>
          <a:p>
            <a:pPr marL="0" indent="0" algn="l">
              <a:buNone/>
            </a:pPr>
            <a:r>
              <a:rPr lang="en-US" sz="1800" b="0" i="0" u="none" strike="noStrike" baseline="0">
                <a:latin typeface="Times New Roman" panose="02020603050405020304" pitchFamily="18" charset="0"/>
              </a:rPr>
              <a:t>bonding. Alternatively, a Business Center may target services to local MBEs in the service</a:t>
            </a:r>
          </a:p>
          <a:p>
            <a:pPr marL="0" indent="0" algn="l">
              <a:buNone/>
            </a:pPr>
            <a:r>
              <a:rPr lang="en-US" sz="1800" b="0" i="0" u="none" strike="noStrike" baseline="0">
                <a:latin typeface="Times New Roman" panose="02020603050405020304" pitchFamily="18" charset="0"/>
              </a:rPr>
              <a:t>sector and may target technical assistance to operations and workforce development.</a:t>
            </a:r>
            <a:endParaRPr lang="en-US"/>
          </a:p>
        </p:txBody>
      </p:sp>
      <p:sp>
        <p:nvSpPr>
          <p:cNvPr id="4" name="Footer Placeholder 3">
            <a:extLst>
              <a:ext uri="{FF2B5EF4-FFF2-40B4-BE49-F238E27FC236}">
                <a16:creationId xmlns:a16="http://schemas.microsoft.com/office/drawing/2014/main" id="{819223C9-19BB-4770-886F-60AA2E8054BC}"/>
              </a:ext>
            </a:extLst>
          </p:cNvPr>
          <p:cNvSpPr>
            <a:spLocks noGrp="1"/>
          </p:cNvSpPr>
          <p:nvPr>
            <p:ph type="ftr" sz="quarter" idx="11"/>
          </p:nvPr>
        </p:nvSpPr>
        <p:spPr/>
        <p:txBody>
          <a:bodyPr/>
          <a:lstStyle/>
          <a:p>
            <a:r>
              <a:rPr lang="en-US"/>
              <a:t>
              </a:t>
            </a:r>
          </a:p>
        </p:txBody>
      </p:sp>
      <p:sp>
        <p:nvSpPr>
          <p:cNvPr id="5" name="Slide Number Placeholder 4">
            <a:extLst>
              <a:ext uri="{FF2B5EF4-FFF2-40B4-BE49-F238E27FC236}">
                <a16:creationId xmlns:a16="http://schemas.microsoft.com/office/drawing/2014/main" id="{F1D2724B-D7F5-4501-936D-AC57B31077BE}"/>
              </a:ext>
            </a:extLst>
          </p:cNvPr>
          <p:cNvSpPr>
            <a:spLocks noGrp="1"/>
          </p:cNvSpPr>
          <p:nvPr>
            <p:ph type="sldNum" sz="quarter" idx="12"/>
          </p:nvPr>
        </p:nvSpPr>
        <p:spPr/>
        <p:txBody>
          <a:bodyPr/>
          <a:lstStyle/>
          <a:p>
            <a:fld id="{D57F1E4F-1CFF-5643-939E-217C01CDF565}" type="slidenum">
              <a:rPr lang="en-US" smtClean="0"/>
              <a:pPr/>
              <a:t>12</a:t>
            </a:fld>
            <a:endParaRPr lang="en-US"/>
          </a:p>
        </p:txBody>
      </p:sp>
    </p:spTree>
    <p:extLst>
      <p:ext uri="{BB962C8B-B14F-4D97-AF65-F5344CB8AC3E}">
        <p14:creationId xmlns:p14="http://schemas.microsoft.com/office/powerpoint/2010/main" val="177045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1756" y="221282"/>
            <a:ext cx="7704667" cy="1981200"/>
          </a:xfrm>
        </p:spPr>
        <p:txBody>
          <a:bodyPr>
            <a:normAutofit/>
          </a:bodyPr>
          <a:lstStyle/>
          <a:p>
            <a:r>
              <a:rPr lang="en-US" sz="4400" b="1">
                <a:solidFill>
                  <a:schemeClr val="bg1"/>
                </a:solidFill>
                <a:latin typeface="Times New Roman" panose="02020603050405020304" pitchFamily="18" charset="0"/>
                <a:cs typeface="Times New Roman" panose="02020603050405020304" pitchFamily="18" charset="0"/>
              </a:rPr>
              <a:t>Program</a:t>
            </a:r>
            <a:r>
              <a:rPr lang="en-US" sz="4400" b="1">
                <a:latin typeface="Times New Roman" panose="02020603050405020304" pitchFamily="18" charset="0"/>
                <a:cs typeface="Times New Roman" panose="02020603050405020304" pitchFamily="18" charset="0"/>
              </a:rPr>
              <a:t> </a:t>
            </a:r>
            <a:r>
              <a:rPr lang="en-US" sz="4400" b="1">
                <a:solidFill>
                  <a:schemeClr val="bg1"/>
                </a:solidFill>
                <a:latin typeface="Times New Roman" panose="02020603050405020304" pitchFamily="18" charset="0"/>
                <a:cs typeface="Times New Roman" panose="02020603050405020304" pitchFamily="18" charset="0"/>
              </a:rPr>
              <a:t>Authority</a:t>
            </a:r>
            <a:r>
              <a:rPr lang="en-US" sz="4400" b="1">
                <a:latin typeface="Times New Roman" panose="02020603050405020304" pitchFamily="18" charset="0"/>
                <a:cs typeface="Times New Roman" panose="02020603050405020304" pitchFamily="18" charset="0"/>
              </a:rPr>
              <a:t> </a:t>
            </a:r>
            <a:br>
              <a:rPr lang="en-US" sz="2000">
                <a:latin typeface="Times New Roman" panose="02020603050405020304" pitchFamily="18" charset="0"/>
                <a:cs typeface="Times New Roman" panose="02020603050405020304" pitchFamily="18" charset="0"/>
              </a:rPr>
            </a:br>
            <a:endParaRPr lang="en-US" sz="200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632581" y="1977683"/>
            <a:ext cx="7704667" cy="3332816"/>
          </a:xfrm>
        </p:spPr>
        <p:txBody>
          <a:bodyPr>
            <a:normAutofit/>
          </a:bodyPr>
          <a:lstStyle/>
          <a:p>
            <a:pPr marL="0" indent="0" algn="l">
              <a:buNone/>
            </a:pPr>
            <a:r>
              <a:rPr lang="en-US" sz="1800" b="0" i="0" u="none" strike="noStrike" baseline="0">
                <a:latin typeface="Times New Roman" panose="02020603050405020304" pitchFamily="18" charset="0"/>
              </a:rPr>
              <a:t>The statutory authority for this program is the Minority Business Development Act (“MBDA Act”), 15 U.S.C. §§ 9501-9598, specifically, §§9521-26 and 9598.</a:t>
            </a:r>
            <a:endParaRPr lang="en-US" sz="200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C5E84184-7A99-4F77-A9DE-1E07430E2A3D}"/>
              </a:ext>
            </a:extLst>
          </p:cNvPr>
          <p:cNvSpPr txBox="1"/>
          <p:nvPr/>
        </p:nvSpPr>
        <p:spPr>
          <a:xfrm>
            <a:off x="4484915" y="6464334"/>
            <a:ext cx="402446" cy="307777"/>
          </a:xfrm>
          <a:prstGeom prst="rect">
            <a:avLst/>
          </a:prstGeom>
          <a:noFill/>
        </p:spPr>
        <p:txBody>
          <a:bodyPr wrap="square" rtlCol="0">
            <a:spAutoFit/>
          </a:bodyPr>
          <a:lstStyle/>
          <a:p>
            <a:pPr algn="ctr"/>
            <a:r>
              <a:rPr lang="en-US" sz="1400" b="1">
                <a:latin typeface="Times New Roman" panose="02020603050405020304" pitchFamily="18" charset="0"/>
                <a:cs typeface="Times New Roman" panose="02020603050405020304" pitchFamily="18" charset="0"/>
              </a:rPr>
              <a:t>10</a:t>
            </a:r>
          </a:p>
        </p:txBody>
      </p:sp>
    </p:spTree>
    <p:extLst>
      <p:ext uri="{BB962C8B-B14F-4D97-AF65-F5344CB8AC3E}">
        <p14:creationId xmlns:p14="http://schemas.microsoft.com/office/powerpoint/2010/main" val="4069515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1372" y="244641"/>
            <a:ext cx="5778500" cy="1485900"/>
          </a:xfrm>
        </p:spPr>
        <p:txBody>
          <a:bodyPr/>
          <a:lstStyle/>
          <a:p>
            <a:pPr algn="l"/>
            <a:r>
              <a:rPr lang="en-US"/>
              <a:t> </a:t>
            </a:r>
            <a:r>
              <a:rPr lang="en-US" sz="3300" b="1">
                <a:solidFill>
                  <a:schemeClr val="bg1"/>
                </a:solidFill>
                <a:latin typeface="Times New Roman" panose="02020603050405020304" pitchFamily="18" charset="0"/>
                <a:cs typeface="Times New Roman" panose="02020603050405020304" pitchFamily="18" charset="0"/>
              </a:rPr>
              <a:t>Differences for this NOFO</a:t>
            </a:r>
          </a:p>
        </p:txBody>
      </p:sp>
      <p:sp>
        <p:nvSpPr>
          <p:cNvPr id="2" name="Content Placeholder 1"/>
          <p:cNvSpPr>
            <a:spLocks noGrp="1"/>
          </p:cNvSpPr>
          <p:nvPr>
            <p:ph idx="1"/>
          </p:nvPr>
        </p:nvSpPr>
        <p:spPr>
          <a:xfrm>
            <a:off x="1740461" y="2092107"/>
            <a:ext cx="5821946" cy="3454102"/>
          </a:xfrm>
        </p:spPr>
        <p:txBody>
          <a:bodyPr>
            <a:noAutofit/>
          </a:bodyPr>
          <a:lstStyle/>
          <a:p>
            <a:pPr marL="0" indent="0">
              <a:buNone/>
            </a:pPr>
            <a:r>
              <a:rPr lang="en-US">
                <a:solidFill>
                  <a:srgbClr val="000000"/>
                </a:solidFill>
                <a:latin typeface="Times New Roman" panose="02020603050405020304" pitchFamily="18" charset="0"/>
                <a:cs typeface="Times New Roman" panose="02020603050405020304" pitchFamily="18" charset="0"/>
              </a:rPr>
              <a:t>Interested applicant should note that there are a few significant differences and new requirements for this Business Center competition. Interested applicants are encouraged to review the NOFO in its entirety to ensure their application and program design are consistent with this funding opportunity. </a:t>
            </a:r>
          </a:p>
          <a:p>
            <a:pPr marL="0" indent="0">
              <a:buNone/>
            </a:pPr>
            <a:endParaRPr lang="en-US" sz="1200">
              <a:solidFill>
                <a:srgbClr val="0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282257" y="5707803"/>
            <a:ext cx="251993" cy="253916"/>
          </a:xfrm>
          <a:prstGeom prst="rect">
            <a:avLst/>
          </a:prstGeom>
          <a:noFill/>
        </p:spPr>
        <p:txBody>
          <a:bodyPr wrap="none" rtlCol="0">
            <a:spAutoFit/>
          </a:bodyPr>
          <a:lstStyle/>
          <a:p>
            <a:pPr algn="ctr" defTabSz="342900"/>
            <a:r>
              <a:rPr lang="en-US" sz="1050" b="1">
                <a:solidFill>
                  <a:prstClr val="black"/>
                </a:solidFill>
                <a:latin typeface="Times New Roman" panose="02020603050405020304" pitchFamily="18" charset="0"/>
                <a:cs typeface="Times New Roman" panose="02020603050405020304" pitchFamily="18" charset="0"/>
              </a:rPr>
              <a:t>6</a:t>
            </a:r>
          </a:p>
        </p:txBody>
      </p:sp>
    </p:spTree>
    <p:extLst>
      <p:ext uri="{BB962C8B-B14F-4D97-AF65-F5344CB8AC3E}">
        <p14:creationId xmlns:p14="http://schemas.microsoft.com/office/powerpoint/2010/main" val="385818392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D7B38-FF7E-49D7-B3FC-2BCA7FA0E0C4}"/>
              </a:ext>
            </a:extLst>
          </p:cNvPr>
          <p:cNvSpPr>
            <a:spLocks noGrp="1"/>
          </p:cNvSpPr>
          <p:nvPr>
            <p:ph type="title"/>
          </p:nvPr>
        </p:nvSpPr>
        <p:spPr>
          <a:xfrm>
            <a:off x="719666" y="601437"/>
            <a:ext cx="7704667" cy="871406"/>
          </a:xfrm>
        </p:spPr>
        <p:txBody>
          <a:bodyPr/>
          <a:lstStyle/>
          <a:p>
            <a:pPr algn="l"/>
            <a:r>
              <a:rPr lang="en-US" sz="3000" b="1">
                <a:solidFill>
                  <a:schemeClr val="bg1"/>
                </a:solidFill>
                <a:latin typeface="Times New Roman" panose="02020603050405020304" pitchFamily="18" charset="0"/>
                <a:cs typeface="Times New Roman" panose="02020603050405020304" pitchFamily="18" charset="0"/>
              </a:rPr>
              <a:t>Differences for this NOFO</a:t>
            </a:r>
            <a:endParaRPr lang="en-US"/>
          </a:p>
        </p:txBody>
      </p:sp>
      <p:sp>
        <p:nvSpPr>
          <p:cNvPr id="3" name="Content Placeholder 2">
            <a:extLst>
              <a:ext uri="{FF2B5EF4-FFF2-40B4-BE49-F238E27FC236}">
                <a16:creationId xmlns:a16="http://schemas.microsoft.com/office/drawing/2014/main" id="{D2251156-43F0-4325-9032-DA7D445E37FF}"/>
              </a:ext>
            </a:extLst>
          </p:cNvPr>
          <p:cNvSpPr>
            <a:spLocks noGrp="1"/>
          </p:cNvSpPr>
          <p:nvPr>
            <p:ph idx="1"/>
          </p:nvPr>
        </p:nvSpPr>
        <p:spPr>
          <a:xfrm>
            <a:off x="982134" y="1643743"/>
            <a:ext cx="7704667" cy="4464430"/>
          </a:xfrm>
        </p:spPr>
        <p:txBody>
          <a:bodyPr>
            <a:normAutofit fontScale="70000" lnSpcReduction="20000"/>
          </a:bodyPr>
          <a:lstStyle/>
          <a:p>
            <a:pPr marL="0" indent="0">
              <a:buNone/>
            </a:pPr>
            <a:endParaRPr lang="en-US" sz="2200">
              <a:solidFill>
                <a:srgbClr val="000000"/>
              </a:solidFill>
              <a:latin typeface="Times New Roman" panose="02020603050405020304" pitchFamily="18" charset="0"/>
              <a:cs typeface="Times New Roman" panose="02020603050405020304" pitchFamily="18" charset="0"/>
            </a:endParaRPr>
          </a:p>
          <a:p>
            <a:pPr marL="0" indent="0">
              <a:buNone/>
            </a:pPr>
            <a:r>
              <a:rPr lang="en-US" sz="2200">
                <a:solidFill>
                  <a:srgbClr val="000000"/>
                </a:solidFill>
                <a:latin typeface="Times New Roman" panose="02020603050405020304" pitchFamily="18" charset="0"/>
                <a:cs typeface="Times New Roman" panose="02020603050405020304" pitchFamily="18" charset="0"/>
              </a:rPr>
              <a:t>Some examples of differences:</a:t>
            </a:r>
          </a:p>
          <a:p>
            <a:r>
              <a:rPr lang="en-US" sz="2200">
                <a:solidFill>
                  <a:srgbClr val="000000"/>
                </a:solidFill>
                <a:latin typeface="Times New Roman" panose="02020603050405020304" pitchFamily="18" charset="0"/>
                <a:cs typeface="Times New Roman" panose="02020603050405020304" pitchFamily="18" charset="0"/>
              </a:rPr>
              <a:t>Program priorities have been updated to include “Navigation”, in which the Business Centers must facilitate referrals and connections to an ecosystem of organizations that can support MBE growth and competitiveness. </a:t>
            </a:r>
          </a:p>
          <a:p>
            <a:r>
              <a:rPr lang="en-US" sz="2200">
                <a:solidFill>
                  <a:srgbClr val="000000"/>
                </a:solidFill>
                <a:latin typeface="Times New Roman" panose="02020603050405020304" pitchFamily="18" charset="0"/>
                <a:cs typeface="Times New Roman" panose="02020603050405020304" pitchFamily="18" charset="0"/>
              </a:rPr>
              <a:t>As part of those navigation services, Business Centers are required to provide proof of a referral relationship with at least one community-based organization with their application. </a:t>
            </a:r>
          </a:p>
          <a:p>
            <a:r>
              <a:rPr lang="en-US" sz="2200">
                <a:solidFill>
                  <a:srgbClr val="000000"/>
                </a:solidFill>
                <a:latin typeface="Times New Roman" panose="02020603050405020304" pitchFamily="18" charset="0"/>
                <a:cs typeface="Times New Roman" panose="02020603050405020304" pitchFamily="18" charset="0"/>
              </a:rPr>
              <a:t>Performance measures have been updated, including the addition of a measure related to supporting MBEs’ ability to compete for projects and resources stemming from the Infrastructure Investment and Jobs Act and/or those in federally designated distressed areas.</a:t>
            </a:r>
          </a:p>
          <a:p>
            <a:r>
              <a:rPr lang="en-US" sz="2200">
                <a:solidFill>
                  <a:srgbClr val="000000"/>
                </a:solidFill>
                <a:latin typeface="Times New Roman" panose="02020603050405020304" pitchFamily="18" charset="0"/>
                <a:cs typeface="Times New Roman" panose="02020603050405020304" pitchFamily="18" charset="0"/>
              </a:rPr>
              <a:t>Applicant Narrative requirements have been updated to require applicants to demonstrate knowledge of the community that the applicant proposes to serve and its needs, as well as the ability to conduct effective outreach to that community. </a:t>
            </a:r>
          </a:p>
          <a:p>
            <a:r>
              <a:rPr lang="en-US" sz="2200">
                <a:solidFill>
                  <a:srgbClr val="000000"/>
                </a:solidFill>
                <a:latin typeface="Times New Roman" panose="02020603050405020304" pitchFamily="18" charset="0"/>
                <a:cs typeface="Times New Roman" panose="02020603050405020304" pitchFamily="18" charset="0"/>
              </a:rPr>
              <a:t>There is no financial threshold associated with the MBEs served by the Business Center. Business Centers may now serve MBEs of any size. </a:t>
            </a:r>
          </a:p>
          <a:p>
            <a:r>
              <a:rPr lang="en-US" sz="2200">
                <a:solidFill>
                  <a:srgbClr val="000000"/>
                </a:solidFill>
                <a:latin typeface="Times New Roman" panose="02020603050405020304" pitchFamily="18" charset="0"/>
                <a:cs typeface="Times New Roman" panose="02020603050405020304" pitchFamily="18" charset="0"/>
              </a:rPr>
              <a:t>Requiring the cost match in all years of the grant.</a:t>
            </a:r>
          </a:p>
          <a:p>
            <a:endParaRPr lang="en-US"/>
          </a:p>
        </p:txBody>
      </p:sp>
      <p:sp>
        <p:nvSpPr>
          <p:cNvPr id="4" name="Footer Placeholder 3">
            <a:extLst>
              <a:ext uri="{FF2B5EF4-FFF2-40B4-BE49-F238E27FC236}">
                <a16:creationId xmlns:a16="http://schemas.microsoft.com/office/drawing/2014/main" id="{A4EEDF01-56D9-4D02-A325-1044C9A085A3}"/>
              </a:ext>
            </a:extLst>
          </p:cNvPr>
          <p:cNvSpPr>
            <a:spLocks noGrp="1"/>
          </p:cNvSpPr>
          <p:nvPr>
            <p:ph type="ftr" sz="quarter" idx="11"/>
          </p:nvPr>
        </p:nvSpPr>
        <p:spPr/>
        <p:txBody>
          <a:bodyPr/>
          <a:lstStyle/>
          <a:p>
            <a:r>
              <a:rPr lang="en-US"/>
              <a:t>
              </a:t>
            </a:r>
          </a:p>
        </p:txBody>
      </p:sp>
      <p:sp>
        <p:nvSpPr>
          <p:cNvPr id="5" name="Slide Number Placeholder 4">
            <a:extLst>
              <a:ext uri="{FF2B5EF4-FFF2-40B4-BE49-F238E27FC236}">
                <a16:creationId xmlns:a16="http://schemas.microsoft.com/office/drawing/2014/main" id="{25271C76-FA9A-4017-AF8C-F112D8053880}"/>
              </a:ext>
            </a:extLst>
          </p:cNvPr>
          <p:cNvSpPr>
            <a:spLocks noGrp="1"/>
          </p:cNvSpPr>
          <p:nvPr>
            <p:ph type="sldNum" sz="quarter" idx="12"/>
          </p:nvPr>
        </p:nvSpPr>
        <p:spPr/>
        <p:txBody>
          <a:bodyPr/>
          <a:lstStyle/>
          <a:p>
            <a:fld id="{D57F1E4F-1CFF-5643-939E-217C01CDF565}" type="slidenum">
              <a:rPr lang="en-US" smtClean="0"/>
              <a:pPr/>
              <a:t>15</a:t>
            </a:fld>
            <a:endParaRPr lang="en-US"/>
          </a:p>
        </p:txBody>
      </p:sp>
    </p:spTree>
    <p:extLst>
      <p:ext uri="{BB962C8B-B14F-4D97-AF65-F5344CB8AC3E}">
        <p14:creationId xmlns:p14="http://schemas.microsoft.com/office/powerpoint/2010/main" val="2678944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0230" y="221282"/>
            <a:ext cx="7704667" cy="1981200"/>
          </a:xfrm>
        </p:spPr>
        <p:txBody>
          <a:bodyPr>
            <a:normAutofit/>
          </a:bodyPr>
          <a:lstStyle/>
          <a:p>
            <a:r>
              <a:rPr lang="en-US" sz="4400" b="1">
                <a:solidFill>
                  <a:schemeClr val="bg1"/>
                </a:solidFill>
                <a:latin typeface="Times New Roman" panose="02020603050405020304" pitchFamily="18" charset="0"/>
                <a:cs typeface="Times New Roman" panose="02020603050405020304" pitchFamily="18" charset="0"/>
              </a:rPr>
              <a:t>Award Information </a:t>
            </a:r>
            <a:br>
              <a:rPr lang="en-US" sz="2000">
                <a:latin typeface="Times New Roman" panose="02020603050405020304" pitchFamily="18" charset="0"/>
                <a:cs typeface="Times New Roman" panose="02020603050405020304" pitchFamily="18" charset="0"/>
              </a:rPr>
            </a:br>
            <a:endParaRPr lang="en-US" sz="200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627833" y="1451031"/>
            <a:ext cx="7704667" cy="4612144"/>
          </a:xfrm>
        </p:spPr>
        <p:txBody>
          <a:bodyPr>
            <a:noAutofit/>
          </a:bodyPr>
          <a:lstStyle/>
          <a:p>
            <a:pPr marL="0" indent="0">
              <a:buNone/>
            </a:pPr>
            <a:r>
              <a:rPr lang="en-US" sz="1600" b="1">
                <a:latin typeface="Times New Roman" panose="02020603050405020304" pitchFamily="18" charset="0"/>
                <a:cs typeface="Times New Roman" panose="02020603050405020304" pitchFamily="18" charset="0"/>
              </a:rPr>
              <a:t>A. Funding Availability</a:t>
            </a:r>
          </a:p>
          <a:p>
            <a:pPr marL="0" indent="0">
              <a:buNone/>
            </a:pPr>
            <a:r>
              <a:rPr lang="en-US" sz="1400">
                <a:latin typeface="Times New Roman" panose="02020603050405020304" pitchFamily="18" charset="0"/>
                <a:cs typeface="Times New Roman" panose="02020603050405020304" pitchFamily="18" charset="0"/>
              </a:rPr>
              <a:t>MBDA expects to expend approximately $2.1M in fiscal year (FY) 2022 funds for the financial assistance awards under this Announcement. MBDA anticipates making 6 awards under this announcement. The funding amount for each award in FY 2022 will be $350,000. MBDA anticipates that up to $7.56M will be available in FY 2023 through FY 2025 to support continuation funding for this program. The funding amounts referenced in this NOFO are subject to the availability of appropriated funds. Publication of this NOFO does not obligate the U.S. Department of Commerce or MBDA to award any specific cooperative agreement or to obligate all or any part of available funds.</a:t>
            </a:r>
          </a:p>
          <a:p>
            <a:pPr marL="0" indent="0">
              <a:buNone/>
            </a:pPr>
            <a:r>
              <a:rPr lang="en-US" sz="1600" b="1">
                <a:latin typeface="Times New Roman" panose="02020603050405020304" pitchFamily="18" charset="0"/>
                <a:cs typeface="Times New Roman" panose="02020603050405020304" pitchFamily="18" charset="0"/>
              </a:rPr>
              <a:t>B. Project/Award Period</a:t>
            </a:r>
          </a:p>
          <a:p>
            <a:pPr marL="0" indent="0">
              <a:buNone/>
            </a:pPr>
            <a:r>
              <a:rPr lang="en-US" sz="1400">
                <a:latin typeface="Times New Roman" panose="02020603050405020304" pitchFamily="18" charset="0"/>
                <a:cs typeface="Times New Roman" panose="02020603050405020304" pitchFamily="18" charset="0"/>
              </a:rPr>
              <a:t>MBDA will issue awards for a 10 month period the first award year and a three-year term from July 1, 2023 – August 31, 2026. Receipt of any prospective funding also is contingent upon the availability of funds from Congress, satisfactory performance, and continued relevance to program objectives and will be at the sole discretion of the Department of Commerce.</a:t>
            </a:r>
          </a:p>
          <a:p>
            <a:pPr marL="0" indent="0">
              <a:buNone/>
            </a:pPr>
            <a:r>
              <a:rPr lang="en-US" sz="1600" b="1">
                <a:latin typeface="Times New Roman" panose="02020603050405020304" pitchFamily="18" charset="0"/>
                <a:cs typeface="Times New Roman" panose="02020603050405020304" pitchFamily="18" charset="0"/>
              </a:rPr>
              <a:t>C. Type of Funding Instrument</a:t>
            </a:r>
          </a:p>
          <a:p>
            <a:pPr marL="0" indent="0">
              <a:buNone/>
            </a:pPr>
            <a:r>
              <a:rPr lang="en-US" sz="1400">
                <a:latin typeface="Times New Roman" panose="02020603050405020304" pitchFamily="18" charset="0"/>
                <a:cs typeface="Times New Roman" panose="02020603050405020304" pitchFamily="18" charset="0"/>
              </a:rPr>
              <a:t>Selected applicant(s) will receive funding through a cooperative agreement under this Announcement. After the award is made, MBDA staff may assist the project by means of a post-award conference, ongoing collaboration, and communication.</a:t>
            </a:r>
          </a:p>
        </p:txBody>
      </p:sp>
      <p:sp>
        <p:nvSpPr>
          <p:cNvPr id="5" name="TextBox 4">
            <a:extLst>
              <a:ext uri="{FF2B5EF4-FFF2-40B4-BE49-F238E27FC236}">
                <a16:creationId xmlns:a16="http://schemas.microsoft.com/office/drawing/2014/main" id="{C5E84184-7A99-4F77-A9DE-1E07430E2A3D}"/>
              </a:ext>
            </a:extLst>
          </p:cNvPr>
          <p:cNvSpPr txBox="1"/>
          <p:nvPr/>
        </p:nvSpPr>
        <p:spPr>
          <a:xfrm>
            <a:off x="4484915" y="6464334"/>
            <a:ext cx="402446" cy="307777"/>
          </a:xfrm>
          <a:prstGeom prst="rect">
            <a:avLst/>
          </a:prstGeom>
          <a:noFill/>
        </p:spPr>
        <p:txBody>
          <a:bodyPr wrap="square" rtlCol="0">
            <a:spAutoFit/>
          </a:bodyPr>
          <a:lstStyle/>
          <a:p>
            <a:pPr algn="ctr"/>
            <a:r>
              <a:rPr lang="en-US" sz="1400" b="1">
                <a:latin typeface="Times New Roman" panose="02020603050405020304" pitchFamily="18" charset="0"/>
                <a:cs typeface="Times New Roman" panose="02020603050405020304" pitchFamily="18" charset="0"/>
              </a:rPr>
              <a:t>11</a:t>
            </a:r>
          </a:p>
        </p:txBody>
      </p:sp>
    </p:spTree>
    <p:extLst>
      <p:ext uri="{BB962C8B-B14F-4D97-AF65-F5344CB8AC3E}">
        <p14:creationId xmlns:p14="http://schemas.microsoft.com/office/powerpoint/2010/main" val="140367424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741" y="0"/>
            <a:ext cx="7704667" cy="1981200"/>
          </a:xfrm>
        </p:spPr>
        <p:txBody>
          <a:bodyPr>
            <a:normAutofit/>
          </a:bodyPr>
          <a:lstStyle/>
          <a:p>
            <a:r>
              <a:rPr lang="en-US" sz="4400" b="1">
                <a:solidFill>
                  <a:schemeClr val="bg1"/>
                </a:solidFill>
                <a:latin typeface="Times New Roman" panose="02020603050405020304" pitchFamily="18" charset="0"/>
                <a:cs typeface="Times New Roman" panose="02020603050405020304" pitchFamily="18" charset="0"/>
              </a:rPr>
              <a:t>Eligibility Information </a:t>
            </a:r>
          </a:p>
        </p:txBody>
      </p:sp>
      <p:sp>
        <p:nvSpPr>
          <p:cNvPr id="2" name="Content Placeholder 1"/>
          <p:cNvSpPr>
            <a:spLocks noGrp="1"/>
          </p:cNvSpPr>
          <p:nvPr>
            <p:ph idx="1"/>
          </p:nvPr>
        </p:nvSpPr>
        <p:spPr>
          <a:xfrm>
            <a:off x="719666" y="1488831"/>
            <a:ext cx="7704667" cy="4250788"/>
          </a:xfrm>
        </p:spPr>
        <p:txBody>
          <a:bodyPr>
            <a:noAutofit/>
          </a:bodyPr>
          <a:lstStyle/>
          <a:p>
            <a:pPr marL="0" indent="0">
              <a:buNone/>
            </a:pPr>
            <a:r>
              <a:rPr lang="en-US" sz="1600" b="1">
                <a:latin typeface="Times New Roman"/>
                <a:cs typeface="Times New Roman"/>
              </a:rPr>
              <a:t>A. Eligible Applicants</a:t>
            </a:r>
          </a:p>
          <a:p>
            <a:pPr marL="0" indent="0">
              <a:buNone/>
            </a:pPr>
            <a:r>
              <a:rPr lang="en-US" sz="1400">
                <a:latin typeface="Times New Roman"/>
                <a:cs typeface="Times New Roman"/>
              </a:rPr>
              <a:t>Eligible applicants include: For-profit entities (including but not limited to sole-proprietorships, partnerships, limited liability companies, and corporations), non-profit organizations, institutions of higher education, commercial organizations, state and local government entities, Tribal governmental entities, and quasi-government entities.</a:t>
            </a:r>
          </a:p>
          <a:p>
            <a:pPr marL="0" indent="0">
              <a:buNone/>
            </a:pPr>
            <a:endParaRPr lang="en-US" sz="1400">
              <a:latin typeface="Times New Roman" panose="02020603050405020304" pitchFamily="18" charset="0"/>
              <a:cs typeface="Times New Roman" panose="02020603050405020304" pitchFamily="18" charset="0"/>
            </a:endParaRPr>
          </a:p>
          <a:p>
            <a:pPr marL="0" indent="0">
              <a:buNone/>
            </a:pPr>
            <a:r>
              <a:rPr lang="en-US" sz="1600" b="1">
                <a:latin typeface="Times New Roman"/>
                <a:cs typeface="Times New Roman"/>
              </a:rPr>
              <a:t>B. Cost Sharing or Matching Requirement</a:t>
            </a:r>
          </a:p>
          <a:p>
            <a:pPr marL="0" indent="0">
              <a:buNone/>
            </a:pPr>
            <a:r>
              <a:rPr lang="en-US" sz="1400">
                <a:latin typeface="Times New Roman"/>
                <a:ea typeface="+mn-lt"/>
                <a:cs typeface="+mn-lt"/>
              </a:rPr>
              <a:t>A non-federal cost share of 33% of the Federal funding is required for each budget period. A Business Center may meet the matching requirement by using (</a:t>
            </a:r>
            <a:r>
              <a:rPr lang="en-US" sz="1400" err="1">
                <a:latin typeface="Times New Roman"/>
                <a:ea typeface="+mn-lt"/>
                <a:cs typeface="+mn-lt"/>
              </a:rPr>
              <a:t>i</a:t>
            </a:r>
            <a:r>
              <a:rPr lang="en-US" sz="1400">
                <a:latin typeface="Times New Roman"/>
                <a:ea typeface="+mn-lt"/>
                <a:cs typeface="+mn-lt"/>
              </a:rPr>
              <a:t>) cash or in-kind contributions, without regard to whether the contribution is made by a third party; or (ii) Federal funds received from other Federal programs, if those programs allow funding to be used for cost sharing purposes.</a:t>
            </a:r>
            <a:r>
              <a:rPr lang="en-US" sz="1600">
                <a:latin typeface="Times New Roman"/>
                <a:ea typeface="+mn-lt"/>
                <a:cs typeface="+mn-lt"/>
              </a:rPr>
              <a:t> </a:t>
            </a:r>
            <a:endParaRPr lang="en-US"/>
          </a:p>
          <a:p>
            <a:pPr marL="0" indent="0">
              <a:buNone/>
            </a:pPr>
            <a:endParaRPr lang="en-US" sz="1400">
              <a:latin typeface="Times New Roman" panose="02020603050405020304" pitchFamily="18" charset="0"/>
              <a:cs typeface="Times New Roman" panose="02020603050405020304" pitchFamily="18" charset="0"/>
            </a:endParaRPr>
          </a:p>
        </p:txBody>
      </p:sp>
      <p:sp>
        <p:nvSpPr>
          <p:cNvPr id="4" name="TextBox 3"/>
          <p:cNvSpPr txBox="1"/>
          <p:nvPr/>
        </p:nvSpPr>
        <p:spPr>
          <a:xfrm>
            <a:off x="4216454" y="6467403"/>
            <a:ext cx="364202" cy="307777"/>
          </a:xfrm>
          <a:prstGeom prst="rect">
            <a:avLst/>
          </a:prstGeom>
          <a:noFill/>
        </p:spPr>
        <p:txBody>
          <a:bodyPr wrap="none" rtlCol="0">
            <a:spAutoFit/>
          </a:bodyPr>
          <a:lstStyle/>
          <a:p>
            <a:r>
              <a:rPr lang="en-US" sz="1400" b="1">
                <a:latin typeface="Times New Roman" panose="02020603050405020304" pitchFamily="18" charset="0"/>
                <a:cs typeface="Times New Roman" panose="02020603050405020304" pitchFamily="18" charset="0"/>
              </a:rPr>
              <a:t>12</a:t>
            </a:r>
          </a:p>
        </p:txBody>
      </p:sp>
    </p:spTree>
    <p:extLst>
      <p:ext uri="{BB962C8B-B14F-4D97-AF65-F5344CB8AC3E}">
        <p14:creationId xmlns:p14="http://schemas.microsoft.com/office/powerpoint/2010/main" val="299946613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2433" y="126774"/>
            <a:ext cx="7704667" cy="1981200"/>
          </a:xfrm>
        </p:spPr>
        <p:txBody>
          <a:bodyPr>
            <a:noAutofit/>
          </a:bodyPr>
          <a:lstStyle/>
          <a:p>
            <a:r>
              <a:rPr lang="en-US" sz="3800" b="1">
                <a:solidFill>
                  <a:schemeClr val="bg1"/>
                </a:solidFill>
                <a:latin typeface="Times New Roman" panose="02020603050405020304" pitchFamily="18" charset="0"/>
                <a:cs typeface="Times New Roman" panose="02020603050405020304" pitchFamily="18" charset="0"/>
              </a:rPr>
              <a:t>Application and Submission </a:t>
            </a:r>
            <a:br>
              <a:rPr lang="en-US" sz="3800" b="1">
                <a:solidFill>
                  <a:schemeClr val="bg1"/>
                </a:solidFill>
                <a:latin typeface="Times New Roman" panose="02020603050405020304" pitchFamily="18" charset="0"/>
                <a:cs typeface="Times New Roman" panose="02020603050405020304" pitchFamily="18" charset="0"/>
              </a:rPr>
            </a:br>
            <a:r>
              <a:rPr lang="en-US" sz="3800" b="1">
                <a:solidFill>
                  <a:schemeClr val="bg1"/>
                </a:solidFill>
                <a:latin typeface="Times New Roman" panose="02020603050405020304" pitchFamily="18" charset="0"/>
                <a:cs typeface="Times New Roman" panose="02020603050405020304" pitchFamily="18" charset="0"/>
              </a:rPr>
              <a:t>Information</a:t>
            </a:r>
            <a:br>
              <a:rPr lang="en-US" sz="2000">
                <a:latin typeface="Times New Roman" panose="02020603050405020304" pitchFamily="18" charset="0"/>
                <a:cs typeface="Times New Roman" panose="02020603050405020304" pitchFamily="18" charset="0"/>
              </a:rPr>
            </a:br>
            <a:endParaRPr lang="en-US" sz="200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546221" y="1865141"/>
            <a:ext cx="7704667" cy="4352779"/>
          </a:xfrm>
        </p:spPr>
        <p:txBody>
          <a:bodyPr>
            <a:normAutofit/>
          </a:bodyPr>
          <a:lstStyle/>
          <a:p>
            <a:pPr marL="0" indent="0">
              <a:buNone/>
            </a:pPr>
            <a:r>
              <a:rPr lang="en-US" sz="1300" b="1" dirty="0">
                <a:latin typeface="Times New Roman"/>
                <a:cs typeface="Times New Roman"/>
              </a:rPr>
              <a:t>A. Address to Request Application Package</a:t>
            </a:r>
          </a:p>
          <a:p>
            <a:pPr marL="0" indent="0">
              <a:buNone/>
            </a:pPr>
            <a:r>
              <a:rPr lang="en-US" sz="1100" dirty="0">
                <a:latin typeface="Times New Roman"/>
                <a:cs typeface="Times New Roman"/>
              </a:rPr>
              <a:t>All application materials and forms are available at the grants.gov website (http://www.grants.gov). Helpful competition materials such as FAQs can be found on the MBDA Internet Portal (</a:t>
            </a:r>
            <a:r>
              <a:rPr lang="en-US" sz="1100" dirty="0">
                <a:latin typeface="Times New Roman"/>
                <a:cs typeface="Times New Roman"/>
                <a:hlinkClick r:id="rId2"/>
              </a:rPr>
              <a:t>www.mbda.gov</a:t>
            </a:r>
            <a:r>
              <a:rPr lang="en-US" sz="1100" dirty="0">
                <a:latin typeface="Times New Roman"/>
                <a:cs typeface="Times New Roman"/>
              </a:rPr>
              <a:t>).</a:t>
            </a:r>
          </a:p>
          <a:p>
            <a:pPr marL="0" indent="0">
              <a:buNone/>
            </a:pPr>
            <a:endParaRPr lang="en-US" sz="1100" dirty="0">
              <a:latin typeface="Times New Roman" panose="02020603050405020304" pitchFamily="18" charset="0"/>
              <a:cs typeface="Times New Roman" panose="02020603050405020304" pitchFamily="18" charset="0"/>
            </a:endParaRPr>
          </a:p>
          <a:p>
            <a:pPr marL="0" indent="0">
              <a:buNone/>
            </a:pPr>
            <a:r>
              <a:rPr lang="en-US" sz="1300" b="1" dirty="0">
                <a:latin typeface="Times New Roman"/>
                <a:cs typeface="Times New Roman"/>
              </a:rPr>
              <a:t>B. Content and Form of Application: General Requirements. </a:t>
            </a:r>
            <a:r>
              <a:rPr lang="en-US" sz="1100" dirty="0">
                <a:latin typeface="Times New Roman"/>
                <a:cs typeface="Times New Roman"/>
              </a:rPr>
              <a:t>The application must provide sufficient information for the agency to make a determination of merit of the proposal. Each applicant’s proposal must describe in detail the programmatic deliverables that address “Agency Requirements for the Center” (refer to NOFO for specific details). </a:t>
            </a:r>
            <a:endParaRPr lang="en-US" sz="1100" dirty="0">
              <a:latin typeface="Times New Roman" panose="02020603050405020304" pitchFamily="18" charset="0"/>
              <a:cs typeface="Times New Roman" panose="02020603050405020304" pitchFamily="18" charset="0"/>
            </a:endParaRPr>
          </a:p>
          <a:p>
            <a:pPr marL="0" indent="0">
              <a:buNone/>
            </a:pPr>
            <a:r>
              <a:rPr lang="en-US" sz="1300" b="1" dirty="0">
                <a:latin typeface="Times New Roman"/>
                <a:cs typeface="Times New Roman"/>
              </a:rPr>
              <a:t>a. Content Requirements: A Complete Application</a:t>
            </a:r>
          </a:p>
          <a:p>
            <a:pPr marL="228600" indent="-228600">
              <a:buAutoNum type="arabicParenBoth"/>
            </a:pPr>
            <a:r>
              <a:rPr lang="en-US" sz="900" dirty="0">
                <a:latin typeface="Times New Roman"/>
                <a:cs typeface="Times New Roman"/>
              </a:rPr>
              <a:t>Title Page</a:t>
            </a:r>
          </a:p>
          <a:p>
            <a:pPr marL="228600" indent="-228600">
              <a:buClr>
                <a:srgbClr val="1287C3"/>
              </a:buClr>
              <a:buAutoNum type="arabicParenBoth"/>
            </a:pPr>
            <a:r>
              <a:rPr lang="en-US" sz="900" dirty="0">
                <a:latin typeface="Times New Roman"/>
                <a:cs typeface="Times New Roman"/>
              </a:rPr>
              <a:t>Table of Content</a:t>
            </a:r>
          </a:p>
          <a:p>
            <a:pPr marL="228600" indent="-228600">
              <a:buClr>
                <a:srgbClr val="1287C3"/>
              </a:buClr>
              <a:buAutoNum type="arabicParenBoth"/>
            </a:pPr>
            <a:r>
              <a:rPr lang="en-US" sz="900" dirty="0">
                <a:latin typeface="Times New Roman"/>
                <a:cs typeface="Times New Roman"/>
              </a:rPr>
              <a:t>Applicant Narrative</a:t>
            </a:r>
          </a:p>
          <a:p>
            <a:pPr marL="228600" indent="-228600">
              <a:buClr>
                <a:srgbClr val="1287C3"/>
              </a:buClr>
              <a:buAutoNum type="arabicParenBoth"/>
            </a:pPr>
            <a:r>
              <a:rPr lang="en-US" sz="900" dirty="0">
                <a:latin typeface="Times New Roman"/>
                <a:cs typeface="Times New Roman"/>
              </a:rPr>
              <a:t>Supporting Documents </a:t>
            </a:r>
          </a:p>
          <a:p>
            <a:pPr marL="228600" indent="-228600">
              <a:buClr>
                <a:srgbClr val="1287C3"/>
              </a:buClr>
              <a:buAutoNum type="arabicParenBoth"/>
            </a:pPr>
            <a:r>
              <a:rPr lang="en-US" sz="900" dirty="0">
                <a:latin typeface="Times New Roman"/>
                <a:cs typeface="Times New Roman"/>
              </a:rPr>
              <a:t>Standard Forms and Budget Narrative </a:t>
            </a:r>
          </a:p>
          <a:p>
            <a:pPr marL="228600" indent="-228600">
              <a:buClr>
                <a:srgbClr val="1287C3"/>
              </a:buClr>
              <a:buAutoNum type="arabicParenBoth"/>
            </a:pPr>
            <a:r>
              <a:rPr lang="en-US" sz="900" dirty="0">
                <a:latin typeface="Times New Roman"/>
                <a:cs typeface="Times New Roman"/>
              </a:rPr>
              <a:t>Format Requirements </a:t>
            </a:r>
            <a:endParaRPr lang="en-US" sz="9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216454" y="6467403"/>
            <a:ext cx="364202" cy="523220"/>
          </a:xfrm>
          <a:prstGeom prst="rect">
            <a:avLst/>
          </a:prstGeom>
          <a:noFill/>
        </p:spPr>
        <p:txBody>
          <a:bodyPr wrap="none" rtlCol="0">
            <a:spAutoFit/>
          </a:bodyPr>
          <a:lstStyle/>
          <a:p>
            <a:r>
              <a:rPr lang="en-US" sz="1400" b="1">
                <a:latin typeface="Times New Roman" panose="02020603050405020304" pitchFamily="18" charset="0"/>
                <a:cs typeface="Times New Roman" panose="02020603050405020304" pitchFamily="18" charset="0"/>
              </a:rPr>
              <a:t>13</a:t>
            </a:r>
          </a:p>
          <a:p>
            <a:endParaRPr lang="en-US" sz="14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1970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3621" y="-112541"/>
            <a:ext cx="7704667" cy="1981200"/>
          </a:xfrm>
        </p:spPr>
        <p:txBody>
          <a:bodyPr>
            <a:normAutofit/>
          </a:bodyPr>
          <a:lstStyle/>
          <a:p>
            <a:r>
              <a:rPr lang="en-US" sz="3200" b="1">
                <a:solidFill>
                  <a:schemeClr val="bg1"/>
                </a:solidFill>
                <a:latin typeface="Times New Roman" panose="02020603050405020304" pitchFamily="18" charset="0"/>
                <a:cs typeface="Times New Roman" panose="02020603050405020304" pitchFamily="18" charset="0"/>
              </a:rPr>
              <a:t>Unique Entity Identifier and System </a:t>
            </a:r>
            <a:br>
              <a:rPr lang="en-US" sz="3200" b="1">
                <a:solidFill>
                  <a:schemeClr val="bg1"/>
                </a:solidFill>
                <a:latin typeface="Times New Roman" panose="02020603050405020304" pitchFamily="18" charset="0"/>
                <a:cs typeface="Times New Roman" panose="02020603050405020304" pitchFamily="18" charset="0"/>
              </a:rPr>
            </a:br>
            <a:r>
              <a:rPr lang="en-US" sz="3200" b="1">
                <a:solidFill>
                  <a:schemeClr val="bg1"/>
                </a:solidFill>
                <a:latin typeface="Times New Roman" panose="02020603050405020304" pitchFamily="18" charset="0"/>
                <a:cs typeface="Times New Roman" panose="02020603050405020304" pitchFamily="18" charset="0"/>
              </a:rPr>
              <a:t>for Award Management (SAM)</a:t>
            </a:r>
          </a:p>
        </p:txBody>
      </p:sp>
      <p:sp>
        <p:nvSpPr>
          <p:cNvPr id="2" name="Content Placeholder 1"/>
          <p:cNvSpPr>
            <a:spLocks noGrp="1"/>
          </p:cNvSpPr>
          <p:nvPr>
            <p:ph idx="1"/>
          </p:nvPr>
        </p:nvSpPr>
        <p:spPr>
          <a:xfrm>
            <a:off x="924206" y="1646475"/>
            <a:ext cx="7379822" cy="4733060"/>
          </a:xfrm>
        </p:spPr>
        <p:txBody>
          <a:bodyPr>
            <a:noAutofit/>
          </a:bodyPr>
          <a:lstStyle/>
          <a:p>
            <a:pPr marL="0" indent="0">
              <a:buNone/>
            </a:pPr>
            <a:r>
              <a:rPr lang="en-US" sz="1400">
                <a:latin typeface="Times New Roman" panose="02020603050405020304" pitchFamily="18" charset="0"/>
                <a:cs typeface="Times New Roman" panose="02020603050405020304" pitchFamily="18" charset="0"/>
              </a:rPr>
              <a:t>Each applicant (unless the applicant is eligible for an exemption under 2 CFR §</a:t>
            </a:r>
          </a:p>
          <a:p>
            <a:pPr marL="0" indent="0">
              <a:buNone/>
            </a:pPr>
            <a:r>
              <a:rPr lang="en-US" sz="1400">
                <a:latin typeface="Times New Roman" panose="02020603050405020304" pitchFamily="18" charset="0"/>
                <a:cs typeface="Times New Roman" panose="02020603050405020304" pitchFamily="18" charset="0"/>
              </a:rPr>
              <a:t>25.110(b) or (c), or an exception approved by the MBDA under 2 CFR § 25.110(d)) is</a:t>
            </a:r>
          </a:p>
          <a:p>
            <a:pPr marL="0" indent="0">
              <a:buNone/>
            </a:pPr>
            <a:r>
              <a:rPr lang="en-US" sz="1400">
                <a:latin typeface="Times New Roman" panose="02020603050405020304" pitchFamily="18" charset="0"/>
                <a:cs typeface="Times New Roman" panose="02020603050405020304" pitchFamily="18" charset="0"/>
              </a:rPr>
              <a:t>required to:</a:t>
            </a:r>
          </a:p>
          <a:p>
            <a:pPr marL="0" indent="0">
              <a:buNone/>
            </a:pPr>
            <a:r>
              <a:rPr lang="en-US" sz="1400">
                <a:latin typeface="Times New Roman" panose="02020603050405020304" pitchFamily="18" charset="0"/>
                <a:cs typeface="Times New Roman" panose="02020603050405020304" pitchFamily="18" charset="0"/>
              </a:rPr>
              <a:t>1. Register in SAM before submitting an application;</a:t>
            </a:r>
          </a:p>
          <a:p>
            <a:pPr marL="0" indent="0">
              <a:buNone/>
            </a:pPr>
            <a:r>
              <a:rPr lang="en-US" sz="1400">
                <a:latin typeface="Times New Roman" panose="02020603050405020304" pitchFamily="18" charset="0"/>
                <a:cs typeface="Times New Roman" panose="02020603050405020304" pitchFamily="18" charset="0"/>
              </a:rPr>
              <a:t>2. Provide a valid unique entity identifier in the application; and,</a:t>
            </a:r>
          </a:p>
          <a:p>
            <a:pPr marL="0" indent="0">
              <a:buNone/>
            </a:pPr>
            <a:r>
              <a:rPr lang="en-US" sz="1400">
                <a:latin typeface="Times New Roman" panose="02020603050405020304" pitchFamily="18" charset="0"/>
                <a:cs typeface="Times New Roman" panose="02020603050405020304" pitchFamily="18" charset="0"/>
              </a:rPr>
              <a:t>3. Continue to maintain an active SAM registration with current information at all times</a:t>
            </a:r>
          </a:p>
          <a:p>
            <a:pPr marL="0" indent="0">
              <a:buNone/>
            </a:pPr>
            <a:r>
              <a:rPr lang="en-US" sz="1400">
                <a:latin typeface="Times New Roman" panose="02020603050405020304" pitchFamily="18" charset="0"/>
                <a:cs typeface="Times New Roman" panose="02020603050405020304" pitchFamily="18" charset="0"/>
              </a:rPr>
              <a:t>during which it has an active Federal award or an application or plan under consideration by</a:t>
            </a:r>
          </a:p>
          <a:p>
            <a:pPr marL="0" indent="0">
              <a:buNone/>
            </a:pPr>
            <a:r>
              <a:rPr lang="en-US" sz="1400">
                <a:latin typeface="Times New Roman" panose="02020603050405020304" pitchFamily="18" charset="0"/>
                <a:cs typeface="Times New Roman" panose="02020603050405020304" pitchFamily="18" charset="0"/>
              </a:rPr>
              <a:t>MBDA (or any other Federal agency).</a:t>
            </a:r>
          </a:p>
          <a:p>
            <a:pPr marL="0" indent="0">
              <a:spcBef>
                <a:spcPts val="0"/>
              </a:spcBef>
              <a:spcAft>
                <a:spcPts val="0"/>
              </a:spcAft>
              <a:buNone/>
            </a:pPr>
            <a:endParaRPr lang="en-US" sz="1400">
              <a:latin typeface="Times New Roman" panose="02020603050405020304" pitchFamily="18" charset="0"/>
              <a:cs typeface="Times New Roman" panose="02020603050405020304" pitchFamily="18" charset="0"/>
            </a:endParaRPr>
          </a:p>
          <a:p>
            <a:pPr marL="0" indent="0">
              <a:buNone/>
            </a:pPr>
            <a:r>
              <a:rPr lang="en-US" sz="1400">
                <a:latin typeface="Times New Roman" panose="02020603050405020304" pitchFamily="18" charset="0"/>
                <a:cs typeface="Times New Roman" panose="02020603050405020304" pitchFamily="18" charset="0"/>
              </a:rPr>
              <a:t>MBDA may not make a Federal award to an applicant until the applicant has complied with</a:t>
            </a:r>
          </a:p>
          <a:p>
            <a:pPr marL="0" indent="0">
              <a:buNone/>
            </a:pPr>
            <a:r>
              <a:rPr lang="en-US" sz="1400">
                <a:latin typeface="Times New Roman" panose="02020603050405020304" pitchFamily="18" charset="0"/>
                <a:cs typeface="Times New Roman" panose="02020603050405020304" pitchFamily="18" charset="0"/>
              </a:rPr>
              <a:t>all applicable unique entity identifier and SAM requirements. If an applicant has not fully</a:t>
            </a:r>
          </a:p>
          <a:p>
            <a:pPr marL="0" indent="0">
              <a:buNone/>
            </a:pPr>
            <a:r>
              <a:rPr lang="en-US" sz="1400">
                <a:latin typeface="Times New Roman" panose="02020603050405020304" pitchFamily="18" charset="0"/>
                <a:cs typeface="Times New Roman" panose="02020603050405020304" pitchFamily="18" charset="0"/>
              </a:rPr>
              <a:t>complied with the requirements by the time MBDA is ready to make the award, MBDA may</a:t>
            </a:r>
          </a:p>
          <a:p>
            <a:pPr marL="0" indent="0">
              <a:buNone/>
            </a:pPr>
            <a:r>
              <a:rPr lang="en-US" sz="1400">
                <a:latin typeface="Times New Roman" panose="02020603050405020304" pitchFamily="18" charset="0"/>
                <a:cs typeface="Times New Roman" panose="02020603050405020304" pitchFamily="18" charset="0"/>
              </a:rPr>
              <a:t>determine that the applicant is not qualified to receive a Federal award and use that</a:t>
            </a:r>
          </a:p>
          <a:p>
            <a:pPr marL="0" indent="0">
              <a:buNone/>
            </a:pPr>
            <a:r>
              <a:rPr lang="en-US" sz="1400">
                <a:latin typeface="Times New Roman" panose="02020603050405020304" pitchFamily="18" charset="0"/>
                <a:cs typeface="Times New Roman" panose="02020603050405020304" pitchFamily="18" charset="0"/>
              </a:rPr>
              <a:t>determination as a basis for making an award to another applicant.</a:t>
            </a:r>
          </a:p>
        </p:txBody>
      </p:sp>
      <p:sp>
        <p:nvSpPr>
          <p:cNvPr id="4" name="TextBox 3"/>
          <p:cNvSpPr txBox="1"/>
          <p:nvPr/>
        </p:nvSpPr>
        <p:spPr>
          <a:xfrm>
            <a:off x="4267750" y="6512623"/>
            <a:ext cx="364202" cy="307777"/>
          </a:xfrm>
          <a:prstGeom prst="rect">
            <a:avLst/>
          </a:prstGeom>
          <a:noFill/>
        </p:spPr>
        <p:txBody>
          <a:bodyPr wrap="none" rtlCol="0">
            <a:spAutoFit/>
          </a:bodyPr>
          <a:lstStyle/>
          <a:p>
            <a:r>
              <a:rPr lang="en-US" sz="1400" b="1">
                <a:latin typeface="Times New Roman" panose="02020603050405020304" pitchFamily="18" charset="0"/>
                <a:cs typeface="Times New Roman" panose="02020603050405020304" pitchFamily="18" charset="0"/>
              </a:rPr>
              <a:t>14</a:t>
            </a:r>
          </a:p>
        </p:txBody>
      </p:sp>
    </p:spTree>
    <p:extLst>
      <p:ext uri="{BB962C8B-B14F-4D97-AF65-F5344CB8AC3E}">
        <p14:creationId xmlns:p14="http://schemas.microsoft.com/office/powerpoint/2010/main" val="434980567"/>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58727"/>
            <a:ext cx="7704667" cy="1981200"/>
          </a:xfrm>
        </p:spPr>
        <p:txBody>
          <a:bodyPr>
            <a:normAutofit/>
          </a:bodyPr>
          <a:lstStyle/>
          <a:p>
            <a:r>
              <a:rPr lang="en-US" sz="5400" b="1">
                <a:solidFill>
                  <a:schemeClr val="bg1"/>
                </a:solidFill>
                <a:latin typeface="Times New Roman" panose="02020603050405020304" pitchFamily="18" charset="0"/>
                <a:ea typeface="Verdana" pitchFamily="34" charset="0"/>
                <a:cs typeface="Times New Roman" panose="02020603050405020304" pitchFamily="18" charset="0"/>
              </a:rPr>
              <a:t>Overview</a:t>
            </a:r>
            <a:br>
              <a:rPr lang="en-US" sz="2400">
                <a:latin typeface="Times New Roman" panose="02020603050405020304" pitchFamily="18" charset="0"/>
                <a:ea typeface="Verdana" pitchFamily="34" charset="0"/>
                <a:cs typeface="Times New Roman" panose="02020603050405020304" pitchFamily="18" charset="0"/>
              </a:rPr>
            </a:br>
            <a:endParaRPr lang="en-US" b="1">
              <a:latin typeface="Times New Roman" panose="02020603050405020304" pitchFamily="18" charset="0"/>
              <a:ea typeface="Verdana" pitchFamily="34" charset="0"/>
              <a:cs typeface="Times New Roman" panose="02020603050405020304" pitchFamily="18" charset="0"/>
            </a:endParaRPr>
          </a:p>
        </p:txBody>
      </p:sp>
      <p:sp>
        <p:nvSpPr>
          <p:cNvPr id="2" name="Content Placeholder 1"/>
          <p:cNvSpPr>
            <a:spLocks noGrp="1"/>
          </p:cNvSpPr>
          <p:nvPr>
            <p:ph idx="1"/>
          </p:nvPr>
        </p:nvSpPr>
        <p:spPr>
          <a:xfrm>
            <a:off x="843379" y="1863739"/>
            <a:ext cx="7843421" cy="4537060"/>
          </a:xfrm>
        </p:spPr>
        <p:txBody>
          <a:bodyPr>
            <a:normAutofit fontScale="85000" lnSpcReduction="20000"/>
          </a:bodyPr>
          <a:lstStyle/>
          <a:p>
            <a:pPr lvl="0">
              <a:buFont typeface="Wingdings" panose="05000000000000000000" pitchFamily="2" charset="2"/>
              <a:buChar char="q"/>
            </a:pPr>
            <a:r>
              <a:rPr lang="en-US" sz="1400">
                <a:solidFill>
                  <a:prstClr val="black"/>
                </a:solidFill>
                <a:latin typeface="Times New Roman" panose="02020603050405020304" pitchFamily="18" charset="0"/>
                <a:cs typeface="Times New Roman" panose="02020603050405020304" pitchFamily="18" charset="0"/>
              </a:rPr>
              <a:t>Teleconference Protocol </a:t>
            </a:r>
          </a:p>
          <a:p>
            <a:pPr lvl="0">
              <a:buFont typeface="Wingdings" panose="05000000000000000000" pitchFamily="2" charset="2"/>
              <a:buChar char="q"/>
            </a:pPr>
            <a:r>
              <a:rPr lang="en-US" sz="1400">
                <a:solidFill>
                  <a:prstClr val="black"/>
                </a:solidFill>
                <a:latin typeface="Times New Roman" panose="02020603050405020304" pitchFamily="18" charset="0"/>
                <a:cs typeface="Times New Roman" panose="02020603050405020304" pitchFamily="18" charset="0"/>
              </a:rPr>
              <a:t>Important Dates  </a:t>
            </a:r>
          </a:p>
          <a:p>
            <a:pPr lvl="0">
              <a:buFont typeface="Wingdings" panose="05000000000000000000" pitchFamily="2" charset="2"/>
              <a:buChar char="q"/>
            </a:pPr>
            <a:r>
              <a:rPr lang="en-US" sz="1400">
                <a:solidFill>
                  <a:prstClr val="black"/>
                </a:solidFill>
                <a:latin typeface="Times New Roman" panose="02020603050405020304" pitchFamily="18" charset="0"/>
                <a:cs typeface="Times New Roman" panose="02020603050405020304" pitchFamily="18" charset="0"/>
              </a:rPr>
              <a:t>MBDA Alignment</a:t>
            </a:r>
          </a:p>
          <a:p>
            <a:pPr lvl="0">
              <a:buFont typeface="Wingdings" panose="05000000000000000000" pitchFamily="2" charset="2"/>
              <a:buChar char="q"/>
            </a:pPr>
            <a:r>
              <a:rPr lang="en-US" sz="1400">
                <a:solidFill>
                  <a:prstClr val="black"/>
                </a:solidFill>
                <a:latin typeface="Times New Roman" panose="02020603050405020304" pitchFamily="18" charset="0"/>
                <a:cs typeface="Times New Roman" panose="02020603050405020304" pitchFamily="18" charset="0"/>
              </a:rPr>
              <a:t>Notice of Funding Opportunity Announcement </a:t>
            </a:r>
          </a:p>
          <a:p>
            <a:pPr lvl="1">
              <a:buFont typeface="Wingdings" panose="05000000000000000000" pitchFamily="2" charset="2"/>
              <a:buChar char="q"/>
            </a:pPr>
            <a:r>
              <a:rPr lang="en-US" sz="1400">
                <a:solidFill>
                  <a:prstClr val="black"/>
                </a:solidFill>
                <a:latin typeface="Times New Roman" panose="02020603050405020304" pitchFamily="18" charset="0"/>
                <a:cs typeface="Times New Roman" panose="02020603050405020304" pitchFamily="18" charset="0"/>
              </a:rPr>
              <a:t>Program Objectives</a:t>
            </a:r>
          </a:p>
          <a:p>
            <a:pPr lvl="1">
              <a:buFont typeface="Wingdings" panose="05000000000000000000" pitchFamily="2" charset="2"/>
              <a:buChar char="q"/>
            </a:pPr>
            <a:r>
              <a:rPr lang="en-US" sz="1400">
                <a:solidFill>
                  <a:prstClr val="black"/>
                </a:solidFill>
                <a:latin typeface="Times New Roman" panose="02020603050405020304" pitchFamily="18" charset="0"/>
                <a:cs typeface="Times New Roman" panose="02020603050405020304" pitchFamily="18" charset="0"/>
              </a:rPr>
              <a:t>Program Priorities </a:t>
            </a:r>
          </a:p>
          <a:p>
            <a:pPr lvl="1">
              <a:buFont typeface="Wingdings" panose="05000000000000000000" pitchFamily="2" charset="2"/>
              <a:buChar char="q"/>
            </a:pPr>
            <a:r>
              <a:rPr lang="en-US" sz="1400">
                <a:solidFill>
                  <a:prstClr val="black"/>
                </a:solidFill>
                <a:latin typeface="Times New Roman" panose="02020603050405020304" pitchFamily="18" charset="0"/>
                <a:cs typeface="Times New Roman" panose="02020603050405020304" pitchFamily="18" charset="0"/>
              </a:rPr>
              <a:t>Program Authority </a:t>
            </a:r>
          </a:p>
          <a:p>
            <a:pPr lvl="1">
              <a:buFont typeface="Wingdings" panose="05000000000000000000" pitchFamily="2" charset="2"/>
              <a:buChar char="q"/>
            </a:pPr>
            <a:r>
              <a:rPr lang="en-US" sz="1400">
                <a:solidFill>
                  <a:prstClr val="black"/>
                </a:solidFill>
                <a:latin typeface="Times New Roman" panose="02020603050405020304" pitchFamily="18" charset="0"/>
                <a:cs typeface="Times New Roman" panose="02020603050405020304" pitchFamily="18" charset="0"/>
              </a:rPr>
              <a:t>Award Information  </a:t>
            </a:r>
          </a:p>
          <a:p>
            <a:pPr lvl="1">
              <a:buFont typeface="Wingdings" panose="05000000000000000000" pitchFamily="2" charset="2"/>
              <a:buChar char="q"/>
            </a:pPr>
            <a:r>
              <a:rPr lang="en-US" sz="1400">
                <a:solidFill>
                  <a:prstClr val="black"/>
                </a:solidFill>
                <a:latin typeface="Times New Roman" panose="02020603050405020304" pitchFamily="18" charset="0"/>
                <a:cs typeface="Times New Roman" panose="02020603050405020304" pitchFamily="18" charset="0"/>
              </a:rPr>
              <a:t>Eligibility Information </a:t>
            </a:r>
          </a:p>
          <a:p>
            <a:pPr lvl="1">
              <a:buFont typeface="Wingdings" panose="05000000000000000000" pitchFamily="2" charset="2"/>
              <a:buChar char="q"/>
            </a:pPr>
            <a:r>
              <a:rPr lang="en-US" sz="1400">
                <a:solidFill>
                  <a:prstClr val="black"/>
                </a:solidFill>
                <a:latin typeface="Times New Roman" panose="02020603050405020304" pitchFamily="18" charset="0"/>
                <a:cs typeface="Times New Roman" panose="02020603050405020304" pitchFamily="18" charset="0"/>
              </a:rPr>
              <a:t>Application and Submission Information  </a:t>
            </a:r>
            <a:br>
              <a:rPr lang="en-US" sz="1400">
                <a:solidFill>
                  <a:prstClr val="black"/>
                </a:solidFill>
                <a:latin typeface="Times New Roman" panose="02020603050405020304" pitchFamily="18" charset="0"/>
                <a:cs typeface="Times New Roman" panose="02020603050405020304" pitchFamily="18" charset="0"/>
              </a:rPr>
            </a:br>
            <a:r>
              <a:rPr lang="en-US" sz="1400">
                <a:solidFill>
                  <a:prstClr val="black"/>
                </a:solidFill>
                <a:latin typeface="Times New Roman" panose="02020603050405020304" pitchFamily="18" charset="0"/>
                <a:cs typeface="Times New Roman" panose="02020603050405020304" pitchFamily="18" charset="0"/>
              </a:rPr>
              <a:t>Management (SAM)</a:t>
            </a:r>
          </a:p>
          <a:p>
            <a:pPr lvl="1">
              <a:buFont typeface="Wingdings" panose="05000000000000000000" pitchFamily="2" charset="2"/>
              <a:buChar char="q"/>
            </a:pPr>
            <a:r>
              <a:rPr lang="en-US" sz="1400">
                <a:solidFill>
                  <a:prstClr val="black"/>
                </a:solidFill>
                <a:latin typeface="Times New Roman" panose="02020603050405020304" pitchFamily="18" charset="0"/>
                <a:cs typeface="Times New Roman" panose="02020603050405020304" pitchFamily="18" charset="0"/>
              </a:rPr>
              <a:t>Submission Dates and Times</a:t>
            </a:r>
          </a:p>
          <a:p>
            <a:pPr lvl="1">
              <a:buFont typeface="Wingdings" panose="05000000000000000000" pitchFamily="2" charset="2"/>
              <a:buChar char="q"/>
            </a:pPr>
            <a:r>
              <a:rPr lang="en-US" sz="1400">
                <a:solidFill>
                  <a:prstClr val="black"/>
                </a:solidFill>
                <a:latin typeface="Times New Roman" panose="02020603050405020304" pitchFamily="18" charset="0"/>
                <a:cs typeface="Times New Roman" panose="02020603050405020304" pitchFamily="18" charset="0"/>
              </a:rPr>
              <a:t>Funding Restriction</a:t>
            </a:r>
          </a:p>
          <a:p>
            <a:pPr lvl="1">
              <a:buFont typeface="Wingdings" panose="05000000000000000000" pitchFamily="2" charset="2"/>
              <a:buChar char="q"/>
            </a:pPr>
            <a:r>
              <a:rPr lang="en-US" sz="1400">
                <a:solidFill>
                  <a:prstClr val="black"/>
                </a:solidFill>
                <a:latin typeface="Times New Roman" panose="02020603050405020304" pitchFamily="18" charset="0"/>
                <a:cs typeface="Times New Roman" panose="02020603050405020304" pitchFamily="18" charset="0"/>
              </a:rPr>
              <a:t>Other Submission Requirements</a:t>
            </a:r>
          </a:p>
          <a:p>
            <a:pPr lvl="1">
              <a:buFont typeface="Wingdings" panose="05000000000000000000" pitchFamily="2" charset="2"/>
              <a:buChar char="q"/>
            </a:pPr>
            <a:r>
              <a:rPr lang="en-US" sz="1400">
                <a:solidFill>
                  <a:prstClr val="black"/>
                </a:solidFill>
                <a:latin typeface="Times New Roman" panose="02020603050405020304" pitchFamily="18" charset="0"/>
                <a:cs typeface="Times New Roman" panose="02020603050405020304" pitchFamily="18" charset="0"/>
              </a:rPr>
              <a:t>Application Review Information </a:t>
            </a:r>
          </a:p>
          <a:p>
            <a:pPr lvl="1">
              <a:buFont typeface="Wingdings" panose="05000000000000000000" pitchFamily="2" charset="2"/>
              <a:buChar char="q"/>
            </a:pPr>
            <a:r>
              <a:rPr lang="en-US" sz="1400">
                <a:solidFill>
                  <a:prstClr val="black"/>
                </a:solidFill>
                <a:latin typeface="Times New Roman" panose="02020603050405020304" pitchFamily="18" charset="0"/>
                <a:cs typeface="Times New Roman" panose="02020603050405020304" pitchFamily="18" charset="0"/>
              </a:rPr>
              <a:t>Agency Contact</a:t>
            </a:r>
          </a:p>
          <a:p>
            <a:pPr lvl="0">
              <a:buFont typeface="Wingdings" panose="05000000000000000000" pitchFamily="2" charset="2"/>
              <a:buChar char="q"/>
            </a:pPr>
            <a:r>
              <a:rPr lang="en-US" sz="1400">
                <a:solidFill>
                  <a:prstClr val="black"/>
                </a:solidFill>
                <a:latin typeface="Times New Roman" panose="02020603050405020304" pitchFamily="18" charset="0"/>
                <a:cs typeface="Times New Roman" panose="02020603050405020304" pitchFamily="18" charset="0"/>
              </a:rPr>
              <a:t>Thank You </a:t>
            </a:r>
          </a:p>
          <a:p>
            <a:endParaRPr lang="en-US" sz="3600">
              <a:latin typeface="Times New Roman" panose="02020603050405020304" pitchFamily="18" charset="0"/>
              <a:cs typeface="Times New Roman" panose="02020603050405020304" pitchFamily="18" charset="0"/>
            </a:endParaRPr>
          </a:p>
        </p:txBody>
      </p:sp>
      <p:sp>
        <p:nvSpPr>
          <p:cNvPr id="4" name="TextBox 3"/>
          <p:cNvSpPr txBox="1"/>
          <p:nvPr/>
        </p:nvSpPr>
        <p:spPr>
          <a:xfrm>
            <a:off x="4216454" y="6467403"/>
            <a:ext cx="276038" cy="307777"/>
          </a:xfrm>
          <a:prstGeom prst="rect">
            <a:avLst/>
          </a:prstGeom>
          <a:noFill/>
        </p:spPr>
        <p:txBody>
          <a:bodyPr wrap="none" rtlCol="0">
            <a:spAutoFit/>
          </a:bodyPr>
          <a:lstStyle/>
          <a:p>
            <a:r>
              <a:rPr lang="en-US" sz="1400" b="1">
                <a:latin typeface="Times New Roman" panose="02020603050405020304" pitchFamily="18" charset="0"/>
                <a:cs typeface="Times New Roman" panose="02020603050405020304" pitchFamily="18" charset="0"/>
              </a:rPr>
              <a:t>2</a:t>
            </a:r>
            <a:endParaRPr lang="en-US" sz="1400">
              <a:latin typeface="Times New Roman" panose="02020603050405020304" pitchFamily="18" charset="0"/>
              <a:cs typeface="Times New Roman" panose="02020603050405020304" pitchFamily="18" charset="0"/>
            </a:endParaRPr>
          </a:p>
        </p:txBody>
      </p:sp>
      <p:pic>
        <p:nvPicPr>
          <p:cNvPr id="6" name="Picture 5" descr="Icon&#10;&#10;Description automatically generated">
            <a:extLst>
              <a:ext uri="{FF2B5EF4-FFF2-40B4-BE49-F238E27FC236}">
                <a16:creationId xmlns:a16="http://schemas.microsoft.com/office/drawing/2014/main" id="{A6EF1068-6F64-4D09-B86C-0FCD67B89159}"/>
              </a:ext>
            </a:extLst>
          </p:cNvPr>
          <p:cNvPicPr>
            <a:picLocks noChangeAspect="1"/>
          </p:cNvPicPr>
          <p:nvPr/>
        </p:nvPicPr>
        <p:blipFill>
          <a:blip r:embed="rId2">
            <a:alphaModFix amt="49000"/>
            <a:extLst>
              <a:ext uri="{837473B0-CC2E-450A-ABE3-18F120FF3D39}">
                <a1611:picAttrSrcUrl xmlns:a1611="http://schemas.microsoft.com/office/drawing/2016/11/main" r:id="rId3"/>
              </a:ext>
            </a:extLst>
          </a:blip>
          <a:stretch>
            <a:fillRect/>
          </a:stretch>
        </p:blipFill>
        <p:spPr>
          <a:xfrm>
            <a:off x="5444197" y="1997612"/>
            <a:ext cx="3103849" cy="3473732"/>
          </a:xfrm>
          <a:prstGeom prst="rect">
            <a:avLst/>
          </a:prstGeom>
        </p:spPr>
      </p:pic>
    </p:spTree>
    <p:extLst>
      <p:ext uri="{BB962C8B-B14F-4D97-AF65-F5344CB8AC3E}">
        <p14:creationId xmlns:p14="http://schemas.microsoft.com/office/powerpoint/2010/main" val="114333591"/>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9892" y="81234"/>
            <a:ext cx="7704667" cy="1981200"/>
          </a:xfrm>
        </p:spPr>
        <p:txBody>
          <a:bodyPr>
            <a:normAutofit/>
          </a:bodyPr>
          <a:lstStyle/>
          <a:p>
            <a:r>
              <a:rPr lang="en-US" sz="3800" b="1">
                <a:solidFill>
                  <a:schemeClr val="bg1"/>
                </a:solidFill>
                <a:latin typeface="Times New Roman" panose="02020603050405020304" pitchFamily="18" charset="0"/>
                <a:cs typeface="Times New Roman" panose="02020603050405020304" pitchFamily="18" charset="0"/>
              </a:rPr>
              <a:t>Submission Dates and Times</a:t>
            </a:r>
          </a:p>
        </p:txBody>
      </p:sp>
      <p:sp>
        <p:nvSpPr>
          <p:cNvPr id="2" name="Content Placeholder 1"/>
          <p:cNvSpPr>
            <a:spLocks noGrp="1"/>
          </p:cNvSpPr>
          <p:nvPr>
            <p:ph idx="1"/>
          </p:nvPr>
        </p:nvSpPr>
        <p:spPr>
          <a:xfrm>
            <a:off x="542260" y="1394501"/>
            <a:ext cx="8059479" cy="4752754"/>
          </a:xfrm>
        </p:spPr>
        <p:txBody>
          <a:bodyPr>
            <a:normAutofit/>
          </a:bodyPr>
          <a:lstStyle/>
          <a:p>
            <a:pPr marL="0" indent="0">
              <a:buNone/>
            </a:pPr>
            <a:r>
              <a:rPr lang="en-US" sz="1800">
                <a:latin typeface="Times New Roman" panose="02020603050405020304" pitchFamily="18" charset="0"/>
                <a:cs typeface="Times New Roman" panose="02020603050405020304" pitchFamily="18" charset="0"/>
              </a:rPr>
              <a:t>All proposals must be received on or before June 2, 2022 at 11:59:59 pm Eastern Time (E.T). Applications may be submitted starting from the publication date of this NOFO up to the deadline above. Applications received after this time will not be reviewed or considered for funding. Applications must be submitted electronically via </a:t>
            </a:r>
            <a:r>
              <a:rPr lang="en-US" sz="1800">
                <a:latin typeface="Times New Roman" panose="02020603050405020304" pitchFamily="18" charset="0"/>
                <a:cs typeface="Times New Roman" panose="02020603050405020304" pitchFamily="18" charset="0"/>
                <a:hlinkClick r:id="rId2"/>
              </a:rPr>
              <a:t>www.grants.gov</a:t>
            </a:r>
            <a:r>
              <a:rPr lang="en-US" sz="1800">
                <a:latin typeface="Times New Roman" panose="02020603050405020304" pitchFamily="18" charset="0"/>
                <a:cs typeface="Times New Roman" panose="02020603050405020304" pitchFamily="18" charset="0"/>
              </a:rPr>
              <a:t>.</a:t>
            </a:r>
          </a:p>
          <a:p>
            <a:pPr marL="0" indent="0">
              <a:buNone/>
            </a:pPr>
            <a:endParaRPr lang="en-US" sz="1800">
              <a:latin typeface="Times New Roman" panose="02020603050405020304" pitchFamily="18" charset="0"/>
              <a:cs typeface="Times New Roman" panose="02020603050405020304" pitchFamily="18" charset="0"/>
            </a:endParaRPr>
          </a:p>
          <a:p>
            <a:pPr marL="0" indent="0">
              <a:buNone/>
            </a:pPr>
            <a:r>
              <a:rPr lang="en-US" sz="1800">
                <a:latin typeface="Times New Roman" panose="02020603050405020304" pitchFamily="18" charset="0"/>
                <a:cs typeface="Times New Roman" panose="02020603050405020304" pitchFamily="18" charset="0"/>
              </a:rPr>
              <a:t>The electronic submission will receive a date and time stamp at www.grants.gov and will be processed after it is fully uploaded. Applicants should anticipate receiving confirmation of successful submission within forty-eight (48) hours. It is imperative that applicants obtain this confirmation as proof of successful submission. Waiting to submit an application until the end of the competition period puts an application at risk; be sure to allow ample time.</a:t>
            </a:r>
          </a:p>
        </p:txBody>
      </p:sp>
      <p:sp>
        <p:nvSpPr>
          <p:cNvPr id="4" name="TextBox 3"/>
          <p:cNvSpPr txBox="1"/>
          <p:nvPr/>
        </p:nvSpPr>
        <p:spPr>
          <a:xfrm>
            <a:off x="4216454" y="6467403"/>
            <a:ext cx="364202" cy="307777"/>
          </a:xfrm>
          <a:prstGeom prst="rect">
            <a:avLst/>
          </a:prstGeom>
          <a:noFill/>
        </p:spPr>
        <p:txBody>
          <a:bodyPr wrap="none" rtlCol="0">
            <a:spAutoFit/>
          </a:bodyPr>
          <a:lstStyle/>
          <a:p>
            <a:r>
              <a:rPr lang="en-US" sz="1400" b="1">
                <a:latin typeface="Times New Roman" panose="02020603050405020304" pitchFamily="18" charset="0"/>
                <a:cs typeface="Times New Roman" panose="02020603050405020304" pitchFamily="18" charset="0"/>
              </a:rPr>
              <a:t>15</a:t>
            </a:r>
          </a:p>
        </p:txBody>
      </p:sp>
    </p:spTree>
    <p:extLst>
      <p:ext uri="{BB962C8B-B14F-4D97-AF65-F5344CB8AC3E}">
        <p14:creationId xmlns:p14="http://schemas.microsoft.com/office/powerpoint/2010/main" val="385562269"/>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6840" y="-35168"/>
            <a:ext cx="7704667" cy="1981200"/>
          </a:xfrm>
        </p:spPr>
        <p:txBody>
          <a:bodyPr>
            <a:normAutofit/>
          </a:bodyPr>
          <a:lstStyle/>
          <a:p>
            <a:r>
              <a:rPr lang="en-US" sz="4400" b="1">
                <a:solidFill>
                  <a:schemeClr val="bg1"/>
                </a:solidFill>
                <a:latin typeface="Times New Roman" panose="02020603050405020304" pitchFamily="18" charset="0"/>
                <a:cs typeface="Times New Roman" panose="02020603050405020304" pitchFamily="18" charset="0"/>
              </a:rPr>
              <a:t>Funding Restriction</a:t>
            </a:r>
          </a:p>
        </p:txBody>
      </p:sp>
      <p:sp>
        <p:nvSpPr>
          <p:cNvPr id="2" name="Content Placeholder 1"/>
          <p:cNvSpPr>
            <a:spLocks noGrp="1"/>
          </p:cNvSpPr>
          <p:nvPr>
            <p:ph idx="1"/>
          </p:nvPr>
        </p:nvSpPr>
        <p:spPr>
          <a:xfrm>
            <a:off x="723469" y="1795331"/>
            <a:ext cx="7762594" cy="5062669"/>
          </a:xfrm>
        </p:spPr>
        <p:txBody>
          <a:bodyPr>
            <a:noAutofit/>
          </a:bodyPr>
          <a:lstStyle/>
          <a:p>
            <a:pPr marL="0" indent="0">
              <a:buNone/>
            </a:pPr>
            <a:r>
              <a:rPr lang="en-US" sz="1500">
                <a:solidFill>
                  <a:srgbClr val="000000"/>
                </a:solidFill>
                <a:latin typeface="Times New Roman" panose="02020603050405020304" pitchFamily="18" charset="0"/>
              </a:rPr>
              <a:t>Applicants </a:t>
            </a:r>
            <a:r>
              <a:rPr lang="en-US" sz="1500">
                <a:latin typeface="Times New Roman" panose="02020603050405020304" pitchFamily="18" charset="0"/>
              </a:rPr>
              <a:t>requesting to charge indirect costs to their grant are </a:t>
            </a:r>
            <a:r>
              <a:rPr lang="en-US" sz="1500">
                <a:solidFill>
                  <a:srgbClr val="000000"/>
                </a:solidFill>
                <a:latin typeface="Times New Roman" panose="02020603050405020304" pitchFamily="18" charset="0"/>
              </a:rPr>
              <a:t>required to submit a copy of their current and signed indirect cost rate agreement with the application package. If an applicant does not have a current Facilities and Administrative (Indirect) Cost Rate Agreement that was negotiated and approved by the Department of Commerce (or by the applicable cognizant Federal agency), please provide a statement to this effect. The applicant must prepare and submit a cost allocation plan and rate proposal or a negotiated indirect cost rate as required by 2 CFR Part 200 “Uniform Administrative Requirements, Cost Principles and Audit Requirements for Federal Awards.” See 2 CFR § 200.414. The allocation plan and the rate proposal must be submitted to MBDA (or applicable cognizant Federal agency) within ninety (90) days from the award start date.</a:t>
            </a:r>
          </a:p>
          <a:p>
            <a:pPr marL="0" indent="0">
              <a:spcBef>
                <a:spcPts val="0"/>
              </a:spcBef>
              <a:spcAft>
                <a:spcPts val="0"/>
              </a:spcAft>
              <a:buNone/>
            </a:pPr>
            <a:endParaRPr lang="en-US" sz="1500">
              <a:solidFill>
                <a:srgbClr val="000000"/>
              </a:solidFill>
              <a:latin typeface="Times New Roman" panose="02020603050405020304" pitchFamily="18" charset="0"/>
            </a:endParaRPr>
          </a:p>
          <a:p>
            <a:pPr marL="0" indent="0">
              <a:buNone/>
            </a:pPr>
            <a:r>
              <a:rPr lang="en-US" sz="1500">
                <a:solidFill>
                  <a:srgbClr val="000000"/>
                </a:solidFill>
                <a:latin typeface="Times New Roman" panose="02020603050405020304" pitchFamily="18" charset="0"/>
              </a:rPr>
              <a:t>Alternatively, in accordance with 2 CFR § 200.414(f), a non-Federal entity that has never received a negotiated indirect cost rate may elect to charge a de minimis rate of 10 percent of modified total direct costs. Applicants proposing a 10 percent de minimis rate pursuant to 2 C.F.R. § 200.414(f) should note this election as part of the budget and budget narrative portion of the application.</a:t>
            </a:r>
          </a:p>
          <a:p>
            <a:pPr marL="0" indent="0">
              <a:spcBef>
                <a:spcPts val="0"/>
              </a:spcBef>
              <a:spcAft>
                <a:spcPts val="0"/>
              </a:spcAft>
              <a:buNone/>
            </a:pPr>
            <a:endParaRPr lang="en-US" sz="1500">
              <a:solidFill>
                <a:srgbClr val="000000"/>
              </a:solidFill>
              <a:latin typeface="Times New Roman" panose="02020603050405020304" pitchFamily="18" charset="0"/>
            </a:endParaRPr>
          </a:p>
          <a:p>
            <a:pPr marL="0" indent="0">
              <a:buNone/>
            </a:pPr>
            <a:r>
              <a:rPr lang="en-US" sz="1500">
                <a:solidFill>
                  <a:srgbClr val="000000"/>
                </a:solidFill>
                <a:latin typeface="Times New Roman" panose="02020603050405020304" pitchFamily="18" charset="0"/>
              </a:rPr>
              <a:t>Indirect costs proposed under the award must be clearly identified as a separate budget line item.</a:t>
            </a:r>
          </a:p>
          <a:p>
            <a:pPr marL="0" indent="0">
              <a:buNone/>
            </a:pPr>
            <a:endParaRPr lang="en-US" sz="1500">
              <a:solidFill>
                <a:srgbClr val="000000"/>
              </a:solidFill>
              <a:latin typeface="Times New Roman" panose="02020603050405020304" pitchFamily="18" charset="0"/>
            </a:endParaRPr>
          </a:p>
          <a:p>
            <a:pPr marL="0" indent="0">
              <a:buNone/>
            </a:pPr>
            <a:endParaRPr lang="en-US" sz="2400">
              <a:latin typeface="Times New Roman" panose="02020603050405020304" pitchFamily="18" charset="0"/>
              <a:cs typeface="Times New Roman" panose="02020603050405020304" pitchFamily="18" charset="0"/>
            </a:endParaRPr>
          </a:p>
        </p:txBody>
      </p:sp>
      <p:sp>
        <p:nvSpPr>
          <p:cNvPr id="4" name="TextBox 3"/>
          <p:cNvSpPr txBox="1"/>
          <p:nvPr/>
        </p:nvSpPr>
        <p:spPr>
          <a:xfrm>
            <a:off x="4216454" y="6467403"/>
            <a:ext cx="364202" cy="307777"/>
          </a:xfrm>
          <a:prstGeom prst="rect">
            <a:avLst/>
          </a:prstGeom>
          <a:noFill/>
        </p:spPr>
        <p:txBody>
          <a:bodyPr wrap="none" rtlCol="0">
            <a:spAutoFit/>
          </a:bodyPr>
          <a:lstStyle/>
          <a:p>
            <a:r>
              <a:rPr lang="en-US" sz="1400" b="1">
                <a:latin typeface="Times New Roman" panose="02020603050405020304" pitchFamily="18" charset="0"/>
                <a:cs typeface="Times New Roman" panose="02020603050405020304" pitchFamily="18" charset="0"/>
              </a:rPr>
              <a:t>16</a:t>
            </a:r>
          </a:p>
        </p:txBody>
      </p:sp>
    </p:spTree>
    <p:extLst>
      <p:ext uri="{BB962C8B-B14F-4D97-AF65-F5344CB8AC3E}">
        <p14:creationId xmlns:p14="http://schemas.microsoft.com/office/powerpoint/2010/main" val="3919068178"/>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9891" y="39031"/>
            <a:ext cx="7704667" cy="1981200"/>
          </a:xfrm>
        </p:spPr>
        <p:txBody>
          <a:bodyPr>
            <a:normAutofit/>
          </a:bodyPr>
          <a:lstStyle/>
          <a:p>
            <a:r>
              <a:rPr lang="en-US" sz="3500" b="1">
                <a:solidFill>
                  <a:schemeClr val="bg1"/>
                </a:solidFill>
                <a:latin typeface="Times New Roman" panose="02020603050405020304" pitchFamily="18" charset="0"/>
                <a:cs typeface="Times New Roman" panose="02020603050405020304" pitchFamily="18" charset="0"/>
              </a:rPr>
              <a:t>Other Submission Requirements</a:t>
            </a:r>
          </a:p>
        </p:txBody>
      </p:sp>
      <p:sp>
        <p:nvSpPr>
          <p:cNvPr id="2" name="Content Placeholder 1"/>
          <p:cNvSpPr>
            <a:spLocks noGrp="1"/>
          </p:cNvSpPr>
          <p:nvPr>
            <p:ph idx="1"/>
          </p:nvPr>
        </p:nvSpPr>
        <p:spPr>
          <a:xfrm>
            <a:off x="515667" y="1185816"/>
            <a:ext cx="7704667" cy="5633153"/>
          </a:xfrm>
        </p:spPr>
        <p:txBody>
          <a:bodyPr>
            <a:normAutofit/>
          </a:bodyPr>
          <a:lstStyle/>
          <a:p>
            <a:pPr marL="0" indent="0">
              <a:buNone/>
            </a:pPr>
            <a:r>
              <a:rPr lang="en-US" sz="1300">
                <a:latin typeface="Times New Roman" panose="02020603050405020304" pitchFamily="18" charset="0"/>
                <a:cs typeface="Times New Roman" panose="02020603050405020304" pitchFamily="18" charset="0"/>
              </a:rPr>
              <a:t>The time it takes to completely upload an application will vary depending on a number of factors, including the size of the application, the speed of the applicant’s Internet connection, and the time it takes www.grants.gov to process the application. If www.grants.gov rejects the application, the applicant must resubmit the entire application and receive a date and time stamp from www.grants.gov. The www.grants.gov time stamp will be considered the date and time of submission receipt. Before beginning to apply through www.grants.gov, please review the application instructions posted at www.grants.gov and in this NOFO.</a:t>
            </a:r>
          </a:p>
          <a:p>
            <a:pPr marL="0" indent="0">
              <a:buNone/>
            </a:pPr>
            <a:r>
              <a:rPr lang="en-US" sz="1300" b="1">
                <a:latin typeface="Times New Roman" panose="02020603050405020304" pitchFamily="18" charset="0"/>
                <a:cs typeface="Times New Roman" panose="02020603050405020304" pitchFamily="18" charset="0"/>
              </a:rPr>
              <a:t>Grants.gov Registration: </a:t>
            </a:r>
            <a:r>
              <a:rPr lang="en-US" sz="1300">
                <a:latin typeface="Times New Roman" panose="02020603050405020304" pitchFamily="18" charset="0"/>
                <a:cs typeface="Times New Roman" panose="02020603050405020304" pitchFamily="18" charset="0"/>
              </a:rPr>
              <a:t>To submit an application through www.grants.gov, you must register for a user ID and password. This process can take between three to five business days and up to four weeks if all steps are not completed correctly.</a:t>
            </a:r>
          </a:p>
          <a:p>
            <a:pPr marL="0" indent="0">
              <a:spcBef>
                <a:spcPts val="0"/>
              </a:spcBef>
              <a:spcAft>
                <a:spcPts val="0"/>
              </a:spcAft>
              <a:buNone/>
            </a:pPr>
            <a:endParaRPr lang="en-US" sz="1300">
              <a:latin typeface="Times New Roman" panose="02020603050405020304" pitchFamily="18" charset="0"/>
              <a:cs typeface="Times New Roman" panose="02020603050405020304" pitchFamily="18" charset="0"/>
            </a:endParaRPr>
          </a:p>
          <a:p>
            <a:pPr marL="0" indent="0">
              <a:buNone/>
            </a:pPr>
            <a:r>
              <a:rPr lang="en-US" sz="1300" b="1">
                <a:latin typeface="Times New Roman" panose="02020603050405020304" pitchFamily="18" charset="0"/>
                <a:cs typeface="Times New Roman" panose="02020603050405020304" pitchFamily="18" charset="0"/>
              </a:rPr>
              <a:t>Electronic Submission: </a:t>
            </a:r>
            <a:r>
              <a:rPr lang="en-US" sz="1300">
                <a:latin typeface="Times New Roman" panose="02020603050405020304" pitchFamily="18" charset="0"/>
                <a:cs typeface="Times New Roman" panose="02020603050405020304" pitchFamily="18" charset="0"/>
              </a:rPr>
              <a:t>The electronic submission date is the date that applications have been submitted electronically   and received by www.Grants.gov. Proof of timely submission shall be the official date and time that www.Grants.gov receives your application.</a:t>
            </a:r>
          </a:p>
          <a:p>
            <a:pPr marL="0" indent="0">
              <a:spcBef>
                <a:spcPts val="0"/>
              </a:spcBef>
              <a:spcAft>
                <a:spcPts val="0"/>
              </a:spcAft>
              <a:buNone/>
            </a:pPr>
            <a:endParaRPr lang="en-US" sz="1300">
              <a:latin typeface="Times New Roman" panose="02020603050405020304" pitchFamily="18" charset="0"/>
              <a:cs typeface="Times New Roman" panose="02020603050405020304" pitchFamily="18" charset="0"/>
            </a:endParaRPr>
          </a:p>
          <a:p>
            <a:pPr marL="0" indent="0">
              <a:buNone/>
            </a:pPr>
            <a:r>
              <a:rPr lang="en-US" sz="1300" b="1">
                <a:latin typeface="Times New Roman" panose="02020603050405020304" pitchFamily="18" charset="0"/>
                <a:cs typeface="Times New Roman" panose="02020603050405020304" pitchFamily="18" charset="0"/>
              </a:rPr>
              <a:t>Returning </a:t>
            </a:r>
            <a:r>
              <a:rPr lang="en-US" sz="1300" b="1" err="1">
                <a:latin typeface="Times New Roman" panose="02020603050405020304" pitchFamily="18" charset="0"/>
                <a:cs typeface="Times New Roman" panose="02020603050405020304" pitchFamily="18" charset="0"/>
              </a:rPr>
              <a:t>Grants.Gov</a:t>
            </a:r>
            <a:r>
              <a:rPr lang="en-US" sz="1300" b="1">
                <a:latin typeface="Times New Roman" panose="02020603050405020304" pitchFamily="18" charset="0"/>
                <a:cs typeface="Times New Roman" panose="02020603050405020304" pitchFamily="18" charset="0"/>
              </a:rPr>
              <a:t> Users: </a:t>
            </a:r>
            <a:r>
              <a:rPr lang="en-US" sz="1300">
                <a:latin typeface="Times New Roman" panose="02020603050405020304" pitchFamily="18" charset="0"/>
                <a:cs typeface="Times New Roman" panose="02020603050405020304" pitchFamily="18" charset="0"/>
              </a:rPr>
              <a:t>Organizations already registered with Grants.gov do not need to re-register, but the organization must maintain a current System for Award Management (SAM) registration (formerly Central Contractor Registration (CCR)). If the applicant’s SAM registration is not up-to-date the application will not be accepted by Grants.gov. An applicant’s CCR username will not work in SAM</a:t>
            </a:r>
          </a:p>
          <a:p>
            <a:pPr marL="228600" indent="-228600">
              <a:buAutoNum type="arabicPeriod"/>
            </a:pPr>
            <a:endParaRPr lang="en-US" sz="1200">
              <a:latin typeface="Times New Roman" panose="02020603050405020304" pitchFamily="18" charset="0"/>
              <a:cs typeface="Times New Roman" panose="02020603050405020304" pitchFamily="18" charset="0"/>
            </a:endParaRPr>
          </a:p>
        </p:txBody>
      </p:sp>
      <p:sp>
        <p:nvSpPr>
          <p:cNvPr id="4" name="TextBox 3"/>
          <p:cNvSpPr txBox="1"/>
          <p:nvPr/>
        </p:nvSpPr>
        <p:spPr>
          <a:xfrm>
            <a:off x="4216454" y="6467403"/>
            <a:ext cx="364202" cy="307777"/>
          </a:xfrm>
          <a:prstGeom prst="rect">
            <a:avLst/>
          </a:prstGeom>
          <a:noFill/>
        </p:spPr>
        <p:txBody>
          <a:bodyPr wrap="none" rtlCol="0">
            <a:spAutoFit/>
          </a:bodyPr>
          <a:lstStyle/>
          <a:p>
            <a:r>
              <a:rPr lang="en-US" sz="1400" b="1">
                <a:latin typeface="Times New Roman" panose="02020603050405020304" pitchFamily="18" charset="0"/>
                <a:cs typeface="Times New Roman" panose="02020603050405020304" pitchFamily="18" charset="0"/>
              </a:rPr>
              <a:t>17</a:t>
            </a:r>
          </a:p>
        </p:txBody>
      </p:sp>
    </p:spTree>
    <p:extLst>
      <p:ext uri="{BB962C8B-B14F-4D97-AF65-F5344CB8AC3E}">
        <p14:creationId xmlns:p14="http://schemas.microsoft.com/office/powerpoint/2010/main" val="1488370819"/>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whiteboard&#10;&#10;Description automatically generated">
            <a:extLst>
              <a:ext uri="{FF2B5EF4-FFF2-40B4-BE49-F238E27FC236}">
                <a16:creationId xmlns:a16="http://schemas.microsoft.com/office/drawing/2014/main" id="{B3CD758A-979B-4DC9-A182-91B99F50E2A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201643" y="2292392"/>
            <a:ext cx="2973119" cy="2085006"/>
          </a:xfrm>
          <a:prstGeom prst="rect">
            <a:avLst/>
          </a:prstGeom>
        </p:spPr>
      </p:pic>
      <p:sp>
        <p:nvSpPr>
          <p:cNvPr id="3" name="Title 2"/>
          <p:cNvSpPr>
            <a:spLocks noGrp="1"/>
          </p:cNvSpPr>
          <p:nvPr>
            <p:ph type="title"/>
          </p:nvPr>
        </p:nvSpPr>
        <p:spPr>
          <a:xfrm>
            <a:off x="-579381" y="0"/>
            <a:ext cx="7704667" cy="1981200"/>
          </a:xfrm>
        </p:spPr>
        <p:txBody>
          <a:bodyPr>
            <a:normAutofit/>
          </a:bodyPr>
          <a:lstStyle/>
          <a:p>
            <a:r>
              <a:rPr lang="en-US" sz="3600" b="1">
                <a:solidFill>
                  <a:schemeClr val="bg1"/>
                </a:solidFill>
                <a:latin typeface="Times New Roman" panose="02020603050405020304" pitchFamily="18" charset="0"/>
                <a:cs typeface="Times New Roman" panose="02020603050405020304" pitchFamily="18" charset="0"/>
              </a:rPr>
              <a:t>Application Review </a:t>
            </a:r>
            <a:br>
              <a:rPr lang="en-US" sz="3600" b="1">
                <a:solidFill>
                  <a:schemeClr val="bg1"/>
                </a:solidFill>
                <a:latin typeface="Times New Roman" panose="02020603050405020304" pitchFamily="18" charset="0"/>
                <a:cs typeface="Times New Roman" panose="02020603050405020304" pitchFamily="18" charset="0"/>
              </a:rPr>
            </a:br>
            <a:r>
              <a:rPr lang="en-US" sz="3600" b="1">
                <a:solidFill>
                  <a:schemeClr val="bg1"/>
                </a:solidFill>
                <a:latin typeface="Times New Roman" panose="02020603050405020304" pitchFamily="18" charset="0"/>
                <a:cs typeface="Times New Roman" panose="02020603050405020304" pitchFamily="18" charset="0"/>
              </a:rPr>
              <a:t>Information</a:t>
            </a:r>
          </a:p>
        </p:txBody>
      </p:sp>
      <p:sp>
        <p:nvSpPr>
          <p:cNvPr id="2" name="Content Placeholder 1"/>
          <p:cNvSpPr>
            <a:spLocks noGrp="1"/>
          </p:cNvSpPr>
          <p:nvPr>
            <p:ph idx="1"/>
          </p:nvPr>
        </p:nvSpPr>
        <p:spPr>
          <a:xfrm>
            <a:off x="606056" y="1605516"/>
            <a:ext cx="8080744" cy="4763386"/>
          </a:xfrm>
        </p:spPr>
        <p:txBody>
          <a:bodyPr>
            <a:normAutofit/>
          </a:bodyPr>
          <a:lstStyle/>
          <a:p>
            <a:pPr marL="0" indent="0">
              <a:buNone/>
            </a:pPr>
            <a:r>
              <a:rPr lang="en-US" sz="1000">
                <a:latin typeface="Times New Roman"/>
                <a:cs typeface="Times New Roman"/>
              </a:rPr>
              <a:t>Evaluation Criteria: The successful applicant will possess experience that is relevant and related to the area(s) covered by MBDA’s Priorities (see section I.B.). Each application will be evaluated based on “Agency Requirements for the Center” (see section I.B.1), and the evaluation criteria included below. It is also anticipated (although not mandatory) that the mission of the successful applicant organization will align with the mission of MBDA. The successful applicant also will ensure alignment of budget, resources, objectives, outcomes or goals, and timelines to accomplish the proposed project.</a:t>
            </a:r>
          </a:p>
          <a:p>
            <a:pPr>
              <a:buFont typeface="Wingdings" panose="05000000000000000000" pitchFamily="2" charset="2"/>
              <a:buChar char="Ø"/>
            </a:pPr>
            <a:r>
              <a:rPr lang="en-US" sz="1000">
                <a:latin typeface="Times New Roman"/>
                <a:cs typeface="Times New Roman"/>
              </a:rPr>
              <a:t>Impact of the Proposed Project (40 points)</a:t>
            </a:r>
            <a:endParaRPr lang="en-US" sz="1000">
              <a:latin typeface="Times New Roman" panose="02020603050405020304" pitchFamily="18" charset="0"/>
              <a:cs typeface="Times New Roman" panose="02020603050405020304" pitchFamily="18" charset="0"/>
            </a:endParaRPr>
          </a:p>
          <a:p>
            <a:pPr>
              <a:buClr>
                <a:srgbClr val="1287C3"/>
              </a:buClr>
              <a:buFont typeface="Wingdings" panose="05000000000000000000" pitchFamily="2" charset="2"/>
              <a:buChar char="Ø"/>
            </a:pPr>
            <a:r>
              <a:rPr lang="en-US" sz="1000">
                <a:latin typeface="Times New Roman"/>
                <a:cs typeface="Times New Roman"/>
              </a:rPr>
              <a:t>Applicant Capability (30)</a:t>
            </a:r>
          </a:p>
          <a:p>
            <a:pPr>
              <a:buClr>
                <a:srgbClr val="1287C3"/>
              </a:buClr>
              <a:buFont typeface="Wingdings" panose="05000000000000000000" pitchFamily="2" charset="2"/>
              <a:buChar char="Ø"/>
            </a:pPr>
            <a:r>
              <a:rPr lang="en-US" sz="1000">
                <a:latin typeface="Times New Roman"/>
                <a:cs typeface="Times New Roman"/>
              </a:rPr>
              <a:t>Applicant Budget (30)</a:t>
            </a:r>
          </a:p>
          <a:p>
            <a:pPr>
              <a:buFont typeface="Wingdings" panose="05000000000000000000" pitchFamily="2" charset="2"/>
              <a:buChar char="Ø"/>
            </a:pPr>
            <a:r>
              <a:rPr lang="en-US" sz="1000">
                <a:latin typeface="Times New Roman"/>
                <a:cs typeface="Times New Roman"/>
              </a:rPr>
              <a:t>Total Available Applications Points (100)</a:t>
            </a:r>
          </a:p>
          <a:p>
            <a:pPr marL="0" indent="0">
              <a:buNone/>
            </a:pPr>
            <a:r>
              <a:rPr lang="en-US" sz="1000">
                <a:latin typeface="Times New Roman"/>
                <a:cs typeface="Times New Roman"/>
              </a:rPr>
              <a:t>All applications must adhere to the submission guidelines provided in this section and section IV.B.1.a), “A Complete Application.” Omissions will result in the deduction of points from the final score according to the table below up to and including disqualification of the entire application.</a:t>
            </a:r>
          </a:p>
          <a:p>
            <a:pPr marL="0" indent="0">
              <a:buNone/>
            </a:pPr>
            <a:r>
              <a:rPr lang="en-US" sz="1000">
                <a:latin typeface="Times New Roman"/>
                <a:cs typeface="Times New Roman"/>
              </a:rPr>
              <a:t>Mandatory Item 					Failure to Adhere Shall Result In </a:t>
            </a:r>
            <a:endParaRPr lang="en-US" sz="1000">
              <a:latin typeface="Times New Roman" panose="02020603050405020304" pitchFamily="18" charset="0"/>
              <a:cs typeface="Times New Roman" panose="02020603050405020304" pitchFamily="18" charset="0"/>
            </a:endParaRPr>
          </a:p>
          <a:p>
            <a:pPr marL="0" indent="0">
              <a:buNone/>
            </a:pPr>
            <a:r>
              <a:rPr lang="en-US" sz="1000">
                <a:latin typeface="Times New Roman"/>
                <a:cs typeface="Times New Roman"/>
              </a:rPr>
              <a:t>Title Page 						(5 Point Deduction)</a:t>
            </a:r>
          </a:p>
          <a:p>
            <a:pPr marL="0" indent="0">
              <a:buNone/>
            </a:pPr>
            <a:r>
              <a:rPr lang="en-US" sz="1000">
                <a:latin typeface="Times New Roman"/>
                <a:cs typeface="Times New Roman"/>
              </a:rPr>
              <a:t>Table of Contents 					(5 Point Deduction)</a:t>
            </a:r>
          </a:p>
          <a:p>
            <a:pPr marL="0" indent="0">
              <a:buNone/>
            </a:pPr>
            <a:r>
              <a:rPr lang="en-US" sz="1000">
                <a:latin typeface="Times New Roman"/>
                <a:cs typeface="Times New Roman"/>
              </a:rPr>
              <a:t>Applicant Narrative 					(Disqualification)</a:t>
            </a:r>
          </a:p>
          <a:p>
            <a:pPr marL="0" indent="0">
              <a:buNone/>
            </a:pPr>
            <a:r>
              <a:rPr lang="en-US" sz="1000">
                <a:latin typeface="Times New Roman"/>
                <a:cs typeface="Times New Roman"/>
              </a:rPr>
              <a:t>Budget Narrative 					(Disqualification)</a:t>
            </a:r>
          </a:p>
          <a:p>
            <a:pPr marL="0" indent="0">
              <a:buNone/>
            </a:pPr>
            <a:r>
              <a:rPr lang="en-US" sz="1000">
                <a:latin typeface="Times New Roman"/>
                <a:cs typeface="Times New Roman"/>
              </a:rPr>
              <a:t>Required Standard Forms (SF) and Attachments 		(Disqualification)</a:t>
            </a:r>
          </a:p>
          <a:p>
            <a:pPr marL="0" indent="0">
              <a:buNone/>
            </a:pPr>
            <a:r>
              <a:rPr lang="en-US" sz="1000">
                <a:latin typeface="Times New Roman"/>
                <a:cs typeface="Times New Roman"/>
              </a:rPr>
              <a:t>All project proposals will be evaluated and applicant(s) will be selected based on the level at which the proposal addresses the evaluation criteria above, less any points deducted for failure to include the mandatory items noted above.</a:t>
            </a:r>
          </a:p>
        </p:txBody>
      </p:sp>
      <p:sp>
        <p:nvSpPr>
          <p:cNvPr id="4" name="TextBox 3"/>
          <p:cNvSpPr txBox="1"/>
          <p:nvPr/>
        </p:nvSpPr>
        <p:spPr>
          <a:xfrm>
            <a:off x="4216454" y="6467403"/>
            <a:ext cx="364202" cy="307777"/>
          </a:xfrm>
          <a:prstGeom prst="rect">
            <a:avLst/>
          </a:prstGeom>
          <a:noFill/>
        </p:spPr>
        <p:txBody>
          <a:bodyPr wrap="none" rtlCol="0">
            <a:spAutoFit/>
          </a:bodyPr>
          <a:lstStyle/>
          <a:p>
            <a:r>
              <a:rPr lang="en-US" sz="1400" b="1">
                <a:latin typeface="Times New Roman" panose="02020603050405020304" pitchFamily="18" charset="0"/>
                <a:cs typeface="Times New Roman" panose="02020603050405020304" pitchFamily="18" charset="0"/>
              </a:rPr>
              <a:t>18</a:t>
            </a:r>
          </a:p>
        </p:txBody>
      </p:sp>
    </p:spTree>
    <p:extLst>
      <p:ext uri="{BB962C8B-B14F-4D97-AF65-F5344CB8AC3E}">
        <p14:creationId xmlns:p14="http://schemas.microsoft.com/office/powerpoint/2010/main" val="42194632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1418" y="0"/>
            <a:ext cx="7704667" cy="1981200"/>
          </a:xfrm>
        </p:spPr>
        <p:txBody>
          <a:bodyPr>
            <a:normAutofit/>
          </a:bodyPr>
          <a:lstStyle/>
          <a:p>
            <a:r>
              <a:rPr lang="en-US" sz="3600" b="1">
                <a:solidFill>
                  <a:schemeClr val="bg1"/>
                </a:solidFill>
                <a:latin typeface="Times New Roman" panose="02020603050405020304" pitchFamily="18" charset="0"/>
                <a:cs typeface="Times New Roman" panose="02020603050405020304" pitchFamily="18" charset="0"/>
              </a:rPr>
              <a:t>Application Review </a:t>
            </a:r>
            <a:br>
              <a:rPr lang="en-US" sz="3600" b="1">
                <a:solidFill>
                  <a:schemeClr val="bg1"/>
                </a:solidFill>
                <a:latin typeface="Times New Roman" panose="02020603050405020304" pitchFamily="18" charset="0"/>
                <a:cs typeface="Times New Roman" panose="02020603050405020304" pitchFamily="18" charset="0"/>
              </a:rPr>
            </a:br>
            <a:r>
              <a:rPr lang="en-US" sz="3600" b="1">
                <a:solidFill>
                  <a:schemeClr val="bg1"/>
                </a:solidFill>
                <a:latin typeface="Times New Roman" panose="02020603050405020304" pitchFamily="18" charset="0"/>
                <a:cs typeface="Times New Roman" panose="02020603050405020304" pitchFamily="18" charset="0"/>
              </a:rPr>
              <a:t>Information Continued</a:t>
            </a:r>
          </a:p>
        </p:txBody>
      </p:sp>
      <p:sp>
        <p:nvSpPr>
          <p:cNvPr id="2" name="Content Placeholder 1"/>
          <p:cNvSpPr>
            <a:spLocks noGrp="1"/>
          </p:cNvSpPr>
          <p:nvPr>
            <p:ph idx="1"/>
          </p:nvPr>
        </p:nvSpPr>
        <p:spPr>
          <a:xfrm>
            <a:off x="728322" y="1975337"/>
            <a:ext cx="7704667" cy="4492065"/>
          </a:xfrm>
        </p:spPr>
        <p:txBody>
          <a:bodyPr>
            <a:normAutofit lnSpcReduction="10000"/>
          </a:bodyPr>
          <a:lstStyle/>
          <a:p>
            <a:pPr marL="0" indent="0">
              <a:buNone/>
            </a:pPr>
            <a:r>
              <a:rPr lang="en-US" sz="1500" b="1">
                <a:latin typeface="Times New Roman"/>
                <a:cs typeface="Times New Roman"/>
              </a:rPr>
              <a:t>Review and Selection Process</a:t>
            </a:r>
          </a:p>
          <a:p>
            <a:pPr>
              <a:buFont typeface="Wingdings" panose="05000000000000000000" pitchFamily="2" charset="2"/>
              <a:buChar char="Ø"/>
            </a:pPr>
            <a:r>
              <a:rPr lang="en-US" sz="1500" b="1">
                <a:latin typeface="Times New Roman"/>
                <a:cs typeface="Times New Roman"/>
              </a:rPr>
              <a:t>Initial Screening</a:t>
            </a:r>
            <a:r>
              <a:rPr lang="en-US" sz="1500">
                <a:latin typeface="Times New Roman"/>
                <a:cs typeface="Times New Roman"/>
              </a:rPr>
              <a:t>: Prior to the formal review process, each application will receive an initial administrative screening to ensure that all required forms, signatures, and documents are present. An application will not be evaluated by the review panel if: a) the application is received after the closing date; b) the application package is not complete; the project synopsis/description fails to address program objectives </a:t>
            </a:r>
            <a:endParaRPr lang="en-US" sz="150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1500" b="1">
                <a:latin typeface="Times New Roman"/>
                <a:cs typeface="Times New Roman"/>
              </a:rPr>
              <a:t>MBDA Merit Review Panel: </a:t>
            </a:r>
            <a:r>
              <a:rPr lang="en-US" sz="1500">
                <a:latin typeface="Times New Roman"/>
                <a:cs typeface="Times New Roman"/>
              </a:rPr>
              <a:t>Each responsive application will receive an independent, merit review by a panel qualified to evaluate the applications submitted based on the published criteria. The review panel will consist of at least three (3) individuals, all of whom could be a combination of full-time federal employees and/or non-federal civilians at least one of whom will be an MBDA employee.  	Applications will be ranked by averaging the scores of all reviewers for each application. The Chairperson of the merit review panel will be responsible for averaging reviewers’ scores, collating reviewer comments, and completing an evaluation. </a:t>
            </a:r>
          </a:p>
          <a:p>
            <a:pPr>
              <a:buClr>
                <a:srgbClr val="1287C3"/>
              </a:buClr>
              <a:buFont typeface="Wingdings" panose="05000000000000000000" pitchFamily="2" charset="2"/>
              <a:buChar char="Ø"/>
            </a:pPr>
            <a:r>
              <a:rPr lang="en-US" sz="1500" b="1">
                <a:latin typeface="Times New Roman"/>
                <a:cs typeface="Times New Roman"/>
              </a:rPr>
              <a:t>Selection Factors: </a:t>
            </a:r>
            <a:r>
              <a:rPr lang="en-US" sz="1500">
                <a:latin typeface="Times New Roman"/>
                <a:cs typeface="Times New Roman"/>
              </a:rPr>
              <a:t>The ranked applications will be forwarded to the Program Manager for review for completeness and then forwarded to the Selecting Official.</a:t>
            </a:r>
            <a:endParaRPr lang="en-US">
              <a:latin typeface="Corbel" panose="020B0503020204020204"/>
              <a:cs typeface="Times New Roman" panose="02020603050405020304" pitchFamily="18" charset="0"/>
            </a:endParaRPr>
          </a:p>
          <a:p>
            <a:pPr>
              <a:buClr>
                <a:srgbClr val="1287C3"/>
              </a:buClr>
              <a:buFont typeface="Wingdings" panose="05000000000000000000" pitchFamily="2" charset="2"/>
              <a:buChar char="Ø"/>
            </a:pPr>
            <a:r>
              <a:rPr lang="en-US" sz="1500" b="1">
                <a:latin typeface="Times New Roman"/>
                <a:cs typeface="Times New Roman"/>
              </a:rPr>
              <a:t>Anticipated Announcement and Award Dates: </a:t>
            </a:r>
            <a:r>
              <a:rPr lang="en-US" sz="1200">
                <a:latin typeface="Times New Roman"/>
                <a:ea typeface="+mn-lt"/>
                <a:cs typeface="+mn-lt"/>
              </a:rPr>
              <a:t>Anticipated time for processing awards is approximately one hundred forty (140) days from the receipt of applications. MBDA anticipates that the awards under this NOFO will be made with start dates of September 1, 2022. Successful applicants may be eligible for pre-award costs (see 2 C.F.R. § 200.458). </a:t>
            </a:r>
            <a:endParaRPr lang="en-US" sz="1200" strike="sngStrike">
              <a:latin typeface="Times New Roman"/>
              <a:ea typeface="+mn-lt"/>
              <a:cs typeface="+mn-lt"/>
            </a:endParaRPr>
          </a:p>
          <a:p>
            <a:pPr marL="0" indent="0">
              <a:buNone/>
            </a:pPr>
            <a:endParaRPr lang="en-US" sz="2400">
              <a:latin typeface="Times New Roman" panose="02020603050405020304" pitchFamily="18" charset="0"/>
              <a:cs typeface="Times New Roman" panose="02020603050405020304" pitchFamily="18" charset="0"/>
            </a:endParaRPr>
          </a:p>
        </p:txBody>
      </p:sp>
      <p:sp>
        <p:nvSpPr>
          <p:cNvPr id="4" name="TextBox 3"/>
          <p:cNvSpPr txBox="1"/>
          <p:nvPr/>
        </p:nvSpPr>
        <p:spPr>
          <a:xfrm>
            <a:off x="4216454" y="6467403"/>
            <a:ext cx="364202" cy="307777"/>
          </a:xfrm>
          <a:prstGeom prst="rect">
            <a:avLst/>
          </a:prstGeom>
          <a:noFill/>
        </p:spPr>
        <p:txBody>
          <a:bodyPr wrap="none" rtlCol="0">
            <a:spAutoFit/>
          </a:bodyPr>
          <a:lstStyle/>
          <a:p>
            <a:r>
              <a:rPr lang="en-US" sz="1400" b="1">
                <a:latin typeface="Times New Roman" panose="02020603050405020304" pitchFamily="18" charset="0"/>
                <a:cs typeface="Times New Roman" panose="02020603050405020304" pitchFamily="18" charset="0"/>
              </a:rPr>
              <a:t>19</a:t>
            </a:r>
          </a:p>
        </p:txBody>
      </p:sp>
    </p:spTree>
    <p:extLst>
      <p:ext uri="{BB962C8B-B14F-4D97-AF65-F5344CB8AC3E}">
        <p14:creationId xmlns:p14="http://schemas.microsoft.com/office/powerpoint/2010/main" val="10475631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8262663D-5B86-4F8E-BFA1-04A94FEA5EF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455229" y="1523999"/>
            <a:ext cx="1975746" cy="1363763"/>
          </a:xfrm>
          <a:prstGeom prst="rect">
            <a:avLst/>
          </a:prstGeom>
        </p:spPr>
      </p:pic>
      <p:sp>
        <p:nvSpPr>
          <p:cNvPr id="3" name="Title 2"/>
          <p:cNvSpPr>
            <a:spLocks noGrp="1"/>
          </p:cNvSpPr>
          <p:nvPr>
            <p:ph type="title"/>
          </p:nvPr>
        </p:nvSpPr>
        <p:spPr>
          <a:xfrm>
            <a:off x="-705990" y="-132416"/>
            <a:ext cx="7704667" cy="1981200"/>
          </a:xfrm>
        </p:spPr>
        <p:txBody>
          <a:bodyPr>
            <a:normAutofit/>
          </a:bodyPr>
          <a:lstStyle/>
          <a:p>
            <a:r>
              <a:rPr lang="en-US" sz="4800" b="1">
                <a:solidFill>
                  <a:schemeClr val="bg1"/>
                </a:solidFill>
                <a:latin typeface="Times New Roman" panose="02020603050405020304" pitchFamily="18" charset="0"/>
                <a:cs typeface="Times New Roman" panose="02020603050405020304" pitchFamily="18" charset="0"/>
              </a:rPr>
              <a:t>Reporting</a:t>
            </a:r>
          </a:p>
        </p:txBody>
      </p:sp>
      <p:sp>
        <p:nvSpPr>
          <p:cNvPr id="2" name="Content Placeholder 1"/>
          <p:cNvSpPr>
            <a:spLocks noGrp="1"/>
          </p:cNvSpPr>
          <p:nvPr>
            <p:ph idx="1"/>
          </p:nvPr>
        </p:nvSpPr>
        <p:spPr>
          <a:xfrm>
            <a:off x="713025" y="2111579"/>
            <a:ext cx="7374076" cy="4093029"/>
          </a:xfrm>
        </p:spPr>
        <p:txBody>
          <a:bodyPr>
            <a:normAutofit/>
          </a:bodyPr>
          <a:lstStyle/>
          <a:p>
            <a:pPr marL="0" indent="0">
              <a:buNone/>
            </a:pPr>
            <a:r>
              <a:rPr lang="en-US" sz="1400" dirty="0">
                <a:latin typeface="Times New Roman"/>
                <a:cs typeface="Times New Roman"/>
              </a:rPr>
              <a:t>The project is required to provide the following reports:</a:t>
            </a:r>
          </a:p>
          <a:p>
            <a:pPr marL="0" lvl="3" indent="0">
              <a:buNone/>
            </a:pPr>
            <a:r>
              <a:rPr lang="en-US" sz="1400" dirty="0">
                <a:latin typeface="Times New Roman"/>
                <a:cs typeface="Times New Roman"/>
              </a:rPr>
              <a:t>a) Financial </a:t>
            </a:r>
            <a:r>
              <a:rPr lang="en-US" sz="1400" dirty="0">
                <a:latin typeface="Times New Roman" panose="02020603050405020304" pitchFamily="18" charset="0"/>
                <a:cs typeface="Times New Roman" panose="02020603050405020304" pitchFamily="18" charset="0"/>
              </a:rPr>
              <a:t>Reports – </a:t>
            </a:r>
            <a:r>
              <a:rPr lang="en-US" sz="1400" dirty="0">
                <a:latin typeface="Times New Roman" panose="02020603050405020304" pitchFamily="18" charset="0"/>
                <a:ea typeface="+mn-lt"/>
                <a:cs typeface="Times New Roman" panose="02020603050405020304" pitchFamily="18" charset="0"/>
              </a:rPr>
              <a:t>The financial report shall include details on the use of Federal funds and contributions of non-Federal funds (if proposed). The financial reports are to be submitted to the Department of Commerce via Grants Online on a periodic basis. The periodic reports are due forty-five (45) days after the end of the initial four-month period and every six-month period thereafter. The final report is due within ninety (90) days after the expiration of each budget period.</a:t>
            </a:r>
            <a:endParaRPr lang="en-US" sz="1400" dirty="0">
              <a:latin typeface="Times New Roman" panose="02020603050405020304" pitchFamily="18" charset="0"/>
              <a:cs typeface="Times New Roman" panose="02020603050405020304" pitchFamily="18" charset="0"/>
            </a:endParaRPr>
          </a:p>
          <a:p>
            <a:pPr marL="0" indent="0">
              <a:buNone/>
            </a:pPr>
            <a:r>
              <a:rPr lang="en-US" sz="1400" dirty="0">
                <a:latin typeface="Times New Roman"/>
                <a:cs typeface="Times New Roman"/>
              </a:rPr>
              <a:t>b) Progress Report – </a:t>
            </a:r>
            <a:r>
              <a:rPr lang="en-US" sz="1400" dirty="0">
                <a:latin typeface="Times New Roman"/>
                <a:ea typeface="+mn-lt"/>
                <a:cs typeface="+mn-lt"/>
              </a:rPr>
              <a:t>Progress reports are to be submitted to the Department of Commerce via Grants Online a periodic basis. The periodic reports are due forty-five (45) days after the end of the initial four-month period and every six-month period thereafter. The final report is due within ninety (90) days after the expiration of each budget period.</a:t>
            </a:r>
          </a:p>
          <a:p>
            <a:pPr marL="0" indent="0">
              <a:buNone/>
            </a:pPr>
            <a:r>
              <a:rPr lang="en-US" sz="1400" dirty="0">
                <a:latin typeface="Times New Roman"/>
                <a:cs typeface="Times New Roman"/>
              </a:rPr>
              <a:t>Note: failure to submit reports in a timely manner may result in MBDA award enforcement and/or delayed access to Federal funds.</a:t>
            </a:r>
          </a:p>
        </p:txBody>
      </p:sp>
      <p:sp>
        <p:nvSpPr>
          <p:cNvPr id="4" name="TextBox 3"/>
          <p:cNvSpPr txBox="1"/>
          <p:nvPr/>
        </p:nvSpPr>
        <p:spPr>
          <a:xfrm>
            <a:off x="4216454" y="6467403"/>
            <a:ext cx="364202" cy="307777"/>
          </a:xfrm>
          <a:prstGeom prst="rect">
            <a:avLst/>
          </a:prstGeom>
          <a:noFill/>
        </p:spPr>
        <p:txBody>
          <a:bodyPr wrap="none" rtlCol="0">
            <a:spAutoFit/>
          </a:bodyPr>
          <a:lstStyle/>
          <a:p>
            <a:pPr algn="ctr"/>
            <a:r>
              <a:rPr lang="en-US" sz="1400" b="1">
                <a:latin typeface="Times New Roman" panose="02020603050405020304" pitchFamily="18" charset="0"/>
                <a:cs typeface="Times New Roman" panose="02020603050405020304" pitchFamily="18" charset="0"/>
              </a:rPr>
              <a:t>20</a:t>
            </a:r>
          </a:p>
        </p:txBody>
      </p:sp>
    </p:spTree>
    <p:extLst>
      <p:ext uri="{BB962C8B-B14F-4D97-AF65-F5344CB8AC3E}">
        <p14:creationId xmlns:p14="http://schemas.microsoft.com/office/powerpoint/2010/main" val="12623815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21F344-4E6F-4254-BC53-1CBF3862E8C9}"/>
              </a:ext>
            </a:extLst>
          </p:cNvPr>
          <p:cNvSpPr>
            <a:spLocks noGrp="1"/>
          </p:cNvSpPr>
          <p:nvPr>
            <p:ph type="title"/>
          </p:nvPr>
        </p:nvSpPr>
        <p:spPr>
          <a:xfrm>
            <a:off x="-171418" y="-91439"/>
            <a:ext cx="7704667" cy="1981200"/>
          </a:xfrm>
        </p:spPr>
        <p:txBody>
          <a:bodyPr>
            <a:normAutofit/>
          </a:bodyPr>
          <a:lstStyle/>
          <a:p>
            <a:r>
              <a:rPr lang="en-US" sz="4800" b="1">
                <a:solidFill>
                  <a:schemeClr val="bg1"/>
                </a:solidFill>
                <a:latin typeface="Times New Roman" panose="02020603050405020304" pitchFamily="18" charset="0"/>
                <a:cs typeface="Times New Roman" panose="02020603050405020304" pitchFamily="18" charset="0"/>
              </a:rPr>
              <a:t>Agency Contact</a:t>
            </a:r>
          </a:p>
        </p:txBody>
      </p:sp>
      <p:sp>
        <p:nvSpPr>
          <p:cNvPr id="2" name="Content Placeholder 1">
            <a:extLst>
              <a:ext uri="{FF2B5EF4-FFF2-40B4-BE49-F238E27FC236}">
                <a16:creationId xmlns:a16="http://schemas.microsoft.com/office/drawing/2014/main" id="{F86488EA-6A36-40B5-84AB-2F103E98560C}"/>
              </a:ext>
            </a:extLst>
          </p:cNvPr>
          <p:cNvSpPr>
            <a:spLocks noGrp="1"/>
          </p:cNvSpPr>
          <p:nvPr>
            <p:ph idx="1"/>
          </p:nvPr>
        </p:nvSpPr>
        <p:spPr/>
        <p:txBody>
          <a:bodyPr>
            <a:normAutofit fontScale="92500" lnSpcReduction="20000"/>
          </a:bodyPr>
          <a:lstStyle/>
          <a:p>
            <a:pPr marL="0" indent="0">
              <a:buNone/>
            </a:pPr>
            <a:r>
              <a:rPr lang="en-US" sz="2800">
                <a:latin typeface="Times New Roman" panose="02020603050405020304" pitchFamily="18" charset="0"/>
                <a:cs typeface="Times New Roman" panose="02020603050405020304" pitchFamily="18" charset="0"/>
              </a:rPr>
              <a:t>Mrs. Nakita Chambers</a:t>
            </a:r>
          </a:p>
          <a:p>
            <a:pPr marL="0" indent="0">
              <a:buNone/>
            </a:pPr>
            <a:r>
              <a:rPr lang="en-US" sz="2800">
                <a:latin typeface="Times New Roman" panose="02020603050405020304" pitchFamily="18" charset="0"/>
                <a:cs typeface="Times New Roman" panose="02020603050405020304" pitchFamily="18" charset="0"/>
              </a:rPr>
              <a:t>MBDA Program Manager</a:t>
            </a:r>
          </a:p>
          <a:p>
            <a:pPr marL="0" indent="0">
              <a:buNone/>
            </a:pPr>
            <a:r>
              <a:rPr lang="en-US" sz="2800">
                <a:latin typeface="Times New Roman" panose="02020603050405020304" pitchFamily="18" charset="0"/>
                <a:cs typeface="Times New Roman" panose="02020603050405020304" pitchFamily="18" charset="0"/>
              </a:rPr>
              <a:t>U.S. Department of Commerce</a:t>
            </a:r>
          </a:p>
          <a:p>
            <a:pPr marL="0" indent="0">
              <a:buNone/>
            </a:pPr>
            <a:r>
              <a:rPr lang="en-US" sz="2800">
                <a:latin typeface="Times New Roman" panose="02020603050405020304" pitchFamily="18" charset="0"/>
                <a:cs typeface="Times New Roman" panose="02020603050405020304" pitchFamily="18" charset="0"/>
              </a:rPr>
              <a:t>1401 Constitution Ave., N.W., Room 5067</a:t>
            </a:r>
          </a:p>
          <a:p>
            <a:pPr marL="0" indent="0">
              <a:buNone/>
            </a:pPr>
            <a:r>
              <a:rPr lang="en-US" sz="2800">
                <a:latin typeface="Times New Roman" panose="02020603050405020304" pitchFamily="18" charset="0"/>
                <a:cs typeface="Times New Roman" panose="02020603050405020304" pitchFamily="18" charset="0"/>
              </a:rPr>
              <a:t>Washington, DC 20230</a:t>
            </a:r>
          </a:p>
          <a:p>
            <a:pPr marL="0" indent="0">
              <a:buNone/>
            </a:pPr>
            <a:r>
              <a:rPr lang="en-US" sz="2800">
                <a:latin typeface="Times New Roman" panose="02020603050405020304" pitchFamily="18" charset="0"/>
                <a:cs typeface="Times New Roman" panose="02020603050405020304" pitchFamily="18" charset="0"/>
              </a:rPr>
              <a:t>Email: nchambers@mbda.gov</a:t>
            </a:r>
          </a:p>
          <a:p>
            <a:pPr marL="0" indent="0">
              <a:buNone/>
            </a:pPr>
            <a:r>
              <a:rPr lang="en-US" sz="2800">
                <a:latin typeface="Times New Roman" panose="02020603050405020304" pitchFamily="18" charset="0"/>
                <a:cs typeface="Times New Roman" panose="02020603050405020304" pitchFamily="18" charset="0"/>
              </a:rPr>
              <a:t>Tel: 202-482-0065</a:t>
            </a:r>
          </a:p>
        </p:txBody>
      </p:sp>
      <p:sp>
        <p:nvSpPr>
          <p:cNvPr id="4" name="TextBox 3">
            <a:extLst>
              <a:ext uri="{FF2B5EF4-FFF2-40B4-BE49-F238E27FC236}">
                <a16:creationId xmlns:a16="http://schemas.microsoft.com/office/drawing/2014/main" id="{880F0575-483A-49E4-9E47-E4205CC7B1F9}"/>
              </a:ext>
            </a:extLst>
          </p:cNvPr>
          <p:cNvSpPr txBox="1"/>
          <p:nvPr/>
        </p:nvSpPr>
        <p:spPr>
          <a:xfrm>
            <a:off x="3925614" y="6425392"/>
            <a:ext cx="528144" cy="369332"/>
          </a:xfrm>
          <a:prstGeom prst="rect">
            <a:avLst/>
          </a:prstGeom>
          <a:noFill/>
        </p:spPr>
        <p:txBody>
          <a:bodyPr wrap="square" rtlCol="0">
            <a:spAutoFit/>
          </a:bodyPr>
          <a:lstStyle/>
          <a:p>
            <a:pPr algn="ctr"/>
            <a:r>
              <a:rPr lang="en-US" b="1">
                <a:latin typeface="Times New Roman" panose="02020603050405020304" pitchFamily="18" charset="0"/>
                <a:cs typeface="Times New Roman" panose="02020603050405020304" pitchFamily="18" charset="0"/>
              </a:rPr>
              <a:t>21</a:t>
            </a:r>
          </a:p>
        </p:txBody>
      </p:sp>
      <p:pic>
        <p:nvPicPr>
          <p:cNvPr id="1026" name="Picture 2" descr="Nikita Chambers">
            <a:extLst>
              <a:ext uri="{FF2B5EF4-FFF2-40B4-BE49-F238E27FC236}">
                <a16:creationId xmlns:a16="http://schemas.microsoft.com/office/drawing/2014/main" id="{EA01C1D8-9074-49F1-A2BE-1205004EC9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3985" y="1771476"/>
            <a:ext cx="1964672" cy="2561932"/>
          </a:xfrm>
          <a:prstGeom prst="rect">
            <a:avLst/>
          </a:prstGeom>
          <a:noFill/>
          <a:effectLst>
            <a:softEdge rad="3683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600212"/>
      </p:ext>
    </p:extLst>
  </p:cSld>
  <p:clrMapOvr>
    <a:masterClrMapping/>
  </p:clrMapOvr>
  <p:transition spd="slow">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B8DB5B-DC6A-4551-A686-8A6C031B585C}"/>
              </a:ext>
            </a:extLst>
          </p:cNvPr>
          <p:cNvSpPr>
            <a:spLocks noGrp="1"/>
          </p:cNvSpPr>
          <p:nvPr>
            <p:ph type="title"/>
          </p:nvPr>
        </p:nvSpPr>
        <p:spPr>
          <a:xfrm>
            <a:off x="-480907" y="-67105"/>
            <a:ext cx="7704667" cy="1981200"/>
          </a:xfrm>
        </p:spPr>
        <p:txBody>
          <a:bodyPr>
            <a:normAutofit/>
          </a:bodyPr>
          <a:lstStyle/>
          <a:p>
            <a:r>
              <a:rPr lang="en-US" sz="4800" b="1">
                <a:solidFill>
                  <a:schemeClr val="bg1"/>
                </a:solidFill>
                <a:latin typeface="Times New Roman" panose="02020603050405020304" pitchFamily="18" charset="0"/>
                <a:cs typeface="Times New Roman" panose="02020603050405020304" pitchFamily="18" charset="0"/>
              </a:rPr>
              <a:t>Other Information</a:t>
            </a:r>
          </a:p>
        </p:txBody>
      </p:sp>
      <p:sp>
        <p:nvSpPr>
          <p:cNvPr id="2" name="Content Placeholder 1">
            <a:extLst>
              <a:ext uri="{FF2B5EF4-FFF2-40B4-BE49-F238E27FC236}">
                <a16:creationId xmlns:a16="http://schemas.microsoft.com/office/drawing/2014/main" id="{D8D58F55-C213-4665-8AAF-3226170A83E3}"/>
              </a:ext>
            </a:extLst>
          </p:cNvPr>
          <p:cNvSpPr>
            <a:spLocks noGrp="1"/>
          </p:cNvSpPr>
          <p:nvPr>
            <p:ph idx="1"/>
          </p:nvPr>
        </p:nvSpPr>
        <p:spPr>
          <a:xfrm>
            <a:off x="719666" y="1762591"/>
            <a:ext cx="7704667" cy="4596005"/>
          </a:xfrm>
        </p:spPr>
        <p:txBody>
          <a:bodyPr>
            <a:normAutofit fontScale="92500" lnSpcReduction="10000"/>
          </a:bodyPr>
          <a:lstStyle/>
          <a:p>
            <a:pPr>
              <a:buFont typeface="Wingdings" panose="05000000000000000000" pitchFamily="2" charset="2"/>
              <a:buChar char="Ø"/>
            </a:pPr>
            <a:r>
              <a:rPr lang="en-US" sz="1600">
                <a:latin typeface="Times New Roman" panose="02020603050405020304" pitchFamily="18" charset="0"/>
                <a:cs typeface="Times New Roman" panose="02020603050405020304" pitchFamily="18" charset="0"/>
              </a:rPr>
              <a:t>Pre-Application Teleconference Series: MBDA will conduct 3 additional pre-application teleconferences in addition to this one being held today, they are on May 3</a:t>
            </a:r>
            <a:r>
              <a:rPr lang="en-US" sz="1600" baseline="30000">
                <a:latin typeface="Times New Roman" panose="02020603050405020304" pitchFamily="18" charset="0"/>
                <a:cs typeface="Times New Roman" panose="02020603050405020304" pitchFamily="18" charset="0"/>
              </a:rPr>
              <a:t>rd</a:t>
            </a:r>
            <a:r>
              <a:rPr lang="en-US" sz="1600">
                <a:latin typeface="Times New Roman" panose="02020603050405020304" pitchFamily="18" charset="0"/>
                <a:cs typeface="Times New Roman" panose="02020603050405020304" pitchFamily="18" charset="0"/>
              </a:rPr>
              <a:t>, May 10</a:t>
            </a:r>
            <a:r>
              <a:rPr lang="en-US" sz="1600" baseline="30000">
                <a:latin typeface="Times New Roman" panose="02020603050405020304" pitchFamily="18" charset="0"/>
                <a:cs typeface="Times New Roman" panose="02020603050405020304" pitchFamily="18" charset="0"/>
              </a:rPr>
              <a:t>th </a:t>
            </a:r>
            <a:r>
              <a:rPr lang="en-US" sz="1600">
                <a:latin typeface="Times New Roman" panose="02020603050405020304" pitchFamily="18" charset="0"/>
                <a:cs typeface="Times New Roman" panose="02020603050405020304" pitchFamily="18" charset="0"/>
              </a:rPr>
              <a:t> and May 17</a:t>
            </a:r>
            <a:r>
              <a:rPr lang="en-US" sz="1600" baseline="30000">
                <a:latin typeface="Times New Roman" panose="02020603050405020304" pitchFamily="18" charset="0"/>
                <a:cs typeface="Times New Roman" panose="02020603050405020304" pitchFamily="18" charset="0"/>
              </a:rPr>
              <a:t>th</a:t>
            </a:r>
            <a:r>
              <a:rPr lang="en-US" sz="1600">
                <a:latin typeface="Times New Roman" panose="02020603050405020304" pitchFamily="18" charset="0"/>
                <a:cs typeface="Times New Roman" panose="02020603050405020304" pitchFamily="18" charset="0"/>
              </a:rPr>
              <a:t> . The time of the pre-application teleconferences is 2:00 – 3:00 p.m. Eastern Time.  Participants must register at least 24 hours in advance of the teleconference. Please visit the MBDA Internet Portal at www.mbda.gov to register and for additional information.</a:t>
            </a:r>
          </a:p>
          <a:p>
            <a:pPr>
              <a:buFont typeface="Wingdings" panose="05000000000000000000" pitchFamily="2" charset="2"/>
              <a:buChar char="Ø"/>
            </a:pPr>
            <a:r>
              <a:rPr lang="en-US" sz="1600">
                <a:latin typeface="Times New Roman" panose="02020603050405020304" pitchFamily="18" charset="0"/>
                <a:cs typeface="Times New Roman" panose="02020603050405020304" pitchFamily="18" charset="0"/>
              </a:rPr>
              <a:t>Post Award Teleconference</a:t>
            </a:r>
          </a:p>
          <a:p>
            <a:pPr>
              <a:buFont typeface="Wingdings" panose="05000000000000000000" pitchFamily="2" charset="2"/>
              <a:buChar char="Ø"/>
            </a:pPr>
            <a:r>
              <a:rPr lang="en-US" sz="1600">
                <a:latin typeface="Times New Roman" panose="02020603050405020304" pitchFamily="18" charset="0"/>
                <a:cs typeface="Times New Roman" panose="02020603050405020304" pitchFamily="18" charset="0"/>
              </a:rPr>
              <a:t>National Minority Enterprise Development Week Conference</a:t>
            </a:r>
          </a:p>
          <a:p>
            <a:pPr>
              <a:buFont typeface="Wingdings" panose="05000000000000000000" pitchFamily="2" charset="2"/>
              <a:buChar char="Ø"/>
            </a:pPr>
            <a:r>
              <a:rPr lang="en-US" sz="1600">
                <a:latin typeface="Times New Roman" panose="02020603050405020304" pitchFamily="18" charset="0"/>
                <a:cs typeface="Times New Roman" panose="02020603050405020304" pitchFamily="18" charset="0"/>
              </a:rPr>
              <a:t>MBDA National Training Conference</a:t>
            </a:r>
          </a:p>
          <a:p>
            <a:pPr>
              <a:buFont typeface="Wingdings" panose="05000000000000000000" pitchFamily="2" charset="2"/>
              <a:buChar char="Ø"/>
            </a:pPr>
            <a:r>
              <a:rPr lang="en-US" sz="1600">
                <a:latin typeface="Times New Roman" panose="02020603050405020304" pitchFamily="18" charset="0"/>
                <a:cs typeface="Times New Roman" panose="02020603050405020304" pitchFamily="18" charset="0"/>
              </a:rPr>
              <a:t>NOAA Grants Management Workshop</a:t>
            </a:r>
          </a:p>
          <a:p>
            <a:pPr>
              <a:buFont typeface="Wingdings" panose="05000000000000000000" pitchFamily="2" charset="2"/>
              <a:buChar char="Ø"/>
            </a:pPr>
            <a:r>
              <a:rPr lang="en-US" sz="1600">
                <a:latin typeface="Times New Roman" panose="02020603050405020304" pitchFamily="18" charset="0"/>
                <a:cs typeface="Times New Roman" panose="02020603050405020304" pitchFamily="18" charset="0"/>
              </a:rPr>
              <a:t>Collaboration with MBDA</a:t>
            </a:r>
          </a:p>
          <a:p>
            <a:pPr>
              <a:buFont typeface="Wingdings" panose="05000000000000000000" pitchFamily="2" charset="2"/>
              <a:buChar char="Ø"/>
            </a:pPr>
            <a:r>
              <a:rPr lang="en-US" sz="1600">
                <a:latin typeface="Times New Roman" panose="02020603050405020304" pitchFamily="18" charset="0"/>
                <a:cs typeface="Times New Roman" panose="02020603050405020304" pitchFamily="18" charset="0"/>
              </a:rPr>
              <a:t>Past Performance and Non-Compliance with Award Provisions</a:t>
            </a:r>
          </a:p>
          <a:p>
            <a:pPr>
              <a:buFont typeface="Wingdings" panose="05000000000000000000" pitchFamily="2" charset="2"/>
              <a:buChar char="Ø"/>
            </a:pPr>
            <a:r>
              <a:rPr lang="en-US" sz="1600">
                <a:latin typeface="Times New Roman" panose="02020603050405020304" pitchFamily="18" charset="0"/>
                <a:cs typeface="Times New Roman" panose="02020603050405020304" pitchFamily="18" charset="0"/>
              </a:rPr>
              <a:t>Limitation of Liability</a:t>
            </a:r>
          </a:p>
          <a:p>
            <a:pPr>
              <a:buFont typeface="Wingdings" panose="05000000000000000000" pitchFamily="2" charset="2"/>
              <a:buChar char="Ø"/>
            </a:pPr>
            <a:r>
              <a:rPr lang="en-US" sz="1600">
                <a:latin typeface="Times New Roman" panose="02020603050405020304" pitchFamily="18" charset="0"/>
                <a:cs typeface="Times New Roman" panose="02020603050405020304" pitchFamily="18" charset="0"/>
              </a:rPr>
              <a:t>Audit Costs</a:t>
            </a:r>
          </a:p>
          <a:p>
            <a:pPr>
              <a:buFont typeface="Wingdings" panose="05000000000000000000" pitchFamily="2" charset="2"/>
              <a:buChar char="Ø"/>
            </a:pPr>
            <a:r>
              <a:rPr lang="en-US" sz="1600">
                <a:latin typeface="Times New Roman" panose="02020603050405020304" pitchFamily="18" charset="0"/>
                <a:cs typeface="Times New Roman" panose="02020603050405020304" pitchFamily="18" charset="0"/>
              </a:rPr>
              <a:t>Right to Use Information</a:t>
            </a:r>
          </a:p>
          <a:p>
            <a:pPr>
              <a:buFont typeface="Wingdings" panose="05000000000000000000" pitchFamily="2" charset="2"/>
              <a:buChar char="Ø"/>
            </a:pPr>
            <a:r>
              <a:rPr lang="en-US" sz="1600">
                <a:latin typeface="Times New Roman" panose="02020603050405020304" pitchFamily="18" charset="0"/>
                <a:cs typeface="Times New Roman" panose="02020603050405020304" pitchFamily="18" charset="0"/>
              </a:rPr>
              <a:t>Freedom of Information Act Disclosure</a:t>
            </a:r>
          </a:p>
        </p:txBody>
      </p:sp>
      <p:sp>
        <p:nvSpPr>
          <p:cNvPr id="4" name="TextBox 3">
            <a:extLst>
              <a:ext uri="{FF2B5EF4-FFF2-40B4-BE49-F238E27FC236}">
                <a16:creationId xmlns:a16="http://schemas.microsoft.com/office/drawing/2014/main" id="{B3FC8247-311B-46BF-A094-A371560B7A0A}"/>
              </a:ext>
            </a:extLst>
          </p:cNvPr>
          <p:cNvSpPr txBox="1"/>
          <p:nvPr/>
        </p:nvSpPr>
        <p:spPr>
          <a:xfrm>
            <a:off x="3850727" y="6464334"/>
            <a:ext cx="859221" cy="369332"/>
          </a:xfrm>
          <a:prstGeom prst="rect">
            <a:avLst/>
          </a:prstGeom>
          <a:noFill/>
        </p:spPr>
        <p:txBody>
          <a:bodyPr wrap="square" rtlCol="0">
            <a:spAutoFit/>
          </a:bodyPr>
          <a:lstStyle/>
          <a:p>
            <a:pPr algn="ctr"/>
            <a:r>
              <a:rPr lang="en-US" b="1">
                <a:latin typeface="Times New Roman" panose="02020603050405020304" pitchFamily="18" charset="0"/>
                <a:cs typeface="Times New Roman" panose="02020603050405020304" pitchFamily="18" charset="0"/>
              </a:rPr>
              <a:t>22</a:t>
            </a:r>
          </a:p>
        </p:txBody>
      </p:sp>
    </p:spTree>
    <p:extLst>
      <p:ext uri="{BB962C8B-B14F-4D97-AF65-F5344CB8AC3E}">
        <p14:creationId xmlns:p14="http://schemas.microsoft.com/office/powerpoint/2010/main" val="63755466"/>
      </p:ext>
    </p:extLst>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11471E0-645D-46D4-A9B3-10560205BAE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57199" y="422031"/>
            <a:ext cx="8292905" cy="6045372"/>
          </a:xfrm>
          <a:prstGeom prst="rect">
            <a:avLst/>
          </a:prstGeom>
        </p:spPr>
      </p:pic>
      <p:sp>
        <p:nvSpPr>
          <p:cNvPr id="3" name="Title 2"/>
          <p:cNvSpPr>
            <a:spLocks noGrp="1"/>
          </p:cNvSpPr>
          <p:nvPr>
            <p:ph type="title"/>
          </p:nvPr>
        </p:nvSpPr>
        <p:spPr>
          <a:xfrm>
            <a:off x="-2605" y="-8619"/>
            <a:ext cx="7704667" cy="1981200"/>
          </a:xfrm>
        </p:spPr>
        <p:txBody>
          <a:bodyPr>
            <a:normAutofit/>
          </a:bodyPr>
          <a:lstStyle/>
          <a:p>
            <a:pPr algn="ctr"/>
            <a:r>
              <a:rPr lang="en-US" sz="5400" b="1">
                <a:solidFill>
                  <a:schemeClr val="bg1"/>
                </a:solidFill>
                <a:latin typeface="Times New Roman" panose="02020603050405020304" pitchFamily="18" charset="0"/>
                <a:cs typeface="Times New Roman" panose="02020603050405020304" pitchFamily="18" charset="0"/>
              </a:rPr>
              <a:t> </a:t>
            </a:r>
          </a:p>
        </p:txBody>
      </p:sp>
      <p:sp>
        <p:nvSpPr>
          <p:cNvPr id="2" name="Content Placeholder 1"/>
          <p:cNvSpPr>
            <a:spLocks noGrp="1"/>
          </p:cNvSpPr>
          <p:nvPr>
            <p:ph idx="1"/>
          </p:nvPr>
        </p:nvSpPr>
        <p:spPr/>
        <p:txBody>
          <a:bodyPr/>
          <a:lstStyle/>
          <a:p>
            <a:pPr marL="0" indent="0" algn="ctr">
              <a:buNone/>
            </a:pPr>
            <a:endParaRPr lang="en-US"/>
          </a:p>
          <a:p>
            <a:pPr marL="0" indent="0" algn="ctr">
              <a:buNone/>
            </a:pPr>
            <a:endParaRPr lang="en-US"/>
          </a:p>
          <a:p>
            <a:pPr marL="0" indent="0" algn="ctr">
              <a:buNone/>
            </a:pPr>
            <a:endParaRPr lang="en-US"/>
          </a:p>
          <a:p>
            <a:pPr marL="0" indent="0" algn="ctr">
              <a:buNone/>
            </a:pPr>
            <a:r>
              <a:rPr lang="en-US">
                <a:latin typeface="Times New Roman" panose="02020603050405020304" pitchFamily="18" charset="0"/>
                <a:cs typeface="Times New Roman" panose="02020603050405020304" pitchFamily="18" charset="0"/>
              </a:rPr>
              <a:t>Thank you for your participation &amp;</a:t>
            </a:r>
            <a:br>
              <a:rPr lang="en-US">
                <a:latin typeface="Times New Roman" panose="02020603050405020304" pitchFamily="18" charset="0"/>
                <a:cs typeface="Times New Roman" panose="02020603050405020304" pitchFamily="18" charset="0"/>
              </a:rPr>
            </a:br>
            <a:r>
              <a:rPr lang="en-US">
                <a:latin typeface="Times New Roman" panose="02020603050405020304" pitchFamily="18" charset="0"/>
                <a:cs typeface="Times New Roman" panose="02020603050405020304" pitchFamily="18" charset="0"/>
              </a:rPr>
              <a:t>Good luck!</a:t>
            </a:r>
          </a:p>
        </p:txBody>
      </p:sp>
      <p:sp>
        <p:nvSpPr>
          <p:cNvPr id="4" name="TextBox 3"/>
          <p:cNvSpPr txBox="1"/>
          <p:nvPr/>
        </p:nvSpPr>
        <p:spPr>
          <a:xfrm>
            <a:off x="4216454" y="6467403"/>
            <a:ext cx="364203" cy="307777"/>
          </a:xfrm>
          <a:prstGeom prst="rect">
            <a:avLst/>
          </a:prstGeom>
          <a:noFill/>
        </p:spPr>
        <p:txBody>
          <a:bodyPr wrap="none" rtlCol="0">
            <a:spAutoFit/>
          </a:bodyPr>
          <a:lstStyle/>
          <a:p>
            <a:pPr algn="ctr"/>
            <a:r>
              <a:rPr lang="en-US" sz="1400" b="1">
                <a:latin typeface="Times New Roman" panose="02020603050405020304" pitchFamily="18" charset="0"/>
                <a:cs typeface="Times New Roman" panose="02020603050405020304" pitchFamily="18" charset="0"/>
              </a:rPr>
              <a:t>23</a:t>
            </a:r>
          </a:p>
        </p:txBody>
      </p:sp>
    </p:spTree>
    <p:extLst>
      <p:ext uri="{BB962C8B-B14F-4D97-AF65-F5344CB8AC3E}">
        <p14:creationId xmlns:p14="http://schemas.microsoft.com/office/powerpoint/2010/main" val="8328097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CA51E8-3619-4DF7-9B80-48D93BDD4892}"/>
              </a:ext>
            </a:extLst>
          </p:cNvPr>
          <p:cNvPicPr>
            <a:picLocks noChangeAspect="1"/>
          </p:cNvPicPr>
          <p:nvPr/>
        </p:nvPicPr>
        <p:blipFill>
          <a:blip r:embed="rId2">
            <a:alphaModFix amt="60000"/>
            <a:extLst>
              <a:ext uri="{837473B0-CC2E-450A-ABE3-18F120FF3D39}">
                <a1611:picAttrSrcUrl xmlns:a1611="http://schemas.microsoft.com/office/drawing/2016/11/main" r:id="rId3"/>
              </a:ext>
            </a:extLst>
          </a:blip>
          <a:stretch>
            <a:fillRect/>
          </a:stretch>
        </p:blipFill>
        <p:spPr>
          <a:xfrm>
            <a:off x="621452" y="2686929"/>
            <a:ext cx="7620000" cy="3730829"/>
          </a:xfrm>
          <a:prstGeom prst="rect">
            <a:avLst/>
          </a:prstGeom>
          <a:noFill/>
          <a:effectLst>
            <a:softEdge rad="0"/>
          </a:effectLst>
        </p:spPr>
      </p:pic>
      <p:sp>
        <p:nvSpPr>
          <p:cNvPr id="3" name="Title 2"/>
          <p:cNvSpPr>
            <a:spLocks noGrp="1"/>
          </p:cNvSpPr>
          <p:nvPr>
            <p:ph type="title"/>
          </p:nvPr>
        </p:nvSpPr>
        <p:spPr>
          <a:xfrm>
            <a:off x="-154745" y="0"/>
            <a:ext cx="7704667" cy="1981200"/>
          </a:xfrm>
        </p:spPr>
        <p:txBody>
          <a:bodyPr>
            <a:normAutofit/>
          </a:bodyPr>
          <a:lstStyle/>
          <a:p>
            <a:r>
              <a:rPr lang="en-US" sz="4400" b="1">
                <a:solidFill>
                  <a:schemeClr val="bg1"/>
                </a:solidFill>
                <a:latin typeface="Times New Roman" panose="02020603050405020304" pitchFamily="18" charset="0"/>
                <a:ea typeface="Verdana" pitchFamily="34" charset="0"/>
                <a:cs typeface="Times New Roman" panose="02020603050405020304" pitchFamily="18" charset="0"/>
              </a:rPr>
              <a:t>Teleconference Protocol </a:t>
            </a:r>
          </a:p>
        </p:txBody>
      </p:sp>
      <p:sp>
        <p:nvSpPr>
          <p:cNvPr id="2" name="Content Placeholder 1"/>
          <p:cNvSpPr>
            <a:spLocks noGrp="1"/>
          </p:cNvSpPr>
          <p:nvPr>
            <p:ph idx="1"/>
          </p:nvPr>
        </p:nvSpPr>
        <p:spPr>
          <a:xfrm>
            <a:off x="817880" y="1786269"/>
            <a:ext cx="7762594" cy="4359350"/>
          </a:xfrm>
        </p:spPr>
        <p:txBody>
          <a:bodyPr>
            <a:normAutofit/>
          </a:bodyPr>
          <a:lstStyle/>
          <a:p>
            <a:pPr>
              <a:buFont typeface="Wingdings" panose="05000000000000000000" pitchFamily="2" charset="2"/>
              <a:buChar char="Ø"/>
            </a:pPr>
            <a:r>
              <a:rPr lang="en-US" sz="2800">
                <a:latin typeface="Times New Roman" panose="02020603050405020304" pitchFamily="18" charset="0"/>
                <a:cs typeface="Times New Roman" panose="02020603050405020304" pitchFamily="18" charset="0"/>
              </a:rPr>
              <a:t>Phones should be placed on mute  </a:t>
            </a:r>
          </a:p>
          <a:p>
            <a:pPr>
              <a:buFont typeface="Wingdings" panose="05000000000000000000" pitchFamily="2" charset="2"/>
              <a:buChar char="Ø"/>
            </a:pPr>
            <a:r>
              <a:rPr lang="en-US" sz="2800">
                <a:latin typeface="Times New Roman" panose="02020603050405020304" pitchFamily="18" charset="0"/>
                <a:cs typeface="Times New Roman" panose="02020603050405020304" pitchFamily="18" charset="0"/>
              </a:rPr>
              <a:t>Questions are prompted at designated times and coordinated through conference operator  </a:t>
            </a:r>
          </a:p>
          <a:p>
            <a:pPr>
              <a:buFont typeface="Wingdings" panose="05000000000000000000" pitchFamily="2" charset="2"/>
              <a:buChar char="Ø"/>
            </a:pPr>
            <a:r>
              <a:rPr lang="en-US" sz="2800">
                <a:latin typeface="Times New Roman" panose="02020603050405020304" pitchFamily="18" charset="0"/>
                <a:cs typeface="Times New Roman" panose="02020603050405020304" pitchFamily="18" charset="0"/>
              </a:rPr>
              <a:t>Teleconference focused on MBDA Business Center Program Notice of Funding Opportunity Announcement    </a:t>
            </a:r>
          </a:p>
          <a:p>
            <a:pPr>
              <a:buFont typeface="Wingdings" panose="05000000000000000000" pitchFamily="2" charset="2"/>
              <a:buChar char="Ø"/>
            </a:pPr>
            <a:r>
              <a:rPr lang="en-US" sz="2800">
                <a:latin typeface="Times New Roman" panose="02020603050405020304" pitchFamily="18" charset="0"/>
                <a:cs typeface="Times New Roman" panose="02020603050405020304" pitchFamily="18" charset="0"/>
              </a:rPr>
              <a:t>Keep questions relevant to the topic at hand   </a:t>
            </a:r>
          </a:p>
          <a:p>
            <a:pPr>
              <a:buFont typeface="Wingdings" panose="05000000000000000000" pitchFamily="2" charset="2"/>
              <a:buChar char="Ø"/>
            </a:pPr>
            <a:r>
              <a:rPr lang="en-US" sz="2800">
                <a:latin typeface="Times New Roman" panose="02020603050405020304" pitchFamily="18" charset="0"/>
                <a:cs typeface="Times New Roman" panose="02020603050405020304" pitchFamily="18" charset="0"/>
              </a:rPr>
              <a:t>Avoid duplicating questions   </a:t>
            </a:r>
          </a:p>
          <a:p>
            <a:endParaRPr lang="en-US"/>
          </a:p>
        </p:txBody>
      </p:sp>
      <p:sp>
        <p:nvSpPr>
          <p:cNvPr id="4" name="TextBox 3"/>
          <p:cNvSpPr txBox="1"/>
          <p:nvPr/>
        </p:nvSpPr>
        <p:spPr>
          <a:xfrm>
            <a:off x="4216454" y="6467403"/>
            <a:ext cx="274434" cy="307777"/>
          </a:xfrm>
          <a:prstGeom prst="rect">
            <a:avLst/>
          </a:prstGeom>
          <a:noFill/>
        </p:spPr>
        <p:txBody>
          <a:bodyPr wrap="none" rtlCol="0">
            <a:spAutoFit/>
          </a:bodyPr>
          <a:lstStyle/>
          <a:p>
            <a:r>
              <a:rPr lang="en-US" sz="1400" b="1">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183773696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8410" y="82820"/>
            <a:ext cx="7704667" cy="1981200"/>
          </a:xfrm>
        </p:spPr>
        <p:txBody>
          <a:bodyPr>
            <a:normAutofit/>
          </a:bodyPr>
          <a:lstStyle/>
          <a:p>
            <a:r>
              <a:rPr lang="en-US" sz="4400" b="1">
                <a:solidFill>
                  <a:schemeClr val="bg1"/>
                </a:solidFill>
                <a:latin typeface="Times New Roman" panose="02020603050405020304" pitchFamily="18" charset="0"/>
                <a:ea typeface="Verdana" pitchFamily="34" charset="0"/>
                <a:cs typeface="Times New Roman" panose="02020603050405020304" pitchFamily="18" charset="0"/>
              </a:rPr>
              <a:t>Important Dates  </a:t>
            </a:r>
          </a:p>
        </p:txBody>
      </p:sp>
      <p:sp>
        <p:nvSpPr>
          <p:cNvPr id="2" name="Content Placeholder 1"/>
          <p:cNvSpPr>
            <a:spLocks noGrp="1"/>
          </p:cNvSpPr>
          <p:nvPr>
            <p:ph idx="1"/>
          </p:nvPr>
        </p:nvSpPr>
        <p:spPr>
          <a:xfrm>
            <a:off x="719666" y="1772529"/>
            <a:ext cx="7704667" cy="4023360"/>
          </a:xfrm>
        </p:spPr>
        <p:txBody>
          <a:bodyPr>
            <a:normAutofit fontScale="92500" lnSpcReduction="10000"/>
          </a:bodyPr>
          <a:lstStyle/>
          <a:p>
            <a:pPr>
              <a:buFont typeface="Wingdings" panose="05000000000000000000" pitchFamily="2" charset="2"/>
              <a:buChar char="Ø"/>
            </a:pPr>
            <a:r>
              <a:rPr lang="en-US" sz="3000">
                <a:latin typeface="Times New Roman" panose="02020603050405020304" pitchFamily="18" charset="0"/>
                <a:cs typeface="Times New Roman" panose="02020603050405020304" pitchFamily="18" charset="0"/>
              </a:rPr>
              <a:t>CFDA #11.805, Business Center  </a:t>
            </a:r>
          </a:p>
          <a:p>
            <a:pPr>
              <a:buFont typeface="Wingdings" panose="05000000000000000000" pitchFamily="2" charset="2"/>
              <a:buChar char="Ø"/>
            </a:pPr>
            <a:r>
              <a:rPr lang="en-US" sz="3000">
                <a:latin typeface="Times New Roman" panose="02020603050405020304" pitchFamily="18" charset="0"/>
                <a:cs typeface="Times New Roman" panose="02020603050405020304" pitchFamily="18" charset="0"/>
              </a:rPr>
              <a:t>Competition  </a:t>
            </a:r>
          </a:p>
          <a:p>
            <a:pPr lvl="1"/>
            <a:r>
              <a:rPr lang="en-US" sz="3000">
                <a:latin typeface="Times New Roman" panose="02020603050405020304" pitchFamily="18" charset="0"/>
                <a:cs typeface="Times New Roman" panose="02020603050405020304" pitchFamily="18" charset="0"/>
              </a:rPr>
              <a:t>Published Date: April 18, 2022</a:t>
            </a:r>
          </a:p>
          <a:p>
            <a:pPr lvl="1"/>
            <a:r>
              <a:rPr lang="en-US" sz="3000">
                <a:latin typeface="Times New Roman" panose="02020603050405020304" pitchFamily="18" charset="0"/>
                <a:cs typeface="Times New Roman" panose="02020603050405020304" pitchFamily="18" charset="0"/>
              </a:rPr>
              <a:t>Deadline Date: June 2, 2022 at 11:59 P.M., E.S.T.  </a:t>
            </a:r>
          </a:p>
          <a:p>
            <a:pPr>
              <a:buFont typeface="Wingdings" panose="05000000000000000000" pitchFamily="2" charset="2"/>
              <a:buChar char="Ø"/>
            </a:pPr>
            <a:r>
              <a:rPr lang="en-US" sz="3000">
                <a:latin typeface="Times New Roman" panose="02020603050405020304" pitchFamily="18" charset="0"/>
                <a:cs typeface="Times New Roman" panose="02020603050405020304" pitchFamily="18" charset="0"/>
              </a:rPr>
              <a:t>Electronic applications only </a:t>
            </a:r>
          </a:p>
          <a:p>
            <a:pPr>
              <a:buFont typeface="Wingdings" panose="05000000000000000000" pitchFamily="2" charset="2"/>
              <a:buChar char="Ø"/>
            </a:pPr>
            <a:r>
              <a:rPr lang="en-US" sz="3000">
                <a:latin typeface="Times New Roman" panose="02020603050405020304" pitchFamily="18" charset="0"/>
                <a:cs typeface="Times New Roman" panose="02020603050405020304" pitchFamily="18" charset="0"/>
              </a:rPr>
              <a:t>Anticipated Award   </a:t>
            </a:r>
          </a:p>
          <a:p>
            <a:pPr lvl="1"/>
            <a:r>
              <a:rPr lang="en-US">
                <a:latin typeface="Times New Roman" panose="02020603050405020304" pitchFamily="18" charset="0"/>
                <a:cs typeface="Times New Roman" panose="02020603050405020304" pitchFamily="18" charset="0"/>
              </a:rPr>
              <a:t>Start Date:  September 1, 2022</a:t>
            </a:r>
          </a:p>
        </p:txBody>
      </p:sp>
      <p:sp>
        <p:nvSpPr>
          <p:cNvPr id="4" name="TextBox 3"/>
          <p:cNvSpPr txBox="1"/>
          <p:nvPr/>
        </p:nvSpPr>
        <p:spPr>
          <a:xfrm>
            <a:off x="4216454" y="6467403"/>
            <a:ext cx="250390" cy="307777"/>
          </a:xfrm>
          <a:prstGeom prst="rect">
            <a:avLst/>
          </a:prstGeom>
          <a:noFill/>
        </p:spPr>
        <p:txBody>
          <a:bodyPr wrap="square" rtlCol="0">
            <a:spAutoFit/>
          </a:bodyPr>
          <a:lstStyle/>
          <a:p>
            <a:r>
              <a:rPr lang="en-US" sz="1400" b="1">
                <a:latin typeface="Times New Roman" panose="02020603050405020304" pitchFamily="18" charset="0"/>
                <a:cs typeface="Times New Roman" panose="02020603050405020304" pitchFamily="18" charset="0"/>
              </a:rPr>
              <a:t>4</a:t>
            </a:r>
          </a:p>
        </p:txBody>
      </p:sp>
      <p:pic>
        <p:nvPicPr>
          <p:cNvPr id="6" name="Picture 5" descr="Shape&#10;&#10;Description automatically generated with medium confidence">
            <a:extLst>
              <a:ext uri="{FF2B5EF4-FFF2-40B4-BE49-F238E27FC236}">
                <a16:creationId xmlns:a16="http://schemas.microsoft.com/office/drawing/2014/main" id="{BEA68470-8018-49BA-B7FD-6378D935161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331655" y="3856219"/>
            <a:ext cx="3362179" cy="2483827"/>
          </a:xfrm>
          <a:prstGeom prst="rect">
            <a:avLst/>
          </a:prstGeom>
        </p:spPr>
      </p:pic>
    </p:spTree>
    <p:extLst>
      <p:ext uri="{BB962C8B-B14F-4D97-AF65-F5344CB8AC3E}">
        <p14:creationId xmlns:p14="http://schemas.microsoft.com/office/powerpoint/2010/main" val="33742338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3" name="Title 1"/>
          <p:cNvSpPr>
            <a:spLocks noGrp="1"/>
          </p:cNvSpPr>
          <p:nvPr>
            <p:ph type="title"/>
          </p:nvPr>
        </p:nvSpPr>
        <p:spPr>
          <a:xfrm>
            <a:off x="-583809" y="514411"/>
            <a:ext cx="8143875" cy="858838"/>
          </a:xfrm>
        </p:spPr>
        <p:txBody>
          <a:bodyPr/>
          <a:lstStyle/>
          <a:p>
            <a:r>
              <a:rPr lang="en-US" altLang="en-US" b="0" cap="small" spc="300">
                <a:latin typeface="Verdana" panose="020B0604030504040204" pitchFamily="34" charset="0"/>
                <a:cs typeface="Verdana" panose="020B0604030504040204" pitchFamily="34" charset="0"/>
              </a:rPr>
              <a:t> </a:t>
            </a:r>
            <a:r>
              <a:rPr lang="en-US" altLang="en-US" sz="3200" b="1" cap="small" spc="300">
                <a:solidFill>
                  <a:schemeClr val="bg1"/>
                </a:solidFill>
                <a:latin typeface="Times New Roman" panose="02020603050405020304" pitchFamily="18" charset="0"/>
                <a:cs typeface="Times New Roman" panose="02020603050405020304" pitchFamily="18" charset="0"/>
              </a:rPr>
              <a:t>MBDA Strategic Alignment</a:t>
            </a:r>
          </a:p>
        </p:txBody>
      </p:sp>
      <p:sp>
        <p:nvSpPr>
          <p:cNvPr id="4100" name="Rectangle 3"/>
          <p:cNvSpPr>
            <a:spLocks noGrp="1" noChangeArrowheads="1"/>
          </p:cNvSpPr>
          <p:nvPr>
            <p:ph idx="1"/>
          </p:nvPr>
        </p:nvSpPr>
        <p:spPr>
          <a:xfrm>
            <a:off x="4904042" y="4779793"/>
            <a:ext cx="2346804" cy="788451"/>
          </a:xfrm>
        </p:spPr>
        <p:txBody>
          <a:bodyPr anchor="ctr">
            <a:normAutofit lnSpcReduction="10000"/>
          </a:bodyPr>
          <a:lstStyle/>
          <a:p>
            <a:pPr marL="0" indent="0" algn="ctr" eaLnBrk="1" hangingPunct="1">
              <a:lnSpc>
                <a:spcPct val="80000"/>
              </a:lnSpc>
              <a:spcBef>
                <a:spcPts val="0"/>
              </a:spcBef>
              <a:spcAft>
                <a:spcPts val="0"/>
              </a:spcAft>
              <a:buFont typeface="Utsaah" pitchFamily="34" charset="0"/>
              <a:buNone/>
              <a:defRPr/>
            </a:pPr>
            <a:r>
              <a:rPr lang="en-US" sz="1800" b="1" cap="small">
                <a:solidFill>
                  <a:schemeClr val="accent1"/>
                </a:solidFill>
                <a:latin typeface="Times New Roman" panose="02020603050405020304" pitchFamily="18" charset="0"/>
                <a:cs typeface="Times New Roman" panose="02020603050405020304" pitchFamily="18" charset="0"/>
              </a:rPr>
              <a:t>Strategy</a:t>
            </a:r>
          </a:p>
          <a:p>
            <a:pPr marL="0" indent="0" algn="ctr" eaLnBrk="1" hangingPunct="1">
              <a:lnSpc>
                <a:spcPct val="80000"/>
              </a:lnSpc>
              <a:spcBef>
                <a:spcPts val="0"/>
              </a:spcBef>
              <a:spcAft>
                <a:spcPts val="0"/>
              </a:spcAft>
              <a:buNone/>
              <a:defRPr/>
            </a:pPr>
            <a:r>
              <a:rPr lang="en-US" sz="1400">
                <a:solidFill>
                  <a:prstClr val="black"/>
                </a:solidFill>
                <a:latin typeface="Times New Roman" panose="02020603050405020304" pitchFamily="18" charset="0"/>
                <a:cs typeface="Times New Roman" panose="02020603050405020304" pitchFamily="18" charset="0"/>
              </a:rPr>
              <a:t>To increase the number of MBEs and their gross revenues</a:t>
            </a:r>
          </a:p>
          <a:p>
            <a:pPr marL="0" indent="0" algn="ctr" eaLnBrk="1" hangingPunct="1">
              <a:lnSpc>
                <a:spcPct val="80000"/>
              </a:lnSpc>
              <a:spcBef>
                <a:spcPts val="0"/>
              </a:spcBef>
              <a:spcAft>
                <a:spcPts val="0"/>
              </a:spcAft>
              <a:buFont typeface="Utsaah" pitchFamily="34" charset="0"/>
              <a:buNone/>
              <a:defRPr/>
            </a:pPr>
            <a:endParaRPr lang="en-US" sz="1400" b="1" cap="small">
              <a:solidFill>
                <a:schemeClr val="accent1"/>
              </a:solidFill>
              <a:latin typeface="Verdana" pitchFamily="34" charset="0"/>
              <a:cs typeface="Verdana" pitchFamily="34" charset="0"/>
            </a:endParaRPr>
          </a:p>
          <a:p>
            <a:pPr marL="0" indent="0" algn="ctr" eaLnBrk="1" hangingPunct="1">
              <a:lnSpc>
                <a:spcPct val="80000"/>
              </a:lnSpc>
              <a:spcBef>
                <a:spcPts val="0"/>
              </a:spcBef>
              <a:spcAft>
                <a:spcPts val="0"/>
              </a:spcAft>
              <a:buFont typeface="Utsaah" pitchFamily="34" charset="0"/>
              <a:buNone/>
              <a:defRPr/>
            </a:pPr>
            <a:endParaRPr lang="en-US" sz="1400" b="1" cap="small">
              <a:solidFill>
                <a:schemeClr val="accent1"/>
              </a:solidFill>
              <a:latin typeface="Verdana" pitchFamily="34" charset="0"/>
              <a:cs typeface="Verdana" pitchFamily="34" charset="0"/>
            </a:endParaRPr>
          </a:p>
        </p:txBody>
      </p:sp>
      <p:sp>
        <p:nvSpPr>
          <p:cNvPr id="7" name="Slide Number Placeholder 2">
            <a:extLst>
              <a:ext uri="{FF2B5EF4-FFF2-40B4-BE49-F238E27FC236}">
                <a16:creationId xmlns:a16="http://schemas.microsoft.com/office/drawing/2014/main" id="{303264EA-912E-4649-A5A7-679A24B8B992}"/>
              </a:ext>
            </a:extLst>
          </p:cNvPr>
          <p:cNvSpPr>
            <a:spLocks noGrp="1"/>
          </p:cNvSpPr>
          <p:nvPr>
            <p:ph type="sldNum" sz="quarter" idx="12"/>
          </p:nvPr>
        </p:nvSpPr>
        <p:spPr>
          <a:prstGeom prst="rect">
            <a:avLst/>
          </a:prstGeom>
        </p:spPr>
        <p:txBody>
          <a:bodyPr/>
          <a:lstStyle>
            <a:defPPr>
              <a:defRPr lang="en-US"/>
            </a:defPPr>
            <a:lvl1pPr algn="r" defTabSz="457200" rtl="0" fontAlgn="base">
              <a:spcBef>
                <a:spcPct val="0"/>
              </a:spcBef>
              <a:spcAft>
                <a:spcPct val="0"/>
              </a:spcAft>
              <a:defRPr sz="1000" kern="1200">
                <a:solidFill>
                  <a:schemeClr val="bg1">
                    <a:lumMod val="65000"/>
                  </a:schemeClr>
                </a:solidFill>
                <a:latin typeface="Arial"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sz="1400" b="1">
                <a:solidFill>
                  <a:prstClr val="white">
                    <a:lumMod val="65000"/>
                  </a:prstClr>
                </a:solidFill>
                <a:latin typeface="Times New Roman" panose="02020603050405020304" pitchFamily="18" charset="0"/>
                <a:cs typeface="Times New Roman" panose="02020603050405020304" pitchFamily="18" charset="0"/>
              </a:rPr>
              <a:t>5</a:t>
            </a:r>
            <a:endParaRPr kumimoji="0" lang="en-US" sz="1400" b="1" i="0" u="none" strike="noStrike" kern="1200" cap="none" spc="0" normalizeH="0" baseline="0" noProof="0">
              <a:ln>
                <a:noFill/>
              </a:ln>
              <a:solidFill>
                <a:prstClr val="white">
                  <a:lumMod val="65000"/>
                </a:prstClr>
              </a:solidFill>
              <a:effectLst/>
              <a:uLnTx/>
              <a:uFillTx/>
              <a:latin typeface="Times New Roman" panose="02020603050405020304" pitchFamily="18" charset="0"/>
              <a:cs typeface="Times New Roman" panose="02020603050405020304" pitchFamily="18" charset="0"/>
            </a:endParaRPr>
          </a:p>
        </p:txBody>
      </p:sp>
      <p:sp>
        <p:nvSpPr>
          <p:cNvPr id="9" name="TextBox 8"/>
          <p:cNvSpPr txBox="1"/>
          <p:nvPr/>
        </p:nvSpPr>
        <p:spPr>
          <a:xfrm>
            <a:off x="665817" y="1712885"/>
            <a:ext cx="2405062" cy="81541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small" spc="0" normalizeH="0" baseline="0" noProof="0">
                <a:ln>
                  <a:noFill/>
                </a:ln>
                <a:solidFill>
                  <a:srgbClr val="4F81BD"/>
                </a:solidFill>
                <a:effectLst/>
                <a:uLnTx/>
                <a:uFillTx/>
                <a:latin typeface="Times New Roman" panose="02020603050405020304" pitchFamily="18" charset="0"/>
                <a:ea typeface="Verdana" panose="020B0604030504040204" pitchFamily="34" charset="0"/>
                <a:cs typeface="Times New Roman" panose="02020603050405020304" pitchFamily="18" charset="0"/>
              </a:rPr>
              <a:t>Vision</a:t>
            </a:r>
          </a:p>
          <a:p>
            <a:pPr marL="0" marR="0" lvl="0" indent="0" algn="ctr" defTabSz="457200" rtl="0" eaLnBrk="1" fontAlgn="auto" latinLnBrk="0" hangingPunct="1">
              <a:lnSpc>
                <a:spcPts val="18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imes New Roman" panose="02020603050405020304" pitchFamily="18" charset="0"/>
                <a:ea typeface="Verdana" panose="020B0604030504040204" pitchFamily="34" charset="0"/>
                <a:cs typeface="Times New Roman" panose="02020603050405020304" pitchFamily="18" charset="0"/>
              </a:rPr>
              <a:t>MBDA is the champion for minority business enterprises</a:t>
            </a:r>
          </a:p>
        </p:txBody>
      </p:sp>
      <p:sp>
        <p:nvSpPr>
          <p:cNvPr id="16" name="TextBox 15"/>
          <p:cNvSpPr txBox="1"/>
          <p:nvPr/>
        </p:nvSpPr>
        <p:spPr>
          <a:xfrm>
            <a:off x="2285595" y="3145343"/>
            <a:ext cx="2405063" cy="1041375"/>
          </a:xfrm>
          <a:prstGeom prst="rect">
            <a:avLst/>
          </a:prstGeom>
          <a:noFill/>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small" spc="0" normalizeH="0" baseline="0" noProof="0">
                <a:ln>
                  <a:noFill/>
                </a:ln>
                <a:solidFill>
                  <a:srgbClr val="4F81BD"/>
                </a:solidFill>
                <a:effectLst/>
                <a:uLnTx/>
                <a:uFillTx/>
                <a:latin typeface="Times New Roman" panose="02020603050405020304" pitchFamily="18" charset="0"/>
                <a:ea typeface="Verdana" panose="020B0604030504040204" pitchFamily="34" charset="0"/>
                <a:cs typeface="Times New Roman" panose="02020603050405020304" pitchFamily="18" charset="0"/>
              </a:rPr>
              <a:t>Mission</a:t>
            </a:r>
          </a:p>
          <a:p>
            <a:pPr marL="0" marR="0" lvl="0" indent="0" algn="ctr" defTabSz="457200" rtl="0" eaLnBrk="1" fontAlgn="auto" latinLnBrk="0" hangingPunct="1">
              <a:lnSpc>
                <a:spcPts val="18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imes New Roman" panose="02020603050405020304" pitchFamily="18" charset="0"/>
                <a:ea typeface="Verdana" panose="020B0604030504040204" pitchFamily="34" charset="0"/>
                <a:cs typeface="Times New Roman" panose="02020603050405020304" pitchFamily="18" charset="0"/>
              </a:rPr>
              <a:t>To promote the growth of 11 million minority  business enterprises</a:t>
            </a:r>
          </a:p>
        </p:txBody>
      </p:sp>
      <p:pic>
        <p:nvPicPr>
          <p:cNvPr id="14341" name="Picture 14" descr="doc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941888"/>
            <a:ext cx="1671638"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picture containing toy&#10;&#10;Description automatically generated">
            <a:extLst>
              <a:ext uri="{FF2B5EF4-FFF2-40B4-BE49-F238E27FC236}">
                <a16:creationId xmlns:a16="http://schemas.microsoft.com/office/drawing/2014/main" id="{2522DB62-FDB4-4F53-8F44-1DCCEDAB0DB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070879" y="1500133"/>
            <a:ext cx="1247775" cy="1576388"/>
          </a:xfrm>
          <a:prstGeom prst="rect">
            <a:avLst/>
          </a:prstGeom>
        </p:spPr>
      </p:pic>
      <p:pic>
        <p:nvPicPr>
          <p:cNvPr id="6" name="Picture 5" descr="Logo&#10;&#10;Description automatically generated">
            <a:extLst>
              <a:ext uri="{FF2B5EF4-FFF2-40B4-BE49-F238E27FC236}">
                <a16:creationId xmlns:a16="http://schemas.microsoft.com/office/drawing/2014/main" id="{826182D8-3084-4A06-B700-CEA5BAC93BC4}"/>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363158" y="2808887"/>
            <a:ext cx="1714286" cy="1714286"/>
          </a:xfrm>
          <a:prstGeom prst="rect">
            <a:avLst/>
          </a:prstGeom>
        </p:spPr>
      </p:pic>
      <p:pic>
        <p:nvPicPr>
          <p:cNvPr id="11" name="Picture 10" descr="A green sign with white lettering&#10;&#10;Description automatically generated with low confidence">
            <a:extLst>
              <a:ext uri="{FF2B5EF4-FFF2-40B4-BE49-F238E27FC236}">
                <a16:creationId xmlns:a16="http://schemas.microsoft.com/office/drawing/2014/main" id="{69F6A4CB-401C-45A9-A493-BCC48360C6EA}"/>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6724247" y="5229164"/>
            <a:ext cx="1671638" cy="1114425"/>
          </a:xfrm>
          <a:prstGeom prst="rect">
            <a:avLst/>
          </a:prstGeom>
        </p:spPr>
      </p:pic>
    </p:spTree>
    <p:extLst>
      <p:ext uri="{BB962C8B-B14F-4D97-AF65-F5344CB8AC3E}">
        <p14:creationId xmlns:p14="http://schemas.microsoft.com/office/powerpoint/2010/main" val="32006243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102"/>
            <a:ext cx="7704667" cy="1981200"/>
          </a:xfrm>
        </p:spPr>
        <p:txBody>
          <a:bodyPr/>
          <a:lstStyle/>
          <a:p>
            <a:r>
              <a:rPr lang="en-US"/>
              <a:t> </a:t>
            </a:r>
            <a:r>
              <a:rPr lang="en-US" sz="4400" b="1">
                <a:solidFill>
                  <a:schemeClr val="bg1"/>
                </a:solidFill>
                <a:latin typeface="Times New Roman" panose="02020603050405020304" pitchFamily="18" charset="0"/>
                <a:cs typeface="Times New Roman" panose="02020603050405020304" pitchFamily="18" charset="0"/>
              </a:rPr>
              <a:t>Program Objective </a:t>
            </a:r>
          </a:p>
        </p:txBody>
      </p:sp>
      <p:sp>
        <p:nvSpPr>
          <p:cNvPr id="2" name="Content Placeholder 1"/>
          <p:cNvSpPr>
            <a:spLocks noGrp="1"/>
          </p:cNvSpPr>
          <p:nvPr>
            <p:ph idx="1"/>
          </p:nvPr>
        </p:nvSpPr>
        <p:spPr>
          <a:xfrm>
            <a:off x="796615" y="1646474"/>
            <a:ext cx="7762594" cy="4605469"/>
          </a:xfrm>
        </p:spPr>
        <p:txBody>
          <a:bodyPr>
            <a:noAutofit/>
          </a:bodyPr>
          <a:lstStyle/>
          <a:p>
            <a:pPr marL="0" indent="0">
              <a:buNone/>
            </a:pPr>
            <a:r>
              <a:rPr lang="en-US" sz="1600" dirty="0">
                <a:solidFill>
                  <a:srgbClr val="000000"/>
                </a:solidFill>
                <a:latin typeface="Times New Roman" panose="02020603050405020304" pitchFamily="18" charset="0"/>
                <a:cs typeface="Times New Roman" panose="02020603050405020304" pitchFamily="18" charset="0"/>
              </a:rPr>
              <a:t>The Minority Business Development Agency (MBDA), a bureau of the U.S. Department</a:t>
            </a:r>
          </a:p>
          <a:p>
            <a:pPr marL="0" indent="0">
              <a:buNone/>
            </a:pPr>
            <a:r>
              <a:rPr lang="en-US" sz="1600">
                <a:solidFill>
                  <a:srgbClr val="000000"/>
                </a:solidFill>
                <a:latin typeface="Times New Roman" panose="02020603050405020304" pitchFamily="18" charset="0"/>
                <a:cs typeface="Times New Roman" panose="02020603050405020304" pitchFamily="18" charset="0"/>
              </a:rPr>
              <a:t>of Commerce, assists minority business enterprises (MBEs) through its MBDA Business</a:t>
            </a:r>
          </a:p>
          <a:p>
            <a:pPr marL="0" indent="0">
              <a:buNone/>
            </a:pPr>
            <a:r>
              <a:rPr lang="en-US" sz="1600" dirty="0">
                <a:solidFill>
                  <a:srgbClr val="000000"/>
                </a:solidFill>
                <a:latin typeface="Times New Roman" panose="02020603050405020304" pitchFamily="18" charset="0"/>
                <a:cs typeface="Times New Roman" panose="02020603050405020304" pitchFamily="18" charset="0"/>
              </a:rPr>
              <a:t>Center Program.</a:t>
            </a:r>
          </a:p>
          <a:p>
            <a:pPr marL="0" indent="0">
              <a:buNone/>
            </a:pPr>
            <a:r>
              <a:rPr lang="en-US" sz="1600" dirty="0">
                <a:solidFill>
                  <a:srgbClr val="000000"/>
                </a:solidFill>
                <a:latin typeface="Times New Roman" panose="02020603050405020304" pitchFamily="18" charset="0"/>
                <a:cs typeface="Times New Roman" panose="02020603050405020304" pitchFamily="18" charset="0"/>
              </a:rPr>
              <a:t>The Program supports a national network of Business Centers that provide high quality,</a:t>
            </a:r>
          </a:p>
          <a:p>
            <a:pPr marL="0" indent="0">
              <a:buNone/>
            </a:pPr>
            <a:r>
              <a:rPr lang="en-US" sz="1600" dirty="0">
                <a:solidFill>
                  <a:srgbClr val="000000"/>
                </a:solidFill>
                <a:latin typeface="Times New Roman" panose="02020603050405020304" pitchFamily="18" charset="0"/>
                <a:cs typeface="Times New Roman" panose="02020603050405020304" pitchFamily="18" charset="0"/>
              </a:rPr>
              <a:t>technical assistance to MBEs. Business Centers provide counseling and mentoring to MBEs,</a:t>
            </a:r>
          </a:p>
          <a:p>
            <a:pPr marL="0" indent="0">
              <a:buNone/>
            </a:pPr>
            <a:r>
              <a:rPr lang="en-US" sz="1600" dirty="0">
                <a:solidFill>
                  <a:srgbClr val="000000"/>
                </a:solidFill>
                <a:latin typeface="Times New Roman" panose="02020603050405020304" pitchFamily="18" charset="0"/>
                <a:cs typeface="Times New Roman" panose="02020603050405020304" pitchFamily="18" charset="0"/>
              </a:rPr>
              <a:t>assist MBEs to access capital, contracts and grants, facilitate the growth of MBEs by</a:t>
            </a:r>
          </a:p>
          <a:p>
            <a:pPr marL="0" indent="0">
              <a:buNone/>
            </a:pPr>
            <a:r>
              <a:rPr lang="en-US" sz="1600" dirty="0">
                <a:solidFill>
                  <a:srgbClr val="000000"/>
                </a:solidFill>
                <a:latin typeface="Times New Roman" panose="02020603050405020304" pitchFamily="18" charset="0"/>
                <a:cs typeface="Times New Roman" panose="02020603050405020304" pitchFamily="18" charset="0"/>
              </a:rPr>
              <a:t>promoting trade, and support MBEs to create and retain jobs. The goal of these Business</a:t>
            </a:r>
          </a:p>
          <a:p>
            <a:pPr marL="0" indent="0">
              <a:buNone/>
            </a:pPr>
            <a:r>
              <a:rPr lang="en-US" sz="1600" dirty="0">
                <a:solidFill>
                  <a:srgbClr val="000000"/>
                </a:solidFill>
                <a:latin typeface="Times New Roman" panose="02020603050405020304" pitchFamily="18" charset="0"/>
                <a:cs typeface="Times New Roman" panose="02020603050405020304" pitchFamily="18" charset="0"/>
              </a:rPr>
              <a:t>Centers is to further MBDA’s core objective of promoting the growth and global</a:t>
            </a:r>
          </a:p>
          <a:p>
            <a:pPr marL="0" indent="0">
              <a:buNone/>
            </a:pPr>
            <a:r>
              <a:rPr lang="en-US" sz="1600" dirty="0">
                <a:solidFill>
                  <a:srgbClr val="000000"/>
                </a:solidFill>
                <a:latin typeface="Times New Roman" panose="02020603050405020304" pitchFamily="18" charset="0"/>
                <a:cs typeface="Times New Roman" panose="02020603050405020304" pitchFamily="18" charset="0"/>
              </a:rPr>
              <a:t>competitiveness of America’s MBE community.</a:t>
            </a:r>
          </a:p>
        </p:txBody>
      </p:sp>
      <p:sp>
        <p:nvSpPr>
          <p:cNvPr id="4" name="TextBox 3"/>
          <p:cNvSpPr txBox="1"/>
          <p:nvPr/>
        </p:nvSpPr>
        <p:spPr>
          <a:xfrm>
            <a:off x="4216454" y="6467403"/>
            <a:ext cx="274434" cy="307777"/>
          </a:xfrm>
          <a:prstGeom prst="rect">
            <a:avLst/>
          </a:prstGeom>
          <a:noFill/>
        </p:spPr>
        <p:txBody>
          <a:bodyPr wrap="none" rtlCol="0">
            <a:spAutoFit/>
          </a:bodyPr>
          <a:lstStyle/>
          <a:p>
            <a:pPr algn="ctr"/>
            <a:r>
              <a:rPr lang="en-US" sz="1400" b="1">
                <a:latin typeface="Times New Roman" panose="02020603050405020304" pitchFamily="18" charset="0"/>
                <a:cs typeface="Times New Roman" panose="02020603050405020304" pitchFamily="18" charset="0"/>
              </a:rPr>
              <a:t>6</a:t>
            </a:r>
          </a:p>
        </p:txBody>
      </p:sp>
    </p:spTree>
    <p:extLst>
      <p:ext uri="{BB962C8B-B14F-4D97-AF65-F5344CB8AC3E}">
        <p14:creationId xmlns:p14="http://schemas.microsoft.com/office/powerpoint/2010/main" val="213879567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18755-9427-4B14-AB48-F7A550949580}"/>
              </a:ext>
            </a:extLst>
          </p:cNvPr>
          <p:cNvSpPr>
            <a:spLocks noGrp="1"/>
          </p:cNvSpPr>
          <p:nvPr>
            <p:ph type="title"/>
          </p:nvPr>
        </p:nvSpPr>
        <p:spPr>
          <a:xfrm>
            <a:off x="982133" y="457201"/>
            <a:ext cx="5698067" cy="1244599"/>
          </a:xfrm>
        </p:spPr>
        <p:txBody>
          <a:bodyPr/>
          <a:lstStyle/>
          <a:p>
            <a:r>
              <a:rPr lang="en-US"/>
              <a:t>Program Objective </a:t>
            </a:r>
            <a:r>
              <a:rPr lang="en-US" err="1"/>
              <a:t>con’t</a:t>
            </a:r>
            <a:r>
              <a:rPr lang="en-US"/>
              <a:t> </a:t>
            </a:r>
          </a:p>
        </p:txBody>
      </p:sp>
      <p:sp>
        <p:nvSpPr>
          <p:cNvPr id="3" name="Content Placeholder 2">
            <a:extLst>
              <a:ext uri="{FF2B5EF4-FFF2-40B4-BE49-F238E27FC236}">
                <a16:creationId xmlns:a16="http://schemas.microsoft.com/office/drawing/2014/main" id="{241AA937-6BD2-4458-9098-63F1F2DCBFF8}"/>
              </a:ext>
            </a:extLst>
          </p:cNvPr>
          <p:cNvSpPr>
            <a:spLocks noGrp="1"/>
          </p:cNvSpPr>
          <p:nvPr>
            <p:ph idx="1"/>
          </p:nvPr>
        </p:nvSpPr>
        <p:spPr>
          <a:xfrm>
            <a:off x="812800" y="1701800"/>
            <a:ext cx="7446168" cy="4298016"/>
          </a:xfrm>
        </p:spPr>
        <p:txBody>
          <a:bodyPr>
            <a:normAutofit fontScale="92500" lnSpcReduction="10000"/>
          </a:bodyPr>
          <a:lstStyle/>
          <a:p>
            <a:pPr marL="0" indent="0" algn="l">
              <a:buNone/>
            </a:pPr>
            <a:r>
              <a:rPr lang="en-US" sz="1800" b="0" i="0" u="none" strike="noStrike" baseline="0">
                <a:latin typeface="Times New Roman" panose="02020603050405020304" pitchFamily="18" charset="0"/>
              </a:rPr>
              <a:t>MBDA is soliciting competitive applications from eligible entities to operate MBDA Business Centers as described in this Notice of Funding Opportunity (NOFO). MBDA anticipates awarding a total of approximately $2,100,000 pursuant to this NOFO for cooperative agreements issued for the operation of a business center in each of the following states:</a:t>
            </a:r>
          </a:p>
          <a:p>
            <a:pPr marL="0" indent="0" algn="l">
              <a:buNone/>
            </a:pPr>
            <a:endParaRPr lang="en-US" sz="1800" b="1">
              <a:latin typeface="Times New Roman" panose="02020603050405020304" pitchFamily="18" charset="0"/>
            </a:endParaRPr>
          </a:p>
          <a:p>
            <a:pPr marL="0" indent="0" algn="l">
              <a:buNone/>
            </a:pPr>
            <a:r>
              <a:rPr lang="en-US" sz="1800" b="1">
                <a:latin typeface="Times New Roman" panose="02020603050405020304" pitchFamily="18" charset="0"/>
              </a:rPr>
              <a:t>Arkansas, Indiana, Oregon, South Carolina, Wisconsin, Utah</a:t>
            </a:r>
          </a:p>
          <a:p>
            <a:pPr marL="0" indent="0" algn="l">
              <a:buNone/>
            </a:pPr>
            <a:endParaRPr lang="en-US" sz="1800" b="1">
              <a:latin typeface="Times New Roman" panose="02020603050405020304" pitchFamily="18" charset="0"/>
            </a:endParaRPr>
          </a:p>
          <a:p>
            <a:pPr marL="0" indent="0" algn="l">
              <a:buNone/>
            </a:pPr>
            <a:r>
              <a:rPr lang="en-US" sz="1800" b="0" i="0" u="none" strike="noStrike" baseline="0">
                <a:latin typeface="Times New Roman" panose="02020603050405020304" pitchFamily="18" charset="0"/>
              </a:rPr>
              <a:t>The states were selected as those states that do not currently have a Business Center or Specialty Center and also have the highest number of MBEs in rank order (Source: Census 2017 Non-Employer and Employer Classifiable Firms). MBDA will evaluate applications based on the applicant’s demonstrated ability to serve the community and states in which they are located. However, a Business Center may provide services to minority business enterprises located in any U.S. state or territory.</a:t>
            </a:r>
            <a:endParaRPr lang="en-US" sz="1800" b="1">
              <a:latin typeface="Times New Roman" panose="02020603050405020304" pitchFamily="18" charset="0"/>
            </a:endParaRPr>
          </a:p>
        </p:txBody>
      </p:sp>
      <p:sp>
        <p:nvSpPr>
          <p:cNvPr id="4" name="Footer Placeholder 3">
            <a:extLst>
              <a:ext uri="{FF2B5EF4-FFF2-40B4-BE49-F238E27FC236}">
                <a16:creationId xmlns:a16="http://schemas.microsoft.com/office/drawing/2014/main" id="{445B2117-99B0-42D3-8C28-324AC27A3A67}"/>
              </a:ext>
            </a:extLst>
          </p:cNvPr>
          <p:cNvSpPr>
            <a:spLocks noGrp="1"/>
          </p:cNvSpPr>
          <p:nvPr>
            <p:ph type="ftr" sz="quarter" idx="11"/>
          </p:nvPr>
        </p:nvSpPr>
        <p:spPr/>
        <p:txBody>
          <a:bodyPr/>
          <a:lstStyle/>
          <a:p>
            <a:r>
              <a:rPr lang="en-US"/>
              <a:t>
              </a:t>
            </a:r>
          </a:p>
        </p:txBody>
      </p:sp>
      <p:sp>
        <p:nvSpPr>
          <p:cNvPr id="5" name="Slide Number Placeholder 4">
            <a:extLst>
              <a:ext uri="{FF2B5EF4-FFF2-40B4-BE49-F238E27FC236}">
                <a16:creationId xmlns:a16="http://schemas.microsoft.com/office/drawing/2014/main" id="{1E3293A3-1911-4563-B9DA-EF0671A9BC55}"/>
              </a:ext>
            </a:extLst>
          </p:cNvPr>
          <p:cNvSpPr>
            <a:spLocks noGrp="1"/>
          </p:cNvSpPr>
          <p:nvPr>
            <p:ph type="sldNum" sz="quarter" idx="12"/>
          </p:nvPr>
        </p:nvSpPr>
        <p:spPr/>
        <p:txBody>
          <a:bodyPr/>
          <a:lstStyle/>
          <a:p>
            <a:fld id="{D57F1E4F-1CFF-5643-939E-217C01CDF565}" type="slidenum">
              <a:rPr lang="en-US" smtClean="0"/>
              <a:pPr/>
              <a:t>7</a:t>
            </a:fld>
            <a:endParaRPr lang="en-US"/>
          </a:p>
        </p:txBody>
      </p:sp>
    </p:spTree>
    <p:extLst>
      <p:ext uri="{BB962C8B-B14F-4D97-AF65-F5344CB8AC3E}">
        <p14:creationId xmlns:p14="http://schemas.microsoft.com/office/powerpoint/2010/main" val="2794314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8184" y="289521"/>
            <a:ext cx="7704667" cy="1981200"/>
          </a:xfrm>
        </p:spPr>
        <p:txBody>
          <a:bodyPr/>
          <a:lstStyle/>
          <a:p>
            <a:r>
              <a:rPr lang="en-US" sz="4400" b="1">
                <a:solidFill>
                  <a:schemeClr val="bg1"/>
                </a:solidFill>
                <a:latin typeface="Times New Roman" panose="02020603050405020304" pitchFamily="18" charset="0"/>
                <a:cs typeface="Times New Roman" panose="02020603050405020304" pitchFamily="18" charset="0"/>
              </a:rPr>
              <a:t>Program Priorities </a:t>
            </a:r>
            <a:br>
              <a:rPr lang="en-US">
                <a:latin typeface="Times New Roman" panose="02020603050405020304" pitchFamily="18" charset="0"/>
                <a:cs typeface="Times New Roman" panose="02020603050405020304" pitchFamily="18" charset="0"/>
              </a:rPr>
            </a:br>
            <a:endParaRPr lang="en-US">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858129" y="1505243"/>
            <a:ext cx="7828671" cy="4494573"/>
          </a:xfrm>
        </p:spPr>
        <p:txBody>
          <a:bodyPr>
            <a:normAutofit/>
          </a:bodyPr>
          <a:lstStyle/>
          <a:p>
            <a:pPr marL="0" indent="0">
              <a:buNone/>
            </a:pPr>
            <a:r>
              <a:rPr lang="en-US" sz="1800">
                <a:latin typeface="Times New Roman" panose="02020603050405020304" pitchFamily="18" charset="0"/>
                <a:cs typeface="Times New Roman" panose="02020603050405020304" pitchFamily="18" charset="0"/>
              </a:rPr>
              <a:t>Centers must offer a wide array of assistance. This can be accomplished through a mixture of direct services or referral to other qualified organizations. The Business Centers must offer programming and services across three categories: </a:t>
            </a:r>
            <a:r>
              <a:rPr lang="en-US" sz="1800" b="1">
                <a:latin typeface="Times New Roman" panose="02020603050405020304" pitchFamily="18" charset="0"/>
                <a:cs typeface="Times New Roman" panose="02020603050405020304" pitchFamily="18" charset="0"/>
              </a:rPr>
              <a:t>business development</a:t>
            </a:r>
            <a:r>
              <a:rPr lang="en-US" sz="1800">
                <a:latin typeface="Times New Roman" panose="02020603050405020304" pitchFamily="18" charset="0"/>
                <a:cs typeface="Times New Roman" panose="02020603050405020304" pitchFamily="18" charset="0"/>
              </a:rPr>
              <a:t>, </a:t>
            </a:r>
            <a:r>
              <a:rPr lang="en-US" sz="1800" b="1">
                <a:latin typeface="Times New Roman" panose="02020603050405020304" pitchFamily="18" charset="0"/>
                <a:cs typeface="Times New Roman" panose="02020603050405020304" pitchFamily="18" charset="0"/>
              </a:rPr>
              <a:t>capacity-building </a:t>
            </a:r>
            <a:r>
              <a:rPr lang="en-US" sz="1800">
                <a:latin typeface="Times New Roman" panose="02020603050405020304" pitchFamily="18" charset="0"/>
                <a:cs typeface="Times New Roman" panose="02020603050405020304" pitchFamily="18" charset="0"/>
              </a:rPr>
              <a:t>and</a:t>
            </a:r>
            <a:r>
              <a:rPr lang="en-US" sz="1800" b="1">
                <a:latin typeface="Times New Roman" panose="02020603050405020304" pitchFamily="18" charset="0"/>
                <a:cs typeface="Times New Roman" panose="02020603050405020304" pitchFamily="18" charset="0"/>
              </a:rPr>
              <a:t> navigation</a:t>
            </a:r>
            <a:r>
              <a:rPr lang="en-US" sz="1800">
                <a:latin typeface="Times New Roman" panose="02020603050405020304" pitchFamily="18" charset="0"/>
                <a:cs typeface="Times New Roman" panose="02020603050405020304" pitchFamily="18" charset="0"/>
              </a:rPr>
              <a:t>.</a:t>
            </a:r>
          </a:p>
          <a:p>
            <a:pPr marL="0" indent="0">
              <a:buNone/>
            </a:pPr>
            <a:r>
              <a:rPr lang="en-US" sz="1800">
                <a:latin typeface="Times New Roman" panose="02020603050405020304" pitchFamily="18" charset="0"/>
                <a:cs typeface="Times New Roman" panose="02020603050405020304" pitchFamily="18" charset="0"/>
              </a:rPr>
              <a:t>Each category is discussed in more detail in the next few slides.</a:t>
            </a:r>
          </a:p>
        </p:txBody>
      </p:sp>
      <p:sp>
        <p:nvSpPr>
          <p:cNvPr id="4" name="TextBox 3"/>
          <p:cNvSpPr txBox="1"/>
          <p:nvPr/>
        </p:nvSpPr>
        <p:spPr>
          <a:xfrm>
            <a:off x="3883640" y="6396095"/>
            <a:ext cx="621314" cy="307777"/>
          </a:xfrm>
          <a:prstGeom prst="rect">
            <a:avLst/>
          </a:prstGeom>
          <a:noFill/>
        </p:spPr>
        <p:txBody>
          <a:bodyPr wrap="square" rtlCol="0">
            <a:spAutoFit/>
          </a:bodyPr>
          <a:lstStyle/>
          <a:p>
            <a:pPr algn="ctr"/>
            <a:r>
              <a:rPr lang="en-US" sz="1400" b="1">
                <a:latin typeface="Times New Roman" panose="02020603050405020304" pitchFamily="18" charset="0"/>
                <a:cs typeface="Times New Roman" panose="02020603050405020304" pitchFamily="18" charset="0"/>
              </a:rPr>
              <a:t>7</a:t>
            </a:r>
          </a:p>
        </p:txBody>
      </p:sp>
    </p:spTree>
    <p:extLst>
      <p:ext uri="{BB962C8B-B14F-4D97-AF65-F5344CB8AC3E}">
        <p14:creationId xmlns:p14="http://schemas.microsoft.com/office/powerpoint/2010/main" val="3992490207"/>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D7BAB7-5AF1-4AB1-8064-72F889BF3348}"/>
              </a:ext>
            </a:extLst>
          </p:cNvPr>
          <p:cNvSpPr>
            <a:spLocks noGrp="1"/>
          </p:cNvSpPr>
          <p:nvPr>
            <p:ph type="title"/>
          </p:nvPr>
        </p:nvSpPr>
        <p:spPr>
          <a:xfrm>
            <a:off x="-101079" y="-86751"/>
            <a:ext cx="7704667" cy="1981200"/>
          </a:xfrm>
        </p:spPr>
        <p:txBody>
          <a:bodyPr/>
          <a:lstStyle/>
          <a:p>
            <a:r>
              <a:rPr lang="en-US" b="1">
                <a:solidFill>
                  <a:schemeClr val="bg1"/>
                </a:solidFill>
                <a:latin typeface="Times New Roman" panose="02020603050405020304" pitchFamily="18" charset="0"/>
                <a:cs typeface="Times New Roman" panose="02020603050405020304" pitchFamily="18" charset="0"/>
              </a:rPr>
              <a:t>Program Priorities (Cont.)</a:t>
            </a:r>
          </a:p>
        </p:txBody>
      </p:sp>
      <p:sp>
        <p:nvSpPr>
          <p:cNvPr id="2" name="Content Placeholder 1">
            <a:extLst>
              <a:ext uri="{FF2B5EF4-FFF2-40B4-BE49-F238E27FC236}">
                <a16:creationId xmlns:a16="http://schemas.microsoft.com/office/drawing/2014/main" id="{C2996A42-5C5E-4098-A013-EF5772386DC4}"/>
              </a:ext>
            </a:extLst>
          </p:cNvPr>
          <p:cNvSpPr>
            <a:spLocks noGrp="1"/>
          </p:cNvSpPr>
          <p:nvPr>
            <p:ph idx="1"/>
          </p:nvPr>
        </p:nvSpPr>
        <p:spPr>
          <a:xfrm>
            <a:off x="855523" y="2071663"/>
            <a:ext cx="7704667" cy="3332816"/>
          </a:xfrm>
        </p:spPr>
        <p:txBody>
          <a:bodyPr>
            <a:noAutofit/>
          </a:bodyPr>
          <a:lstStyle/>
          <a:p>
            <a:pPr marL="0" indent="0">
              <a:buNone/>
            </a:pPr>
            <a:r>
              <a:rPr lang="en-US" sz="1400" b="1">
                <a:latin typeface="Times New Roman" panose="02020603050405020304" pitchFamily="18" charset="0"/>
                <a:cs typeface="Times New Roman" panose="02020603050405020304" pitchFamily="18" charset="0"/>
              </a:rPr>
              <a:t>Business Development:</a:t>
            </a:r>
            <a:r>
              <a:rPr lang="en-US" sz="1400">
                <a:latin typeface="Times New Roman" panose="02020603050405020304" pitchFamily="18" charset="0"/>
                <a:cs typeface="Times New Roman" panose="02020603050405020304" pitchFamily="18" charset="0"/>
              </a:rPr>
              <a:t> The Business Center must assist clients to increase revenues and profits. The Business Center is encouraged to focus on opportunities that increase MBE participation in public and private large-scale investments and high-growth industries, specifically, infrastructure, advanced manufacturing, innovation and emerging technologies.</a:t>
            </a:r>
          </a:p>
          <a:p>
            <a:pPr marL="0" indent="0">
              <a:buNone/>
            </a:pPr>
            <a:r>
              <a:rPr lang="en-US" sz="1400">
                <a:latin typeface="Times New Roman" panose="02020603050405020304" pitchFamily="18" charset="0"/>
                <a:cs typeface="Times New Roman" panose="02020603050405020304" pitchFamily="18" charset="0"/>
              </a:rPr>
              <a:t>Business Centers may support MBEs in activities including, but not limited to:</a:t>
            </a:r>
          </a:p>
          <a:p>
            <a:pPr marL="0" indent="0">
              <a:buNone/>
            </a:pPr>
            <a:r>
              <a:rPr lang="en-US" sz="1400">
                <a:latin typeface="Times New Roman" panose="02020603050405020304" pitchFamily="18" charset="0"/>
                <a:cs typeface="Times New Roman" panose="02020603050405020304" pitchFamily="18" charset="0"/>
              </a:rPr>
              <a:t>o Contracting Assistance: providing information and assistance to MBEs pursuing federal, state, local, and private sector prime contract and subcontract opportunities.</a:t>
            </a:r>
          </a:p>
          <a:p>
            <a:pPr marL="0" indent="0">
              <a:buNone/>
            </a:pPr>
            <a:r>
              <a:rPr lang="en-US" sz="1400">
                <a:latin typeface="Times New Roman" panose="02020603050405020304" pitchFamily="18" charset="0"/>
                <a:cs typeface="Times New Roman" panose="02020603050405020304" pitchFamily="18" charset="0"/>
              </a:rPr>
              <a:t>o Infrastructure Investment and Jobs Act Procurement: providing information and assistance to MBEs pursuing federal, state, local and private sector prime contract and subcontract opportunities related to the 2021 Infrastructure Investment and Jobs Act.</a:t>
            </a:r>
          </a:p>
          <a:p>
            <a:pPr marL="0" indent="0">
              <a:buNone/>
            </a:pPr>
            <a:r>
              <a:rPr lang="en-US" sz="1400">
                <a:latin typeface="Times New Roman" panose="02020603050405020304" pitchFamily="18" charset="0"/>
                <a:cs typeface="Times New Roman" panose="02020603050405020304" pitchFamily="18" charset="0"/>
              </a:rPr>
              <a:t>o Accessing supply chains: providing information and assistance to MBEs pursuing opportunities to participate in global supply chains.</a:t>
            </a:r>
          </a:p>
          <a:p>
            <a:pPr marL="0" indent="0">
              <a:buNone/>
            </a:pPr>
            <a:r>
              <a:rPr lang="en-US" sz="1400">
                <a:latin typeface="Times New Roman" panose="02020603050405020304" pitchFamily="18" charset="0"/>
                <a:cs typeface="Times New Roman" panose="02020603050405020304" pitchFamily="18" charset="0"/>
              </a:rPr>
              <a:t>o Export promotion: helping MBEs identify and develop potential export markets, participate in trade shows, and connect with U.S. Export Assistance Centers.</a:t>
            </a:r>
          </a:p>
        </p:txBody>
      </p:sp>
      <p:sp>
        <p:nvSpPr>
          <p:cNvPr id="4" name="TextBox 3">
            <a:extLst>
              <a:ext uri="{FF2B5EF4-FFF2-40B4-BE49-F238E27FC236}">
                <a16:creationId xmlns:a16="http://schemas.microsoft.com/office/drawing/2014/main" id="{87F51F77-0821-482B-9FF7-303835603705}"/>
              </a:ext>
            </a:extLst>
          </p:cNvPr>
          <p:cNvSpPr txBox="1"/>
          <p:nvPr/>
        </p:nvSpPr>
        <p:spPr>
          <a:xfrm>
            <a:off x="4014651" y="6403936"/>
            <a:ext cx="576617" cy="307777"/>
          </a:xfrm>
          <a:prstGeom prst="rect">
            <a:avLst/>
          </a:prstGeom>
          <a:noFill/>
        </p:spPr>
        <p:txBody>
          <a:bodyPr wrap="square" rtlCol="0">
            <a:spAutoFit/>
          </a:bodyPr>
          <a:lstStyle/>
          <a:p>
            <a:pPr algn="ctr"/>
            <a:r>
              <a:rPr lang="en-US" sz="1400" b="1">
                <a:latin typeface="Times New Roman" panose="02020603050405020304" pitchFamily="18" charset="0"/>
                <a:cs typeface="Times New Roman" panose="02020603050405020304" pitchFamily="18" charset="0"/>
              </a:rPr>
              <a:t>8</a:t>
            </a:r>
          </a:p>
        </p:txBody>
      </p:sp>
    </p:spTree>
    <p:extLst>
      <p:ext uri="{BB962C8B-B14F-4D97-AF65-F5344CB8AC3E}">
        <p14:creationId xmlns:p14="http://schemas.microsoft.com/office/powerpoint/2010/main" val="2511689183"/>
      </p:ext>
    </p:extLst>
  </p:cSld>
  <p:clrMapOvr>
    <a:masterClrMapping/>
  </p:clrMapOvr>
  <p:transition spd="slow">
    <p:cove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E2B57A88F40B439AD1F285A3AF915F" ma:contentTypeVersion="11" ma:contentTypeDescription="Create a new document." ma:contentTypeScope="" ma:versionID="add1923a2edb9d11e19add0cb475e262">
  <xsd:schema xmlns:xsd="http://www.w3.org/2001/XMLSchema" xmlns:xs="http://www.w3.org/2001/XMLSchema" xmlns:p="http://schemas.microsoft.com/office/2006/metadata/properties" xmlns:ns2="846620ac-cd39-4512-a134-dff5a51a5528" xmlns:ns3="ab7d630b-5c11-4a81-a845-e660ac2e8994" targetNamespace="http://schemas.microsoft.com/office/2006/metadata/properties" ma:root="true" ma:fieldsID="c6e31e6d1fe39afb5ecd3476d5e80c1e" ns2:_="" ns3:_="">
    <xsd:import namespace="846620ac-cd39-4512-a134-dff5a51a5528"/>
    <xsd:import namespace="ab7d630b-5c11-4a81-a845-e660ac2e899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6620ac-cd39-4512-a134-dff5a51a55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7d630b-5c11-4a81-a845-e660ac2e899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830F63A-EBC9-4F02-830D-26B4090B2B3B}"/>
</file>

<file path=customXml/itemProps2.xml><?xml version="1.0" encoding="utf-8"?>
<ds:datastoreItem xmlns:ds="http://schemas.openxmlformats.org/officeDocument/2006/customXml" ds:itemID="{00838B07-9265-4E98-9AEE-087DC0846FC3}"/>
</file>

<file path=customXml/itemProps3.xml><?xml version="1.0" encoding="utf-8"?>
<ds:datastoreItem xmlns:ds="http://schemas.openxmlformats.org/officeDocument/2006/customXml" ds:itemID="{5AF03F67-CE99-44DE-80A8-B8567E1FCD9D}"/>
</file>

<file path=docProps/app.xml><?xml version="1.0" encoding="utf-8"?>
<Properties xmlns="http://schemas.openxmlformats.org/officeDocument/2006/extended-properties" xmlns:vt="http://schemas.openxmlformats.org/officeDocument/2006/docPropsVTypes">
  <Template>TM03457496[[fn=Parallax]]</Template>
  <TotalTime>0</TotalTime>
  <Words>3887</Words>
  <Application>Microsoft Office PowerPoint</Application>
  <PresentationFormat>On-screen Show (4:3)</PresentationFormat>
  <Paragraphs>238</Paragraphs>
  <Slides>28</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Corbel</vt:lpstr>
      <vt:lpstr>Times New Roman</vt:lpstr>
      <vt:lpstr>Utsaah</vt:lpstr>
      <vt:lpstr>Verdana</vt:lpstr>
      <vt:lpstr>Wingdings</vt:lpstr>
      <vt:lpstr>Parallax</vt:lpstr>
      <vt:lpstr> PRE-APPLICATION CONFERENCE MBDA Business Center Program  Notice of  funding opportunity announcement  MBDA-OBD-2022-2007282 April 28, 2022 2:00 – 3:00pm EsT  </vt:lpstr>
      <vt:lpstr>Overview </vt:lpstr>
      <vt:lpstr>Teleconference Protocol </vt:lpstr>
      <vt:lpstr>Important Dates  </vt:lpstr>
      <vt:lpstr> MBDA Strategic Alignment</vt:lpstr>
      <vt:lpstr> Program Objective </vt:lpstr>
      <vt:lpstr>Program Objective con’t </vt:lpstr>
      <vt:lpstr>Program Priorities  </vt:lpstr>
      <vt:lpstr>Program Priorities (Cont.)</vt:lpstr>
      <vt:lpstr>Program Priorities (Cont.)</vt:lpstr>
      <vt:lpstr>Program Priorities (Cont.)</vt:lpstr>
      <vt:lpstr>Program Priorities (con’t)</vt:lpstr>
      <vt:lpstr>Program Authority  </vt:lpstr>
      <vt:lpstr> Differences for this NOFO</vt:lpstr>
      <vt:lpstr>Differences for this NOFO</vt:lpstr>
      <vt:lpstr>Award Information  </vt:lpstr>
      <vt:lpstr>Eligibility Information </vt:lpstr>
      <vt:lpstr>Application and Submission  Information </vt:lpstr>
      <vt:lpstr>Unique Entity Identifier and System  for Award Management (SAM)</vt:lpstr>
      <vt:lpstr>Submission Dates and Times</vt:lpstr>
      <vt:lpstr>Funding Restriction</vt:lpstr>
      <vt:lpstr>Other Submission Requirements</vt:lpstr>
      <vt:lpstr>Application Review  Information</vt:lpstr>
      <vt:lpstr>Application Review  Information Continued</vt:lpstr>
      <vt:lpstr>Reporting</vt:lpstr>
      <vt:lpstr>Agency Contact</vt:lpstr>
      <vt:lpstr>Other Information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Jileen Hohle</dc:creator>
  <cp:lastModifiedBy>Soderstrom, Sandra (Federal)</cp:lastModifiedBy>
  <cp:revision>4</cp:revision>
  <cp:lastPrinted>2016-05-17T20:15:38Z</cp:lastPrinted>
  <dcterms:created xsi:type="dcterms:W3CDTF">2012-08-22T19:45:22Z</dcterms:created>
  <dcterms:modified xsi:type="dcterms:W3CDTF">2022-04-27T19:56:46Z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0x01010085E2B57A88F40B439AD1F285A3AF915F</vt:lpwstr>
  </property>
</Properties>
</file>