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18"/>
  </p:notesMasterIdLst>
  <p:handoutMasterIdLst>
    <p:handoutMasterId r:id="rId19"/>
  </p:handoutMasterIdLst>
  <p:sldIdLst>
    <p:sldId id="379" r:id="rId2"/>
    <p:sldId id="256" r:id="rId3"/>
    <p:sldId id="257" r:id="rId4"/>
    <p:sldId id="264" r:id="rId5"/>
    <p:sldId id="265" r:id="rId6"/>
    <p:sldId id="343" r:id="rId7"/>
    <p:sldId id="324" r:id="rId8"/>
    <p:sldId id="355" r:id="rId9"/>
    <p:sldId id="382" r:id="rId10"/>
    <p:sldId id="375" r:id="rId11"/>
    <p:sldId id="381" r:id="rId12"/>
    <p:sldId id="325" r:id="rId13"/>
    <p:sldId id="380" r:id="rId14"/>
    <p:sldId id="296" r:id="rId15"/>
    <p:sldId id="377" r:id="rId16"/>
    <p:sldId id="3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73F28-6808-CFFA-4E7F-7E5EF214E7C9}" name="Hill, Joann (Federal)" initials="HJ(" userId="S::Jhill@doc.gov::5f640fe5-3e36-4ef8-93c5-967bdc8355f2" providerId="AD"/>
  <p188:author id="{F5CC812F-3D91-E503-2206-40BC6023AA2A}" name="Pasternak, Sharone (Detailee)" initials="PS(" userId="S::SPasternak@doc.gov::2fe95e50-1fdb-47d7-a9a1-e81b063a94fa" providerId="AD"/>
  <p188:author id="{4A1B167D-A659-C35B-3C8C-4974F2311CBE}" name="Pauli, Danae (Federal)" initials="P(" userId="S::dpauli@doc.gov::d679b114-51fe-468a-b06b-922e6c406cd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FFEEE5C3-2B1A-449C-9B77-C9A8D6CF22AA}" type="datetimeFigureOut">
              <a:rPr lang="en-US" smtClean="0"/>
              <a:t>5/23/2022</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89730" tIns="44865" rIns="89730" bIns="44865" rtlCol="0"/>
          <a:lstStyle>
            <a:lvl1pPr algn="r">
              <a:defRPr sz="1200"/>
            </a:lvl1pPr>
          </a:lstStyle>
          <a:p>
            <a:fld id="{EA46689E-5EFD-4874-9289-FC892A62B6E9}" type="datetimeFigureOut">
              <a:rPr lang="en-US" smtClean="0"/>
              <a:t>5/23/2022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89730" tIns="44865" rIns="89730" bIns="44865"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2468" indent="-30008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3548"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85935"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68322"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3296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9760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62244"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6883"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48650" eaLnBrk="1" hangingPunct="1">
              <a:spcBef>
                <a:spcPct val="0"/>
              </a:spcBef>
              <a:defRPr/>
            </a:pPr>
            <a:fld id="{2DEF197B-EE4D-45CA-84EA-6E6AABDFC525}" type="slidenum">
              <a:rPr lang="en-US" altLang="en-US">
                <a:solidFill>
                  <a:srgbClr val="000000"/>
                </a:solidFill>
                <a:latin typeface="Arial" panose="020B0604020202020204" pitchFamily="34" charset="0"/>
              </a:rPr>
              <a:pPr defTabSz="448650" eaLnBrk="1" hangingPunct="1">
                <a:spcBef>
                  <a:spcPct val="0"/>
                </a:spcBef>
                <a:defRPr/>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3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5/23/2022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5/23/2022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5/23/2022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388434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5/23/2022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5/23/2022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5/23/2022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5/23/2022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50" r:id="rId18"/>
    <p:sldLayoutId id="2147483651" r:id="rId19"/>
    <p:sldLayoutId id="2147483652" r:id="rId20"/>
    <p:sldLayoutId id="2147483653" r:id="rId21"/>
    <p:sldLayoutId id="2147483657" r:id="rId22"/>
    <p:sldLayoutId id="2147483659" r:id="rId23"/>
    <p:sldLayoutId id="2147483658" r:id="rId24"/>
    <p:sldLayoutId id="2147483723"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bda.gov/"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nchambers@mb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dirty="0">
                <a:solidFill>
                  <a:schemeClr val="bg1"/>
                </a:solidFill>
                <a:latin typeface="Times New Roman"/>
                <a:ea typeface="Verdana"/>
                <a:cs typeface="Times New Roman"/>
              </a:rPr>
              <a:t>Access </a:t>
            </a:r>
            <a:r>
              <a:rPr lang="en-US" sz="2800">
                <a:solidFill>
                  <a:schemeClr val="bg1"/>
                </a:solidFill>
                <a:latin typeface="Times New Roman"/>
                <a:ea typeface="Verdana"/>
                <a:cs typeface="Times New Roman"/>
              </a:rPr>
              <a:t>to Capital: </a:t>
            </a:r>
            <a:r>
              <a:rPr lang="en-US" sz="2800" dirty="0">
                <a:solidFill>
                  <a:schemeClr val="bg1"/>
                </a:solidFill>
                <a:latin typeface="Times New Roman"/>
                <a:ea typeface="Verdana"/>
                <a:cs typeface="Times New Roman"/>
              </a:rPr>
              <a:t>Innovative Finance </a:t>
            </a:r>
          </a:p>
        </p:txBody>
      </p:sp>
      <p:sp>
        <p:nvSpPr>
          <p:cNvPr id="2" name="Content Placeholder 1"/>
          <p:cNvSpPr>
            <a:spLocks noGrp="1"/>
          </p:cNvSpPr>
          <p:nvPr>
            <p:ph idx="1"/>
          </p:nvPr>
        </p:nvSpPr>
        <p:spPr>
          <a:xfrm>
            <a:off x="527078" y="1446796"/>
            <a:ext cx="8107256" cy="4954003"/>
          </a:xfrm>
        </p:spPr>
        <p:txBody>
          <a:bodyPr>
            <a:normAutofit/>
          </a:bodyPr>
          <a:lstStyle/>
          <a:p>
            <a:pPr marL="0" indent="0" algn="ctr">
              <a:spcBef>
                <a:spcPts val="0"/>
              </a:spcBef>
              <a:buNone/>
            </a:pPr>
            <a:r>
              <a:rPr lang="en-US" sz="5400" dirty="0">
                <a:latin typeface="Times New Roman" panose="02020603050405020304" pitchFamily="18" charset="0"/>
                <a:cs typeface="Times New Roman" panose="02020603050405020304" pitchFamily="18" charset="0"/>
              </a:rPr>
              <a:t>Program Will Begin Shortly</a:t>
            </a:r>
          </a:p>
        </p:txBody>
      </p:sp>
    </p:spTree>
    <p:extLst>
      <p:ext uri="{BB962C8B-B14F-4D97-AF65-F5344CB8AC3E}">
        <p14:creationId xmlns:p14="http://schemas.microsoft.com/office/powerpoint/2010/main" val="7420539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057400" cy="5105400"/>
          </a:xfrm>
        </p:spPr>
        <p:txBody>
          <a:bodyPr>
            <a:normAutofit/>
          </a:bodyPr>
          <a:lstStyle/>
          <a:p>
            <a:pPr algn="l"/>
            <a:r>
              <a:rPr lang="en-US" sz="2800" b="1" dirty="0">
                <a:solidFill>
                  <a:srgbClr val="FFFFFF"/>
                </a:solidFill>
                <a:latin typeface="Times New Roman"/>
                <a:cs typeface="Times New Roman"/>
              </a:rPr>
              <a:t>Who is Eligible to apply for this NOFO?</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5066328" cy="5105400"/>
          </a:xfrm>
        </p:spPr>
        <p:txBody>
          <a:bodyPr>
            <a:normAutofit fontScale="92500" lnSpcReduction="20000"/>
          </a:bodyPr>
          <a:lstStyle/>
          <a:p>
            <a:pPr marL="0" indent="0" algn="l">
              <a:buNone/>
            </a:pPr>
            <a:r>
              <a:rPr lang="en-US" sz="1800" b="0" i="0" u="none" strike="noStrike" baseline="0" dirty="0">
                <a:latin typeface="Times New Roman" panose="02020603050405020304" pitchFamily="18" charset="0"/>
              </a:rPr>
              <a:t>Eligible applicants include for-profit entities (including but not limited to partnerships, limited liability companies, and corporations), non-profit organizations, institutions of higher education, or commercial organizations. Government or quasi-governmental organizations are not eligible. The successful applicant and program partners should have knowledge and experience working in the core areas listed under Program Objectives and should expect to work on behalf of MBEs. It is also anticipated that the mission of the successful project applicant will align with both the mission of MBDA and the BAA objectives.</a:t>
            </a:r>
          </a:p>
          <a:p>
            <a:pPr algn="l"/>
            <a:r>
              <a:rPr lang="en-US" sz="1800" b="1" i="0" u="sng" strike="noStrike" baseline="0" dirty="0">
                <a:latin typeface="Times New Roman" panose="02020603050405020304" pitchFamily="18" charset="0"/>
              </a:rPr>
              <a:t>Note:</a:t>
            </a:r>
            <a:r>
              <a:rPr lang="en-US" sz="1800" b="0" i="0" u="none" strike="noStrike" baseline="0" dirty="0">
                <a:latin typeface="Times New Roman" panose="02020603050405020304" pitchFamily="18" charset="0"/>
              </a:rPr>
              <a:t> Project must be located in the U.S. or any U.S. territory, including Guam, Puerto Rico, and the Virgin Islands. MBDA is not authorized to provide awards to individuals under this BAA, and applications from individuals will not be considered under this request.</a:t>
            </a:r>
          </a:p>
          <a:p>
            <a:pPr algn="l"/>
            <a:r>
              <a:rPr lang="en-US" sz="1800" b="1" i="0" u="sng" strike="noStrike" baseline="0" dirty="0">
                <a:latin typeface="Times New Roman" panose="02020603050405020304" pitchFamily="18" charset="0"/>
              </a:rPr>
              <a:t>Note:</a:t>
            </a:r>
            <a:r>
              <a:rPr lang="en-US" sz="1800" b="0" i="0" u="none" strike="noStrike" baseline="0" dirty="0">
                <a:latin typeface="Times New Roman" panose="02020603050405020304" pitchFamily="18" charset="0"/>
              </a:rPr>
              <a:t> Current Operators of a MBDA Business Center and/or Project are not eligible to apply for this Broad Agency Announcement.</a:t>
            </a:r>
            <a:endParaRPr lang="en-US" sz="1800"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05622B2-60A2-C3EB-338C-B9239B80FA5F}"/>
              </a:ext>
            </a:extLst>
          </p:cNvPr>
          <p:cNvPicPr>
            <a:picLocks noChangeAspect="1"/>
          </p:cNvPicPr>
          <p:nvPr/>
        </p:nvPicPr>
        <p:blipFill>
          <a:blip r:embed="rId3"/>
          <a:stretch>
            <a:fillRect/>
          </a:stretch>
        </p:blipFill>
        <p:spPr>
          <a:xfrm>
            <a:off x="57052" y="57546"/>
            <a:ext cx="1735565" cy="1554353"/>
          </a:xfrm>
          <a:prstGeom prst="rect">
            <a:avLst/>
          </a:prstGeom>
        </p:spPr>
      </p:pic>
    </p:spTree>
    <p:extLst>
      <p:ext uri="{BB962C8B-B14F-4D97-AF65-F5344CB8AC3E}">
        <p14:creationId xmlns:p14="http://schemas.microsoft.com/office/powerpoint/2010/main" val="3858183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dirty="0">
                <a:solidFill>
                  <a:srgbClr val="FFFFFF"/>
                </a:solidFill>
                <a:latin typeface="Times New Roman"/>
                <a:cs typeface="Times New Roman"/>
              </a:rPr>
              <a:t>What are the evaluation criteria?</a:t>
            </a:r>
            <a:endParaRPr lang="en-US" sz="2800" dirty="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fontScale="70000" lnSpcReduction="20000"/>
          </a:bodyPr>
          <a:lstStyle/>
          <a:p>
            <a:pPr marL="0" marR="0" indent="0" fontAlgn="base">
              <a:spcBef>
                <a:spcPts val="0"/>
              </a:spcBef>
              <a:spcAft>
                <a:spcPts val="0"/>
              </a:spcAft>
              <a:buNone/>
            </a:pP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Impact of the Proposed Project</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effectiveness of the proposed project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including: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of the proposed curricula and programming and their alignment to the needs of prospective minority entrepreneurs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thoroughness of the overview of the institution, student body and quality of the entrepreneurial support ecosystem advantages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and feasibility of the project implementation timeline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breadth and quality of the applicant’s strategic partners and alliances to support an entrepreneurial ecosystem</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appropriateness of the proposed Project Goals and Objectives section of the application, including the monitoring and contingency plans, and in particular how well the analysis ties with the project implementation timeline. </a:t>
            </a: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lvl="0" indent="0" fontAlgn="base">
              <a:spcBef>
                <a:spcPts val="0"/>
              </a:spcBef>
              <a:spcAft>
                <a:spcPts val="0"/>
              </a:spcAft>
              <a:buSzPts val="1000"/>
              <a:buNone/>
              <a:tabLst>
                <a:tab pos="457200" algn="l"/>
              </a:tabLst>
            </a:pPr>
            <a:endPar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fontAlgn="base">
              <a:spcBef>
                <a:spcPts val="0"/>
              </a:spcBef>
              <a:spcAft>
                <a:spcPts val="0"/>
              </a:spcAft>
              <a:buSzPts val="1000"/>
              <a:buNone/>
              <a:tabLst>
                <a:tab pos="457200" algn="l"/>
              </a:tabLst>
            </a:pP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Applicant Capability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Whether the </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applicant and its personnel possess the experience, background, and qualifications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accomplish the project, including: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of the knowledge, experience and demonstrated track record of the applicant (or key implementing partners) related to curriculum development, entrepreneurship and business development with weight toward specific examples of success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knowledge, experience, and qualifications of the key project personnel and understanding of their roles in implementing the project </a:t>
            </a:r>
          </a:p>
          <a:p>
            <a:pPr marL="0" marR="0" lvl="0" indent="0" fontAlgn="base">
              <a:spcBef>
                <a:spcPts val="0"/>
              </a:spcBef>
              <a:spcAft>
                <a:spcPts val="0"/>
              </a:spcAft>
              <a:buSzPts val="1000"/>
              <a:buNone/>
              <a:tabLst>
                <a:tab pos="457200" algn="l"/>
              </a:tabLst>
            </a:pP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Applicant Budget </a:t>
            </a:r>
            <a:endParaRPr lang="en-US" sz="23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Evaluates the budget to determine if it is </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realistic and commensurate with the project needs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time frame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well as the accuracy of budget breakdown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87143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dirty="0">
                <a:solidFill>
                  <a:srgbClr val="FFFFFF"/>
                </a:solidFill>
                <a:latin typeface="Times New Roman"/>
                <a:cs typeface="Times New Roman"/>
              </a:rPr>
              <a:t>What are the selection factors?</a:t>
            </a:r>
            <a:endParaRPr lang="en-US" sz="2800" dirty="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503615" y="1"/>
            <a:ext cx="5640385" cy="6858000"/>
          </a:xfrm>
        </p:spPr>
        <p:txBody>
          <a:bodyPr>
            <a:normAutofit fontScale="55000" lnSpcReduction="20000"/>
          </a:bodyPr>
          <a:lstStyle/>
          <a:p>
            <a:pPr marL="0" indent="0" algn="l" rtl="0" fontAlgn="base">
              <a:buNone/>
            </a:pPr>
            <a:r>
              <a:rPr lang="en-US" sz="2900" b="1" i="0" dirty="0">
                <a:solidFill>
                  <a:srgbClr val="000000"/>
                </a:solidFill>
                <a:effectLst/>
                <a:latin typeface="Times New Roman" panose="02020603050405020304" pitchFamily="18" charset="0"/>
              </a:rPr>
              <a:t>The selection factors for this funding opportunity are: </a:t>
            </a:r>
          </a:p>
          <a:p>
            <a:pPr algn="l" rtl="0" fontAlgn="base">
              <a:buFont typeface="Arial" panose="020B0604020202020204" pitchFamily="34" charset="0"/>
              <a:buChar char="•"/>
            </a:pPr>
            <a:r>
              <a:rPr lang="en-US" sz="2900" b="0" i="0" dirty="0">
                <a:effectLst/>
                <a:latin typeface="Times New Roman" panose="02020603050405020304" pitchFamily="18" charset="0"/>
              </a:rPr>
              <a:t>The availability of funds; </a:t>
            </a:r>
          </a:p>
          <a:p>
            <a:pPr algn="l" rtl="0" fontAlgn="base">
              <a:buFont typeface="Arial" panose="020B0604020202020204" pitchFamily="34" charset="0"/>
              <a:buChar char="•"/>
            </a:pPr>
            <a:r>
              <a:rPr lang="en-US" sz="2900" b="0" i="0" dirty="0">
                <a:effectLst/>
                <a:latin typeface="Times New Roman" panose="02020603050405020304" pitchFamily="18" charset="0"/>
              </a:rPr>
              <a:t>The extent to which the application meets the overall objectives and priorities of the program as provided in Section I.A and B; </a:t>
            </a:r>
          </a:p>
          <a:p>
            <a:pPr algn="l" rtl="0" fontAlgn="base">
              <a:buFont typeface="Arial" panose="020B0604020202020204" pitchFamily="34" charset="0"/>
              <a:buChar char="•"/>
            </a:pPr>
            <a:r>
              <a:rPr lang="en-US" sz="2900" b="0" i="0" dirty="0">
                <a:effectLst/>
                <a:latin typeface="Times New Roman" panose="02020603050405020304" pitchFamily="18" charset="0"/>
              </a:rPr>
              <a:t>The performance of the applicant under previous Federal financial assistance awards, as well as the performance of any third parties the applicant identifies who will be responsible for carrying out a substantial portion of the project; </a:t>
            </a:r>
          </a:p>
          <a:p>
            <a:pPr algn="l"/>
            <a:r>
              <a:rPr lang="en-US" sz="2900" b="0" i="0" u="none" strike="noStrike" baseline="0" dirty="0">
                <a:latin typeface="Times New Roman" panose="02020603050405020304" pitchFamily="18" charset="0"/>
              </a:rPr>
              <a:t>Project that can demonstrate clear purpose of causality between services provided (output), benefits to the ecosystem resulting from the services provided (outcome), and changes to the known impediments experienced by MBEs in accessing capital (impact);</a:t>
            </a:r>
          </a:p>
          <a:p>
            <a:pPr algn="l"/>
            <a:r>
              <a:rPr lang="en-US" sz="2900" b="0" i="0" u="none" strike="noStrike" baseline="0" dirty="0">
                <a:latin typeface="Times New Roman" panose="02020603050405020304" pitchFamily="18" charset="0"/>
              </a:rPr>
              <a:t>The project’s likelihood to enable ease of access to capital for MBEs through systemic change, addressing the barriers outlined in Section I.A and B;</a:t>
            </a:r>
          </a:p>
          <a:p>
            <a:pPr algn="l"/>
            <a:r>
              <a:rPr lang="en-US" sz="2900" b="0" i="0" u="none" strike="noStrike" baseline="0" dirty="0">
                <a:latin typeface="Times New Roman" panose="02020603050405020304" pitchFamily="18" charset="0"/>
              </a:rPr>
              <a:t>Location of the project in or adjacent to an area that is federally designated as an area of distress or serving a State or region that has a significant population of socially or economically disadvantaged individuals.</a:t>
            </a:r>
          </a:p>
          <a:p>
            <a:pPr marL="0" indent="0" algn="l">
              <a:buNone/>
            </a:pPr>
            <a:endParaRPr lang="en-US" sz="1800" b="0" i="0" u="none" strike="noStrike" baseline="0" dirty="0">
              <a:latin typeface="Times New Roman" panose="02020603050405020304" pitchFamily="18" charset="0"/>
            </a:endParaRPr>
          </a:p>
          <a:p>
            <a:pPr marL="0" indent="0" algn="l">
              <a:buNone/>
            </a:pPr>
            <a:r>
              <a:rPr lang="en-US" sz="1800" b="0" i="0" u="none" strike="noStrike" baseline="0" dirty="0">
                <a:latin typeface="Times New Roman" panose="02020603050405020304" pitchFamily="18" charset="0"/>
              </a:rPr>
              <a:t>The Under Secretary, or their designee, will serve as the Selecting Official for the Access to Alternative/Non-traditional Capital Program. The Under Secretary will generally select and recommend an application for funding from the portfolio prepared by the selection review panel.</a:t>
            </a:r>
          </a:p>
          <a:p>
            <a:pPr marL="0" indent="0" algn="l">
              <a:buNone/>
            </a:pPr>
            <a:r>
              <a:rPr lang="en-US" sz="1800" b="0" i="0" u="none" strike="noStrike" baseline="0" dirty="0">
                <a:latin typeface="Times New Roman" panose="02020603050405020304" pitchFamily="18" charset="0"/>
              </a:rPr>
              <a:t>As the Selecting Official, the Under Secretary retains discretion to select and recommend an application for funding that was not recommended by the selection review panel based on one or more of the selection factors enumerated above.</a:t>
            </a:r>
          </a:p>
          <a:p>
            <a:pPr marL="0" indent="0" algn="l">
              <a:buNone/>
            </a:pPr>
            <a:r>
              <a:rPr lang="en-US" sz="1800" b="0" i="0" u="none" strike="noStrike" baseline="0" dirty="0">
                <a:latin typeface="Times New Roman" panose="02020603050405020304" pitchFamily="18" charset="0"/>
              </a:rPr>
              <a:t>Prior to making a final recommendation for funding to the Grants Officer, MBDA may conduct negotiations with an applicant regarding the elements of the application and/or may request that the applicant provide written clarifications regarding its application. </a:t>
            </a:r>
            <a:r>
              <a:rPr lang="en-US" sz="1800" b="0" i="0" dirty="0">
                <a:solidFill>
                  <a:srgbClr val="000000"/>
                </a:solidFill>
                <a:effectLst/>
                <a:latin typeface="Times New Roman" panose="02020603050405020304" pitchFamily="18" charset="0"/>
              </a:rPr>
              <a:t> </a:t>
            </a:r>
          </a:p>
          <a:p>
            <a:pPr>
              <a:lnSpc>
                <a:spcPct val="90000"/>
              </a:lnSpc>
              <a:buFont typeface="Wingdings"/>
              <a:buChar char="§"/>
            </a:pPr>
            <a:endParaRPr lang="en-US" sz="1300" dirty="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dirty="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67894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372084" y="685801"/>
            <a:ext cx="2057400" cy="5105400"/>
          </a:xfrm>
        </p:spPr>
        <p:txBody>
          <a:bodyP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other information is required?</a:t>
            </a:r>
            <a:endParaRPr lang="en-US" sz="2800" dirty="0">
              <a:solidFill>
                <a:srgbClr val="FFFFFF"/>
              </a:solidFill>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a:body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Post Award Teleconference</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National Minority Enterprise Development Week Conference</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MBDA National Training Conference</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NOAA Grants Management Workshop</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Collaboration with MBDA</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Past Performance and Non-Compliance with Award Provisions</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Limitation of Liability</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Audit Costs</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Right to Use Information</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Freedom of Information Act Disclosure</a:t>
            </a:r>
          </a:p>
          <a:p>
            <a:pPr>
              <a:lnSpc>
                <a:spcPct val="90000"/>
              </a:lnSpc>
              <a:buFont typeface="Wingdings"/>
              <a:buChar char="§"/>
            </a:pPr>
            <a:endParaRPr lang="en-US" sz="1300" dirty="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146880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1826026"/>
            <a:ext cx="4339085" cy="424731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dirty="0">
                <a:latin typeface="Times New Roman"/>
                <a:cs typeface="Times New Roman"/>
              </a:rPr>
              <a:t>Next Pre-Application Conference</a:t>
            </a:r>
            <a:endParaRPr lang="en-US" sz="2000" dirty="0">
              <a:ea typeface="+mn-lt"/>
              <a:cs typeface="+mn-lt"/>
            </a:endParaRPr>
          </a:p>
          <a:p>
            <a:pPr marL="285750" indent="-285750">
              <a:spcAft>
                <a:spcPts val="600"/>
              </a:spcAft>
              <a:buFont typeface="Arial,Sans-Serif"/>
              <a:buChar char="•"/>
            </a:pPr>
            <a:r>
              <a:rPr lang="en-US" sz="2000" b="1" dirty="0">
                <a:latin typeface="Times New Roman"/>
                <a:cs typeface="Times New Roman"/>
              </a:rPr>
              <a:t>May 26th</a:t>
            </a:r>
            <a:r>
              <a:rPr lang="en-US" sz="2000" dirty="0">
                <a:latin typeface="Times New Roman"/>
                <a:cs typeface="Times New Roman"/>
              </a:rPr>
              <a:t>, 2:00-3:00 p.m. ET - Measuring Success &amp; Budget Pitfalls</a:t>
            </a:r>
            <a:endParaRPr lang="en-US" sz="2000" dirty="0">
              <a:ea typeface="+mn-lt"/>
              <a:cs typeface="+mn-lt"/>
            </a:endParaRPr>
          </a:p>
          <a:p>
            <a:pPr>
              <a:spcAft>
                <a:spcPts val="600"/>
              </a:spcAft>
            </a:pPr>
            <a:r>
              <a:rPr lang="en-US" sz="2000" i="1" dirty="0">
                <a:latin typeface="Times New Roman"/>
                <a:cs typeface="Times New Roman"/>
              </a:rPr>
              <a:t>Register at least 24 hours in advance at </a:t>
            </a:r>
            <a:r>
              <a:rPr lang="en-US" sz="2000" i="1" dirty="0">
                <a:latin typeface="Times New Roman"/>
                <a:cs typeface="Times New Roman"/>
                <a:hlinkClick r:id="rId3"/>
              </a:rPr>
              <a:t>www.mbda.gov</a:t>
            </a:r>
            <a:r>
              <a:rPr lang="en-US" sz="2000" i="1" dirty="0">
                <a:latin typeface="Times New Roman"/>
                <a:cs typeface="Times New Roman"/>
              </a:rPr>
              <a:t> </a:t>
            </a:r>
            <a:endParaRPr lang="en-US" sz="2000" dirty="0">
              <a:ea typeface="+mn-lt"/>
              <a:cs typeface="+mn-lt"/>
            </a:endParaRPr>
          </a:p>
          <a:p>
            <a:pPr>
              <a:spcAft>
                <a:spcPts val="600"/>
              </a:spcAft>
            </a:pPr>
            <a:endParaRPr lang="en-US" sz="2000" b="1" dirty="0">
              <a:latin typeface="Times New Roman"/>
              <a:cs typeface="Arial"/>
            </a:endParaRPr>
          </a:p>
          <a:p>
            <a:pPr>
              <a:spcAft>
                <a:spcPts val="600"/>
              </a:spcAft>
            </a:pPr>
            <a:endParaRPr lang="en-US" sz="2000" b="1" dirty="0">
              <a:latin typeface="Times New Roman"/>
              <a:cs typeface="Arial"/>
            </a:endParaRPr>
          </a:p>
          <a:p>
            <a:pPr>
              <a:spcAft>
                <a:spcPts val="600"/>
              </a:spcAft>
            </a:pPr>
            <a:r>
              <a:rPr lang="en-US" sz="2000" b="1" dirty="0">
                <a:latin typeface="Times New Roman"/>
                <a:cs typeface="Arial"/>
              </a:rPr>
              <a:t>Agency Contact</a:t>
            </a:r>
            <a:endParaRPr lang="en-US" sz="2000" dirty="0"/>
          </a:p>
          <a:p>
            <a:r>
              <a:rPr lang="en-US" sz="2000" dirty="0">
                <a:latin typeface="Times New Roman"/>
                <a:cs typeface="Times New Roman"/>
              </a:rPr>
              <a:t>Mrs. Nakita Chambers</a:t>
            </a:r>
            <a:endParaRPr lang="en-US" sz="2000" dirty="0">
              <a:ea typeface="+mn-lt"/>
              <a:cs typeface="+mn-lt"/>
            </a:endParaRPr>
          </a:p>
          <a:p>
            <a:r>
              <a:rPr lang="en-US" sz="2000" dirty="0">
                <a:latin typeface="Times New Roman"/>
                <a:cs typeface="Times New Roman"/>
              </a:rPr>
              <a:t>MBDA Program Manager</a:t>
            </a:r>
            <a:endParaRPr lang="en-US" sz="2000" dirty="0">
              <a:ea typeface="+mn-lt"/>
              <a:cs typeface="+mn-lt"/>
            </a:endParaRPr>
          </a:p>
          <a:p>
            <a:pPr marL="285750" indent="-285750">
              <a:buFont typeface="Arial"/>
              <a:buChar char="•"/>
            </a:pPr>
            <a:r>
              <a:rPr lang="en-US" sz="2000" dirty="0">
                <a:latin typeface="Times New Roman"/>
                <a:cs typeface="Times New Roman"/>
              </a:rPr>
              <a:t>Email: </a:t>
            </a:r>
            <a:r>
              <a:rPr lang="en-US" sz="2000" dirty="0">
                <a:latin typeface="Times New Roman"/>
                <a:cs typeface="Times New Roman"/>
                <a:hlinkClick r:id="rId4"/>
              </a:rPr>
              <a:t>nchambers@mbda.gov</a:t>
            </a:r>
            <a:endParaRPr lang="en-US" sz="2000" dirty="0">
              <a:ea typeface="+mn-lt"/>
              <a:cs typeface="+mn-lt"/>
            </a:endParaRPr>
          </a:p>
          <a:p>
            <a:pPr marL="285750" indent="-285750">
              <a:buFont typeface="Arial"/>
              <a:buChar char="•"/>
            </a:pPr>
            <a:r>
              <a:rPr lang="en-US" sz="2000" dirty="0">
                <a:latin typeface="Times New Roman"/>
                <a:cs typeface="Times New Roman"/>
              </a:rPr>
              <a:t>Tel: 202-482-0065</a:t>
            </a:r>
            <a:endParaRPr lang="en-US" sz="2000"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1600" dirty="0">
                <a:latin typeface="Times New Roman"/>
                <a:cs typeface="Times New Roman"/>
              </a:rPr>
              <a:t>PRE-APPLICATION CONFERENCE: Part 2 of 3</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topic: program priorities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access to capital: innovative finance</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MBDA-OBD-2022-2007329</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May 23, 2022</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2:00 – 3:00pm EDT</a:t>
            </a:r>
            <a:br>
              <a:rPr lang="en-US" sz="16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Overview</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5715571" cy="4954003"/>
          </a:xfrm>
        </p:spPr>
        <p:txBody>
          <a:bodyPr>
            <a:normAutofit/>
          </a:bodyPr>
          <a:lstStyle/>
          <a:p>
            <a:pPr>
              <a:spcBef>
                <a:spcPts val="0"/>
              </a:spcBef>
              <a:buFont typeface="Wingdings" panose="05000000000000000000" pitchFamily="2" charset="2"/>
              <a:buChar char="§"/>
            </a:pPr>
            <a:r>
              <a:rPr lang="en-US" sz="2000" dirty="0">
                <a:latin typeface="Times New Roman"/>
                <a:cs typeface="Times New Roman"/>
              </a:rPr>
              <a:t>Teleconference Protocol </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Important Dates &amp; Reminders</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MBDA Strategic Alignment &amp; Program Priorities</a:t>
            </a:r>
          </a:p>
          <a:p>
            <a:pPr>
              <a:spcBef>
                <a:spcPts val="0"/>
              </a:spcBef>
              <a:buFont typeface="Wingdings" panose="05000000000000000000" pitchFamily="2" charset="2"/>
              <a:buChar char="§"/>
            </a:pPr>
            <a:r>
              <a:rPr lang="en-US" sz="2000" dirty="0">
                <a:latin typeface="Times New Roman"/>
                <a:cs typeface="Times New Roman"/>
              </a:rPr>
              <a:t>Notice of Funding Opportunity Conversation</a:t>
            </a:r>
            <a:endParaRPr lang="en-US" sz="20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Program Objectives</a:t>
            </a:r>
          </a:p>
          <a:p>
            <a:pPr lvl="1">
              <a:spcBef>
                <a:spcPts val="0"/>
              </a:spcBef>
              <a:spcAft>
                <a:spcPts val="0"/>
              </a:spcAft>
              <a:buFont typeface="Arial" panose="05000000000000000000" pitchFamily="2" charset="2"/>
              <a:buChar char="•"/>
            </a:pPr>
            <a:r>
              <a:rPr lang="en-US" sz="1600" dirty="0">
                <a:latin typeface="Times New Roman"/>
                <a:cs typeface="Times New Roman"/>
              </a:rPr>
              <a:t>Program Priorities </a:t>
            </a:r>
          </a:p>
          <a:p>
            <a:pPr lvl="1">
              <a:spcBef>
                <a:spcPts val="0"/>
              </a:spcBef>
              <a:spcAft>
                <a:spcPts val="0"/>
              </a:spcAft>
              <a:buFont typeface="Arial" panose="05000000000000000000" pitchFamily="2" charset="2"/>
              <a:buChar char="•"/>
            </a:pPr>
            <a:r>
              <a:rPr lang="en-US" sz="1600" dirty="0">
                <a:latin typeface="Times New Roman"/>
                <a:cs typeface="Times New Roman"/>
              </a:rPr>
              <a:t>Applicant Eligibility</a:t>
            </a: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Other Submission Requirements</a:t>
            </a:r>
          </a:p>
          <a:p>
            <a:pPr>
              <a:spcBef>
                <a:spcPts val="0"/>
              </a:spcBef>
              <a:buFont typeface="Wingdings" panose="05000000000000000000" pitchFamily="2" charset="2"/>
              <a:buChar char="§"/>
            </a:pPr>
            <a:r>
              <a:rPr lang="en-US" sz="2000" dirty="0">
                <a:latin typeface="Times New Roman"/>
                <a:cs typeface="Times New Roman"/>
              </a:rPr>
              <a:t>Q&amp;A</a:t>
            </a:r>
          </a:p>
          <a:p>
            <a:pPr>
              <a:spcBef>
                <a:spcPts val="0"/>
              </a:spcBef>
              <a:buClr>
                <a:srgbClr val="1287C3"/>
              </a:buClr>
              <a:buFont typeface="Wingdings" panose="05000000000000000000" pitchFamily="2" charset="2"/>
              <a:buChar char="§"/>
            </a:pPr>
            <a:r>
              <a:rPr lang="en-US" sz="2000" dirty="0">
                <a:latin typeface="Times New Roman"/>
                <a:cs typeface="Times New Roman"/>
              </a:rPr>
              <a:t>Don't Forget</a:t>
            </a:r>
          </a:p>
          <a:p>
            <a:pPr>
              <a:spcBef>
                <a:spcPts val="0"/>
              </a:spcBef>
              <a:buClr>
                <a:srgbClr val="1287C3"/>
              </a:buClr>
              <a:buFont typeface="Wingdings" panose="05000000000000000000" pitchFamily="2" charset="2"/>
              <a:buChar char="§"/>
            </a:pPr>
            <a:r>
              <a:rPr lang="en-US" sz="2000" dirty="0">
                <a:latin typeface="Times New Roman"/>
                <a:cs typeface="Times New Roman"/>
              </a:rPr>
              <a:t>Thank You </a:t>
            </a:r>
            <a:endParaRPr lang="en-US" sz="2000"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501706" y="2817121"/>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449103" y="445698"/>
            <a:ext cx="6496970" cy="1003540"/>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530333" y="1613741"/>
            <a:ext cx="8050141" cy="4531878"/>
          </a:xfrm>
        </p:spPr>
        <p:txBody>
          <a:bodyPr vert="horz" lIns="91440" tIns="45720" rIns="91440" bIns="45720" rtlCol="0" anchor="t">
            <a:normAutofit/>
          </a:bodyPr>
          <a:lstStyle/>
          <a:p>
            <a:pPr>
              <a:buFont typeface="Wingdings"/>
              <a:buChar char="§"/>
            </a:pPr>
            <a:r>
              <a:rPr lang="en-US" sz="2000" dirty="0">
                <a:latin typeface="Times New Roman"/>
                <a:cs typeface="Times New Roman"/>
              </a:rPr>
              <a:t>Phones should be placed on mute  </a:t>
            </a:r>
            <a:endParaRPr lang="en-US" sz="2000" dirty="0"/>
          </a:p>
          <a:p>
            <a:pPr>
              <a:buFont typeface="Wingdings"/>
              <a:buChar char="§"/>
            </a:pPr>
            <a:r>
              <a:rPr lang="en-US" sz="2000" dirty="0">
                <a:latin typeface="Times New Roman"/>
                <a:cs typeface="Times New Roman"/>
              </a:rPr>
              <a:t>To ask a question, “raise your hand” and when you are called on, unmute your microphone</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Teleconference is focused on MBDA Access to Capital: Innovative Finance Program Priorities Notice of Funding Opportunity Announcement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Keep questions relevant to the topic at hand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Avoid duplicating questions   </a:t>
            </a:r>
            <a:endParaRPr lang="en-US" sz="20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6069" y="4100633"/>
            <a:ext cx="3117765" cy="2311300"/>
          </a:xfrm>
          <a:prstGeom prst="rect">
            <a:avLst/>
          </a:prstGeom>
        </p:spPr>
      </p:pic>
      <p:sp>
        <p:nvSpPr>
          <p:cNvPr id="3" name="Title 2"/>
          <p:cNvSpPr>
            <a:spLocks noGrp="1"/>
          </p:cNvSpPr>
          <p:nvPr>
            <p:ph type="title"/>
          </p:nvPr>
        </p:nvSpPr>
        <p:spPr>
          <a:xfrm>
            <a:off x="424070" y="427876"/>
            <a:ext cx="6453838" cy="1046673"/>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   Important Dates &amp; Reminders  </a:t>
            </a:r>
          </a:p>
        </p:txBody>
      </p:sp>
      <p:sp>
        <p:nvSpPr>
          <p:cNvPr id="2" name="Content Placeholder 1"/>
          <p:cNvSpPr>
            <a:spLocks noGrp="1"/>
          </p:cNvSpPr>
          <p:nvPr>
            <p:ph idx="1"/>
          </p:nvPr>
        </p:nvSpPr>
        <p:spPr>
          <a:xfrm>
            <a:off x="719666" y="1628755"/>
            <a:ext cx="6827649" cy="4167134"/>
          </a:xfrm>
        </p:spPr>
        <p:txBody>
          <a:bodyPr vert="horz" lIns="91440" tIns="45720" rIns="91440" bIns="45720" rtlCol="0" anchor="ctr">
            <a:normAutofit/>
          </a:bodyPr>
          <a:lstStyle/>
          <a:p>
            <a:pPr>
              <a:buFont typeface="Wingdings" panose="05000000000000000000" pitchFamily="2" charset="2"/>
              <a:buChar char="§"/>
            </a:pPr>
            <a:r>
              <a:rPr lang="en-US" sz="2000" dirty="0">
                <a:latin typeface="Times New Roman"/>
                <a:cs typeface="Times New Roman"/>
              </a:rPr>
              <a:t>CFDA #11.802, Access to Capital: Innovative Finance  </a:t>
            </a:r>
            <a:endParaRPr lang="en-US" sz="2000" dirty="0"/>
          </a:p>
          <a:p>
            <a:pPr>
              <a:buFont typeface="Wingdings" panose="05000000000000000000" pitchFamily="2" charset="2"/>
              <a:buChar char="§"/>
            </a:pPr>
            <a:r>
              <a:rPr lang="en-US" sz="2000" dirty="0">
                <a:latin typeface="Times New Roman"/>
                <a:cs typeface="Times New Roman"/>
              </a:rPr>
              <a:t>Competition  </a:t>
            </a:r>
            <a:endParaRPr lang="en-US" sz="2000" dirty="0">
              <a:latin typeface="Times New Roman" panose="02020603050405020304" pitchFamily="18" charset="0"/>
              <a:cs typeface="Times New Roman" panose="02020603050405020304" pitchFamily="18" charset="0"/>
            </a:endParaRPr>
          </a:p>
          <a:p>
            <a:pPr lvl="2"/>
            <a:r>
              <a:rPr lang="en-US" dirty="0">
                <a:latin typeface="Times New Roman"/>
                <a:cs typeface="Times New Roman"/>
              </a:rPr>
              <a:t>Published Date: May 5, 2022</a:t>
            </a:r>
          </a:p>
          <a:p>
            <a:pPr lvl="2"/>
            <a:r>
              <a:rPr lang="en-US" b="1" dirty="0">
                <a:latin typeface="Times New Roman"/>
                <a:cs typeface="Times New Roman"/>
              </a:rPr>
              <a:t> Deadline Date: June 6, 2022 at 11:59 P.M., E.D.T.  </a:t>
            </a: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Electronic applications only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Anticipated Award Start Date:  </a:t>
            </a:r>
            <a:endParaRPr lang="en-US" sz="2000" dirty="0">
              <a:latin typeface="Times New Roman" panose="02020603050405020304" pitchFamily="18" charset="0"/>
              <a:cs typeface="Times New Roman" panose="02020603050405020304" pitchFamily="18" charset="0"/>
            </a:endParaRPr>
          </a:p>
          <a:p>
            <a:pPr marL="0" indent="0">
              <a:buClr>
                <a:srgbClr val="1287C3"/>
              </a:buClr>
              <a:buNone/>
            </a:pPr>
            <a:r>
              <a:rPr lang="en-US" sz="2000" dirty="0">
                <a:latin typeface="Times New Roman"/>
                <a:cs typeface="Times New Roman"/>
              </a:rPr>
              <a:t>     September 1, 2022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CEFC15-958F-2278-1226-904F3A191494}"/>
              </a:ext>
            </a:extLst>
          </p:cNvPr>
          <p:cNvSpPr txBox="1">
            <a:spLocks/>
          </p:cNvSpPr>
          <p:nvPr/>
        </p:nvSpPr>
        <p:spPr>
          <a:xfrm>
            <a:off x="424070" y="427876"/>
            <a:ext cx="6453838" cy="1046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bg1"/>
                </a:solidFill>
                <a:latin typeface="Times New Roman"/>
                <a:ea typeface="Verdana"/>
                <a:cs typeface="Times New Roman"/>
              </a:rPr>
              <a:t>  MDA Strategic Alignment </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a:solidFill>
                  <a:schemeClr val="bg1"/>
                </a:solidFill>
                <a:latin typeface="Times New Roman"/>
                <a:ea typeface="Verdana"/>
                <a:cs typeface="Times New Roman"/>
              </a:rPr>
              <a:t>&amp; Program Priorities</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4100" name="Rectangle 3"/>
          <p:cNvSpPr>
            <a:spLocks noGrp="1" noChangeArrowheads="1"/>
          </p:cNvSpPr>
          <p:nvPr>
            <p:ph idx="1"/>
          </p:nvPr>
        </p:nvSpPr>
        <p:spPr>
          <a:xfrm>
            <a:off x="4904042" y="4779793"/>
            <a:ext cx="2346804" cy="788451"/>
          </a:xfrm>
        </p:spPr>
        <p:txBody>
          <a:bodyPr anchor="ctr">
            <a:normAutofit fontScale="92500"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a:cs typeface="Times New Roman"/>
              </a:rPr>
              <a:t>Strategy</a:t>
            </a:r>
          </a:p>
          <a:p>
            <a:pPr marL="0" indent="0" algn="ctr" eaLnBrk="1" hangingPunct="1">
              <a:lnSpc>
                <a:spcPct val="80000"/>
              </a:lnSpc>
              <a:spcBef>
                <a:spcPts val="0"/>
              </a:spcBef>
              <a:spcAft>
                <a:spcPts val="0"/>
              </a:spcAft>
              <a:buNone/>
              <a:defRPr/>
            </a:pPr>
            <a:r>
              <a:rPr lang="en-US" sz="1600">
                <a:latin typeface="Times New Roman"/>
                <a:cs typeface="Times New Roman"/>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p:txBody>
      </p:sp>
      <p:sp>
        <p:nvSpPr>
          <p:cNvPr id="9" name="TextBox 8"/>
          <p:cNvSpPr txBox="1"/>
          <p:nvPr/>
        </p:nvSpPr>
        <p:spPr>
          <a:xfrm>
            <a:off x="665817" y="1712885"/>
            <a:ext cx="2405062" cy="106182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Times New Roman"/>
                <a:ea typeface="Verdana"/>
                <a:cs typeface="Times New Roman"/>
              </a:rPr>
              <a:t>MBDA is the champion for minority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sp>
        <p:nvSpPr>
          <p:cNvPr id="16" name="TextBox 15"/>
          <p:cNvSpPr txBox="1"/>
          <p:nvPr/>
        </p:nvSpPr>
        <p:spPr>
          <a:xfrm>
            <a:off x="2285595" y="3145343"/>
            <a:ext cx="2405063" cy="1292662"/>
          </a:xfrm>
          <a:prstGeom prst="rect">
            <a:avLst/>
          </a:prstGeom>
          <a:noFill/>
        </p:spPr>
        <p:txBody>
          <a:bodyPr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Mission</a:t>
            </a:r>
          </a:p>
          <a:p>
            <a:pPr algn="ctr">
              <a:lnSpc>
                <a:spcPts val="1800"/>
              </a:lnSpc>
              <a:defRPr/>
            </a:pPr>
            <a:r>
              <a:rPr kumimoji="0" lang="en-US" sz="1600" b="0" i="0" u="none" strike="noStrike" kern="1200" cap="none" spc="0" normalizeH="0" baseline="0" noProof="0">
                <a:ln>
                  <a:noFill/>
                </a:ln>
                <a:effectLst/>
                <a:uLnTx/>
                <a:uFillTx/>
                <a:latin typeface="Times New Roman"/>
                <a:ea typeface="Verdana"/>
                <a:cs typeface="Times New Roman"/>
              </a:rPr>
              <a:t>To promote the growth of 11 million minority</a:t>
            </a:r>
            <a:r>
              <a:rPr lang="en-US" sz="1600">
                <a:latin typeface="Times New Roman"/>
                <a:ea typeface="Verdana"/>
                <a:cs typeface="Times New Roman"/>
              </a:rPr>
              <a:t> </a:t>
            </a:r>
            <a:r>
              <a:rPr kumimoji="0" lang="en-US" sz="1600" b="0" i="0" u="none" strike="noStrike" kern="1200" cap="none" spc="0" normalizeH="0" baseline="0" noProof="0">
                <a:ln>
                  <a:noFill/>
                </a:ln>
                <a:effectLst/>
                <a:uLnTx/>
                <a:uFillTx/>
                <a:latin typeface="Times New Roman"/>
                <a:ea typeface="Verdana"/>
                <a:cs typeface="Times New Roman"/>
              </a:rPr>
              <a:t>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7" y="4779793"/>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58405"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229928" cy="5105400"/>
          </a:xfrm>
        </p:spPr>
        <p:txBody>
          <a:bodyPr>
            <a:normAutofit/>
          </a:bodyPr>
          <a:lstStyle/>
          <a:p>
            <a:pPr algn="l"/>
            <a:r>
              <a:rPr lang="en-US" sz="2800" b="1" dirty="0">
                <a:solidFill>
                  <a:srgbClr val="FFFFFF"/>
                </a:solidFill>
                <a:latin typeface="Times New Roman"/>
                <a:cs typeface="Times New Roman"/>
              </a:rPr>
              <a:t>What are the Program Objectives?</a:t>
            </a:r>
          </a:p>
        </p:txBody>
      </p:sp>
      <p:grpSp>
        <p:nvGrpSpPr>
          <p:cNvPr id="7"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4789439" cy="5854752"/>
          </a:xfrm>
        </p:spPr>
        <p:txBody>
          <a:bodyPr>
            <a:normAutofit fontScale="92500" lnSpcReduction="20000"/>
          </a:bodyPr>
          <a:lstStyle/>
          <a:p>
            <a:pPr algn="l"/>
            <a:r>
              <a:rPr lang="en-US" sz="1800" dirty="0">
                <a:latin typeface="Times New Roman"/>
                <a:cs typeface="Times New Roman"/>
              </a:rPr>
              <a:t>This BAA is to lay the foundation for </a:t>
            </a:r>
            <a:r>
              <a:rPr lang="en-US" sz="1800" b="0" i="0" u="none" strike="noStrike" baseline="0" dirty="0">
                <a:latin typeface="Times New Roman" panose="02020603050405020304" pitchFamily="18" charset="0"/>
              </a:rPr>
              <a:t>Minority-owned businesses that often face challenges in securing business loans from traditional lenders. </a:t>
            </a:r>
          </a:p>
          <a:p>
            <a:pPr algn="l"/>
            <a:r>
              <a:rPr lang="en-US" sz="1800" b="0" i="0" u="none" strike="noStrike" baseline="0" dirty="0">
                <a:latin typeface="Times New Roman" panose="02020603050405020304" pitchFamily="18" charset="0"/>
              </a:rPr>
              <a:t>Issues limiting the flow </a:t>
            </a:r>
            <a:r>
              <a:rPr lang="en-US" sz="1800" i="0" u="none" strike="noStrike" baseline="0" dirty="0">
                <a:latin typeface="Times New Roman" panose="02020603050405020304" pitchFamily="18" charset="0"/>
              </a:rPr>
              <a:t>of capital to minority-owned businesses include the inability of entrepreneurs to demonstrate adequate wealth or to provide collateral or assets (e.g., real estate) against the loans.</a:t>
            </a:r>
          </a:p>
          <a:p>
            <a:pPr algn="l"/>
            <a:r>
              <a:rPr lang="en-US" sz="1800" i="0" u="none" strike="noStrike" baseline="0" dirty="0">
                <a:latin typeface="Times New Roman" panose="02020603050405020304" pitchFamily="18" charset="0"/>
              </a:rPr>
              <a:t>Another factor impeding access to credit is explained by the consolidation of the banking industry. In the past, a community-based </a:t>
            </a:r>
            <a:r>
              <a:rPr lang="en-US" sz="1800" b="0" i="0" u="none" strike="noStrike" baseline="0" dirty="0">
                <a:latin typeface="Times New Roman" panose="02020603050405020304" pitchFamily="18" charset="0"/>
              </a:rPr>
              <a:t>relationship between the entrepreneur and the lender allowed the bank to incorporate the borrower’s character in the underwriting assessment.</a:t>
            </a:r>
          </a:p>
          <a:p>
            <a:pPr algn="l"/>
            <a:r>
              <a:rPr lang="en-US" sz="1800" b="0" i="0" u="none" strike="noStrike" baseline="0" dirty="0">
                <a:latin typeface="Times New Roman" panose="02020603050405020304" pitchFamily="18" charset="0"/>
              </a:rPr>
              <a:t>Some organizations argue that traditional credit scorings have structural biases that favor certain groups over others. For example, models relied on mortgage payments (a bias for home ownership where minorities are underrepresented) while home rental payments aren’t captured.</a:t>
            </a:r>
          </a:p>
          <a:p>
            <a:pPr algn="l"/>
            <a:r>
              <a:rPr lang="en-US" sz="1800" b="1" u="sng" dirty="0">
                <a:latin typeface="Times New Roman" panose="02020603050405020304" pitchFamily="18" charset="0"/>
              </a:rPr>
              <a:t>NOTE</a:t>
            </a:r>
            <a:r>
              <a:rPr lang="en-US" sz="1800" dirty="0">
                <a:latin typeface="Times New Roman" panose="02020603050405020304" pitchFamily="18" charset="0"/>
              </a:rPr>
              <a:t>: project funds may </a:t>
            </a:r>
            <a:r>
              <a:rPr lang="en-US" sz="1800" b="1" u="sng" dirty="0">
                <a:latin typeface="Times New Roman" panose="02020603050405020304" pitchFamily="18" charset="0"/>
              </a:rPr>
              <a:t>not</a:t>
            </a:r>
            <a:r>
              <a:rPr lang="en-US" sz="1800" u="sng" dirty="0">
                <a:latin typeface="Times New Roman" panose="02020603050405020304" pitchFamily="18" charset="0"/>
              </a:rPr>
              <a:t> </a:t>
            </a:r>
            <a:r>
              <a:rPr lang="en-US" sz="1800" dirty="0">
                <a:latin typeface="Times New Roman" panose="02020603050405020304" pitchFamily="18" charset="0"/>
              </a:rPr>
              <a:t>be used to fund loans to MBEs or as collateral for loans to MBEs.</a:t>
            </a:r>
            <a:endParaRPr lang="en-US" sz="1800" b="0" i="0" u="none" strike="noStrike" baseline="0" dirty="0">
              <a:latin typeface="Times New Roman" panose="02020603050405020304" pitchFamily="18" charset="0"/>
            </a:endParaRPr>
          </a:p>
          <a:p>
            <a:pPr marL="0" indent="0">
              <a:buClr>
                <a:srgbClr val="1287C3"/>
              </a:buClr>
              <a:buNone/>
            </a:pPr>
            <a:endParaRPr lang="en-US" sz="1800" dirty="0">
              <a:latin typeface="Times New Roman"/>
              <a:cs typeface="Times New Roman"/>
            </a:endParaRPr>
          </a:p>
        </p:txBody>
      </p:sp>
      <p:pic>
        <p:nvPicPr>
          <p:cNvPr id="4" name="Picture 8">
            <a:extLst>
              <a:ext uri="{FF2B5EF4-FFF2-40B4-BE49-F238E27FC236}">
                <a16:creationId xmlns:a16="http://schemas.microsoft.com/office/drawing/2014/main" id="{B4B913EF-8B60-B5AF-A164-B3F987D4C252}"/>
              </a:ext>
            </a:extLst>
          </p:cNvPr>
          <p:cNvPicPr>
            <a:picLocks noChangeAspect="1"/>
          </p:cNvPicPr>
          <p:nvPr/>
        </p:nvPicPr>
        <p:blipFill>
          <a:blip r:embed="rId3"/>
          <a:stretch>
            <a:fillRect/>
          </a:stretch>
        </p:blipFill>
        <p:spPr>
          <a:xfrm>
            <a:off x="749492" y="123943"/>
            <a:ext cx="1384604" cy="1241333"/>
          </a:xfrm>
          <a:prstGeom prst="rect">
            <a:avLst/>
          </a:prstGeom>
        </p:spPr>
      </p:pic>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3"/>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7"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p:cNvSpPr>
            <a:spLocks noGrp="1"/>
          </p:cNvSpPr>
          <p:nvPr>
            <p:ph type="title"/>
          </p:nvPr>
        </p:nvSpPr>
        <p:spPr>
          <a:xfrm>
            <a:off x="729060" y="86934"/>
            <a:ext cx="3945510" cy="1752599"/>
          </a:xfrm>
        </p:spPr>
        <p:txBody>
          <a:bodyPr>
            <a:normAutofit/>
          </a:bodyPr>
          <a:lstStyle/>
          <a:p>
            <a:pPr algn="l">
              <a:lnSpc>
                <a:spcPct val="90000"/>
              </a:lnSpc>
            </a:pPr>
            <a:r>
              <a:rPr lang="en-US" sz="2800" b="1" dirty="0">
                <a:latin typeface="Times New Roman"/>
                <a:cs typeface="Times New Roman"/>
              </a:rPr>
              <a:t>Program Priorities: </a:t>
            </a:r>
            <a:br>
              <a:rPr lang="en-US" sz="2800" b="1" dirty="0">
                <a:latin typeface="Times New Roman"/>
                <a:cs typeface="Times New Roman"/>
              </a:rPr>
            </a:br>
            <a:r>
              <a:rPr lang="en-US" sz="2800" b="1" dirty="0">
                <a:latin typeface="Times New Roman"/>
                <a:cs typeface="Times New Roman"/>
              </a:rPr>
              <a:t>What are they?</a:t>
            </a:r>
            <a:endParaRPr lang="en-US" sz="2800" b="1" dirty="0">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4"/>
          <a:stretch>
            <a:fillRect/>
          </a:stretch>
        </p:blipFill>
        <p:spPr>
          <a:xfrm>
            <a:off x="5871649" y="123944"/>
            <a:ext cx="1498429" cy="1336187"/>
          </a:xfrm>
          <a:prstGeom prst="rect">
            <a:avLst/>
          </a:prstGeom>
        </p:spPr>
      </p:pic>
      <p:sp>
        <p:nvSpPr>
          <p:cNvPr id="18" name="Content Placeholder 1">
            <a:extLst>
              <a:ext uri="{FF2B5EF4-FFF2-40B4-BE49-F238E27FC236}">
                <a16:creationId xmlns:a16="http://schemas.microsoft.com/office/drawing/2014/main" id="{A3BB3190-CEA7-29AE-0D40-1F471F1D38DC}"/>
              </a:ext>
            </a:extLst>
          </p:cNvPr>
          <p:cNvSpPr>
            <a:spLocks noGrp="1"/>
          </p:cNvSpPr>
          <p:nvPr>
            <p:ph idx="1"/>
          </p:nvPr>
        </p:nvSpPr>
        <p:spPr>
          <a:xfrm>
            <a:off x="74816" y="2011680"/>
            <a:ext cx="4629521" cy="4846320"/>
          </a:xfrm>
        </p:spPr>
        <p:txBody>
          <a:bodyPr>
            <a:normAutofit fontScale="92500" lnSpcReduction="20000"/>
          </a:bodyPr>
          <a:lstStyle/>
          <a:p>
            <a:pPr algn="l"/>
            <a:r>
              <a:rPr lang="en-US" sz="1800" b="0" i="0" u="none" strike="noStrike" baseline="0" dirty="0">
                <a:latin typeface="Times New Roman" panose="02020603050405020304" pitchFamily="18" charset="0"/>
              </a:rPr>
              <a:t>MBDA seeks to fund projects proposing market solutions to MBEs’ barriers to capital through non-traditional lenders. A non-exhaustive list of solutions that could be considered for funding includes:</a:t>
            </a:r>
          </a:p>
          <a:p>
            <a:pPr algn="l"/>
            <a:r>
              <a:rPr lang="en-US" sz="1800" b="0" i="0" u="none" strike="noStrike" baseline="0" dirty="0">
                <a:latin typeface="Times New Roman" panose="02020603050405020304" pitchFamily="18" charset="0"/>
              </a:rPr>
              <a:t>Research, development, or pilot of innovative financing products that address the unique needs of minority owned businesses - such as a product that provides financing using nontraditional or alternative methods of funding (non-asset-based);</a:t>
            </a:r>
          </a:p>
          <a:p>
            <a:pPr algn="l"/>
            <a:r>
              <a:rPr lang="en-US" sz="1800" b="0" i="0" u="none" strike="noStrike" baseline="0" dirty="0">
                <a:latin typeface="Times New Roman" panose="02020603050405020304" pitchFamily="18" charset="0"/>
              </a:rPr>
              <a:t>Development of a new navigation program to improve the matchmaking between nontraditional lenders and minority borrowers;</a:t>
            </a:r>
          </a:p>
          <a:p>
            <a:pPr algn="l"/>
            <a:r>
              <a:rPr lang="en-US" sz="1800" b="0" i="0" u="none" strike="noStrike" baseline="0" dirty="0">
                <a:latin typeface="Times New Roman" panose="02020603050405020304" pitchFamily="18" charset="0"/>
              </a:rPr>
              <a:t>Craft the business case for lending to MBEs including researching accurate methods of risk assessment, merit and returns;</a:t>
            </a:r>
          </a:p>
          <a:p>
            <a:pPr algn="l"/>
            <a:r>
              <a:rPr lang="en-US" sz="1800" b="0" i="0" u="none" strike="noStrike" baseline="0" dirty="0">
                <a:latin typeface="Times New Roman" panose="02020603050405020304" pitchFamily="18" charset="0"/>
              </a:rPr>
              <a:t>Provide technical assistance targeted at non-traditional lenders servicing (or aspiring to serve) minority-owned businesses;</a:t>
            </a:r>
            <a:endParaRPr lang="en-US"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a:cs typeface="Times New Roman"/>
            </a:endParaRPr>
          </a:p>
        </p:txBody>
      </p:sp>
    </p:spTree>
    <p:extLst>
      <p:ext uri="{BB962C8B-B14F-4D97-AF65-F5344CB8AC3E}">
        <p14:creationId xmlns:p14="http://schemas.microsoft.com/office/powerpoint/2010/main" val="3992490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B72E6-142D-085B-DE1C-91D03E68E7C2}"/>
              </a:ext>
            </a:extLst>
          </p:cNvPr>
          <p:cNvSpPr>
            <a:spLocks noGrp="1"/>
          </p:cNvSpPr>
          <p:nvPr>
            <p:ph idx="1"/>
          </p:nvPr>
        </p:nvSpPr>
        <p:spPr>
          <a:xfrm>
            <a:off x="690703" y="1616222"/>
            <a:ext cx="7762594" cy="4671456"/>
          </a:xfrm>
        </p:spPr>
        <p:txBody>
          <a:bodyPr>
            <a:normAutofit/>
          </a:bodyPr>
          <a:lstStyle/>
          <a:p>
            <a:pPr marL="914400" marR="0">
              <a:spcBef>
                <a:spcPts val="0"/>
              </a:spcBef>
              <a:spcAft>
                <a:spcPts val="0"/>
              </a:spcAft>
            </a:pPr>
            <a:r>
              <a:rPr lang="en-US" dirty="0">
                <a:effectLst/>
                <a:latin typeface="Times New Roman" panose="02020603050405020304" pitchFamily="18" charset="0"/>
                <a:ea typeface="Calibri" panose="020F0502020204030204" pitchFamily="34" charset="0"/>
              </a:rPr>
              <a:t>Test, modify or launch an innovative new credit methodology aspiring to predict the credit</a:t>
            </a:r>
            <a:r>
              <a:rPr lang="en-US" dirty="0">
                <a:latin typeface="Calibri" panose="020F0502020204030204" pitchFamily="34"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risk of minority-owned businesses more accurately;</a:t>
            </a:r>
            <a:endParaRPr lang="en-US"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dirty="0">
                <a:effectLst/>
                <a:latin typeface="Times New Roman" panose="02020603050405020304" pitchFamily="18" charset="0"/>
                <a:ea typeface="Calibri" panose="020F0502020204030204" pitchFamily="34" charset="0"/>
              </a:rPr>
              <a:t>The launch of clinics, training, or webinar programs to enhance business lending practices of</a:t>
            </a:r>
            <a:r>
              <a:rPr lang="en-US" dirty="0">
                <a:latin typeface="Calibri" panose="020F0502020204030204" pitchFamily="34"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providers targeting minority-owned businesses, including origination, underwriting, and services of loans;</a:t>
            </a:r>
            <a:endParaRPr lang="en-US"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dirty="0">
                <a:effectLst/>
                <a:latin typeface="Times New Roman" panose="02020603050405020304" pitchFamily="18" charset="0"/>
                <a:ea typeface="Calibri" panose="020F0502020204030204" pitchFamily="34" charset="0"/>
              </a:rPr>
              <a:t>Solutions to address the lack of economies of scale, funding, data sharing, or business capabilities among non-traditional lenders supporting the credit needs of minority owned businesses.</a:t>
            </a:r>
            <a:endParaRPr lang="en-US"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28CA418C-D7AD-DD54-E0B7-58F20F9B0FF6}"/>
              </a:ext>
            </a:extLst>
          </p:cNvPr>
          <p:cNvSpPr>
            <a:spLocks noGrp="1"/>
          </p:cNvSpPr>
          <p:nvPr>
            <p:ph type="title"/>
          </p:nvPr>
        </p:nvSpPr>
        <p:spPr/>
        <p:txBody>
          <a:bodyPr>
            <a:normAutofit/>
          </a:bodyPr>
          <a:lstStyle/>
          <a:p>
            <a:pPr algn="l"/>
            <a:r>
              <a:rPr lang="en-US" sz="3200" b="1" dirty="0">
                <a:solidFill>
                  <a:schemeClr val="bg1"/>
                </a:solidFill>
                <a:latin typeface="Times New Roman" panose="02020603050405020304" pitchFamily="18" charset="0"/>
                <a:cs typeface="Times New Roman" panose="02020603050405020304" pitchFamily="18" charset="0"/>
              </a:rPr>
              <a:t>Program Priorities Continued: </a:t>
            </a:r>
          </a:p>
        </p:txBody>
      </p:sp>
    </p:spTree>
    <p:extLst>
      <p:ext uri="{BB962C8B-B14F-4D97-AF65-F5344CB8AC3E}">
        <p14:creationId xmlns:p14="http://schemas.microsoft.com/office/powerpoint/2010/main" val="580701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302</TotalTime>
  <Words>1465</Words>
  <Application>Microsoft Office PowerPoint</Application>
  <PresentationFormat>On-screen Show (4:3)</PresentationFormat>
  <Paragraphs>117</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Arial,Sans-Serif</vt:lpstr>
      <vt:lpstr>Calibri</vt:lpstr>
      <vt:lpstr>Corbel</vt:lpstr>
      <vt:lpstr>Symbol</vt:lpstr>
      <vt:lpstr>Times New Roman</vt:lpstr>
      <vt:lpstr>Utsaah</vt:lpstr>
      <vt:lpstr>Verdana</vt:lpstr>
      <vt:lpstr>Wingdings</vt:lpstr>
      <vt:lpstr>Parallax</vt:lpstr>
      <vt:lpstr>Access to Capital: Innovative Finance </vt:lpstr>
      <vt:lpstr> PRE-APPLICATION CONFERENCE: Part 2 of 3 topic: program priorities access to capital: innovative finance Notice of  funding opportunity announcement  MBDA-OBD-2022-2007329 May 23, 2022 2:00 – 3:00pm EDT  </vt:lpstr>
      <vt:lpstr>Overview</vt:lpstr>
      <vt:lpstr>Teleconference Protocol </vt:lpstr>
      <vt:lpstr>   Important Dates &amp; Reminders  </vt:lpstr>
      <vt:lpstr>PowerPoint Presentation</vt:lpstr>
      <vt:lpstr>What are the Program Objectives?</vt:lpstr>
      <vt:lpstr>Program Priorities:  What are they?</vt:lpstr>
      <vt:lpstr>Program Priorities Continued: </vt:lpstr>
      <vt:lpstr>Who is Eligible to apply for this NOFO?</vt:lpstr>
      <vt:lpstr>What are the evaluation criteria?</vt:lpstr>
      <vt:lpstr>What are the selection factors?</vt:lpstr>
      <vt:lpstr>What other information is required?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Pauli, Danae (Federal)</cp:lastModifiedBy>
  <cp:revision>43</cp:revision>
  <cp:lastPrinted>2022-05-04T17:38:13Z</cp:lastPrinted>
  <dcterms:created xsi:type="dcterms:W3CDTF">2012-08-22T19:45:22Z</dcterms:created>
  <dcterms:modified xsi:type="dcterms:W3CDTF">2022-05-23T14:45:31Z</dcterms:modified>
</cp:coreProperties>
</file>