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comments/modernComment_179_8B36CEF2.xml" ContentType="application/vnd.ms-powerpoint.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1"/>
  </p:sldMasterIdLst>
  <p:notesMasterIdLst>
    <p:notesMasterId r:id="rId19"/>
  </p:notesMasterIdLst>
  <p:handoutMasterIdLst>
    <p:handoutMasterId r:id="rId20"/>
  </p:handoutMasterIdLst>
  <p:sldIdLst>
    <p:sldId id="256" r:id="rId2"/>
    <p:sldId id="257" r:id="rId3"/>
    <p:sldId id="264" r:id="rId4"/>
    <p:sldId id="265" r:id="rId5"/>
    <p:sldId id="343" r:id="rId6"/>
    <p:sldId id="324" r:id="rId7"/>
    <p:sldId id="355" r:id="rId8"/>
    <p:sldId id="365" r:id="rId9"/>
    <p:sldId id="367" r:id="rId10"/>
    <p:sldId id="373" r:id="rId11"/>
    <p:sldId id="374" r:id="rId12"/>
    <p:sldId id="375" r:id="rId13"/>
    <p:sldId id="325" r:id="rId14"/>
    <p:sldId id="296" r:id="rId15"/>
    <p:sldId id="377" r:id="rId16"/>
    <p:sldId id="376" r:id="rId17"/>
    <p:sldId id="340"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873F28-6808-CFFA-4E7F-7E5EF214E7C9}" name="Hill, Joann (Federal)" initials="HJ(" userId="S::Jhill@doc.gov::5f640fe5-3e36-4ef8-93c5-967bdc8355f2" providerId="AD"/>
  <p188:author id="{F5CC812F-3D91-E503-2206-40BC6023AA2A}" name="Pasternak, Sharone (Detailee)" initials="PS(" userId="S::SPasternak@doc.gov::2fe95e50-1fdb-47d7-a9a1-e81b063a94fa" providerId="AD"/>
  <p188:author id="{4A1B167D-A659-C35B-3C8C-4974F2311CBE}" name="Pauli, Danae (Federal)" initials="P(" userId="S::dpauli@doc.gov::d679b114-51fe-468a-b06b-922e6c406cd2" providerId="AD"/>
  <p188:author id="{25F2B0FE-2B8D-43C8-E376-ECABBD6EF63A}" name="Hill, Joann (Federal)" initials="H(" userId="S::jhill@doc.gov::5f640fe5-3e36-4ef8-93c5-967bdc8355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wartz, Sarah (Federal)" initials="SS(" lastIdx="10" clrIdx="0">
    <p:extLst>
      <p:ext uri="{19B8F6BF-5375-455C-9EA6-DF929625EA0E}">
        <p15:presenceInfo xmlns:p15="http://schemas.microsoft.com/office/powerpoint/2012/main" userId="S-1-5-21-400491793-1610620802-1684573522-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0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EBDD4-D24A-48F0-8615-5D72C1E0B362}" v="197" dt="2022-05-02T20:49:05.164"/>
    <p1510:client id="{6100BF78-DCBA-2A16-D64D-41584EDEEBEE}" v="211" dt="2022-05-03T04:36:51.415"/>
    <p1510:client id="{CE9D13D3-AD74-903A-8EFE-8BEB1915B94F}" v="24" dt="2022-05-02T21:00:48.977"/>
    <p1510:client id="{FCA9D871-CBFD-7C5D-1FC7-197AEC4B7063}" v="1015" dt="2022-05-03T14:15:09.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 Id="rId30" Type="http://schemas.openxmlformats.org/officeDocument/2006/relationships/customXml" Target="../customXml/item3.xml"/></Relationships>
</file>

<file path=ppt/comments/modernComment_179_8B36CEF2.xml><?xml version="1.0" encoding="utf-8"?>
<p188:cmLst xmlns:a="http://schemas.openxmlformats.org/drawingml/2006/main" xmlns:r="http://schemas.openxmlformats.org/officeDocument/2006/relationships" xmlns:p188="http://schemas.microsoft.com/office/powerpoint/2018/8/main">
  <p188:cm id="{CC3ECA01-534C-4B7F-9756-F96511A9F1C8}" authorId="{4A1B167D-A659-C35B-3C8C-4974F2311CBE}" status="resolved" created="2022-05-03T04:13:16.598">
    <ac:deMkLst xmlns:ac="http://schemas.microsoft.com/office/drawing/2013/main/command">
      <pc:docMk xmlns:pc="http://schemas.microsoft.com/office/powerpoint/2013/main/command"/>
      <pc:sldMk xmlns:pc="http://schemas.microsoft.com/office/powerpoint/2013/main/command" cId="2335624946" sldId="377"/>
      <ac:spMk id="5" creationId="{E6863AB3-CD62-B164-9573-798216ED8AED}"/>
    </ac:deMkLst>
    <p188:replyLst>
      <p188:reply id="{6DFD9D25-0223-4865-8674-EA3AAFF7D079}" authorId="{25F2B0FE-2B8D-43C8-E376-ECABBD6EF63A}" created="2022-05-03T04:17:00.362">
        <p188:txBody>
          <a:bodyPr/>
          <a:lstStyle/>
          <a:p>
            <a:r>
              <a:rPr lang="en-US"/>
              <a:t>This works well!</a:t>
            </a:r>
          </a:p>
        </p188:txBody>
      </p188:reply>
    </p188:replyLst>
    <p188:txBody>
      <a:bodyPr/>
      <a:lstStyle/>
      <a:p>
        <a:r>
          <a:rPr lang="en-US"/>
          <a:t>[@Hill, Joann (Federal)] I updated and combined with the agency contact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FEEE5C3-2B1A-449C-9B77-C9A8D6CF22AA}" type="datetimeFigureOut">
              <a:rPr lang="en-US" smtClean="0"/>
              <a:t>5/4/2022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40779F-ED73-4391-917D-58A871B2C187}" type="slidenum">
              <a:rPr lang="en-US" smtClean="0"/>
              <a:t>‹#›</a:t>
            </a:fld>
            <a:endParaRPr lang="en-US"/>
          </a:p>
        </p:txBody>
      </p:sp>
    </p:spTree>
    <p:extLst>
      <p:ext uri="{BB962C8B-B14F-4D97-AF65-F5344CB8AC3E}">
        <p14:creationId xmlns:p14="http://schemas.microsoft.com/office/powerpoint/2010/main" val="1420287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A46689E-5EFD-4874-9289-FC892A62B6E9}" type="datetimeFigureOut">
              <a:rPr lang="en-US" smtClean="0"/>
              <a:t>5/4/2022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E76021F-123E-47B4-A079-D673F4AE8B1E}" type="slidenum">
              <a:rPr lang="en-US" smtClean="0"/>
              <a:t>‹#›</a:t>
            </a:fld>
            <a:endParaRPr lang="en-US"/>
          </a:p>
        </p:txBody>
      </p:sp>
    </p:spTree>
    <p:extLst>
      <p:ext uri="{BB962C8B-B14F-4D97-AF65-F5344CB8AC3E}">
        <p14:creationId xmlns:p14="http://schemas.microsoft.com/office/powerpoint/2010/main" val="30509934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a:p>
            <a:pPr>
              <a:spcBef>
                <a:spcPct val="0"/>
              </a:spcBef>
            </a:pPr>
            <a:endParaRPr lang="en-US" altLang="en-US">
              <a:solidFill>
                <a:srgbClr val="C00000"/>
              </a:solidFill>
            </a:endParaRPr>
          </a:p>
          <a:p>
            <a:pPr>
              <a:spcBef>
                <a:spcPct val="0"/>
              </a:spcBef>
            </a:pPr>
            <a:endParaRPr lang="en-US" altLang="en-US">
              <a:solidFill>
                <a:srgbClr val="C00000"/>
              </a:solidFill>
            </a:endParaRPr>
          </a:p>
          <a:p>
            <a:pPr>
              <a:spcBef>
                <a:spcPct val="0"/>
              </a:spcBef>
            </a:pPr>
            <a:endParaRPr lang="en-US" altLang="en-US" b="1" u="sng">
              <a:solidFill>
                <a:srgbClr val="C00000"/>
              </a:solidFill>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97379" indent="-305799"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26483"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18063"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209642" indent="-244969"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683137"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56631"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30127"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3621" indent="-244969"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DEF197B-EE4D-45CA-84EA-6E6AABDFC52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3387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new priority  - important to note minimum requirement to have a local referral based relationship with a community-based organization</a:t>
            </a:r>
          </a:p>
        </p:txBody>
      </p:sp>
      <p:sp>
        <p:nvSpPr>
          <p:cNvPr id="4" name="Slide Number Placeholder 3"/>
          <p:cNvSpPr>
            <a:spLocks noGrp="1"/>
          </p:cNvSpPr>
          <p:nvPr>
            <p:ph type="sldNum" sz="quarter" idx="5"/>
          </p:nvPr>
        </p:nvSpPr>
        <p:spPr/>
        <p:txBody>
          <a:bodyPr/>
          <a:lstStyle/>
          <a:p>
            <a:fld id="{2E76021F-123E-47B4-A079-D673F4AE8B1E}" type="slidenum">
              <a:rPr lang="en-US" smtClean="0"/>
              <a:t>10</a:t>
            </a:fld>
            <a:endParaRPr lang="en-US"/>
          </a:p>
        </p:txBody>
      </p:sp>
    </p:spTree>
    <p:extLst>
      <p:ext uri="{BB962C8B-B14F-4D97-AF65-F5344CB8AC3E}">
        <p14:creationId xmlns:p14="http://schemas.microsoft.com/office/powerpoint/2010/main" val="227285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5773" y="6117336"/>
            <a:ext cx="857473" cy="365125"/>
          </a:xfrm>
        </p:spPr>
        <p:txBody>
          <a:bodyPr/>
          <a:lstStyle/>
          <a:p>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Federal Funding Opportunity Number: MBDA-OBD-2016-2004577</a:t>
            </a:r>
          </a:p>
        </p:txBody>
      </p:sp>
      <p:sp>
        <p:nvSpPr>
          <p:cNvPr id="6" name="Slide Number Placeholder 5"/>
          <p:cNvSpPr>
            <a:spLocks noGrp="1"/>
          </p:cNvSpPr>
          <p:nvPr>
            <p:ph type="sldNum" sz="quarter" idx="12"/>
          </p:nvPr>
        </p:nvSpPr>
        <p:spPr>
          <a:xfrm>
            <a:off x="8275320" y="6117336"/>
            <a:ext cx="411480" cy="365125"/>
          </a:xfrm>
        </p:spPr>
        <p:txBody>
          <a:bodyPr/>
          <a:lstStyle/>
          <a:p>
            <a:fld id="{B9717AB4-AEBB-3342-AC3F-86F316DCF676}"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89083715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37620201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169246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2649009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60295059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6878357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Federal Funding Opportunity Number: MBDA-OBD-2016-2004577</a:t>
            </a:r>
          </a:p>
        </p:txBody>
      </p:sp>
      <p:sp>
        <p:nvSpPr>
          <p:cNvPr id="6" name="Slide Number Placeholder 5"/>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0584478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580A0-ED6C-4884-9FFE-87471827F59A}" type="datetimeFigureOut">
              <a:rPr lang="en-US" smtClean="0"/>
              <a:t>5/4/2022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34A7D13D-D911-433A-80B8-4F725E6AD3B9}"/>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BC5F7DBE-ED98-4350-BC81-E7A81E819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B58EFFD6-F8D4-466D-B361-288D5D4620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D0754A5-A60B-40DF-B7A1-B742B0C6F8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ABB9B6DA-4AAA-4CE2-A9CF-5B35239EE9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207610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smtClean="0"/>
              <a:t>5/4/2022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4F6037B0-C1A3-4418-8207-C2AE5B04213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F5315E8D-1193-4B0F-B8DD-97021BD521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9" name="Picture 8" descr="powerpoint_website.png">
            <a:extLst>
              <a:ext uri="{FF2B5EF4-FFF2-40B4-BE49-F238E27FC236}">
                <a16:creationId xmlns:a16="http://schemas.microsoft.com/office/drawing/2014/main" id="{3E241ADA-7358-476C-AD8C-DF78F5A2E7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pic>
        <p:nvPicPr>
          <p:cNvPr id="10" name="Picture 9" descr="powerpoint_logo.png">
            <a:extLst>
              <a:ext uri="{FF2B5EF4-FFF2-40B4-BE49-F238E27FC236}">
                <a16:creationId xmlns:a16="http://schemas.microsoft.com/office/drawing/2014/main" id="{ECBFFFFA-C91E-4953-B9A8-43B21F9CF4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1" name="Picture 10" descr="powerpoint_insidebar_short.jpg">
            <a:extLst>
              <a:ext uri="{FF2B5EF4-FFF2-40B4-BE49-F238E27FC236}">
                <a16:creationId xmlns:a16="http://schemas.microsoft.com/office/drawing/2014/main" id="{71435364-8A38-413B-B5A2-3784D45D8A8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Tree>
    <p:extLst>
      <p:ext uri="{BB962C8B-B14F-4D97-AF65-F5344CB8AC3E}">
        <p14:creationId xmlns:p14="http://schemas.microsoft.com/office/powerpoint/2010/main" val="350555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owerpoint_mainbar-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65400"/>
            <a:ext cx="9144000" cy="1705570"/>
          </a:xfrm>
          <a:prstGeom prst="rect">
            <a:avLst/>
          </a:prstGeom>
        </p:spPr>
      </p:pic>
      <p:sp>
        <p:nvSpPr>
          <p:cNvPr id="8" name="Title 1"/>
          <p:cNvSpPr>
            <a:spLocks noGrp="1"/>
          </p:cNvSpPr>
          <p:nvPr>
            <p:ph type="ctrTitle" hasCustomPrompt="1"/>
          </p:nvPr>
        </p:nvSpPr>
        <p:spPr>
          <a:xfrm>
            <a:off x="298420" y="2661811"/>
            <a:ext cx="5447700" cy="1494975"/>
          </a:xfrm>
        </p:spPr>
        <p:txBody>
          <a:bodyPr>
            <a:normAutofit/>
          </a:bodyPr>
          <a:lstStyle>
            <a:lvl1pPr algn="l">
              <a:defRPr sz="2400" b="1" i="0" cap="all">
                <a:solidFill>
                  <a:schemeClr val="bg1"/>
                </a:solidFill>
                <a:latin typeface="Verdana"/>
              </a:defRPr>
            </a:lvl1pPr>
          </a:lstStyle>
          <a:p>
            <a:r>
              <a:rPr lang="en-US"/>
              <a:t>Click to edit Master </a:t>
            </a:r>
            <a:br>
              <a:rPr lang="en-US"/>
            </a:br>
            <a:r>
              <a:rPr lang="en-US"/>
              <a:t>title style</a:t>
            </a:r>
          </a:p>
        </p:txBody>
      </p:sp>
      <p:pic>
        <p:nvPicPr>
          <p:cNvPr id="9" name="Picture 8" descr="powerpoin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588" y="2718858"/>
            <a:ext cx="1986652" cy="1410168"/>
          </a:xfrm>
          <a:prstGeom prst="rect">
            <a:avLst/>
          </a:prstGeom>
        </p:spPr>
      </p:pic>
      <p:pic>
        <p:nvPicPr>
          <p:cNvPr id="10" name="Picture 9" descr="powerpoint_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3807" y="4385806"/>
            <a:ext cx="1889493" cy="197009"/>
          </a:xfrm>
          <a:prstGeom prst="rect">
            <a:avLst/>
          </a:prstGeom>
        </p:spPr>
      </p:pic>
    </p:spTree>
    <p:extLst>
      <p:ext uri="{BB962C8B-B14F-4D97-AF65-F5344CB8AC3E}">
        <p14:creationId xmlns:p14="http://schemas.microsoft.com/office/powerpoint/2010/main" val="79322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924206" y="1795331"/>
            <a:ext cx="7762594" cy="4330832"/>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2" name="Picture 11"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3"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4" name="Picture 13"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551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44329" y="6108173"/>
            <a:ext cx="857473" cy="365125"/>
          </a:xfrm>
        </p:spPr>
        <p:txBody>
          <a:bodyPr/>
          <a:lstStyle/>
          <a:p>
            <a:fld id="{616993E9-CEF0-47B7-AEA6-AFACC79966BA}" type="datetimeFigureOut">
              <a:rPr lang="en-US" smtClean="0"/>
              <a:t>5/4/2022</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
              </a:t>
            </a:r>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0AE79DAC-FDC8-48E9-9DDB-41C65B9B555F}"/>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12434E60-34AE-4521-BCC4-B50E7F9F2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AD8445D9-50B0-4E5D-A12B-2CA24BE4A0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DC1E9EF7-CF78-4790-88AE-12529FB5D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560EE654-100E-43CB-A3A1-9D726DA9D4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24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974241" y="3370738"/>
            <a:ext cx="7772400" cy="513379"/>
          </a:xfrm>
        </p:spPr>
        <p:txBody>
          <a:bodyPr anchor="t">
            <a:normAutofit/>
          </a:bodyPr>
          <a:lstStyle>
            <a:lvl1pPr algn="l">
              <a:defRPr sz="2400" b="1" cap="all">
                <a:solidFill>
                  <a:srgbClr val="0060A7"/>
                </a:solidFill>
                <a:latin typeface="Verdana"/>
                <a:cs typeface="Verdana"/>
              </a:defRPr>
            </a:lvl1pPr>
          </a:lstStyle>
          <a:p>
            <a:r>
              <a:rPr lang="en-US"/>
              <a:t>Click to edit Master title style</a:t>
            </a:r>
          </a:p>
        </p:txBody>
      </p:sp>
      <p:sp>
        <p:nvSpPr>
          <p:cNvPr id="18" name="Text Placeholder 2"/>
          <p:cNvSpPr>
            <a:spLocks noGrp="1"/>
          </p:cNvSpPr>
          <p:nvPr>
            <p:ph type="body" idx="1"/>
          </p:nvPr>
        </p:nvSpPr>
        <p:spPr>
          <a:xfrm>
            <a:off x="974241" y="3911137"/>
            <a:ext cx="7772400" cy="3174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178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5" name="Picture 14"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6" name="Picture 15"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7" name="Picture 16"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9" name="Content Placeholder 2"/>
          <p:cNvSpPr>
            <a:spLocks noGrp="1"/>
          </p:cNvSpPr>
          <p:nvPr>
            <p:ph sz="half" idx="1"/>
          </p:nvPr>
        </p:nvSpPr>
        <p:spPr>
          <a:xfrm>
            <a:off x="924206" y="1828578"/>
            <a:ext cx="3583798"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2"/>
          </p:nvPr>
        </p:nvSpPr>
        <p:spPr>
          <a:xfrm>
            <a:off x="4684922" y="1828578"/>
            <a:ext cx="4038600" cy="4297585"/>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spTree>
    <p:extLst>
      <p:ext uri="{BB962C8B-B14F-4D97-AF65-F5344CB8AC3E}">
        <p14:creationId xmlns:p14="http://schemas.microsoft.com/office/powerpoint/2010/main" val="3258676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5" name="Rectangle 14"/>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7" name="Picture 16"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8" name="Picture 17"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9"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20" name="Picture 19"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21" name="Text Placeholder 2"/>
          <p:cNvSpPr>
            <a:spLocks noGrp="1"/>
          </p:cNvSpPr>
          <p:nvPr>
            <p:ph type="body" idx="1"/>
          </p:nvPr>
        </p:nvSpPr>
        <p:spPr>
          <a:xfrm>
            <a:off x="924206" y="1815102"/>
            <a:ext cx="337209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p:cNvSpPr>
            <a:spLocks noGrp="1"/>
          </p:cNvSpPr>
          <p:nvPr>
            <p:ph sz="half" idx="2"/>
          </p:nvPr>
        </p:nvSpPr>
        <p:spPr>
          <a:xfrm>
            <a:off x="924206" y="2454864"/>
            <a:ext cx="341938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p:cNvSpPr>
            <a:spLocks noGrp="1"/>
          </p:cNvSpPr>
          <p:nvPr>
            <p:ph type="body" sz="quarter" idx="3"/>
          </p:nvPr>
        </p:nvSpPr>
        <p:spPr>
          <a:xfrm>
            <a:off x="4997197" y="1815102"/>
            <a:ext cx="341302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5"/>
          <p:cNvSpPr>
            <a:spLocks noGrp="1"/>
          </p:cNvSpPr>
          <p:nvPr>
            <p:ph sz="quarter" idx="4"/>
          </p:nvPr>
        </p:nvSpPr>
        <p:spPr>
          <a:xfrm>
            <a:off x="4997196" y="2454864"/>
            <a:ext cx="341302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111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4" name="Picture 13"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5" name="Picture 14"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6" name="Picture 15"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7" name="Title 1"/>
          <p:cNvSpPr>
            <a:spLocks noGrp="1"/>
          </p:cNvSpPr>
          <p:nvPr>
            <p:ph type="title"/>
          </p:nvPr>
        </p:nvSpPr>
        <p:spPr>
          <a:xfrm>
            <a:off x="1829758" y="5336438"/>
            <a:ext cx="5486400" cy="499869"/>
          </a:xfrm>
        </p:spPr>
        <p:txBody>
          <a:bodyPr anchor="b">
            <a:normAutofit/>
          </a:bodyPr>
          <a:lstStyle>
            <a:lvl1pPr algn="l">
              <a:defRPr sz="1800" b="1">
                <a:solidFill>
                  <a:schemeClr val="tx1"/>
                </a:solidFill>
              </a:defRPr>
            </a:lvl1pPr>
          </a:lstStyle>
          <a:p>
            <a:r>
              <a:rPr lang="en-US"/>
              <a:t>Click to edit Master title style</a:t>
            </a:r>
          </a:p>
        </p:txBody>
      </p:sp>
      <p:sp>
        <p:nvSpPr>
          <p:cNvPr id="18" name="Picture Placeholder 2"/>
          <p:cNvSpPr>
            <a:spLocks noGrp="1"/>
          </p:cNvSpPr>
          <p:nvPr>
            <p:ph type="pic" idx="1"/>
          </p:nvPr>
        </p:nvSpPr>
        <p:spPr>
          <a:xfrm>
            <a:off x="1829758" y="1904905"/>
            <a:ext cx="5486400" cy="33406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1829758" y="5856572"/>
            <a:ext cx="5486400" cy="302117"/>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Title 1"/>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122260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Rectangle 8"/>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2280" y="5354415"/>
            <a:ext cx="1889493" cy="197009"/>
          </a:xfrm>
          <a:prstGeom prst="rect">
            <a:avLst/>
          </a:prstGeom>
        </p:spPr>
      </p:pic>
      <p:pic>
        <p:nvPicPr>
          <p:cNvPr id="11" name="Picture 10"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93806" y="796287"/>
            <a:ext cx="846997" cy="162555"/>
          </a:xfrm>
          <a:prstGeom prst="rect">
            <a:avLst/>
          </a:prstGeom>
        </p:spPr>
      </p:pic>
      <p:sp>
        <p:nvSpPr>
          <p:cNvPr id="13" name="Vertical Text Placeholder 2"/>
          <p:cNvSpPr>
            <a:spLocks noGrp="1"/>
          </p:cNvSpPr>
          <p:nvPr>
            <p:ph type="body" orient="vert" idx="1"/>
          </p:nvPr>
        </p:nvSpPr>
        <p:spPr>
          <a:xfrm>
            <a:off x="668763" y="791276"/>
            <a:ext cx="6425691" cy="53348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powerpoin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601306" y="5103853"/>
            <a:ext cx="1156922" cy="821208"/>
          </a:xfrm>
          <a:prstGeom prst="rect">
            <a:avLst/>
          </a:prstGeom>
        </p:spPr>
      </p:pic>
      <p:pic>
        <p:nvPicPr>
          <p:cNvPr id="16" name="Picture 15" descr="powerpoint_insidebar_shor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5949188" y="2181266"/>
            <a:ext cx="4464812" cy="1010412"/>
          </a:xfrm>
          <a:prstGeom prst="rect">
            <a:avLst/>
          </a:prstGeom>
        </p:spPr>
      </p:pic>
      <p:sp>
        <p:nvSpPr>
          <p:cNvPr id="17" name="Vertical Title 1"/>
          <p:cNvSpPr>
            <a:spLocks noGrp="1"/>
          </p:cNvSpPr>
          <p:nvPr>
            <p:ph type="title" orient="vert" hasCustomPrompt="1"/>
          </p:nvPr>
        </p:nvSpPr>
        <p:spPr>
          <a:xfrm>
            <a:off x="7676389" y="791276"/>
            <a:ext cx="1010412" cy="5334887"/>
          </a:xfrm>
        </p:spPr>
        <p:txBody>
          <a:bodyPr vert="eaVert">
            <a:normAutofit/>
          </a:bodyPr>
          <a:lstStyle>
            <a:lvl1pPr>
              <a:defRPr sz="2000"/>
            </a:lvl1pPr>
          </a:lstStyle>
          <a:p>
            <a:r>
              <a:rPr lang="en-US"/>
              <a:t>Click to edit </a:t>
            </a:r>
            <a:br>
              <a:rPr lang="en-US"/>
            </a:br>
            <a:r>
              <a:rPr lang="en-US"/>
              <a:t>Master title style</a:t>
            </a:r>
          </a:p>
        </p:txBody>
      </p:sp>
    </p:spTree>
    <p:extLst>
      <p:ext uri="{BB962C8B-B14F-4D97-AF65-F5344CB8AC3E}">
        <p14:creationId xmlns:p14="http://schemas.microsoft.com/office/powerpoint/2010/main" val="75005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ectangle 6"/>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sp>
        <p:nvSpPr>
          <p:cNvPr id="11" name="Title 1"/>
          <p:cNvSpPr>
            <a:spLocks noGrp="1"/>
          </p:cNvSpPr>
          <p:nvPr>
            <p:ph type="title"/>
          </p:nvPr>
        </p:nvSpPr>
        <p:spPr>
          <a:xfrm>
            <a:off x="924206" y="454065"/>
            <a:ext cx="7762593" cy="1003095"/>
          </a:xfrm>
        </p:spPr>
        <p:txBody>
          <a:bodyPr>
            <a:normAutofit/>
          </a:bodyPr>
          <a:lstStyle>
            <a:lvl1pPr>
              <a:defRPr sz="2100"/>
            </a:lvl1pPr>
          </a:lstStyle>
          <a:p>
            <a:r>
              <a:rPr lang="en-US"/>
              <a:t>Click to edit Master title style</a:t>
            </a:r>
          </a:p>
        </p:txBody>
      </p:sp>
      <p:pic>
        <p:nvPicPr>
          <p:cNvPr id="12" name="Picture 11" descr="powerpoint_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Vertical Text Placeholder 2"/>
          <p:cNvSpPr>
            <a:spLocks noGrp="1"/>
          </p:cNvSpPr>
          <p:nvPr>
            <p:ph type="body" orient="vert" idx="1"/>
          </p:nvPr>
        </p:nvSpPr>
        <p:spPr>
          <a:xfrm>
            <a:off x="590180" y="1746479"/>
            <a:ext cx="7775892" cy="44307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0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5/4/2022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a:p>
        </p:txBody>
      </p:sp>
      <p:sp>
        <p:nvSpPr>
          <p:cNvPr id="7" name="Rectangle 6">
            <a:extLst>
              <a:ext uri="{FF2B5EF4-FFF2-40B4-BE49-F238E27FC236}">
                <a16:creationId xmlns:a16="http://schemas.microsoft.com/office/drawing/2014/main" id="{16B9BDD7-2ECA-4307-AF51-81E3613E6CF7}"/>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owerpoint_tagline.png">
            <a:extLst>
              <a:ext uri="{FF2B5EF4-FFF2-40B4-BE49-F238E27FC236}">
                <a16:creationId xmlns:a16="http://schemas.microsoft.com/office/drawing/2014/main" id="{36D451C9-23CA-442B-BAB8-12D923854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9" name="Picture 8" descr="powerpoint_website.png">
            <a:extLst>
              <a:ext uri="{FF2B5EF4-FFF2-40B4-BE49-F238E27FC236}">
                <a16:creationId xmlns:a16="http://schemas.microsoft.com/office/drawing/2014/main" id="{3AF635A5-1DE2-4FBA-87D9-D666901A2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0" name="Picture 9" descr="powerpoint_insidebar.jpg">
            <a:extLst>
              <a:ext uri="{FF2B5EF4-FFF2-40B4-BE49-F238E27FC236}">
                <a16:creationId xmlns:a16="http://schemas.microsoft.com/office/drawing/2014/main" id="{33903EB3-AA06-476C-BC16-CFBD5D55F5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1" name="Picture 10" descr="powerpoint_logo.png">
            <a:extLst>
              <a:ext uri="{FF2B5EF4-FFF2-40B4-BE49-F238E27FC236}">
                <a16:creationId xmlns:a16="http://schemas.microsoft.com/office/drawing/2014/main" id="{C03C408F-7B1B-4BB1-95AF-5D44B3833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6048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smtClean="0"/>
              <a:t>5/4/2022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A6CF937F-5FE9-4717-AB0D-7933DB4960BB}"/>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DA823951-43E1-41AE-BEBF-AD848A055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CD45E94A-47FE-4805-A1E7-E5F729779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9A8C54FC-E667-4771-8D47-669FFA9A30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1B57E987-35FF-4C55-88CC-DBE3EDAA1A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32192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smtClean="0"/>
              <a:t>5/4/2022</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
        <p:nvSpPr>
          <p:cNvPr id="10" name="Rectangle 9">
            <a:extLst>
              <a:ext uri="{FF2B5EF4-FFF2-40B4-BE49-F238E27FC236}">
                <a16:creationId xmlns:a16="http://schemas.microsoft.com/office/drawing/2014/main" id="{B6574A57-C42D-40ED-9936-A9BD05DEAFB0}"/>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owerpoint_tagline.png">
            <a:extLst>
              <a:ext uri="{FF2B5EF4-FFF2-40B4-BE49-F238E27FC236}">
                <a16:creationId xmlns:a16="http://schemas.microsoft.com/office/drawing/2014/main" id="{2A1542C8-AA6D-4052-82AD-1C8132C5C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2" name="Picture 11" descr="powerpoint_website.png">
            <a:extLst>
              <a:ext uri="{FF2B5EF4-FFF2-40B4-BE49-F238E27FC236}">
                <a16:creationId xmlns:a16="http://schemas.microsoft.com/office/drawing/2014/main" id="{58473808-00CF-4ACB-9FCC-355D010C38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3" name="Picture 12" descr="powerpoint_insidebar.jpg">
            <a:extLst>
              <a:ext uri="{FF2B5EF4-FFF2-40B4-BE49-F238E27FC236}">
                <a16:creationId xmlns:a16="http://schemas.microsoft.com/office/drawing/2014/main" id="{32B0F2DE-0A7F-427F-8F88-D95F7D414E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4" name="Picture 13" descr="powerpoint_logo.png">
            <a:extLst>
              <a:ext uri="{FF2B5EF4-FFF2-40B4-BE49-F238E27FC236}">
                <a16:creationId xmlns:a16="http://schemas.microsoft.com/office/drawing/2014/main" id="{8DD66CF2-521B-48F6-8B46-D3F77166E1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Tree>
    <p:extLst>
      <p:ext uri="{BB962C8B-B14F-4D97-AF65-F5344CB8AC3E}">
        <p14:creationId xmlns:p14="http://schemas.microsoft.com/office/powerpoint/2010/main" val="17420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Federal Funding Opportunity Number: MBDA-OBD-2016-2004577</a:t>
            </a:r>
          </a:p>
        </p:txBody>
      </p:sp>
      <p:sp>
        <p:nvSpPr>
          <p:cNvPr id="5" name="Slide Number Placeholder 4"/>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219966140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Federal Funding Opportunity Number: MBDA-OBD-2016-2004577</a:t>
            </a:r>
          </a:p>
        </p:txBody>
      </p:sp>
      <p:sp>
        <p:nvSpPr>
          <p:cNvPr id="4" name="Slide Number Placeholder 3"/>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1949035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Federal Funding Opportunity Number: MBDA-OBD-2016-2004577</a:t>
            </a:r>
          </a:p>
        </p:txBody>
      </p:sp>
      <p:sp>
        <p:nvSpPr>
          <p:cNvPr id="7" name="Slide Number Placeholder 6"/>
          <p:cNvSpPr>
            <a:spLocks noGrp="1"/>
          </p:cNvSpPr>
          <p:nvPr>
            <p:ph type="sldNum" sz="quarter" idx="12"/>
          </p:nvPr>
        </p:nvSpPr>
        <p:spPr/>
        <p:txBody>
          <a:bodyPr/>
          <a:lstStyle/>
          <a:p>
            <a:fld id="{B9717AB4-AEBB-3342-AC3F-86F316DCF676}" type="slidenum">
              <a:rPr lang="en-US" smtClean="0"/>
              <a:t>‹#›</a:t>
            </a:fld>
            <a:endParaRPr lang="en-US"/>
          </a:p>
        </p:txBody>
      </p:sp>
    </p:spTree>
    <p:extLst>
      <p:ext uri="{BB962C8B-B14F-4D97-AF65-F5344CB8AC3E}">
        <p14:creationId xmlns:p14="http://schemas.microsoft.com/office/powerpoint/2010/main" val="41536791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5/4/2022</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8" name="Rectangle 7">
            <a:extLst>
              <a:ext uri="{FF2B5EF4-FFF2-40B4-BE49-F238E27FC236}">
                <a16:creationId xmlns:a16="http://schemas.microsoft.com/office/drawing/2014/main" id="{68AC798F-B046-40E5-A77E-9C6F6341ED8C}"/>
              </a:ext>
            </a:extLst>
          </p:cNvPr>
          <p:cNvSpPr/>
          <p:nvPr userDrawn="1"/>
        </p:nvSpPr>
        <p:spPr>
          <a:xfrm>
            <a:off x="457200" y="454066"/>
            <a:ext cx="8229600" cy="594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owerpoint_tagline.png">
            <a:extLst>
              <a:ext uri="{FF2B5EF4-FFF2-40B4-BE49-F238E27FC236}">
                <a16:creationId xmlns:a16="http://schemas.microsoft.com/office/drawing/2014/main" id="{A5EBCA99-89D0-477D-B9DD-A7D172215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148" y="6517348"/>
            <a:ext cx="1889493" cy="197009"/>
          </a:xfrm>
          <a:prstGeom prst="rect">
            <a:avLst/>
          </a:prstGeom>
        </p:spPr>
      </p:pic>
      <p:pic>
        <p:nvPicPr>
          <p:cNvPr id="10" name="Picture 9" descr="powerpoint_website.png">
            <a:extLst>
              <a:ext uri="{FF2B5EF4-FFF2-40B4-BE49-F238E27FC236}">
                <a16:creationId xmlns:a16="http://schemas.microsoft.com/office/drawing/2014/main" id="{26562446-FC3A-4A9F-AF97-D4971E82C3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7306" y="6537765"/>
            <a:ext cx="846997" cy="162555"/>
          </a:xfrm>
          <a:prstGeom prst="rect">
            <a:avLst/>
          </a:prstGeom>
        </p:spPr>
      </p:pic>
      <p:pic>
        <p:nvPicPr>
          <p:cNvPr id="11" name="Picture 10" descr="powerpoint_insidebar.jpg">
            <a:extLst>
              <a:ext uri="{FF2B5EF4-FFF2-40B4-BE49-F238E27FC236}">
                <a16:creationId xmlns:a16="http://schemas.microsoft.com/office/drawing/2014/main" id="{BF75FCF0-DABF-4D44-87E1-B4B572F84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454067"/>
            <a:ext cx="6464381" cy="1003094"/>
          </a:xfrm>
          <a:prstGeom prst="rect">
            <a:avLst/>
          </a:prstGeom>
        </p:spPr>
      </p:pic>
      <p:pic>
        <p:nvPicPr>
          <p:cNvPr id="12" name="Picture 11" descr="powerpoint_logo.png">
            <a:extLst>
              <a:ext uri="{FF2B5EF4-FFF2-40B4-BE49-F238E27FC236}">
                <a16:creationId xmlns:a16="http://schemas.microsoft.com/office/drawing/2014/main" id="{E6E1EA12-DD27-41FC-9A2A-D48022563C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1156" y="562165"/>
            <a:ext cx="1156922" cy="821208"/>
          </a:xfrm>
          <a:prstGeom prst="rect">
            <a:avLst/>
          </a:prstGeom>
        </p:spPr>
      </p:pic>
      <p:sp>
        <p:nvSpPr>
          <p:cNvPr id="13" name="Title 1">
            <a:extLst>
              <a:ext uri="{FF2B5EF4-FFF2-40B4-BE49-F238E27FC236}">
                <a16:creationId xmlns:a16="http://schemas.microsoft.com/office/drawing/2014/main" id="{3C9C0EF6-4013-455F-85D6-3CBAAF359955}"/>
              </a:ext>
            </a:extLst>
          </p:cNvPr>
          <p:cNvSpPr txBox="1">
            <a:spLocks/>
          </p:cNvSpPr>
          <p:nvPr userDrawn="1"/>
        </p:nvSpPr>
        <p:spPr>
          <a:xfrm>
            <a:off x="924206" y="454065"/>
            <a:ext cx="7762593" cy="100309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1" i="0" kern="1200" cap="all">
                <a:solidFill>
                  <a:srgbClr val="FFFFFF"/>
                </a:solidFill>
                <a:latin typeface=""/>
                <a:ea typeface="+mj-ea"/>
                <a:cs typeface="+mj-cs"/>
              </a:defRPr>
            </a:lvl1pPr>
          </a:lstStyle>
          <a:p>
            <a:r>
              <a:rPr lang="en-US"/>
              <a:t>Title here</a:t>
            </a:r>
          </a:p>
        </p:txBody>
      </p:sp>
    </p:spTree>
    <p:extLst>
      <p:ext uri="{BB962C8B-B14F-4D97-AF65-F5344CB8AC3E}">
        <p14:creationId xmlns:p14="http://schemas.microsoft.com/office/powerpoint/2010/main" val="304229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Federal Funding Opportunity Number: MBDA-OBD-2016-2004577</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17AB4-AEBB-3342-AC3F-86F316DCF676}" type="slidenum">
              <a:rPr lang="en-US" smtClean="0"/>
              <a:t>‹#›</a:t>
            </a:fld>
            <a:endParaRPr lang="en-US"/>
          </a:p>
        </p:txBody>
      </p:sp>
    </p:spTree>
    <p:extLst>
      <p:ext uri="{BB962C8B-B14F-4D97-AF65-F5344CB8AC3E}">
        <p14:creationId xmlns:p14="http://schemas.microsoft.com/office/powerpoint/2010/main" val="29803966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650" r:id="rId19"/>
    <p:sldLayoutId id="2147483651" r:id="rId20"/>
    <p:sldLayoutId id="2147483652" r:id="rId21"/>
    <p:sldLayoutId id="2147483653" r:id="rId22"/>
    <p:sldLayoutId id="2147483657" r:id="rId23"/>
    <p:sldLayoutId id="2147483659" r:id="rId24"/>
    <p:sldLayoutId id="2147483658" r:id="rId25"/>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79_8B36CEF2.xml"/><Relationship Id="rId1" Type="http://schemas.openxmlformats.org/officeDocument/2006/relationships/slideLayout" Target="../slideLayouts/slideLayout2.xml"/><Relationship Id="rId5" Type="http://schemas.openxmlformats.org/officeDocument/2006/relationships/hyperlink" Target="mailto:nchambers@mbda.gov" TargetMode="External"/><Relationship Id="rId4" Type="http://schemas.openxmlformats.org/officeDocument/2006/relationships/hyperlink" Target="http://www.mbda.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acliniquewp.com/checklist-wordpress/"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eyondbenign.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awpixel.com/image/648567/free-image-rawpixe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elephant-proboscis-shield-reminder-27990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pngall.com/mission-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freepngimg.com/png/18797-vision-png-picture" TargetMode="External"/><Relationship Id="rId4" Type="http://schemas.openxmlformats.org/officeDocument/2006/relationships/image" Target="../media/image12.png"/><Relationship Id="rId9" Type="http://schemas.openxmlformats.org/officeDocument/2006/relationships/hyperlink" Target="https://www.picserver.org/highway-signs2/g/growth-strateg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8753" y="2585653"/>
            <a:ext cx="5842659" cy="1709702"/>
          </a:xfrm>
        </p:spPr>
        <p:txBody>
          <a:bodyPr>
            <a:normAutofit fontScale="90000"/>
          </a:bodyPr>
          <a:lstStyle/>
          <a:p>
            <a:br>
              <a:rPr lang="en-US">
                <a:latin typeface="Times New Roman" panose="02020603050405020304" pitchFamily="18" charset="0"/>
                <a:cs typeface="Times New Roman" panose="02020603050405020304" pitchFamily="18" charset="0"/>
              </a:rPr>
            </a:br>
            <a:r>
              <a:rPr lang="en-US" sz="1600">
                <a:latin typeface="Times New Roman"/>
                <a:cs typeface="Times New Roman"/>
              </a:rPr>
              <a:t>PRE-APPLICATION CONFERENCE: Part 2 of 4</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topic: program priorities</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MBDA Business Center Program </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Notice of  funding opportunity announcement </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MBDA-OBD-2022-2007282</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May 2, 2022</a:t>
            </a:r>
            <a:br>
              <a:rPr lang="en-US" sz="1600">
                <a:latin typeface="Times New Roman" panose="02020603050405020304" pitchFamily="18" charset="0"/>
                <a:cs typeface="Times New Roman" panose="02020603050405020304" pitchFamily="18" charset="0"/>
              </a:rPr>
            </a:br>
            <a:r>
              <a:rPr lang="en-US" sz="1600">
                <a:latin typeface="Times New Roman"/>
                <a:cs typeface="Times New Roman"/>
              </a:rPr>
              <a:t>2:00 – 3:00pm </a:t>
            </a:r>
            <a:r>
              <a:rPr lang="en-US" sz="1600" err="1">
                <a:latin typeface="Times New Roman"/>
                <a:cs typeface="Times New Roman"/>
              </a:rPr>
              <a:t>EsT</a:t>
            </a:r>
            <a:br>
              <a:rPr lang="en-US" sz="1600">
                <a:latin typeface="Times New Roman" panose="02020603050405020304" pitchFamily="18" charset="0"/>
                <a:cs typeface="Times New Roman" panose="02020603050405020304" pitchFamily="18" charset="0"/>
              </a:rPr>
            </a:br>
            <a:br>
              <a:rPr lang="en-US" sz="1800">
                <a:latin typeface="Times New Roman" panose="02020603050405020304" pitchFamily="18" charset="0"/>
                <a:cs typeface="Times New Roman" panose="02020603050405020304" pitchFamily="18" charset="0"/>
              </a:rPr>
            </a:br>
            <a:endParaRPr lang="en-US"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69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64125CE9-E8E8-4F08-B163-C503D394EDE0}"/>
              </a:ext>
            </a:extLst>
          </p:cNvPr>
          <p:cNvSpPr>
            <a:spLocks noGrp="1"/>
          </p:cNvSpPr>
          <p:nvPr>
            <p:ph type="title"/>
          </p:nvPr>
        </p:nvSpPr>
        <p:spPr>
          <a:xfrm>
            <a:off x="372084" y="685801"/>
            <a:ext cx="2057400" cy="5105400"/>
          </a:xfrm>
        </p:spPr>
        <p:txBody>
          <a:bodyPr>
            <a:normAutofit/>
          </a:bodyPr>
          <a:lstStyle/>
          <a:p>
            <a:pPr algn="l"/>
            <a:r>
              <a:rPr lang="en-US" sz="2800" b="1">
                <a:solidFill>
                  <a:srgbClr val="FFFFFF"/>
                </a:solidFill>
                <a:latin typeface="Times New Roman"/>
                <a:cs typeface="Times New Roman"/>
              </a:rPr>
              <a:t>Navigation: </a:t>
            </a:r>
            <a:br>
              <a:rPr lang="en-US" sz="2800" b="1">
                <a:solidFill>
                  <a:srgbClr val="FFFFFF"/>
                </a:solidFill>
                <a:latin typeface="Times New Roman"/>
                <a:cs typeface="Times New Roman"/>
              </a:rPr>
            </a:br>
            <a:r>
              <a:rPr lang="en-US" sz="2800" b="1">
                <a:solidFill>
                  <a:srgbClr val="FFFFFF"/>
                </a:solidFill>
                <a:latin typeface="Times New Roman"/>
                <a:cs typeface="Times New Roman"/>
              </a:rPr>
              <a:t>What does Navigation mean?</a:t>
            </a:r>
            <a:endParaRPr lang="en-US" sz="2800" b="1">
              <a:solidFill>
                <a:srgbClr val="FFFFFF"/>
              </a:solidFill>
              <a:latin typeface="Times New Roman" panose="02020603050405020304" pitchFamily="18" charset="0"/>
              <a:cs typeface="Times New Roman" panose="02020603050405020304" pitchFamily="18" charset="0"/>
            </a:endParaRPr>
          </a:p>
        </p:txBody>
      </p:sp>
      <p:grpSp>
        <p:nvGrpSpPr>
          <p:cNvPr id="25"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758E19A9-DB70-4598-ABE8-7E946AA2394E}"/>
              </a:ext>
            </a:extLst>
          </p:cNvPr>
          <p:cNvSpPr>
            <a:spLocks noGrp="1"/>
          </p:cNvSpPr>
          <p:nvPr>
            <p:ph idx="1"/>
          </p:nvPr>
        </p:nvSpPr>
        <p:spPr>
          <a:xfrm>
            <a:off x="3837829" y="211349"/>
            <a:ext cx="5017090" cy="6537885"/>
          </a:xfrm>
        </p:spPr>
        <p:txBody>
          <a:bodyPr>
            <a:normAutofit lnSpcReduction="10000"/>
          </a:bodyPr>
          <a:lstStyle/>
          <a:p>
            <a:pPr marL="0" indent="0">
              <a:lnSpc>
                <a:spcPct val="90000"/>
              </a:lnSpc>
              <a:spcBef>
                <a:spcPts val="0"/>
              </a:spcBef>
              <a:buNone/>
            </a:pPr>
            <a:r>
              <a:rPr lang="en-US" sz="2000" b="1" i="0" u="sng" strike="noStrike" baseline="0" dirty="0">
                <a:latin typeface="Times New Roman"/>
                <a:cs typeface="Times New Roman"/>
              </a:rPr>
              <a:t>Navigation</a:t>
            </a:r>
            <a:r>
              <a:rPr lang="en-US" sz="2000" b="0" i="0" u="sng" strike="noStrike" baseline="0" dirty="0">
                <a:latin typeface="Times New Roman"/>
                <a:cs typeface="Times New Roman"/>
              </a:rPr>
              <a:t>:</a:t>
            </a:r>
            <a:r>
              <a:rPr lang="en-US" sz="2000" b="0" i="0" u="none" strike="noStrike" baseline="0" dirty="0">
                <a:latin typeface="Times New Roman"/>
                <a:cs typeface="Times New Roman"/>
              </a:rPr>
              <a:t> </a:t>
            </a:r>
            <a:r>
              <a:rPr lang="en-US" sz="2000" u="none" strike="noStrike" baseline="0" dirty="0">
                <a:latin typeface="Times New Roman"/>
                <a:cs typeface="Times New Roman"/>
              </a:rPr>
              <a:t>The Business Center must facilitate referrals and connections to an ecosystem of organizations that can support MBE growth and competitiveness.</a:t>
            </a:r>
            <a:r>
              <a:rPr lang="en-US" sz="2000" dirty="0">
                <a:latin typeface="Times New Roman"/>
                <a:cs typeface="Times New Roman"/>
              </a:rPr>
              <a:t> </a:t>
            </a:r>
            <a:endParaRPr lang="en-US" sz="2000">
              <a:latin typeface="Times New Roman"/>
              <a:cs typeface="Times New Roman"/>
            </a:endParaRPr>
          </a:p>
          <a:p>
            <a:pPr marL="0" indent="0">
              <a:lnSpc>
                <a:spcPct val="90000"/>
              </a:lnSpc>
              <a:spcBef>
                <a:spcPts val="0"/>
              </a:spcBef>
              <a:buNone/>
            </a:pPr>
            <a:endParaRPr lang="en-US" sz="1600" b="1" i="1" u="none" strike="noStrike" baseline="0" dirty="0">
              <a:latin typeface="Times New Roman" panose="02020603050405020304" pitchFamily="18" charset="0"/>
              <a:cs typeface="Times New Roman"/>
            </a:endParaRPr>
          </a:p>
          <a:p>
            <a:pPr>
              <a:lnSpc>
                <a:spcPct val="90000"/>
              </a:lnSpc>
              <a:spcBef>
                <a:spcPts val="0"/>
              </a:spcBef>
              <a:buFont typeface="Wingdings" panose="05000000000000000000" pitchFamily="2" charset="2"/>
              <a:buChar char="§"/>
            </a:pPr>
            <a:r>
              <a:rPr lang="en-US" sz="1600" b="1" i="0" u="none" strike="noStrike" baseline="0" dirty="0">
                <a:latin typeface="Times New Roman"/>
                <a:cs typeface="Times New Roman"/>
              </a:rPr>
              <a:t>Referral organizations can include but need not be limited to: </a:t>
            </a:r>
            <a:r>
              <a:rPr lang="en-US" sz="1600" b="0" i="0" u="none" strike="noStrike" baseline="0" dirty="0">
                <a:latin typeface="Times New Roman"/>
                <a:cs typeface="Times New Roman"/>
              </a:rPr>
              <a:t>Federal agencies or programs, including those distributed through state, local, non-profit, and private sector entities; state and municipal governments; major employer firms; chambers of commerce and other local economic development organizations; financial institutions; and community-based organizations. Business Centers must develop, cultivate, and maintain a network of strategic partnerships that foster access by MBEs to economic markets, capital, contracts, or other resources that facilitate their growth.</a:t>
            </a:r>
            <a:r>
              <a:rPr lang="en-US" sz="1600" dirty="0">
                <a:latin typeface="Times New Roman"/>
                <a:cs typeface="Times New Roman"/>
              </a:rPr>
              <a:t> </a:t>
            </a:r>
          </a:p>
          <a:p>
            <a:pPr>
              <a:lnSpc>
                <a:spcPct val="90000"/>
              </a:lnSpc>
              <a:spcBef>
                <a:spcPts val="0"/>
              </a:spcBef>
              <a:buClr>
                <a:srgbClr val="1287C3"/>
              </a:buClr>
              <a:buFont typeface="Wingdings" panose="05000000000000000000" pitchFamily="2" charset="2"/>
              <a:buChar char="§"/>
            </a:pPr>
            <a:endParaRPr lang="en-US" sz="1600" b="0" i="0" u="none" strike="noStrike" baseline="0" dirty="0">
              <a:latin typeface="Times New Roman" panose="02020603050405020304" pitchFamily="18" charset="0"/>
              <a:cs typeface="Times New Roman"/>
            </a:endParaRPr>
          </a:p>
          <a:p>
            <a:pPr>
              <a:lnSpc>
                <a:spcPct val="90000"/>
              </a:lnSpc>
              <a:spcBef>
                <a:spcPts val="0"/>
              </a:spcBef>
              <a:buFont typeface="Wingdings" panose="05000000000000000000" pitchFamily="2" charset="2"/>
              <a:buChar char="§"/>
            </a:pPr>
            <a:r>
              <a:rPr lang="en-US" sz="1600" b="0" i="0" u="none" strike="noStrike" baseline="0" dirty="0">
                <a:latin typeface="Times New Roman"/>
                <a:cs typeface="Times New Roman"/>
              </a:rPr>
              <a:t>As part of their network, </a:t>
            </a:r>
            <a:r>
              <a:rPr lang="en-US" sz="1600" b="1" i="0" u="none" strike="noStrike" baseline="0" dirty="0">
                <a:latin typeface="Times New Roman"/>
                <a:cs typeface="Times New Roman"/>
              </a:rPr>
              <a:t>Business Centers are required by law to establish or continue a referral relationship with at least one community-based organization.</a:t>
            </a:r>
            <a:r>
              <a:rPr lang="en-US" sz="1600" b="0" i="0" u="none" strike="noStrike" baseline="0" dirty="0">
                <a:latin typeface="Times New Roman"/>
                <a:cs typeface="Times New Roman"/>
              </a:rPr>
              <a:t> A community-based organization is a public or private nonprofit organization of demonstrated effectiveness that is representative of a community or significant segments of a community; and provides educational or related services to individuals in the community.</a:t>
            </a:r>
          </a:p>
          <a:p>
            <a:pPr marL="0" indent="0">
              <a:lnSpc>
                <a:spcPct val="90000"/>
              </a:lnSpc>
              <a:spcBef>
                <a:spcPts val="0"/>
              </a:spcBef>
              <a:buNone/>
            </a:pPr>
            <a:endParaRPr lang="en-US" sz="1600" b="0" i="0" u="none" strike="noStrike" baseline="0" dirty="0">
              <a:latin typeface="Times New Roman" panose="02020603050405020304" pitchFamily="18" charset="0"/>
              <a:cs typeface="Times New Roman" panose="02020603050405020304" pitchFamily="18" charset="0"/>
            </a:endParaRPr>
          </a:p>
          <a:p>
            <a:pPr>
              <a:lnSpc>
                <a:spcPct val="90000"/>
              </a:lnSpc>
              <a:spcBef>
                <a:spcPts val="0"/>
              </a:spcBef>
            </a:pPr>
            <a:endParaRPr lang="en-US" sz="1600" dirty="0">
              <a:latin typeface="Times New Roman" panose="02020603050405020304" pitchFamily="18" charset="0"/>
              <a:cs typeface="Times New Roman" panose="02020603050405020304" pitchFamily="18" charset="0"/>
            </a:endParaRPr>
          </a:p>
        </p:txBody>
      </p:sp>
      <p:pic>
        <p:nvPicPr>
          <p:cNvPr id="27" name="Picture 27">
            <a:extLst>
              <a:ext uri="{FF2B5EF4-FFF2-40B4-BE49-F238E27FC236}">
                <a16:creationId xmlns:a16="http://schemas.microsoft.com/office/drawing/2014/main" id="{FA26D8CB-F1DB-50A4-6E9C-E11992D8C9DD}"/>
              </a:ext>
            </a:extLst>
          </p:cNvPr>
          <p:cNvPicPr>
            <a:picLocks noChangeAspect="1"/>
          </p:cNvPicPr>
          <p:nvPr/>
        </p:nvPicPr>
        <p:blipFill>
          <a:blip r:embed="rId4"/>
          <a:stretch>
            <a:fillRect/>
          </a:stretch>
        </p:blipFill>
        <p:spPr>
          <a:xfrm>
            <a:off x="57052" y="57546"/>
            <a:ext cx="1782994" cy="1601781"/>
          </a:xfrm>
          <a:prstGeom prst="rect">
            <a:avLst/>
          </a:prstGeom>
        </p:spPr>
      </p:pic>
    </p:spTree>
    <p:extLst>
      <p:ext uri="{BB962C8B-B14F-4D97-AF65-F5344CB8AC3E}">
        <p14:creationId xmlns:p14="http://schemas.microsoft.com/office/powerpoint/2010/main" val="353803073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9D91931-44CE-42AE-B91C-8E2FDD2D3FBD}"/>
              </a:ext>
            </a:extLst>
          </p:cNvPr>
          <p:cNvSpPr>
            <a:spLocks noGrp="1"/>
          </p:cNvSpPr>
          <p:nvPr>
            <p:ph type="title"/>
          </p:nvPr>
        </p:nvSpPr>
        <p:spPr>
          <a:xfrm>
            <a:off x="372084" y="685801"/>
            <a:ext cx="2057400" cy="5105400"/>
          </a:xfrm>
        </p:spPr>
        <p:txBody>
          <a:bodyPr>
            <a:normAutofit/>
          </a:bodyPr>
          <a:lstStyle/>
          <a:p>
            <a:pPr algn="l"/>
            <a:r>
              <a:rPr lang="en-US" sz="2800" b="1">
                <a:solidFill>
                  <a:srgbClr val="FFFFFF"/>
                </a:solidFill>
                <a:latin typeface="Times New Roman" panose="02020603050405020304" pitchFamily="18" charset="0"/>
                <a:cs typeface="Times New Roman" panose="02020603050405020304" pitchFamily="18" charset="0"/>
              </a:rPr>
              <a:t>Technical Assistance: </a:t>
            </a:r>
            <a:br>
              <a:rPr lang="en-US" sz="2800" b="1">
                <a:solidFill>
                  <a:srgbClr val="FFFFFF"/>
                </a:solidFill>
                <a:latin typeface="Times New Roman" panose="02020603050405020304" pitchFamily="18" charset="0"/>
                <a:cs typeface="Times New Roman" panose="02020603050405020304" pitchFamily="18" charset="0"/>
              </a:rPr>
            </a:br>
            <a:r>
              <a:rPr lang="en-US" sz="2800" b="1">
                <a:solidFill>
                  <a:srgbClr val="FFFFFF"/>
                </a:solidFill>
                <a:latin typeface="Times New Roman" panose="02020603050405020304" pitchFamily="18" charset="0"/>
                <a:cs typeface="Times New Roman" panose="02020603050405020304" pitchFamily="18" charset="0"/>
              </a:rPr>
              <a:t>How does this work?</a:t>
            </a: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F2C0D64-17A1-4C52-9F52-7235E0A5789B}"/>
              </a:ext>
            </a:extLst>
          </p:cNvPr>
          <p:cNvSpPr>
            <a:spLocks noGrp="1"/>
          </p:cNvSpPr>
          <p:nvPr>
            <p:ph idx="1"/>
          </p:nvPr>
        </p:nvSpPr>
        <p:spPr>
          <a:xfrm>
            <a:off x="3837829" y="391752"/>
            <a:ext cx="5048231" cy="6044461"/>
          </a:xfrm>
        </p:spPr>
        <p:txBody>
          <a:bodyPr vert="horz" lIns="91440" tIns="45720" rIns="91440" bIns="45720" rtlCol="0" anchor="ctr">
            <a:noAutofit/>
          </a:bodyPr>
          <a:lstStyle/>
          <a:p>
            <a:pPr marL="0" indent="0">
              <a:lnSpc>
                <a:spcPct val="90000"/>
              </a:lnSpc>
              <a:spcBef>
                <a:spcPts val="0"/>
              </a:spcBef>
              <a:buNone/>
            </a:pPr>
            <a:r>
              <a:rPr lang="en-US" sz="1800" b="1" u="none" strike="noStrike" baseline="0" dirty="0">
                <a:latin typeface="Times New Roman"/>
                <a:cs typeface="Times New Roman"/>
              </a:rPr>
              <a:t>Business Centers are expected to provide one-on-one technical assistance services to MBEs to support the broad goals of Business Development, Capacity Building and Navigation.</a:t>
            </a:r>
            <a:endParaRPr lang="en-US" sz="3200"/>
          </a:p>
          <a:p>
            <a:pPr marL="0" indent="0">
              <a:lnSpc>
                <a:spcPct val="90000"/>
              </a:lnSpc>
              <a:spcBef>
                <a:spcPts val="0"/>
              </a:spcBef>
              <a:buNone/>
            </a:pPr>
            <a:endParaRPr lang="en-US" sz="1800" b="1" i="0" u="none" strike="noStrike" baseline="0">
              <a:latin typeface="Times New Roman" panose="02020603050405020304" pitchFamily="18" charset="0"/>
              <a:cs typeface="Times New Roman"/>
            </a:endParaRPr>
          </a:p>
          <a:p>
            <a:pPr>
              <a:lnSpc>
                <a:spcPct val="90000"/>
              </a:lnSpc>
              <a:spcBef>
                <a:spcPts val="0"/>
              </a:spcBef>
              <a:buFont typeface="Wingdings" panose="05000000000000000000" pitchFamily="2" charset="2"/>
              <a:buChar char="§"/>
            </a:pPr>
            <a:r>
              <a:rPr lang="en-US" sz="1400" b="0" i="0" u="none" strike="noStrike" baseline="0" dirty="0">
                <a:latin typeface="Times New Roman"/>
                <a:cs typeface="Times New Roman"/>
              </a:rPr>
              <a:t>They also should ensure that they are developing targeted programming and services </a:t>
            </a:r>
            <a:r>
              <a:rPr lang="en-US" sz="1400" dirty="0">
                <a:latin typeface="Times New Roman"/>
                <a:cs typeface="Times New Roman"/>
              </a:rPr>
              <a:t>specific to</a:t>
            </a:r>
            <a:r>
              <a:rPr lang="en-US" sz="1400" b="0" i="0" u="none" strike="noStrike" baseline="0" dirty="0">
                <a:latin typeface="Times New Roman"/>
                <a:cs typeface="Times New Roman"/>
              </a:rPr>
              <a:t> the needs of the MBEs in the Center’s service area. A Business Center should </a:t>
            </a:r>
            <a:r>
              <a:rPr lang="en-US" sz="1400" dirty="0">
                <a:latin typeface="Times New Roman"/>
                <a:cs typeface="Times New Roman"/>
              </a:rPr>
              <a:t>therefore have</a:t>
            </a:r>
            <a:r>
              <a:rPr lang="en-US" sz="1400" b="0" i="0" u="none" strike="noStrike" baseline="0" dirty="0">
                <a:latin typeface="Times New Roman"/>
                <a:cs typeface="Times New Roman"/>
              </a:rPr>
              <a:t> a sophisticated knowledge of the needs of targeted MBEs and a plan for how </a:t>
            </a:r>
            <a:r>
              <a:rPr lang="en-US" sz="1400" dirty="0">
                <a:latin typeface="Times New Roman"/>
                <a:cs typeface="Times New Roman"/>
              </a:rPr>
              <a:t>the Business</a:t>
            </a:r>
            <a:r>
              <a:rPr lang="en-US" sz="1400" b="0" i="0" u="none" strike="noStrike" baseline="0" dirty="0">
                <a:latin typeface="Times New Roman"/>
                <a:cs typeface="Times New Roman"/>
              </a:rPr>
              <a:t> Center will provide programming and services to meet those needs.</a:t>
            </a:r>
          </a:p>
          <a:p>
            <a:pPr marL="0" indent="0">
              <a:lnSpc>
                <a:spcPct val="90000"/>
              </a:lnSpc>
              <a:spcBef>
                <a:spcPts val="0"/>
              </a:spcBef>
              <a:buNone/>
            </a:pPr>
            <a:endParaRPr lang="en-US" sz="1400" b="0" i="0" u="none" strike="noStrike" baseline="0" dirty="0">
              <a:latin typeface="Times New Roman" panose="02020603050405020304" pitchFamily="18" charset="0"/>
              <a:cs typeface="Times New Roman"/>
            </a:endParaRPr>
          </a:p>
          <a:p>
            <a:pPr marL="0" indent="0">
              <a:lnSpc>
                <a:spcPct val="90000"/>
              </a:lnSpc>
              <a:spcBef>
                <a:spcPts val="0"/>
              </a:spcBef>
              <a:buNone/>
            </a:pPr>
            <a:r>
              <a:rPr lang="en-US" sz="1800" b="1" u="sng" strike="noStrike" baseline="0" dirty="0">
                <a:latin typeface="Times New Roman"/>
                <a:cs typeface="Times New Roman"/>
              </a:rPr>
              <a:t>For example:</a:t>
            </a:r>
            <a:r>
              <a:rPr lang="en-US" sz="1800" b="0" u="none" strike="noStrike" baseline="0" dirty="0">
                <a:latin typeface="Times New Roman"/>
                <a:cs typeface="Times New Roman"/>
              </a:rPr>
              <a:t> </a:t>
            </a:r>
            <a:endParaRPr lang="en-US" sz="1800" dirty="0">
              <a:latin typeface="Times New Roman"/>
              <a:cs typeface="Times New Roman"/>
            </a:endParaRPr>
          </a:p>
          <a:p>
            <a:pPr marL="0" indent="0">
              <a:lnSpc>
                <a:spcPct val="90000"/>
              </a:lnSpc>
              <a:spcBef>
                <a:spcPts val="0"/>
              </a:spcBef>
              <a:buNone/>
            </a:pPr>
            <a:r>
              <a:rPr lang="en-US" sz="1400" b="0" i="0" u="none" strike="noStrike" baseline="0" dirty="0">
                <a:latin typeface="Times New Roman"/>
                <a:cs typeface="Times New Roman"/>
              </a:rPr>
              <a:t>A Business Center may target services to construction firms seeking to </a:t>
            </a:r>
            <a:r>
              <a:rPr lang="en-US" sz="1400" dirty="0">
                <a:latin typeface="Times New Roman"/>
                <a:cs typeface="Times New Roman"/>
              </a:rPr>
              <a:t>scale operations</a:t>
            </a:r>
            <a:r>
              <a:rPr lang="en-US" sz="1400" b="0" i="0" u="none" strike="noStrike" baseline="0" dirty="0">
                <a:latin typeface="Times New Roman"/>
                <a:cs typeface="Times New Roman"/>
              </a:rPr>
              <a:t>. The Business Center might propose to focus business development services </a:t>
            </a:r>
            <a:r>
              <a:rPr lang="en-US" sz="1400" dirty="0">
                <a:latin typeface="Times New Roman"/>
                <a:cs typeface="Times New Roman"/>
              </a:rPr>
              <a:t>on state</a:t>
            </a:r>
            <a:r>
              <a:rPr lang="en-US" sz="1400" b="0" i="0" u="none" strike="noStrike" baseline="0" dirty="0">
                <a:latin typeface="Times New Roman"/>
                <a:cs typeface="Times New Roman"/>
              </a:rPr>
              <a:t> and local procurement opportunities, and provide technical assistance focused </a:t>
            </a:r>
            <a:r>
              <a:rPr lang="en-US" sz="1400" dirty="0">
                <a:latin typeface="Times New Roman"/>
                <a:cs typeface="Times New Roman"/>
              </a:rPr>
              <a:t>on bonding</a:t>
            </a:r>
            <a:r>
              <a:rPr lang="en-US" sz="1400" b="0" i="0" u="none" strike="noStrike" baseline="0" dirty="0">
                <a:latin typeface="Times New Roman"/>
                <a:cs typeface="Times New Roman"/>
              </a:rPr>
              <a:t>. Alternatively, a Business Center may target services to local MBEs in the </a:t>
            </a:r>
            <a:r>
              <a:rPr lang="en-US" sz="1400" dirty="0">
                <a:latin typeface="Times New Roman"/>
                <a:cs typeface="Times New Roman"/>
              </a:rPr>
              <a:t>service sector</a:t>
            </a:r>
            <a:r>
              <a:rPr lang="en-US" sz="1400" b="0" i="0" u="none" strike="noStrike" baseline="0" dirty="0">
                <a:latin typeface="Times New Roman"/>
                <a:cs typeface="Times New Roman"/>
              </a:rPr>
              <a:t> and may target technical assistance to operations and workforce development.</a:t>
            </a:r>
            <a:endParaRPr lang="en-US" sz="1400"/>
          </a:p>
        </p:txBody>
      </p:sp>
      <p:sp>
        <p:nvSpPr>
          <p:cNvPr id="4" name="Footer Placeholder 3">
            <a:extLst>
              <a:ext uri="{FF2B5EF4-FFF2-40B4-BE49-F238E27FC236}">
                <a16:creationId xmlns:a16="http://schemas.microsoft.com/office/drawing/2014/main" id="{819223C9-19BB-4770-886F-60AA2E8054BC}"/>
              </a:ext>
            </a:extLst>
          </p:cNvPr>
          <p:cNvSpPr>
            <a:spLocks noGrp="1"/>
          </p:cNvSpPr>
          <p:nvPr>
            <p:ph type="ftr" sz="quarter" idx="11"/>
          </p:nvPr>
        </p:nvSpPr>
        <p:spPr>
          <a:xfrm>
            <a:off x="3837828" y="5883275"/>
            <a:ext cx="3404514" cy="365125"/>
          </a:xfrm>
        </p:spPr>
        <p:txBody>
          <a:bodyPr>
            <a:normAutofit/>
          </a:bodyPr>
          <a:lstStyle/>
          <a:p>
            <a:pPr>
              <a:lnSpc>
                <a:spcPct val="90000"/>
              </a:lnSpc>
              <a:spcAft>
                <a:spcPts val="600"/>
              </a:spcAft>
            </a:pPr>
            <a:r>
              <a:rPr lang="en-US" sz="700"/>
              <a:t>
              </a:t>
            </a:r>
          </a:p>
        </p:txBody>
      </p:sp>
      <p:pic>
        <p:nvPicPr>
          <p:cNvPr id="6" name="Picture 6">
            <a:extLst>
              <a:ext uri="{FF2B5EF4-FFF2-40B4-BE49-F238E27FC236}">
                <a16:creationId xmlns:a16="http://schemas.microsoft.com/office/drawing/2014/main" id="{5BB0532B-9BBF-1644-13C9-ECEDC0A827D5}"/>
              </a:ext>
            </a:extLst>
          </p:cNvPr>
          <p:cNvPicPr>
            <a:picLocks noChangeAspect="1"/>
          </p:cNvPicPr>
          <p:nvPr/>
        </p:nvPicPr>
        <p:blipFill>
          <a:blip r:embed="rId3"/>
          <a:stretch>
            <a:fillRect/>
          </a:stretch>
        </p:blipFill>
        <p:spPr>
          <a:xfrm>
            <a:off x="66537" y="67031"/>
            <a:ext cx="1678653" cy="1497441"/>
          </a:xfrm>
          <a:prstGeom prst="rect">
            <a:avLst/>
          </a:prstGeom>
        </p:spPr>
      </p:pic>
    </p:spTree>
    <p:extLst>
      <p:ext uri="{BB962C8B-B14F-4D97-AF65-F5344CB8AC3E}">
        <p14:creationId xmlns:p14="http://schemas.microsoft.com/office/powerpoint/2010/main" val="17704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372084" y="685801"/>
            <a:ext cx="2057400" cy="5105400"/>
          </a:xfrm>
        </p:spPr>
        <p:txBody>
          <a:bodyPr>
            <a:normAutofit/>
          </a:bodyPr>
          <a:lstStyle/>
          <a:p>
            <a:pPr algn="l"/>
            <a:r>
              <a:rPr lang="en-US" sz="2800" b="1">
                <a:solidFill>
                  <a:srgbClr val="FFFFFF"/>
                </a:solidFill>
                <a:latin typeface="Times New Roman"/>
                <a:cs typeface="Times New Roman"/>
              </a:rPr>
              <a:t>Are there any differences </a:t>
            </a:r>
            <a:br>
              <a:rPr lang="en-US" sz="2800" b="1">
                <a:solidFill>
                  <a:srgbClr val="FFFFFF"/>
                </a:solidFill>
                <a:latin typeface="Times New Roman"/>
                <a:cs typeface="Times New Roman"/>
              </a:rPr>
            </a:br>
            <a:r>
              <a:rPr lang="en-US" sz="2800" b="1">
                <a:solidFill>
                  <a:srgbClr val="FFFFFF"/>
                </a:solidFill>
                <a:latin typeface="Times New Roman"/>
                <a:cs typeface="Times New Roman"/>
              </a:rPr>
              <a:t>in this NOFO?</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p:cNvSpPr>
            <a:spLocks noGrp="1"/>
          </p:cNvSpPr>
          <p:nvPr>
            <p:ph idx="1"/>
          </p:nvPr>
        </p:nvSpPr>
        <p:spPr>
          <a:xfrm>
            <a:off x="3837829" y="685801"/>
            <a:ext cx="4789439" cy="5105400"/>
          </a:xfrm>
        </p:spPr>
        <p:txBody>
          <a:bodyPr>
            <a:normAutofit/>
          </a:bodyPr>
          <a:lstStyle/>
          <a:p>
            <a:pPr>
              <a:buFont typeface="Wingdings" panose="05000000000000000000" pitchFamily="2" charset="2"/>
              <a:buChar char="§"/>
            </a:pPr>
            <a:r>
              <a:rPr lang="en-US" sz="1800" dirty="0">
                <a:latin typeface="Times New Roman"/>
                <a:cs typeface="Times New Roman"/>
              </a:rPr>
              <a:t>YES! Interested applicant should note that there are a few significant differences and new requirements for this Business Center competition. Interested applicants are encouraged to review the NOFO in its entirety to ensure their application and program design are consistent with this funding opportunity. </a:t>
            </a:r>
            <a:endParaRPr lang="en-US" sz="1800"/>
          </a:p>
          <a:p>
            <a:pPr marL="0" indent="0">
              <a:buNone/>
            </a:pPr>
            <a:endParaRPr lang="en-US" sz="1700">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C05622B2-60A2-C3EB-338C-B9239B80FA5F}"/>
              </a:ext>
            </a:extLst>
          </p:cNvPr>
          <p:cNvPicPr>
            <a:picLocks noChangeAspect="1"/>
          </p:cNvPicPr>
          <p:nvPr/>
        </p:nvPicPr>
        <p:blipFill>
          <a:blip r:embed="rId3"/>
          <a:stretch>
            <a:fillRect/>
          </a:stretch>
        </p:blipFill>
        <p:spPr>
          <a:xfrm>
            <a:off x="57052" y="57546"/>
            <a:ext cx="1735565" cy="1554353"/>
          </a:xfrm>
          <a:prstGeom prst="rect">
            <a:avLst/>
          </a:prstGeom>
        </p:spPr>
      </p:pic>
    </p:spTree>
    <p:extLst>
      <p:ext uri="{BB962C8B-B14F-4D97-AF65-F5344CB8AC3E}">
        <p14:creationId xmlns:p14="http://schemas.microsoft.com/office/powerpoint/2010/main" val="38581839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21D7B38-FF7E-49D7-B3FC-2BCA7FA0E0C4}"/>
              </a:ext>
            </a:extLst>
          </p:cNvPr>
          <p:cNvSpPr>
            <a:spLocks noGrp="1"/>
          </p:cNvSpPr>
          <p:nvPr>
            <p:ph type="title"/>
          </p:nvPr>
        </p:nvSpPr>
        <p:spPr>
          <a:xfrm>
            <a:off x="372084" y="685801"/>
            <a:ext cx="2057400" cy="5105400"/>
          </a:xfrm>
        </p:spPr>
        <p:txBody>
          <a:bodyPr>
            <a:normAutofit/>
          </a:bodyPr>
          <a:lstStyle/>
          <a:p>
            <a:pPr algn="l"/>
            <a:r>
              <a:rPr lang="en-US" sz="2800" b="1">
                <a:solidFill>
                  <a:srgbClr val="FFFFFF"/>
                </a:solidFill>
                <a:latin typeface="Times New Roman" panose="02020603050405020304" pitchFamily="18" charset="0"/>
                <a:cs typeface="Times New Roman" panose="02020603050405020304" pitchFamily="18" charset="0"/>
              </a:rPr>
              <a:t>Differences for this NOFO</a:t>
            </a:r>
            <a:endParaRPr lang="en-US" sz="2800">
              <a:solidFill>
                <a:srgbClr val="FFFFFF"/>
              </a:solidFill>
            </a:endParaRPr>
          </a:p>
        </p:txBody>
      </p:sp>
      <p:grpSp>
        <p:nvGrpSpPr>
          <p:cNvPr id="14" name="Group 13">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2251156-43F0-4325-9032-DA7D445E37FF}"/>
              </a:ext>
            </a:extLst>
          </p:cNvPr>
          <p:cNvSpPr>
            <a:spLocks noGrp="1"/>
          </p:cNvSpPr>
          <p:nvPr>
            <p:ph idx="1"/>
          </p:nvPr>
        </p:nvSpPr>
        <p:spPr>
          <a:xfrm>
            <a:off x="3837829" y="685801"/>
            <a:ext cx="4789439" cy="5921151"/>
          </a:xfrm>
        </p:spPr>
        <p:txBody>
          <a:bodyPr>
            <a:normAutofit lnSpcReduction="10000"/>
          </a:bodyPr>
          <a:lstStyle/>
          <a:p>
            <a:pPr marL="0" indent="0">
              <a:lnSpc>
                <a:spcPct val="90000"/>
              </a:lnSpc>
              <a:buNone/>
            </a:pPr>
            <a:endParaRPr lang="en-US" sz="1400" dirty="0">
              <a:latin typeface="Times New Roman" panose="02020603050405020304" pitchFamily="18" charset="0"/>
              <a:cs typeface="Times New Roman" panose="02020603050405020304" pitchFamily="18" charset="0"/>
            </a:endParaRPr>
          </a:p>
          <a:p>
            <a:pPr marL="0" indent="0">
              <a:lnSpc>
                <a:spcPct val="90000"/>
              </a:lnSpc>
              <a:buNone/>
            </a:pPr>
            <a:r>
              <a:rPr lang="en-US" sz="1800" b="1" u="sng" dirty="0">
                <a:latin typeface="Times New Roman"/>
                <a:cs typeface="Times New Roman"/>
              </a:rPr>
              <a:t>Some examples of differences:</a:t>
            </a:r>
          </a:p>
          <a:p>
            <a:pPr>
              <a:lnSpc>
                <a:spcPct val="90000"/>
              </a:lnSpc>
              <a:buFont typeface="Wingdings"/>
              <a:buChar char="§"/>
            </a:pPr>
            <a:endParaRPr lang="en-US" sz="1600" b="1" u="sng">
              <a:latin typeface="Times New Roman"/>
              <a:cs typeface="Times New Roman"/>
            </a:endParaRPr>
          </a:p>
          <a:p>
            <a:pPr>
              <a:lnSpc>
                <a:spcPct val="90000"/>
              </a:lnSpc>
              <a:buFont typeface="Wingdings"/>
              <a:buChar char="§"/>
            </a:pPr>
            <a:r>
              <a:rPr lang="en-US" sz="1400" dirty="0">
                <a:latin typeface="Times New Roman"/>
                <a:cs typeface="Times New Roman"/>
              </a:rPr>
              <a:t>Program priorities have been updated to include “Navigation”, in which the Business Centers must facilitate referrals and connections to an ecosystem of organizations that can support MBE growth and competitiveness. </a:t>
            </a:r>
            <a:endParaRPr lang="en-US" sz="1400" dirty="0">
              <a:latin typeface="Times New Roman" panose="02020603050405020304" pitchFamily="18" charset="0"/>
              <a:cs typeface="Times New Roman" panose="02020603050405020304" pitchFamily="18" charset="0"/>
            </a:endParaRPr>
          </a:p>
          <a:p>
            <a:pPr>
              <a:lnSpc>
                <a:spcPct val="90000"/>
              </a:lnSpc>
              <a:buFont typeface="Wingdings"/>
              <a:buChar char="§"/>
            </a:pPr>
            <a:r>
              <a:rPr lang="en-US" sz="1400" dirty="0">
                <a:latin typeface="Times New Roman"/>
                <a:cs typeface="Times New Roman"/>
              </a:rPr>
              <a:t>As part of those navigation services, Business Centers are required to provide proof of a referral relationship with at least one community-based organization with their application. </a:t>
            </a:r>
          </a:p>
          <a:p>
            <a:pPr>
              <a:lnSpc>
                <a:spcPct val="90000"/>
              </a:lnSpc>
              <a:buFont typeface="Wingdings"/>
              <a:buChar char="§"/>
            </a:pPr>
            <a:r>
              <a:rPr lang="en-US" sz="1400" dirty="0">
                <a:latin typeface="Times New Roman"/>
                <a:cs typeface="Times New Roman"/>
              </a:rPr>
              <a:t>Performance measures have been updated, including the addition of a measure related to supporting MBEs’ ability to compete for projects and resources stemming from the Infrastructure Investment and Jobs Act and/or those in federally designated distressed areas.</a:t>
            </a:r>
          </a:p>
          <a:p>
            <a:pPr>
              <a:lnSpc>
                <a:spcPct val="90000"/>
              </a:lnSpc>
              <a:buFont typeface="Wingdings"/>
              <a:buChar char="§"/>
            </a:pPr>
            <a:r>
              <a:rPr lang="en-US" sz="1400" dirty="0">
                <a:latin typeface="Times New Roman"/>
                <a:cs typeface="Times New Roman"/>
              </a:rPr>
              <a:t>Applicant Narrative requirements have been updated to require applicants to demonstrate knowledge of the community that the applicant proposes to serve and its needs, as well as the ability to conduct effective outreach to that community. </a:t>
            </a:r>
            <a:endParaRPr lang="en-US" sz="1400" dirty="0">
              <a:latin typeface="Times New Roman" panose="02020603050405020304" pitchFamily="18" charset="0"/>
              <a:cs typeface="Times New Roman" panose="02020603050405020304" pitchFamily="18" charset="0"/>
            </a:endParaRPr>
          </a:p>
          <a:p>
            <a:pPr>
              <a:lnSpc>
                <a:spcPct val="90000"/>
              </a:lnSpc>
              <a:buFont typeface="Wingdings"/>
              <a:buChar char="§"/>
            </a:pPr>
            <a:r>
              <a:rPr lang="en-US" sz="1400" dirty="0">
                <a:latin typeface="Times New Roman"/>
                <a:cs typeface="Times New Roman"/>
              </a:rPr>
              <a:t>There is no financial threshold associated with the MBEs served by the Business Center. Business Centers may now serve MBEs of any size. </a:t>
            </a:r>
            <a:endParaRPr lang="en-US" sz="1400" dirty="0">
              <a:latin typeface="Times New Roman" panose="02020603050405020304" pitchFamily="18" charset="0"/>
              <a:cs typeface="Times New Roman" panose="02020603050405020304" pitchFamily="18" charset="0"/>
            </a:endParaRPr>
          </a:p>
          <a:p>
            <a:pPr>
              <a:lnSpc>
                <a:spcPct val="90000"/>
              </a:lnSpc>
              <a:buFont typeface="Wingdings"/>
              <a:buChar char="§"/>
            </a:pPr>
            <a:r>
              <a:rPr lang="en-US" sz="1400" dirty="0">
                <a:latin typeface="Times New Roman"/>
                <a:cs typeface="Times New Roman"/>
              </a:rPr>
              <a:t>Requiring the cost match in all years of the grant.</a:t>
            </a:r>
          </a:p>
          <a:p>
            <a:pPr>
              <a:lnSpc>
                <a:spcPct val="90000"/>
              </a:lnSpc>
              <a:buFont typeface="Wingdings"/>
              <a:buChar char="§"/>
            </a:pPr>
            <a:endParaRPr lang="en-US" sz="1300"/>
          </a:p>
        </p:txBody>
      </p:sp>
      <p:sp>
        <p:nvSpPr>
          <p:cNvPr id="4" name="Footer Placeholder 3">
            <a:extLst>
              <a:ext uri="{FF2B5EF4-FFF2-40B4-BE49-F238E27FC236}">
                <a16:creationId xmlns:a16="http://schemas.microsoft.com/office/drawing/2014/main" id="{A4EEDF01-56D9-4D02-A325-1044C9A085A3}"/>
              </a:ext>
            </a:extLst>
          </p:cNvPr>
          <p:cNvSpPr>
            <a:spLocks noGrp="1"/>
          </p:cNvSpPr>
          <p:nvPr>
            <p:ph type="ftr" sz="quarter" idx="11"/>
          </p:nvPr>
        </p:nvSpPr>
        <p:spPr>
          <a:xfrm>
            <a:off x="3837828" y="5883275"/>
            <a:ext cx="3404514" cy="365125"/>
          </a:xfrm>
        </p:spPr>
        <p:txBody>
          <a:bodyPr>
            <a:normAutofit/>
          </a:bodyPr>
          <a:lstStyle/>
          <a:p>
            <a:pPr>
              <a:lnSpc>
                <a:spcPct val="90000"/>
              </a:lnSpc>
              <a:spcAft>
                <a:spcPts val="600"/>
              </a:spcAft>
            </a:pPr>
            <a:r>
              <a:rPr lang="en-US" sz="700"/>
              <a:t>
              </a:t>
            </a:r>
          </a:p>
        </p:txBody>
      </p:sp>
      <p:pic>
        <p:nvPicPr>
          <p:cNvPr id="24" name="Picture 24">
            <a:extLst>
              <a:ext uri="{FF2B5EF4-FFF2-40B4-BE49-F238E27FC236}">
                <a16:creationId xmlns:a16="http://schemas.microsoft.com/office/drawing/2014/main" id="{A741238B-2A8B-8BA0-B5A8-D200A74E1B92}"/>
              </a:ext>
            </a:extLst>
          </p:cNvPr>
          <p:cNvPicPr>
            <a:picLocks noChangeAspect="1"/>
          </p:cNvPicPr>
          <p:nvPr/>
        </p:nvPicPr>
        <p:blipFill>
          <a:blip r:embed="rId3"/>
          <a:stretch>
            <a:fillRect/>
          </a:stretch>
        </p:blipFill>
        <p:spPr>
          <a:xfrm>
            <a:off x="66537" y="67031"/>
            <a:ext cx="1583799" cy="1421557"/>
          </a:xfrm>
          <a:prstGeom prst="rect">
            <a:avLst/>
          </a:prstGeom>
        </p:spPr>
      </p:pic>
    </p:spTree>
    <p:extLst>
      <p:ext uri="{BB962C8B-B14F-4D97-AF65-F5344CB8AC3E}">
        <p14:creationId xmlns:p14="http://schemas.microsoft.com/office/powerpoint/2010/main" val="267894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Questions?</a:t>
            </a:r>
            <a:endParaRPr lang="en-US" sz="2800"/>
          </a:p>
        </p:txBody>
      </p:sp>
      <p:sp>
        <p:nvSpPr>
          <p:cNvPr id="4" name="TextBox 3"/>
          <p:cNvSpPr txBox="1"/>
          <p:nvPr/>
        </p:nvSpPr>
        <p:spPr>
          <a:xfrm>
            <a:off x="4216454" y="6467403"/>
            <a:ext cx="364203"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23</a:t>
            </a:r>
          </a:p>
        </p:txBody>
      </p:sp>
      <p:pic>
        <p:nvPicPr>
          <p:cNvPr id="8" name="Picture 8">
            <a:extLst>
              <a:ext uri="{FF2B5EF4-FFF2-40B4-BE49-F238E27FC236}">
                <a16:creationId xmlns:a16="http://schemas.microsoft.com/office/drawing/2014/main" id="{F7C745EA-DA9E-CC10-3E61-FDD9158EE616}"/>
              </a:ext>
            </a:extLst>
          </p:cNvPr>
          <p:cNvPicPr>
            <a:picLocks noChangeAspect="1"/>
          </p:cNvPicPr>
          <p:nvPr/>
        </p:nvPicPr>
        <p:blipFill>
          <a:blip r:embed="rId2"/>
          <a:stretch>
            <a:fillRect/>
          </a:stretch>
        </p:blipFill>
        <p:spPr>
          <a:xfrm>
            <a:off x="152400" y="1248282"/>
            <a:ext cx="8810444" cy="5152190"/>
          </a:xfrm>
          <a:prstGeom prst="rect">
            <a:avLst/>
          </a:prstGeom>
        </p:spPr>
      </p:pic>
    </p:spTree>
    <p:extLst>
      <p:ext uri="{BB962C8B-B14F-4D97-AF65-F5344CB8AC3E}">
        <p14:creationId xmlns:p14="http://schemas.microsoft.com/office/powerpoint/2010/main" val="83280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35" y="452888"/>
            <a:ext cx="6425082" cy="989306"/>
          </a:xfrm>
        </p:spPr>
        <p:txBody>
          <a:bodyPr>
            <a:normAutofit/>
          </a:bodyPr>
          <a:lstStyle/>
          <a:p>
            <a:pPr marL="0" indent="0" algn="ctr">
              <a:buNone/>
            </a:pPr>
            <a:r>
              <a:rPr lang="en-US" sz="2800" b="1">
                <a:solidFill>
                  <a:schemeClr val="bg1"/>
                </a:solidFill>
                <a:latin typeface="Times New Roman"/>
                <a:cs typeface="Times New Roman"/>
              </a:rPr>
              <a:t>Don't Forget!</a:t>
            </a:r>
          </a:p>
        </p:txBody>
      </p:sp>
      <p:sp>
        <p:nvSpPr>
          <p:cNvPr id="4" name="TextBox 3"/>
          <p:cNvSpPr txBox="1"/>
          <p:nvPr/>
        </p:nvSpPr>
        <p:spPr>
          <a:xfrm>
            <a:off x="4216454" y="6467403"/>
            <a:ext cx="364203"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23</a:t>
            </a:r>
          </a:p>
        </p:txBody>
      </p:sp>
      <p:pic>
        <p:nvPicPr>
          <p:cNvPr id="3" name="Picture 4">
            <a:extLst>
              <a:ext uri="{FF2B5EF4-FFF2-40B4-BE49-F238E27FC236}">
                <a16:creationId xmlns:a16="http://schemas.microsoft.com/office/drawing/2014/main" id="{19F51462-747F-5647-5F6E-B34748E44F76}"/>
              </a:ext>
            </a:extLst>
          </p:cNvPr>
          <p:cNvPicPr>
            <a:picLocks noChangeAspect="1"/>
          </p:cNvPicPr>
          <p:nvPr/>
        </p:nvPicPr>
        <p:blipFill rotWithShape="1">
          <a:blip r:embed="rId3"/>
          <a:srcRect t="633" r="24761" b="1221"/>
          <a:stretch/>
        </p:blipFill>
        <p:spPr>
          <a:xfrm>
            <a:off x="466817" y="1435060"/>
            <a:ext cx="3815340" cy="4984111"/>
          </a:xfrm>
          <a:prstGeom prst="rect">
            <a:avLst/>
          </a:prstGeom>
        </p:spPr>
      </p:pic>
      <p:sp>
        <p:nvSpPr>
          <p:cNvPr id="5" name="TextBox 4">
            <a:extLst>
              <a:ext uri="{FF2B5EF4-FFF2-40B4-BE49-F238E27FC236}">
                <a16:creationId xmlns:a16="http://schemas.microsoft.com/office/drawing/2014/main" id="{E6863AB3-CD62-B164-9573-798216ED8AED}"/>
              </a:ext>
            </a:extLst>
          </p:cNvPr>
          <p:cNvSpPr txBox="1"/>
          <p:nvPr/>
        </p:nvSpPr>
        <p:spPr>
          <a:xfrm>
            <a:off x="4350588" y="1672138"/>
            <a:ext cx="4339085" cy="455509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lang="en-US" sz="2000" b="1">
                <a:latin typeface="Times New Roman"/>
                <a:cs typeface="Times New Roman"/>
              </a:rPr>
              <a:t>Pre-Application Conferences 3 &amp; 4</a:t>
            </a:r>
            <a:endParaRPr lang="en-US" sz="2000">
              <a:ea typeface="+mn-lt"/>
              <a:cs typeface="+mn-lt"/>
            </a:endParaRPr>
          </a:p>
          <a:p>
            <a:pPr marL="285750" indent="-285750">
              <a:spcAft>
                <a:spcPts val="600"/>
              </a:spcAft>
              <a:buFont typeface="Arial,Sans-Serif"/>
              <a:buChar char="•"/>
            </a:pPr>
            <a:r>
              <a:rPr lang="en-US" sz="2000" b="1">
                <a:latin typeface="Times New Roman"/>
                <a:cs typeface="Times New Roman"/>
              </a:rPr>
              <a:t>May 10th</a:t>
            </a:r>
            <a:r>
              <a:rPr lang="en-US" sz="2000">
                <a:latin typeface="Times New Roman"/>
                <a:cs typeface="Times New Roman"/>
              </a:rPr>
              <a:t>, 2:00-3:00 p.m. ET -  Budget Pitfalls &amp; Examples</a:t>
            </a:r>
            <a:endParaRPr lang="en-US" sz="2000">
              <a:ea typeface="+mn-lt"/>
              <a:cs typeface="+mn-lt"/>
            </a:endParaRPr>
          </a:p>
          <a:p>
            <a:pPr marL="285750" indent="-285750">
              <a:spcAft>
                <a:spcPts val="600"/>
              </a:spcAft>
              <a:buFont typeface="Arial,Sans-Serif"/>
              <a:buChar char="•"/>
            </a:pPr>
            <a:r>
              <a:rPr lang="en-US" sz="2000" b="1">
                <a:latin typeface="Times New Roman"/>
                <a:cs typeface="Times New Roman"/>
              </a:rPr>
              <a:t>May 17th</a:t>
            </a:r>
            <a:r>
              <a:rPr lang="en-US" sz="2000">
                <a:latin typeface="Times New Roman"/>
                <a:cs typeface="Times New Roman"/>
              </a:rPr>
              <a:t>, 2:00-3:00 p.m. ET - Measuring Success &amp; Final Q&amp;A</a:t>
            </a:r>
            <a:endParaRPr lang="en-US" sz="2000">
              <a:ea typeface="+mn-lt"/>
              <a:cs typeface="+mn-lt"/>
            </a:endParaRPr>
          </a:p>
          <a:p>
            <a:pPr>
              <a:spcAft>
                <a:spcPts val="600"/>
              </a:spcAft>
            </a:pPr>
            <a:r>
              <a:rPr lang="en-US" sz="2000" i="1">
                <a:latin typeface="Times New Roman"/>
                <a:cs typeface="Times New Roman"/>
              </a:rPr>
              <a:t>Register at least 24 hours in advance at </a:t>
            </a:r>
            <a:r>
              <a:rPr lang="en-US" sz="2000" i="1">
                <a:latin typeface="Times New Roman"/>
                <a:cs typeface="Times New Roman"/>
                <a:hlinkClick r:id="rId4"/>
              </a:rPr>
              <a:t>www.mbda.gov</a:t>
            </a:r>
            <a:r>
              <a:rPr lang="en-US" sz="2000" i="1">
                <a:latin typeface="Times New Roman"/>
                <a:cs typeface="Times New Roman"/>
              </a:rPr>
              <a:t> </a:t>
            </a:r>
            <a:endParaRPr lang="en-US" sz="2000">
              <a:ea typeface="+mn-lt"/>
              <a:cs typeface="+mn-lt"/>
            </a:endParaRPr>
          </a:p>
          <a:p>
            <a:pPr>
              <a:spcAft>
                <a:spcPts val="600"/>
              </a:spcAft>
            </a:pPr>
            <a:endParaRPr lang="en-US" sz="2000" b="1">
              <a:latin typeface="Times New Roman"/>
              <a:cs typeface="Arial"/>
            </a:endParaRPr>
          </a:p>
          <a:p>
            <a:pPr>
              <a:spcAft>
                <a:spcPts val="600"/>
              </a:spcAft>
            </a:pPr>
            <a:r>
              <a:rPr lang="en-US" sz="2000" b="1">
                <a:latin typeface="Times New Roman"/>
                <a:cs typeface="Arial"/>
              </a:rPr>
              <a:t>Agency Contact</a:t>
            </a:r>
            <a:endParaRPr lang="en-US" sz="2000"/>
          </a:p>
          <a:p>
            <a:r>
              <a:rPr lang="en-US" sz="2000">
                <a:latin typeface="Times New Roman"/>
                <a:cs typeface="Times New Roman"/>
              </a:rPr>
              <a:t>Mrs. Nakita Chambers</a:t>
            </a:r>
            <a:endParaRPr lang="en-US" sz="2000">
              <a:ea typeface="+mn-lt"/>
              <a:cs typeface="+mn-lt"/>
            </a:endParaRPr>
          </a:p>
          <a:p>
            <a:r>
              <a:rPr lang="en-US" sz="2000">
                <a:latin typeface="Times New Roman"/>
                <a:cs typeface="Times New Roman"/>
              </a:rPr>
              <a:t>MBDA Program Manager</a:t>
            </a:r>
            <a:endParaRPr lang="en-US" sz="2000">
              <a:ea typeface="+mn-lt"/>
              <a:cs typeface="+mn-lt"/>
            </a:endParaRPr>
          </a:p>
          <a:p>
            <a:pPr marL="285750" indent="-285750">
              <a:buFont typeface="Arial"/>
              <a:buChar char="•"/>
            </a:pPr>
            <a:r>
              <a:rPr lang="en-US" sz="2000">
                <a:latin typeface="Times New Roman"/>
                <a:cs typeface="Times New Roman"/>
              </a:rPr>
              <a:t>Email: </a:t>
            </a:r>
            <a:r>
              <a:rPr lang="en-US" sz="2000">
                <a:latin typeface="Times New Roman"/>
                <a:cs typeface="Times New Roman"/>
                <a:hlinkClick r:id="rId5"/>
              </a:rPr>
              <a:t>nchambers@mbda.gov</a:t>
            </a:r>
            <a:endParaRPr lang="en-US" sz="2000">
              <a:ea typeface="+mn-lt"/>
              <a:cs typeface="+mn-lt"/>
            </a:endParaRPr>
          </a:p>
          <a:p>
            <a:pPr marL="285750" indent="-285750">
              <a:buFont typeface="Arial"/>
              <a:buChar char="•"/>
            </a:pPr>
            <a:r>
              <a:rPr lang="en-US" sz="2000">
                <a:latin typeface="Times New Roman"/>
                <a:cs typeface="Times New Roman"/>
              </a:rPr>
              <a:t>Tel: 202-482-0065</a:t>
            </a:r>
            <a:endParaRPr lang="en-US" sz="2000"/>
          </a:p>
        </p:txBody>
      </p:sp>
    </p:spTree>
    <p:extLst>
      <p:ext uri="{BB962C8B-B14F-4D97-AF65-F5344CB8AC3E}">
        <p14:creationId xmlns:p14="http://schemas.microsoft.com/office/powerpoint/2010/main" val="233562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471E0-645D-46D4-A9B3-10560205BA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199" y="422031"/>
            <a:ext cx="8292905" cy="6045372"/>
          </a:xfrm>
          <a:prstGeom prst="rect">
            <a:avLst/>
          </a:prstGeom>
        </p:spPr>
      </p:pic>
      <p:sp>
        <p:nvSpPr>
          <p:cNvPr id="2" name="Content Placeholder 1"/>
          <p:cNvSpPr>
            <a:spLocks noGrp="1"/>
          </p:cNvSpPr>
          <p:nvPr>
            <p:ph idx="1"/>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latin typeface="Times New Roman" panose="02020603050405020304" pitchFamily="18" charset="0"/>
                <a:cs typeface="Times New Roman" panose="02020603050405020304" pitchFamily="18" charset="0"/>
              </a:rPr>
              <a:t>Thank you for your participation &amp;</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Good luck!</a:t>
            </a:r>
          </a:p>
        </p:txBody>
      </p:sp>
      <p:sp>
        <p:nvSpPr>
          <p:cNvPr id="4" name="TextBox 3"/>
          <p:cNvSpPr txBox="1"/>
          <p:nvPr/>
        </p:nvSpPr>
        <p:spPr>
          <a:xfrm>
            <a:off x="4216454" y="6467403"/>
            <a:ext cx="364203"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896686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hiteboard&#10;&#10;Description automatically generated">
            <a:extLst>
              <a:ext uri="{FF2B5EF4-FFF2-40B4-BE49-F238E27FC236}">
                <a16:creationId xmlns:a16="http://schemas.microsoft.com/office/drawing/2014/main" id="{B3CD758A-979B-4DC9-A182-91B99F50E2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01643" y="2292392"/>
            <a:ext cx="2973119" cy="2085006"/>
          </a:xfrm>
          <a:prstGeom prst="rect">
            <a:avLst/>
          </a:prstGeom>
        </p:spPr>
      </p:pic>
      <p:sp>
        <p:nvSpPr>
          <p:cNvPr id="3" name="Title 2"/>
          <p:cNvSpPr>
            <a:spLocks noGrp="1"/>
          </p:cNvSpPr>
          <p:nvPr>
            <p:ph type="title"/>
          </p:nvPr>
        </p:nvSpPr>
        <p:spPr>
          <a:xfrm>
            <a:off x="513298" y="474452"/>
            <a:ext cx="6468215" cy="974786"/>
          </a:xfrm>
        </p:spPr>
        <p:txBody>
          <a:bodyPr>
            <a:normAutofit/>
          </a:bodyPr>
          <a:lstStyle/>
          <a:p>
            <a:pPr algn="l"/>
            <a:r>
              <a:rPr lang="en-US" sz="2800" b="1" dirty="0">
                <a:solidFill>
                  <a:schemeClr val="bg1"/>
                </a:solidFill>
                <a:latin typeface="Times New Roman"/>
                <a:cs typeface="Times New Roman"/>
              </a:rPr>
              <a:t>Application Review Information</a:t>
            </a:r>
          </a:p>
        </p:txBody>
      </p:sp>
      <p:sp>
        <p:nvSpPr>
          <p:cNvPr id="2" name="Content Placeholder 1"/>
          <p:cNvSpPr>
            <a:spLocks noGrp="1"/>
          </p:cNvSpPr>
          <p:nvPr>
            <p:ph idx="1"/>
          </p:nvPr>
        </p:nvSpPr>
        <p:spPr>
          <a:xfrm>
            <a:off x="606056" y="1605516"/>
            <a:ext cx="8080744" cy="4763386"/>
          </a:xfrm>
        </p:spPr>
        <p:txBody>
          <a:bodyPr>
            <a:normAutofit/>
          </a:bodyPr>
          <a:lstStyle/>
          <a:p>
            <a:pPr marL="0" indent="0">
              <a:buNone/>
            </a:pPr>
            <a:r>
              <a:rPr lang="en-US" sz="1000">
                <a:latin typeface="Times New Roman"/>
                <a:cs typeface="Times New Roman"/>
              </a:rPr>
              <a:t>Evaluation Criteria: The successful applicant will possess experience that is relevant and related to the area(s) covered by MBDA’s Priorities (see section I.B.). Each application will be evaluated based on “Agency Requirements for the Center” (see section I.B.1), and the evaluation criteria included below. It is also anticipated (although not mandatory) that the mission of the successful applicant organization will align with the mission of MBDA. The successful applicant also will ensure alignment of budget, resources, objectives, outcomes or goals, and timelines to accomplish the proposed project.</a:t>
            </a:r>
          </a:p>
          <a:p>
            <a:pPr>
              <a:buFont typeface="Wingdings" panose="05000000000000000000" pitchFamily="2" charset="2"/>
              <a:buChar char="Ø"/>
            </a:pPr>
            <a:r>
              <a:rPr lang="en-US" sz="1000">
                <a:latin typeface="Times New Roman"/>
                <a:cs typeface="Times New Roman"/>
              </a:rPr>
              <a:t>Impact of the Proposed Project (40 points)</a:t>
            </a:r>
            <a:endParaRPr lang="en-US" sz="1000">
              <a:latin typeface="Times New Roman" panose="02020603050405020304" pitchFamily="18" charset="0"/>
              <a:cs typeface="Times New Roman" panose="02020603050405020304" pitchFamily="18" charset="0"/>
            </a:endParaRPr>
          </a:p>
          <a:p>
            <a:pPr>
              <a:buClr>
                <a:srgbClr val="1287C3"/>
              </a:buClr>
              <a:buFont typeface="Wingdings" panose="05000000000000000000" pitchFamily="2" charset="2"/>
              <a:buChar char="Ø"/>
            </a:pPr>
            <a:r>
              <a:rPr lang="en-US" sz="1000">
                <a:latin typeface="Times New Roman"/>
                <a:cs typeface="Times New Roman"/>
              </a:rPr>
              <a:t>Applicant Capability (30)</a:t>
            </a:r>
          </a:p>
          <a:p>
            <a:pPr>
              <a:buClr>
                <a:srgbClr val="1287C3"/>
              </a:buClr>
              <a:buFont typeface="Wingdings" panose="05000000000000000000" pitchFamily="2" charset="2"/>
              <a:buChar char="Ø"/>
            </a:pPr>
            <a:r>
              <a:rPr lang="en-US" sz="1000">
                <a:latin typeface="Times New Roman"/>
                <a:cs typeface="Times New Roman"/>
              </a:rPr>
              <a:t>Applicant Budget (30)</a:t>
            </a:r>
          </a:p>
          <a:p>
            <a:pPr>
              <a:buFont typeface="Wingdings" panose="05000000000000000000" pitchFamily="2" charset="2"/>
              <a:buChar char="Ø"/>
            </a:pPr>
            <a:r>
              <a:rPr lang="en-US" sz="1000">
                <a:latin typeface="Times New Roman"/>
                <a:cs typeface="Times New Roman"/>
              </a:rPr>
              <a:t>Total Available Applications Points (100)</a:t>
            </a:r>
          </a:p>
          <a:p>
            <a:pPr marL="0" indent="0">
              <a:buNone/>
            </a:pPr>
            <a:r>
              <a:rPr lang="en-US" sz="1000">
                <a:latin typeface="Times New Roman"/>
                <a:cs typeface="Times New Roman"/>
              </a:rPr>
              <a:t>All applications must adhere to the submission guidelines provided in this section and section IV.B.1.a), “A Complete Application.” Omissions will result in the deduction of points from the final score according to the table below up to and including disqualification of the entire application.</a:t>
            </a:r>
          </a:p>
          <a:p>
            <a:pPr marL="0" indent="0">
              <a:buNone/>
            </a:pPr>
            <a:r>
              <a:rPr lang="en-US" sz="1000">
                <a:latin typeface="Times New Roman"/>
                <a:cs typeface="Times New Roman"/>
              </a:rPr>
              <a:t>Mandatory Item 					Failure to Adhere Shall Result In </a:t>
            </a:r>
            <a:endParaRPr lang="en-US" sz="1000">
              <a:latin typeface="Times New Roman" panose="02020603050405020304" pitchFamily="18" charset="0"/>
              <a:cs typeface="Times New Roman" panose="02020603050405020304" pitchFamily="18" charset="0"/>
            </a:endParaRPr>
          </a:p>
          <a:p>
            <a:pPr marL="0" indent="0">
              <a:buNone/>
            </a:pPr>
            <a:r>
              <a:rPr lang="en-US" sz="1000">
                <a:latin typeface="Times New Roman"/>
                <a:cs typeface="Times New Roman"/>
              </a:rPr>
              <a:t>Title Page 						(5 Point Deduction)</a:t>
            </a:r>
          </a:p>
          <a:p>
            <a:pPr marL="0" indent="0">
              <a:buNone/>
            </a:pPr>
            <a:r>
              <a:rPr lang="en-US" sz="1000">
                <a:latin typeface="Times New Roman"/>
                <a:cs typeface="Times New Roman"/>
              </a:rPr>
              <a:t>Table of Contents 					(5 Point Deduction)</a:t>
            </a:r>
          </a:p>
          <a:p>
            <a:pPr marL="0" indent="0">
              <a:buNone/>
            </a:pPr>
            <a:r>
              <a:rPr lang="en-US" sz="1000">
                <a:latin typeface="Times New Roman"/>
                <a:cs typeface="Times New Roman"/>
              </a:rPr>
              <a:t>Applicant Narrative 					(Disqualification)</a:t>
            </a:r>
          </a:p>
          <a:p>
            <a:pPr marL="0" indent="0">
              <a:buNone/>
            </a:pPr>
            <a:r>
              <a:rPr lang="en-US" sz="1000">
                <a:latin typeface="Times New Roman"/>
                <a:cs typeface="Times New Roman"/>
              </a:rPr>
              <a:t>Budget Narrative 					(Disqualification)</a:t>
            </a:r>
          </a:p>
          <a:p>
            <a:pPr marL="0" indent="0">
              <a:buNone/>
            </a:pPr>
            <a:r>
              <a:rPr lang="en-US" sz="1000">
                <a:latin typeface="Times New Roman"/>
                <a:cs typeface="Times New Roman"/>
              </a:rPr>
              <a:t>Required Standard Forms (SF) and Attachments 		(Disqualification)</a:t>
            </a:r>
          </a:p>
          <a:p>
            <a:pPr marL="0" indent="0">
              <a:buNone/>
            </a:pPr>
            <a:r>
              <a:rPr lang="en-US" sz="1000">
                <a:latin typeface="Times New Roman"/>
                <a:cs typeface="Times New Roman"/>
              </a:rPr>
              <a:t>All project proposals will be evaluated and applicant(s) will be selected based on the level at which the proposal addresses the evaluation criteria above, less any points deducted for failure to include the mandatory items noted above.</a:t>
            </a:r>
          </a:p>
        </p:txBody>
      </p:sp>
    </p:spTree>
    <p:extLst>
      <p:ext uri="{BB962C8B-B14F-4D97-AF65-F5344CB8AC3E}">
        <p14:creationId xmlns:p14="http://schemas.microsoft.com/office/powerpoint/2010/main" val="421946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075" y="459368"/>
            <a:ext cx="6468215" cy="974786"/>
          </a:xfrm>
        </p:spPr>
        <p:txBody>
          <a:bodyPr>
            <a:normAutofit/>
          </a:bodyPr>
          <a:lstStyle/>
          <a:p>
            <a:r>
              <a:rPr lang="en-US" sz="2800" b="1">
                <a:solidFill>
                  <a:schemeClr val="bg1"/>
                </a:solidFill>
                <a:latin typeface="Times New Roman"/>
                <a:ea typeface="Verdana"/>
                <a:cs typeface="Times New Roman"/>
              </a:rPr>
              <a:t>Overview</a:t>
            </a:r>
            <a:endParaRPr lang="en-US" sz="2800">
              <a:solidFill>
                <a:schemeClr val="bg1"/>
              </a:solidFill>
              <a:latin typeface="Times New Roman"/>
              <a:ea typeface="Verdana"/>
              <a:cs typeface="Times New Roman"/>
            </a:endParaRPr>
          </a:p>
        </p:txBody>
      </p:sp>
      <p:sp>
        <p:nvSpPr>
          <p:cNvPr id="2" name="Content Placeholder 1"/>
          <p:cNvSpPr>
            <a:spLocks noGrp="1"/>
          </p:cNvSpPr>
          <p:nvPr>
            <p:ph idx="1"/>
          </p:nvPr>
        </p:nvSpPr>
        <p:spPr>
          <a:xfrm>
            <a:off x="527078" y="1446796"/>
            <a:ext cx="5715571" cy="4954003"/>
          </a:xfrm>
        </p:spPr>
        <p:txBody>
          <a:bodyPr>
            <a:normAutofit/>
          </a:bodyPr>
          <a:lstStyle/>
          <a:p>
            <a:pPr>
              <a:spcBef>
                <a:spcPts val="0"/>
              </a:spcBef>
              <a:buFont typeface="Wingdings" panose="05000000000000000000" pitchFamily="2" charset="2"/>
              <a:buChar char="§"/>
            </a:pPr>
            <a:r>
              <a:rPr lang="en-US" sz="2000" dirty="0">
                <a:latin typeface="Times New Roman"/>
                <a:cs typeface="Times New Roman"/>
              </a:rPr>
              <a:t>Teleconference Protocol </a:t>
            </a:r>
            <a:endParaRPr lang="en-US" sz="20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sz="2000" dirty="0">
                <a:latin typeface="Times New Roman"/>
                <a:cs typeface="Times New Roman"/>
              </a:rPr>
              <a:t>Important Dates &amp; Reminders</a:t>
            </a:r>
            <a:endParaRPr lang="en-US" sz="20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
            </a:pPr>
            <a:r>
              <a:rPr lang="en-US" sz="2000" dirty="0">
                <a:latin typeface="Times New Roman"/>
                <a:cs typeface="Times New Roman"/>
              </a:rPr>
              <a:t>MBDA Strategic Alignment &amp; Program Priorities</a:t>
            </a:r>
          </a:p>
          <a:p>
            <a:pPr>
              <a:spcBef>
                <a:spcPts val="0"/>
              </a:spcBef>
              <a:buFont typeface="Wingdings" panose="05000000000000000000" pitchFamily="2" charset="2"/>
              <a:buChar char="§"/>
            </a:pPr>
            <a:r>
              <a:rPr lang="en-US" sz="2000" dirty="0">
                <a:latin typeface="Times New Roman"/>
                <a:cs typeface="Times New Roman"/>
              </a:rPr>
              <a:t>Notice of Funding Opportunity Conversation</a:t>
            </a:r>
            <a:endParaRPr lang="en-US" sz="2000" dirty="0">
              <a:latin typeface="Times New Roman" panose="02020603050405020304" pitchFamily="18" charset="0"/>
              <a:cs typeface="Times New Roman" panose="02020603050405020304" pitchFamily="18" charset="0"/>
            </a:endParaRPr>
          </a:p>
          <a:p>
            <a:pPr lvl="1">
              <a:spcBef>
                <a:spcPts val="0"/>
              </a:spcBef>
              <a:spcAft>
                <a:spcPts val="0"/>
              </a:spcAft>
              <a:buFont typeface="Arial" panose="05000000000000000000" pitchFamily="2" charset="2"/>
              <a:buChar char="•"/>
            </a:pPr>
            <a:r>
              <a:rPr lang="en-US" sz="1600" dirty="0">
                <a:latin typeface="Times New Roman"/>
                <a:cs typeface="Times New Roman"/>
              </a:rPr>
              <a:t>Program Objectives</a:t>
            </a:r>
          </a:p>
          <a:p>
            <a:pPr lvl="1">
              <a:spcBef>
                <a:spcPts val="0"/>
              </a:spcBef>
              <a:spcAft>
                <a:spcPts val="0"/>
              </a:spcAft>
              <a:buFont typeface="Arial" panose="05000000000000000000" pitchFamily="2" charset="2"/>
              <a:buChar char="•"/>
            </a:pPr>
            <a:r>
              <a:rPr lang="en-US" sz="1600" dirty="0">
                <a:latin typeface="Times New Roman"/>
                <a:cs typeface="Times New Roman"/>
              </a:rPr>
              <a:t>Program Priorities </a:t>
            </a:r>
            <a:endParaRPr lang="en-US" sz="1600" dirty="0">
              <a:latin typeface="Times New Roman" panose="02020603050405020304" pitchFamily="18" charset="0"/>
              <a:cs typeface="Times New Roman" panose="02020603050405020304" pitchFamily="18" charset="0"/>
            </a:endParaRPr>
          </a:p>
          <a:p>
            <a:pPr lvl="1">
              <a:spcBef>
                <a:spcPts val="0"/>
              </a:spcBef>
              <a:spcAft>
                <a:spcPts val="0"/>
              </a:spcAft>
              <a:buFont typeface="Arial" panose="05000000000000000000" pitchFamily="2" charset="2"/>
              <a:buChar char="•"/>
            </a:pPr>
            <a:r>
              <a:rPr lang="en-US" sz="1600" dirty="0">
                <a:latin typeface="Times New Roman"/>
                <a:cs typeface="Times New Roman"/>
              </a:rPr>
              <a:t>Business Development</a:t>
            </a:r>
          </a:p>
          <a:p>
            <a:pPr lvl="1">
              <a:spcBef>
                <a:spcPts val="0"/>
              </a:spcBef>
              <a:spcAft>
                <a:spcPts val="0"/>
              </a:spcAft>
              <a:buFont typeface="Arial" panose="05000000000000000000" pitchFamily="2" charset="2"/>
              <a:buChar char="•"/>
            </a:pPr>
            <a:r>
              <a:rPr lang="en-US" sz="1600" dirty="0">
                <a:latin typeface="Times New Roman"/>
                <a:cs typeface="Times New Roman"/>
              </a:rPr>
              <a:t>Capacity Building</a:t>
            </a:r>
          </a:p>
          <a:p>
            <a:pPr lvl="1">
              <a:spcBef>
                <a:spcPts val="0"/>
              </a:spcBef>
              <a:spcAft>
                <a:spcPts val="0"/>
              </a:spcAft>
              <a:buFont typeface="Arial" panose="05000000000000000000" pitchFamily="2" charset="2"/>
              <a:buChar char="•"/>
            </a:pPr>
            <a:r>
              <a:rPr lang="en-US" sz="1600" dirty="0">
                <a:latin typeface="Times New Roman"/>
                <a:cs typeface="Times New Roman"/>
              </a:rPr>
              <a:t>Navigation</a:t>
            </a:r>
          </a:p>
          <a:p>
            <a:pPr lvl="1">
              <a:spcBef>
                <a:spcPts val="0"/>
              </a:spcBef>
              <a:spcAft>
                <a:spcPts val="0"/>
              </a:spcAft>
              <a:buFont typeface="Arial" panose="05000000000000000000" pitchFamily="2" charset="2"/>
              <a:buChar char="•"/>
            </a:pPr>
            <a:r>
              <a:rPr lang="en-US" sz="1600" dirty="0">
                <a:latin typeface="Times New Roman"/>
                <a:cs typeface="Times New Roman"/>
              </a:rPr>
              <a:t>Technical Assistance</a:t>
            </a:r>
            <a:endParaRPr lang="en-US" sz="1600" dirty="0">
              <a:latin typeface="Times New Roman" panose="02020603050405020304" pitchFamily="18" charset="0"/>
              <a:cs typeface="Times New Roman" panose="02020603050405020304" pitchFamily="18" charset="0"/>
            </a:endParaRPr>
          </a:p>
          <a:p>
            <a:pPr lvl="1">
              <a:spcBef>
                <a:spcPts val="0"/>
              </a:spcBef>
              <a:spcAft>
                <a:spcPts val="0"/>
              </a:spcAft>
              <a:buFont typeface="Arial" panose="05000000000000000000" pitchFamily="2" charset="2"/>
              <a:buChar char="•"/>
            </a:pPr>
            <a:r>
              <a:rPr lang="en-US" sz="1600" dirty="0">
                <a:latin typeface="Times New Roman"/>
                <a:cs typeface="Times New Roman"/>
              </a:rPr>
              <a:t>NOFO Differences</a:t>
            </a:r>
          </a:p>
          <a:p>
            <a:pPr>
              <a:spcBef>
                <a:spcPts val="0"/>
              </a:spcBef>
              <a:buFont typeface="Wingdings" panose="05000000000000000000" pitchFamily="2" charset="2"/>
              <a:buChar char="§"/>
            </a:pPr>
            <a:r>
              <a:rPr lang="en-US" sz="2000" dirty="0">
                <a:latin typeface="Times New Roman"/>
                <a:cs typeface="Times New Roman"/>
              </a:rPr>
              <a:t>Q&amp;A</a:t>
            </a:r>
          </a:p>
          <a:p>
            <a:pPr>
              <a:spcBef>
                <a:spcPts val="0"/>
              </a:spcBef>
              <a:buClr>
                <a:srgbClr val="1287C3"/>
              </a:buClr>
              <a:buFont typeface="Wingdings" panose="05000000000000000000" pitchFamily="2" charset="2"/>
              <a:buChar char="§"/>
            </a:pPr>
            <a:r>
              <a:rPr lang="en-US" sz="2000" dirty="0">
                <a:latin typeface="Times New Roman"/>
                <a:cs typeface="Times New Roman"/>
              </a:rPr>
              <a:t>Don't Forget</a:t>
            </a:r>
          </a:p>
          <a:p>
            <a:pPr>
              <a:spcBef>
                <a:spcPts val="0"/>
              </a:spcBef>
              <a:buClr>
                <a:srgbClr val="1287C3"/>
              </a:buClr>
              <a:buFont typeface="Wingdings" panose="05000000000000000000" pitchFamily="2" charset="2"/>
              <a:buChar char="§"/>
            </a:pPr>
            <a:r>
              <a:rPr lang="en-US" sz="2000" dirty="0">
                <a:latin typeface="Times New Roman"/>
                <a:cs typeface="Times New Roman"/>
              </a:rPr>
              <a:t>Thank You </a:t>
            </a:r>
            <a:endParaRPr lang="en-US" sz="2000" dirty="0">
              <a:latin typeface="Times New Roman" panose="02020603050405020304" pitchFamily="18" charset="0"/>
              <a:cs typeface="Times New Roman" panose="02020603050405020304" pitchFamily="18" charset="0"/>
            </a:endParaRPr>
          </a:p>
        </p:txBody>
      </p:sp>
      <p:pic>
        <p:nvPicPr>
          <p:cNvPr id="6" name="Picture 5" descr="Icon&#10;&#10;Description automatically generated">
            <a:extLst>
              <a:ext uri="{FF2B5EF4-FFF2-40B4-BE49-F238E27FC236}">
                <a16:creationId xmlns:a16="http://schemas.microsoft.com/office/drawing/2014/main" id="{A6EF1068-6F64-4D09-B86C-0FCD67B89159}"/>
              </a:ext>
            </a:extLst>
          </p:cNvPr>
          <p:cNvPicPr>
            <a:picLocks noChangeAspect="1"/>
          </p:cNvPicPr>
          <p:nvPr/>
        </p:nvPicPr>
        <p:blipFill>
          <a:blip r:embed="rId2">
            <a:alphaModFix amt="49000"/>
            <a:extLst>
              <a:ext uri="{837473B0-CC2E-450A-ABE3-18F120FF3D39}">
                <a1611:picAttrSrcUrl xmlns:a1611="http://schemas.microsoft.com/office/drawing/2016/11/main" r:id="rId3"/>
              </a:ext>
            </a:extLst>
          </a:blip>
          <a:stretch>
            <a:fillRect/>
          </a:stretch>
        </p:blipFill>
        <p:spPr>
          <a:xfrm>
            <a:off x="5501706" y="2817121"/>
            <a:ext cx="3103849" cy="3473732"/>
          </a:xfrm>
          <a:prstGeom prst="rect">
            <a:avLst/>
          </a:prstGeom>
        </p:spPr>
      </p:pic>
    </p:spTree>
    <p:extLst>
      <p:ext uri="{BB962C8B-B14F-4D97-AF65-F5344CB8AC3E}">
        <p14:creationId xmlns:p14="http://schemas.microsoft.com/office/powerpoint/2010/main" val="11433359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A51E8-3619-4DF7-9B80-48D93BDD4892}"/>
              </a:ext>
            </a:extLst>
          </p:cNvPr>
          <p:cNvPicPr>
            <a:picLocks noChangeAspect="1"/>
          </p:cNvPicPr>
          <p:nvPr/>
        </p:nvPicPr>
        <p:blipFill>
          <a:blip r:embed="rId2">
            <a:alphaModFix amt="60000"/>
            <a:extLst>
              <a:ext uri="{837473B0-CC2E-450A-ABE3-18F120FF3D39}">
                <a1611:picAttrSrcUrl xmlns:a1611="http://schemas.microsoft.com/office/drawing/2016/11/main" r:id="rId3"/>
              </a:ext>
            </a:extLst>
          </a:blip>
          <a:stretch>
            <a:fillRect/>
          </a:stretch>
        </p:blipFill>
        <p:spPr>
          <a:xfrm>
            <a:off x="621452" y="2686929"/>
            <a:ext cx="7620000" cy="3730829"/>
          </a:xfrm>
          <a:prstGeom prst="rect">
            <a:avLst/>
          </a:prstGeom>
          <a:noFill/>
          <a:effectLst>
            <a:softEdge rad="0"/>
          </a:effectLst>
        </p:spPr>
      </p:pic>
      <p:sp>
        <p:nvSpPr>
          <p:cNvPr id="3" name="Title 2"/>
          <p:cNvSpPr>
            <a:spLocks noGrp="1"/>
          </p:cNvSpPr>
          <p:nvPr>
            <p:ph type="title"/>
          </p:nvPr>
        </p:nvSpPr>
        <p:spPr>
          <a:xfrm>
            <a:off x="449103" y="445698"/>
            <a:ext cx="6496970" cy="1003540"/>
          </a:xfrm>
        </p:spPr>
        <p:txBody>
          <a:bodyPr>
            <a:normAutofit/>
          </a:bodyPr>
          <a:lstStyle/>
          <a:p>
            <a:r>
              <a:rPr lang="en-US" sz="2800" b="1">
                <a:solidFill>
                  <a:schemeClr val="bg1"/>
                </a:solidFill>
                <a:latin typeface="Times New Roman" panose="02020603050405020304" pitchFamily="18" charset="0"/>
                <a:ea typeface="Verdana" pitchFamily="34" charset="0"/>
                <a:cs typeface="Times New Roman" panose="02020603050405020304" pitchFamily="18" charset="0"/>
              </a:rPr>
              <a:t>Teleconference Protocol </a:t>
            </a:r>
          </a:p>
        </p:txBody>
      </p:sp>
      <p:sp>
        <p:nvSpPr>
          <p:cNvPr id="2" name="Content Placeholder 1"/>
          <p:cNvSpPr>
            <a:spLocks noGrp="1"/>
          </p:cNvSpPr>
          <p:nvPr>
            <p:ph idx="1"/>
          </p:nvPr>
        </p:nvSpPr>
        <p:spPr>
          <a:xfrm>
            <a:off x="530333" y="1613741"/>
            <a:ext cx="8050141" cy="4531878"/>
          </a:xfrm>
        </p:spPr>
        <p:txBody>
          <a:bodyPr vert="horz" lIns="91440" tIns="45720" rIns="91440" bIns="45720" rtlCol="0" anchor="t">
            <a:normAutofit/>
          </a:bodyPr>
          <a:lstStyle/>
          <a:p>
            <a:pPr>
              <a:buFont typeface="Wingdings"/>
              <a:buChar char="§"/>
            </a:pPr>
            <a:r>
              <a:rPr lang="en-US" sz="2000" dirty="0">
                <a:latin typeface="Times New Roman"/>
                <a:cs typeface="Times New Roman"/>
              </a:rPr>
              <a:t>Phones should be placed on mute  </a:t>
            </a:r>
            <a:endParaRPr lang="en-US" sz="2000" dirty="0"/>
          </a:p>
          <a:p>
            <a:pPr>
              <a:buFont typeface="Wingdings"/>
              <a:buChar char="§"/>
            </a:pPr>
            <a:r>
              <a:rPr lang="en-US" sz="2000" dirty="0">
                <a:latin typeface="Times New Roman"/>
                <a:cs typeface="Times New Roman"/>
              </a:rPr>
              <a:t>Questions are prompted at designated times and coordinated through conference operator  </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Teleconference is focused on MBDA Business Center Program Priorities from Business Center Notice of Funding Opportunity Announcement    </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Keep questions relevant to the topic at hand   </a:t>
            </a:r>
            <a:endParaRPr lang="en-US" sz="2000" dirty="0">
              <a:latin typeface="Times New Roman" panose="02020603050405020304" pitchFamily="18" charset="0"/>
              <a:cs typeface="Times New Roman" panose="02020603050405020304" pitchFamily="18" charset="0"/>
            </a:endParaRPr>
          </a:p>
          <a:p>
            <a:pPr>
              <a:buFont typeface="Wingdings"/>
              <a:buChar char="§"/>
            </a:pPr>
            <a:r>
              <a:rPr lang="en-US" sz="2000" dirty="0">
                <a:latin typeface="Times New Roman"/>
                <a:cs typeface="Times New Roman"/>
              </a:rPr>
              <a:t>Avoid duplicating questions   </a:t>
            </a:r>
            <a:endParaRPr lang="en-US" sz="2000" dirty="0">
              <a:latin typeface="Times New Roman" panose="02020603050405020304" pitchFamily="18" charset="0"/>
              <a:cs typeface="Times New Roman" panose="02020603050405020304" pitchFamily="18" charset="0"/>
            </a:endParaRPr>
          </a:p>
          <a:p>
            <a:endParaRPr lang="en-US" sz="2000"/>
          </a:p>
        </p:txBody>
      </p:sp>
    </p:spTree>
    <p:extLst>
      <p:ext uri="{BB962C8B-B14F-4D97-AF65-F5344CB8AC3E}">
        <p14:creationId xmlns:p14="http://schemas.microsoft.com/office/powerpoint/2010/main" val="18377369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BEA68470-8018-49BA-B7FD-6378D93516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76069" y="4100633"/>
            <a:ext cx="3117765" cy="2311300"/>
          </a:xfrm>
          <a:prstGeom prst="rect">
            <a:avLst/>
          </a:prstGeom>
        </p:spPr>
      </p:pic>
      <p:sp>
        <p:nvSpPr>
          <p:cNvPr id="3" name="Title 2"/>
          <p:cNvSpPr>
            <a:spLocks noGrp="1"/>
          </p:cNvSpPr>
          <p:nvPr>
            <p:ph type="title"/>
          </p:nvPr>
        </p:nvSpPr>
        <p:spPr>
          <a:xfrm>
            <a:off x="424070" y="427876"/>
            <a:ext cx="6453838" cy="1046673"/>
          </a:xfrm>
        </p:spPr>
        <p:txBody>
          <a:bodyPr>
            <a:normAutofit/>
          </a:bodyPr>
          <a:lstStyle/>
          <a:p>
            <a:r>
              <a:rPr lang="en-US" sz="2800" b="1">
                <a:solidFill>
                  <a:schemeClr val="bg1"/>
                </a:solidFill>
                <a:latin typeface="Times New Roman" panose="02020603050405020304" pitchFamily="18" charset="0"/>
                <a:ea typeface="Verdana" pitchFamily="34" charset="0"/>
                <a:cs typeface="Times New Roman" panose="02020603050405020304" pitchFamily="18" charset="0"/>
              </a:rPr>
              <a:t>   Important Dates &amp; Reminders  </a:t>
            </a:r>
          </a:p>
        </p:txBody>
      </p:sp>
      <p:sp>
        <p:nvSpPr>
          <p:cNvPr id="2" name="Content Placeholder 1"/>
          <p:cNvSpPr>
            <a:spLocks noGrp="1"/>
          </p:cNvSpPr>
          <p:nvPr>
            <p:ph idx="1"/>
          </p:nvPr>
        </p:nvSpPr>
        <p:spPr>
          <a:xfrm>
            <a:off x="719666" y="1628755"/>
            <a:ext cx="6827649" cy="4167134"/>
          </a:xfrm>
        </p:spPr>
        <p:txBody>
          <a:bodyPr vert="horz" lIns="91440" tIns="45720" rIns="91440" bIns="45720" rtlCol="0" anchor="ctr">
            <a:normAutofit/>
          </a:bodyPr>
          <a:lstStyle/>
          <a:p>
            <a:pPr>
              <a:buFont typeface="Wingdings" panose="05000000000000000000" pitchFamily="2" charset="2"/>
              <a:buChar char="§"/>
            </a:pPr>
            <a:r>
              <a:rPr lang="en-US" sz="2000" dirty="0">
                <a:latin typeface="Times New Roman"/>
                <a:cs typeface="Times New Roman"/>
              </a:rPr>
              <a:t>CFDA #11.805, Business Center  </a:t>
            </a:r>
            <a:endParaRPr lang="en-US" sz="2000" dirty="0"/>
          </a:p>
          <a:p>
            <a:pPr>
              <a:buFont typeface="Wingdings" panose="05000000000000000000" pitchFamily="2" charset="2"/>
              <a:buChar char="§"/>
            </a:pPr>
            <a:r>
              <a:rPr lang="en-US" sz="2000" dirty="0">
                <a:latin typeface="Times New Roman"/>
                <a:cs typeface="Times New Roman"/>
              </a:rPr>
              <a:t>Competition  </a:t>
            </a:r>
            <a:endParaRPr lang="en-US" sz="2000" dirty="0">
              <a:latin typeface="Times New Roman" panose="02020603050405020304" pitchFamily="18" charset="0"/>
              <a:cs typeface="Times New Roman" panose="02020603050405020304" pitchFamily="18" charset="0"/>
            </a:endParaRPr>
          </a:p>
          <a:p>
            <a:pPr lvl="2"/>
            <a:r>
              <a:rPr lang="en-US" dirty="0">
                <a:latin typeface="Times New Roman"/>
                <a:cs typeface="Times New Roman"/>
              </a:rPr>
              <a:t>Published Date: April 18, 2022</a:t>
            </a:r>
          </a:p>
          <a:p>
            <a:pPr lvl="2"/>
            <a:r>
              <a:rPr lang="en-US" b="1" dirty="0">
                <a:latin typeface="Times New Roman"/>
                <a:cs typeface="Times New Roman"/>
              </a:rPr>
              <a:t> Deadline Date: June 2, 2022 at 11:59 P.M., E.S.T.  </a:t>
            </a: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a:cs typeface="Times New Roman"/>
              </a:rPr>
              <a:t>Electronic applications only </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dirty="0">
                <a:latin typeface="Times New Roman"/>
                <a:cs typeface="Times New Roman"/>
              </a:rPr>
              <a:t>Anticipated Award Start Date:  </a:t>
            </a:r>
            <a:endParaRPr lang="en-US" sz="2000" dirty="0">
              <a:latin typeface="Times New Roman" panose="02020603050405020304" pitchFamily="18" charset="0"/>
              <a:cs typeface="Times New Roman" panose="02020603050405020304" pitchFamily="18" charset="0"/>
            </a:endParaRPr>
          </a:p>
          <a:p>
            <a:pPr marL="0" indent="0">
              <a:buClr>
                <a:srgbClr val="1287C3"/>
              </a:buClr>
              <a:buNone/>
            </a:pPr>
            <a:r>
              <a:rPr lang="en-US" sz="2000" dirty="0">
                <a:latin typeface="Times New Roman"/>
                <a:cs typeface="Times New Roman"/>
              </a:rPr>
              <a:t>     September 1, 2022</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23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CCEFC15-958F-2278-1226-904F3A191494}"/>
              </a:ext>
            </a:extLst>
          </p:cNvPr>
          <p:cNvSpPr txBox="1">
            <a:spLocks/>
          </p:cNvSpPr>
          <p:nvPr/>
        </p:nvSpPr>
        <p:spPr>
          <a:xfrm>
            <a:off x="424070" y="427876"/>
            <a:ext cx="6453838" cy="104667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chemeClr val="bg1"/>
                </a:solidFill>
                <a:latin typeface="Times New Roman"/>
                <a:ea typeface="Verdana"/>
                <a:cs typeface="Times New Roman"/>
              </a:rPr>
              <a:t>  MDA Strategic Alignment </a:t>
            </a:r>
            <a:endParaRPr lang="en-US" sz="2800" b="1">
              <a:solidFill>
                <a:schemeClr val="bg1"/>
              </a:solidFill>
              <a:latin typeface="Times New Roman" panose="02020603050405020304" pitchFamily="18" charset="0"/>
              <a:ea typeface="Verdana" pitchFamily="34" charset="0"/>
              <a:cs typeface="Times New Roman" panose="02020603050405020304" pitchFamily="18" charset="0"/>
            </a:endParaRPr>
          </a:p>
          <a:p>
            <a:r>
              <a:rPr lang="en-US" sz="2800" b="1">
                <a:solidFill>
                  <a:schemeClr val="bg1"/>
                </a:solidFill>
                <a:latin typeface="Times New Roman"/>
                <a:ea typeface="Verdana"/>
                <a:cs typeface="Times New Roman"/>
              </a:rPr>
              <a:t>&amp; Program Priorities</a:t>
            </a:r>
            <a:endParaRPr lang="en-US" sz="2800" b="1">
              <a:solidFill>
                <a:schemeClr val="bg1"/>
              </a:solidFill>
              <a:latin typeface="Times New Roman" panose="02020603050405020304" pitchFamily="18" charset="0"/>
              <a:ea typeface="Verdana" pitchFamily="34" charset="0"/>
              <a:cs typeface="Times New Roman" panose="02020603050405020304" pitchFamily="18" charset="0"/>
            </a:endParaRPr>
          </a:p>
        </p:txBody>
      </p:sp>
      <p:sp>
        <p:nvSpPr>
          <p:cNvPr id="4100" name="Rectangle 3"/>
          <p:cNvSpPr>
            <a:spLocks noGrp="1" noChangeArrowheads="1"/>
          </p:cNvSpPr>
          <p:nvPr>
            <p:ph idx="1"/>
          </p:nvPr>
        </p:nvSpPr>
        <p:spPr>
          <a:xfrm>
            <a:off x="4904042" y="4779793"/>
            <a:ext cx="2346804" cy="788451"/>
          </a:xfrm>
        </p:spPr>
        <p:txBody>
          <a:bodyPr anchor="ctr">
            <a:normAutofit fontScale="92500" lnSpcReduction="10000"/>
          </a:bodyPr>
          <a:lstStyle/>
          <a:p>
            <a:pPr marL="0" indent="0" algn="ctr" eaLnBrk="1" hangingPunct="1">
              <a:lnSpc>
                <a:spcPct val="80000"/>
              </a:lnSpc>
              <a:spcBef>
                <a:spcPts val="0"/>
              </a:spcBef>
              <a:spcAft>
                <a:spcPts val="0"/>
              </a:spcAft>
              <a:buFont typeface="Utsaah" pitchFamily="34" charset="0"/>
              <a:buNone/>
              <a:defRPr/>
            </a:pPr>
            <a:r>
              <a:rPr lang="en-US" sz="1800" b="1" cap="small" dirty="0">
                <a:solidFill>
                  <a:schemeClr val="accent1"/>
                </a:solidFill>
                <a:latin typeface="Times New Roman"/>
                <a:cs typeface="Times New Roman"/>
              </a:rPr>
              <a:t>Strategy</a:t>
            </a:r>
          </a:p>
          <a:p>
            <a:pPr marL="0" indent="0" algn="ctr" eaLnBrk="1" hangingPunct="1">
              <a:lnSpc>
                <a:spcPct val="80000"/>
              </a:lnSpc>
              <a:spcBef>
                <a:spcPts val="0"/>
              </a:spcBef>
              <a:spcAft>
                <a:spcPts val="0"/>
              </a:spcAft>
              <a:buNone/>
              <a:defRPr/>
            </a:pPr>
            <a:r>
              <a:rPr lang="en-US" sz="1600" dirty="0">
                <a:latin typeface="Times New Roman"/>
                <a:cs typeface="Times New Roman"/>
              </a:rPr>
              <a:t>To increase the number of MBEs and their gross revenues</a:t>
            </a:r>
          </a:p>
          <a:p>
            <a:pPr marL="0" indent="0" algn="ctr" eaLnBrk="1" hangingPunct="1">
              <a:lnSpc>
                <a:spcPct val="80000"/>
              </a:lnSpc>
              <a:spcBef>
                <a:spcPts val="0"/>
              </a:spcBef>
              <a:spcAft>
                <a:spcPts val="0"/>
              </a:spcAft>
              <a:buFont typeface="Utsaah" pitchFamily="34" charset="0"/>
              <a:buNone/>
              <a:defRPr/>
            </a:pPr>
            <a:endParaRPr lang="en-US" sz="1600" b="1" cap="small" dirty="0">
              <a:solidFill>
                <a:schemeClr val="accent1"/>
              </a:solidFill>
              <a:latin typeface="Verdana" pitchFamily="34" charset="0"/>
              <a:ea typeface="Verdana"/>
              <a:cs typeface="Verdana" pitchFamily="34" charset="0"/>
            </a:endParaRPr>
          </a:p>
          <a:p>
            <a:pPr marL="0" indent="0" algn="ctr" eaLnBrk="1" hangingPunct="1">
              <a:lnSpc>
                <a:spcPct val="80000"/>
              </a:lnSpc>
              <a:spcBef>
                <a:spcPts val="0"/>
              </a:spcBef>
              <a:spcAft>
                <a:spcPts val="0"/>
              </a:spcAft>
              <a:buFont typeface="Utsaah" pitchFamily="34" charset="0"/>
              <a:buNone/>
              <a:defRPr/>
            </a:pPr>
            <a:endParaRPr lang="en-US" sz="1600" b="1" cap="small" dirty="0">
              <a:solidFill>
                <a:schemeClr val="accent1"/>
              </a:solidFill>
              <a:latin typeface="Verdana" pitchFamily="34" charset="0"/>
              <a:ea typeface="Verdana"/>
              <a:cs typeface="Verdana" pitchFamily="34" charset="0"/>
            </a:endParaRPr>
          </a:p>
        </p:txBody>
      </p:sp>
      <p:sp>
        <p:nvSpPr>
          <p:cNvPr id="9" name="TextBox 8"/>
          <p:cNvSpPr txBox="1"/>
          <p:nvPr/>
        </p:nvSpPr>
        <p:spPr>
          <a:xfrm>
            <a:off x="665817" y="1712885"/>
            <a:ext cx="2405062" cy="1061829"/>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4F81BD"/>
                </a:solidFill>
                <a:effectLst/>
                <a:uLnTx/>
                <a:uFillTx/>
                <a:latin typeface="Times New Roman"/>
                <a:ea typeface="Verdana"/>
                <a:cs typeface="Times New Roman"/>
              </a:rPr>
              <a:t>Vision</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Times New Roman"/>
                <a:ea typeface="Verdana"/>
                <a:cs typeface="Times New Roman"/>
              </a:rPr>
              <a:t>MBDA is the champion for minority business enterprises</a:t>
            </a:r>
            <a:endParaRPr lang="en-US" sz="1600" b="0" i="0" u="none" strike="noStrike" kern="1200" cap="none" spc="0" normalizeH="0" baseline="0" noProof="0" dirty="0">
              <a:ln>
                <a:noFill/>
              </a:ln>
              <a:effectLst/>
              <a:uLnTx/>
              <a:uFillTx/>
              <a:latin typeface="Times New Roman"/>
              <a:ea typeface="Verdana"/>
              <a:cs typeface="Times New Roman"/>
            </a:endParaRPr>
          </a:p>
        </p:txBody>
      </p:sp>
      <p:sp>
        <p:nvSpPr>
          <p:cNvPr id="16" name="TextBox 15"/>
          <p:cNvSpPr txBox="1"/>
          <p:nvPr/>
        </p:nvSpPr>
        <p:spPr>
          <a:xfrm>
            <a:off x="2285595" y="3145343"/>
            <a:ext cx="2405063" cy="1292662"/>
          </a:xfrm>
          <a:prstGeom prst="rect">
            <a:avLst/>
          </a:prstGeom>
          <a:noFill/>
        </p:spPr>
        <p:txBody>
          <a:bodyPr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srgbClr val="4F81BD"/>
                </a:solidFill>
                <a:effectLst/>
                <a:uLnTx/>
                <a:uFillTx/>
                <a:latin typeface="Times New Roman"/>
                <a:ea typeface="Verdana"/>
                <a:cs typeface="Times New Roman"/>
              </a:rPr>
              <a:t>Mission</a:t>
            </a:r>
          </a:p>
          <a:p>
            <a:pPr algn="ctr">
              <a:lnSpc>
                <a:spcPts val="1800"/>
              </a:lnSpc>
              <a:defRPr/>
            </a:pPr>
            <a:r>
              <a:rPr kumimoji="0" lang="en-US" sz="1600" b="0" i="0" u="none" strike="noStrike" kern="1200" cap="none" spc="0" normalizeH="0" baseline="0" noProof="0" dirty="0">
                <a:ln>
                  <a:noFill/>
                </a:ln>
                <a:effectLst/>
                <a:uLnTx/>
                <a:uFillTx/>
                <a:latin typeface="Times New Roman"/>
                <a:ea typeface="Verdana"/>
                <a:cs typeface="Times New Roman"/>
              </a:rPr>
              <a:t>To promote the growth of 11 million minority</a:t>
            </a:r>
            <a:r>
              <a:rPr lang="en-US" sz="1600" dirty="0">
                <a:latin typeface="Times New Roman"/>
                <a:ea typeface="Verdana"/>
                <a:cs typeface="Times New Roman"/>
              </a:rPr>
              <a:t> </a:t>
            </a:r>
            <a:r>
              <a:rPr kumimoji="0" lang="en-US" sz="1600" b="0" i="0" u="none" strike="noStrike" kern="1200" cap="none" spc="0" normalizeH="0" baseline="0" noProof="0" dirty="0">
                <a:ln>
                  <a:noFill/>
                </a:ln>
                <a:effectLst/>
                <a:uLnTx/>
                <a:uFillTx/>
                <a:latin typeface="Times New Roman"/>
                <a:ea typeface="Verdana"/>
                <a:cs typeface="Times New Roman"/>
              </a:rPr>
              <a:t> business enterprises</a:t>
            </a:r>
            <a:endParaRPr lang="en-US" sz="1600" b="0" i="0" u="none" strike="noStrike" kern="1200" cap="none" spc="0" normalizeH="0" baseline="0" noProof="0" dirty="0">
              <a:ln>
                <a:noFill/>
              </a:ln>
              <a:effectLst/>
              <a:uLnTx/>
              <a:uFillTx/>
              <a:latin typeface="Times New Roman"/>
              <a:ea typeface="Verdana"/>
              <a:cs typeface="Times New Roman"/>
            </a:endParaRPr>
          </a:p>
        </p:txBody>
      </p:sp>
      <p:pic>
        <p:nvPicPr>
          <p:cNvPr id="14341" name="Picture 14" descr="do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7" y="4779793"/>
            <a:ext cx="16716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oy&#10;&#10;Description automatically generated">
            <a:extLst>
              <a:ext uri="{FF2B5EF4-FFF2-40B4-BE49-F238E27FC236}">
                <a16:creationId xmlns:a16="http://schemas.microsoft.com/office/drawing/2014/main" id="{2522DB62-FDB4-4F53-8F44-1DCCEDAB0D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879" y="1500133"/>
            <a:ext cx="1247775" cy="1576388"/>
          </a:xfrm>
          <a:prstGeom prst="rect">
            <a:avLst/>
          </a:prstGeom>
        </p:spPr>
      </p:pic>
      <p:pic>
        <p:nvPicPr>
          <p:cNvPr id="6" name="Picture 5" descr="Logo&#10;&#10;Description automatically generated">
            <a:extLst>
              <a:ext uri="{FF2B5EF4-FFF2-40B4-BE49-F238E27FC236}">
                <a16:creationId xmlns:a16="http://schemas.microsoft.com/office/drawing/2014/main" id="{826182D8-3084-4A06-B700-CEA5BAC93BC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63158" y="2808887"/>
            <a:ext cx="1714286" cy="1714286"/>
          </a:xfrm>
          <a:prstGeom prst="rect">
            <a:avLst/>
          </a:prstGeom>
        </p:spPr>
      </p:pic>
      <p:pic>
        <p:nvPicPr>
          <p:cNvPr id="11" name="Picture 10" descr="A green sign with white lettering&#10;&#10;Description automatically generated with low confidence">
            <a:extLst>
              <a:ext uri="{FF2B5EF4-FFF2-40B4-BE49-F238E27FC236}">
                <a16:creationId xmlns:a16="http://schemas.microsoft.com/office/drawing/2014/main" id="{69F6A4CB-401C-45A9-A493-BCC48360C6E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858405" y="5229164"/>
            <a:ext cx="1671638" cy="1114425"/>
          </a:xfrm>
          <a:prstGeom prst="rect">
            <a:avLst/>
          </a:prstGeom>
        </p:spPr>
      </p:pic>
    </p:spTree>
    <p:extLst>
      <p:ext uri="{BB962C8B-B14F-4D97-AF65-F5344CB8AC3E}">
        <p14:creationId xmlns:p14="http://schemas.microsoft.com/office/powerpoint/2010/main" val="320062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a:xfrm>
            <a:off x="372084" y="685801"/>
            <a:ext cx="2229928" cy="5105400"/>
          </a:xfrm>
        </p:spPr>
        <p:txBody>
          <a:bodyPr>
            <a:normAutofit/>
          </a:bodyPr>
          <a:lstStyle/>
          <a:p>
            <a:pPr algn="l"/>
            <a:r>
              <a:rPr lang="en-US" sz="2800">
                <a:solidFill>
                  <a:srgbClr val="FFFFFF"/>
                </a:solidFill>
              </a:rPr>
              <a:t> </a:t>
            </a:r>
            <a:r>
              <a:rPr lang="en-US" sz="2800" b="1">
                <a:solidFill>
                  <a:srgbClr val="FFFFFF"/>
                </a:solidFill>
                <a:latin typeface="Times New Roman"/>
                <a:cs typeface="Times New Roman"/>
              </a:rPr>
              <a:t>What are the Program Objective &amp; Program Priorities?</a:t>
            </a:r>
          </a:p>
        </p:txBody>
      </p:sp>
      <p:grpSp>
        <p:nvGrpSpPr>
          <p:cNvPr id="7"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p:cNvSpPr>
            <a:spLocks noGrp="1"/>
          </p:cNvSpPr>
          <p:nvPr>
            <p:ph idx="1"/>
          </p:nvPr>
        </p:nvSpPr>
        <p:spPr>
          <a:xfrm>
            <a:off x="3837829" y="685801"/>
            <a:ext cx="4789439" cy="5854752"/>
          </a:xfrm>
        </p:spPr>
        <p:txBody>
          <a:bodyPr>
            <a:normAutofit/>
          </a:bodyPr>
          <a:lstStyle/>
          <a:p>
            <a:pPr>
              <a:buFont typeface="Wingdings"/>
              <a:buChar char="§"/>
            </a:pPr>
            <a:r>
              <a:rPr lang="en-US" sz="1600" dirty="0">
                <a:latin typeface="Times New Roman"/>
                <a:cs typeface="Times New Roman"/>
              </a:rPr>
              <a:t>The Minority Business Development Agency (MBDA), a bureau of the U.S. Department of Commerce, assists minority business enterprises (MBEs) through its MBDA Business Center Program.</a:t>
            </a:r>
            <a:endParaRPr lang="en-US" sz="1600" dirty="0"/>
          </a:p>
          <a:p>
            <a:pPr>
              <a:buFont typeface="Wingdings"/>
              <a:buChar char="§"/>
            </a:pPr>
            <a:r>
              <a:rPr lang="en-US" sz="1600" dirty="0">
                <a:latin typeface="Times New Roman"/>
                <a:cs typeface="Times New Roman"/>
              </a:rPr>
              <a:t>The Program supports a national network of 35 Business Centers that provide high quality, technical assistance to MBEs. </a:t>
            </a:r>
            <a:endParaRPr lang="en-US" sz="1600" dirty="0">
              <a:latin typeface="Times New Roman" panose="02020603050405020304" pitchFamily="18" charset="0"/>
              <a:cs typeface="Times New Roman" panose="02020603050405020304" pitchFamily="18" charset="0"/>
            </a:endParaRPr>
          </a:p>
          <a:p>
            <a:pPr>
              <a:buFont typeface="Wingdings"/>
              <a:buChar char="§"/>
            </a:pPr>
            <a:r>
              <a:rPr lang="en-US" sz="1600" dirty="0">
                <a:latin typeface="Times New Roman"/>
                <a:cs typeface="Times New Roman"/>
              </a:rPr>
              <a:t>Business Centers provide counseling and mentoring to MBEs, assist MBEs to access capital, contracts and grants, facilitate the growth of MBEs by promoting trade, and support MBEs to create and retain jobs. The goal of these Business Centers is to further MBDA’s core objective of promoting the growth and global competitiveness of America’s MBE community.</a:t>
            </a:r>
          </a:p>
          <a:p>
            <a:pPr>
              <a:buClr>
                <a:srgbClr val="1287C3"/>
              </a:buClr>
              <a:buFont typeface="Wingdings"/>
              <a:buChar char="§"/>
            </a:pPr>
            <a:endParaRPr lang="en-US" sz="1600" dirty="0">
              <a:latin typeface="Times New Roman"/>
              <a:cs typeface="Times New Roman"/>
            </a:endParaRPr>
          </a:p>
          <a:p>
            <a:pPr>
              <a:buClr>
                <a:srgbClr val="1287C3"/>
              </a:buClr>
              <a:buFont typeface="Wingdings"/>
              <a:buChar char="§"/>
            </a:pPr>
            <a:r>
              <a:rPr lang="en-US" sz="1600" b="1" u="sng" dirty="0">
                <a:latin typeface="Times New Roman"/>
                <a:cs typeface="Times New Roman"/>
              </a:rPr>
              <a:t>Notable Mention:</a:t>
            </a:r>
            <a:r>
              <a:rPr lang="en-US" sz="1600" dirty="0">
                <a:latin typeface="Times New Roman"/>
                <a:cs typeface="Times New Roman"/>
              </a:rPr>
              <a:t> Merit Review, Applicant Capability, and Ecosystem</a:t>
            </a:r>
          </a:p>
        </p:txBody>
      </p:sp>
      <p:pic>
        <p:nvPicPr>
          <p:cNvPr id="4" name="Picture 8">
            <a:extLst>
              <a:ext uri="{FF2B5EF4-FFF2-40B4-BE49-F238E27FC236}">
                <a16:creationId xmlns:a16="http://schemas.microsoft.com/office/drawing/2014/main" id="{B4B913EF-8B60-B5AF-A164-B3F987D4C252}"/>
              </a:ext>
            </a:extLst>
          </p:cNvPr>
          <p:cNvPicPr>
            <a:picLocks noChangeAspect="1"/>
          </p:cNvPicPr>
          <p:nvPr/>
        </p:nvPicPr>
        <p:blipFill>
          <a:blip r:embed="rId3"/>
          <a:stretch>
            <a:fillRect/>
          </a:stretch>
        </p:blipFill>
        <p:spPr>
          <a:xfrm>
            <a:off x="749492" y="123943"/>
            <a:ext cx="1384604" cy="1241333"/>
          </a:xfrm>
          <a:prstGeom prst="rect">
            <a:avLst/>
          </a:prstGeom>
        </p:spPr>
      </p:pic>
    </p:spTree>
    <p:extLst>
      <p:ext uri="{BB962C8B-B14F-4D97-AF65-F5344CB8AC3E}">
        <p14:creationId xmlns:p14="http://schemas.microsoft.com/office/powerpoint/2010/main" val="21387956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20FD226-39A5-E677-0270-A330D831FC38}"/>
              </a:ext>
            </a:extLst>
          </p:cNvPr>
          <p:cNvPicPr>
            <a:picLocks noChangeAspect="1"/>
          </p:cNvPicPr>
          <p:nvPr/>
        </p:nvPicPr>
        <p:blipFill rotWithShape="1">
          <a:blip r:embed="rId3"/>
          <a:srcRect l="17146" r="25917" b="-1"/>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7" name="Group 10">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12"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itle 2"/>
          <p:cNvSpPr>
            <a:spLocks noGrp="1"/>
          </p:cNvSpPr>
          <p:nvPr>
            <p:ph type="title"/>
          </p:nvPr>
        </p:nvSpPr>
        <p:spPr>
          <a:xfrm>
            <a:off x="729060" y="685800"/>
            <a:ext cx="3945510" cy="1752599"/>
          </a:xfrm>
        </p:spPr>
        <p:txBody>
          <a:bodyPr>
            <a:normAutofit/>
          </a:bodyPr>
          <a:lstStyle/>
          <a:p>
            <a:pPr algn="l">
              <a:lnSpc>
                <a:spcPct val="90000"/>
              </a:lnSpc>
            </a:pPr>
            <a:r>
              <a:rPr lang="en-US" sz="2800" b="1">
                <a:latin typeface="Times New Roman"/>
                <a:cs typeface="Times New Roman"/>
              </a:rPr>
              <a:t>Program Priorities: </a:t>
            </a:r>
            <a:br>
              <a:rPr lang="en-US" sz="2800" b="1">
                <a:latin typeface="Times New Roman"/>
                <a:cs typeface="Times New Roman"/>
              </a:rPr>
            </a:br>
            <a:r>
              <a:rPr lang="en-US" sz="2800" b="1">
                <a:latin typeface="Times New Roman"/>
                <a:cs typeface="Times New Roman"/>
              </a:rPr>
              <a:t>What are they?</a:t>
            </a:r>
            <a:endParaRPr lang="en-US" sz="2800" b="1">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82601" y="2666999"/>
            <a:ext cx="3945510" cy="3968408"/>
          </a:xfrm>
        </p:spPr>
        <p:txBody>
          <a:bodyPr>
            <a:normAutofit/>
          </a:bodyPr>
          <a:lstStyle/>
          <a:p>
            <a:pPr marL="0" indent="0">
              <a:buNone/>
            </a:pPr>
            <a:r>
              <a:rPr lang="en-US" sz="1600" dirty="0">
                <a:latin typeface="Times New Roman"/>
                <a:cs typeface="Times New Roman"/>
              </a:rPr>
              <a:t>Centers must offer a wide array of assistance. This can be accomplished through a mixture of direct services or referral to other qualified organizations. The Business Centers must offer programming and services across three categories: </a:t>
            </a:r>
            <a:endParaRPr lang="en-US" sz="1600" dirty="0"/>
          </a:p>
          <a:p>
            <a:pPr>
              <a:buFont typeface="Wingdings"/>
              <a:buChar char="§"/>
            </a:pPr>
            <a:endParaRPr lang="en-US" sz="160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b="1" dirty="0">
                <a:latin typeface="Times New Roman"/>
                <a:cs typeface="Times New Roman"/>
              </a:rPr>
              <a:t>Business Development</a:t>
            </a:r>
            <a:r>
              <a:rPr lang="en-US" sz="2000" dirty="0">
                <a:latin typeface="Times New Roman"/>
                <a:cs typeface="Times New Roman"/>
              </a:rPr>
              <a:t> </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000" b="1" dirty="0">
                <a:latin typeface="Times New Roman"/>
                <a:cs typeface="Times New Roman"/>
              </a:rPr>
              <a:t>Capacity-Building</a:t>
            </a:r>
          </a:p>
          <a:p>
            <a:pPr>
              <a:buFont typeface="Wingdings" panose="05000000000000000000" pitchFamily="2" charset="2"/>
              <a:buChar char="§"/>
            </a:pPr>
            <a:r>
              <a:rPr lang="en-US" sz="2000" b="1" dirty="0">
                <a:latin typeface="Times New Roman"/>
                <a:cs typeface="Times New Roman"/>
              </a:rPr>
              <a:t>Navigation</a:t>
            </a:r>
            <a:endParaRPr lang="en-US" sz="2000" dirty="0">
              <a:latin typeface="Times New Roman"/>
              <a:cs typeface="Times New Roman"/>
            </a:endParaRPr>
          </a:p>
        </p:txBody>
      </p:sp>
      <p:pic>
        <p:nvPicPr>
          <p:cNvPr id="5" name="Picture 7">
            <a:extLst>
              <a:ext uri="{FF2B5EF4-FFF2-40B4-BE49-F238E27FC236}">
                <a16:creationId xmlns:a16="http://schemas.microsoft.com/office/drawing/2014/main" id="{3E37C63F-0EE4-D107-2126-AA023FB81D94}"/>
              </a:ext>
            </a:extLst>
          </p:cNvPr>
          <p:cNvPicPr>
            <a:picLocks noChangeAspect="1"/>
          </p:cNvPicPr>
          <p:nvPr/>
        </p:nvPicPr>
        <p:blipFill>
          <a:blip r:embed="rId4"/>
          <a:stretch>
            <a:fillRect/>
          </a:stretch>
        </p:blipFill>
        <p:spPr>
          <a:xfrm>
            <a:off x="5871649" y="123944"/>
            <a:ext cx="1498429" cy="1336187"/>
          </a:xfrm>
          <a:prstGeom prst="rect">
            <a:avLst/>
          </a:prstGeom>
        </p:spPr>
      </p:pic>
    </p:spTree>
    <p:extLst>
      <p:ext uri="{BB962C8B-B14F-4D97-AF65-F5344CB8AC3E}">
        <p14:creationId xmlns:p14="http://schemas.microsoft.com/office/powerpoint/2010/main" val="399249020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7FD7BAB7-5AF1-4AB1-8064-72F889BF3348}"/>
              </a:ext>
            </a:extLst>
          </p:cNvPr>
          <p:cNvSpPr>
            <a:spLocks noGrp="1"/>
          </p:cNvSpPr>
          <p:nvPr>
            <p:ph type="title"/>
          </p:nvPr>
        </p:nvSpPr>
        <p:spPr>
          <a:xfrm>
            <a:off x="372084" y="685801"/>
            <a:ext cx="2330569" cy="5105400"/>
          </a:xfrm>
        </p:spPr>
        <p:txBody>
          <a:bodyPr>
            <a:normAutofit/>
          </a:bodyPr>
          <a:lstStyle/>
          <a:p>
            <a:pPr algn="l"/>
            <a:r>
              <a:rPr lang="en-US" sz="2800" b="1" dirty="0">
                <a:solidFill>
                  <a:srgbClr val="FFFFFF"/>
                </a:solidFill>
                <a:latin typeface="Times New Roman"/>
                <a:cs typeface="Times New Roman"/>
              </a:rPr>
              <a:t>Business Development:</a:t>
            </a:r>
            <a:br>
              <a:rPr lang="en-US" sz="2800" b="1" dirty="0">
                <a:latin typeface="Times New Roman" panose="02020603050405020304" pitchFamily="18" charset="0"/>
                <a:cs typeface="Times New Roman" panose="02020603050405020304" pitchFamily="18" charset="0"/>
              </a:rPr>
            </a:br>
            <a:r>
              <a:rPr lang="en-US" sz="2800" b="1" dirty="0">
                <a:solidFill>
                  <a:srgbClr val="FFFFFF"/>
                </a:solidFill>
                <a:latin typeface="Times New Roman"/>
                <a:cs typeface="Times New Roman"/>
              </a:rPr>
              <a:t>What type of service delivery?</a:t>
            </a:r>
          </a:p>
        </p:txBody>
      </p:sp>
      <p:grpSp>
        <p:nvGrpSpPr>
          <p:cNvPr id="35"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6"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7"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8"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C2996A42-5C5E-4098-A013-EF5772386DC4}"/>
              </a:ext>
            </a:extLst>
          </p:cNvPr>
          <p:cNvSpPr>
            <a:spLocks noGrp="1"/>
          </p:cNvSpPr>
          <p:nvPr>
            <p:ph idx="1"/>
          </p:nvPr>
        </p:nvSpPr>
        <p:spPr>
          <a:xfrm>
            <a:off x="3837829" y="685801"/>
            <a:ext cx="4789439" cy="5809890"/>
          </a:xfrm>
        </p:spPr>
        <p:txBody>
          <a:bodyPr>
            <a:normAutofit lnSpcReduction="10000"/>
          </a:bodyPr>
          <a:lstStyle/>
          <a:p>
            <a:pPr marL="0" indent="0">
              <a:lnSpc>
                <a:spcPct val="90000"/>
              </a:lnSpc>
              <a:spcBef>
                <a:spcPts val="0"/>
              </a:spcBef>
              <a:buNone/>
            </a:pPr>
            <a:r>
              <a:rPr lang="en-US" sz="1700" b="1" u="sng" dirty="0">
                <a:latin typeface="Times New Roman"/>
                <a:cs typeface="Times New Roman"/>
              </a:rPr>
              <a:t>Business</a:t>
            </a:r>
            <a:r>
              <a:rPr lang="en-US" sz="1600" b="1" u="sng" dirty="0">
                <a:latin typeface="Times New Roman"/>
                <a:cs typeface="Times New Roman"/>
              </a:rPr>
              <a:t> Development:</a:t>
            </a:r>
            <a:r>
              <a:rPr lang="en-US" sz="1600" u="sng" dirty="0">
                <a:latin typeface="Times New Roman"/>
                <a:cs typeface="Times New Roman"/>
              </a:rPr>
              <a:t> </a:t>
            </a:r>
            <a:r>
              <a:rPr lang="en-US" sz="1600" dirty="0">
                <a:latin typeface="Times New Roman"/>
                <a:cs typeface="Times New Roman"/>
              </a:rPr>
              <a:t>The Business Center must assist clients to increase revenues and profits. The Center is encouraged to focus on opportunities that increase MBE participation in public and private large-scale investments and high-growth industries, specifically, infrastructure, advanced manufacturing, innovation and emerging technologies.</a:t>
            </a:r>
            <a:endParaRPr lang="en-US"/>
          </a:p>
          <a:p>
            <a:pPr marL="0" indent="0">
              <a:lnSpc>
                <a:spcPct val="90000"/>
              </a:lnSpc>
              <a:spcBef>
                <a:spcPts val="0"/>
              </a:spcBef>
              <a:buNone/>
            </a:pPr>
            <a:r>
              <a:rPr lang="en-US" sz="1600" b="1" dirty="0">
                <a:latin typeface="Times New Roman"/>
                <a:cs typeface="Times New Roman"/>
              </a:rPr>
              <a:t>Business Centers may support MBEs in activities including, but not limited to:</a:t>
            </a:r>
          </a:p>
          <a:p>
            <a:pPr>
              <a:lnSpc>
                <a:spcPct val="90000"/>
              </a:lnSpc>
              <a:spcBef>
                <a:spcPts val="0"/>
              </a:spcBef>
              <a:buFont typeface="Wingdings" panose="05000000000000000000" pitchFamily="2" charset="2"/>
              <a:buChar char="§"/>
            </a:pPr>
            <a:r>
              <a:rPr lang="en-US" sz="1600" b="1" u="sng" dirty="0">
                <a:latin typeface="Times New Roman"/>
                <a:cs typeface="Times New Roman"/>
              </a:rPr>
              <a:t>Contracting Assistance:</a:t>
            </a:r>
            <a:r>
              <a:rPr lang="en-US" sz="1600" b="1" dirty="0">
                <a:latin typeface="Times New Roman"/>
                <a:cs typeface="Times New Roman"/>
              </a:rPr>
              <a:t> </a:t>
            </a:r>
            <a:r>
              <a:rPr lang="en-US" sz="1600" dirty="0">
                <a:latin typeface="Times New Roman"/>
                <a:cs typeface="Times New Roman"/>
              </a:rPr>
              <a:t>Providing information and assistance to MBEs pursuing federal, state, local, and private sector prime contract and subcontract opportunities.</a:t>
            </a:r>
          </a:p>
          <a:p>
            <a:pPr>
              <a:lnSpc>
                <a:spcPct val="90000"/>
              </a:lnSpc>
              <a:spcBef>
                <a:spcPts val="0"/>
              </a:spcBef>
              <a:buFont typeface="Wingdings" panose="05000000000000000000" pitchFamily="2" charset="2"/>
              <a:buChar char="§"/>
            </a:pPr>
            <a:r>
              <a:rPr lang="en-US" sz="1600" b="1" u="sng" dirty="0">
                <a:latin typeface="Times New Roman"/>
                <a:cs typeface="Times New Roman"/>
              </a:rPr>
              <a:t>Infrastructure Investment and Jobs Act Procurement:</a:t>
            </a:r>
            <a:r>
              <a:rPr lang="en-US" sz="1600" dirty="0">
                <a:latin typeface="Times New Roman"/>
                <a:cs typeface="Times New Roman"/>
              </a:rPr>
              <a:t> Providing information and assistance to MBEs pursuing federal, state, local and private sector prime contract and subcontract opportunities related to the 2021 Infrastructure Investment and Jobs Act.</a:t>
            </a:r>
          </a:p>
          <a:p>
            <a:pPr>
              <a:lnSpc>
                <a:spcPct val="90000"/>
              </a:lnSpc>
              <a:spcBef>
                <a:spcPts val="0"/>
              </a:spcBef>
              <a:buFont typeface="Wingdings" panose="05000000000000000000" pitchFamily="2" charset="2"/>
              <a:buChar char="§"/>
            </a:pPr>
            <a:r>
              <a:rPr lang="en-US" sz="1600" b="1" u="sng" dirty="0">
                <a:latin typeface="Times New Roman"/>
                <a:cs typeface="Times New Roman"/>
              </a:rPr>
              <a:t>Accessing supply chains:</a:t>
            </a:r>
            <a:r>
              <a:rPr lang="en-US" sz="1600" b="1" dirty="0">
                <a:latin typeface="Times New Roman"/>
                <a:cs typeface="Times New Roman"/>
              </a:rPr>
              <a:t> </a:t>
            </a:r>
            <a:r>
              <a:rPr lang="en-US" sz="1600" dirty="0">
                <a:latin typeface="Times New Roman"/>
                <a:cs typeface="Times New Roman"/>
              </a:rPr>
              <a:t>Providing information and assistance to MBEs pursuing opportunities to participate in global supply chains.</a:t>
            </a:r>
          </a:p>
          <a:p>
            <a:pPr>
              <a:lnSpc>
                <a:spcPct val="90000"/>
              </a:lnSpc>
              <a:spcBef>
                <a:spcPts val="0"/>
              </a:spcBef>
              <a:buFont typeface="Wingdings" panose="05000000000000000000" pitchFamily="2" charset="2"/>
              <a:buChar char="§"/>
            </a:pPr>
            <a:r>
              <a:rPr lang="en-US" sz="1600" b="1" u="sng" dirty="0">
                <a:latin typeface="Times New Roman"/>
                <a:cs typeface="Times New Roman"/>
              </a:rPr>
              <a:t>Export promotion:</a:t>
            </a:r>
            <a:r>
              <a:rPr lang="en-US" sz="1600" dirty="0">
                <a:latin typeface="Times New Roman"/>
                <a:cs typeface="Times New Roman"/>
              </a:rPr>
              <a:t> Helping MBEs identify and develop potential export markets, participate in trade shows, and connect with U.S. Export Assistance Centers.</a:t>
            </a:r>
          </a:p>
        </p:txBody>
      </p:sp>
      <p:pic>
        <p:nvPicPr>
          <p:cNvPr id="40" name="Picture 40">
            <a:extLst>
              <a:ext uri="{FF2B5EF4-FFF2-40B4-BE49-F238E27FC236}">
                <a16:creationId xmlns:a16="http://schemas.microsoft.com/office/drawing/2014/main" id="{62840121-E409-3FF3-3CA1-6154A239A753}"/>
              </a:ext>
            </a:extLst>
          </p:cNvPr>
          <p:cNvPicPr>
            <a:picLocks noChangeAspect="1"/>
          </p:cNvPicPr>
          <p:nvPr/>
        </p:nvPicPr>
        <p:blipFill>
          <a:blip r:embed="rId3"/>
          <a:stretch>
            <a:fillRect/>
          </a:stretch>
        </p:blipFill>
        <p:spPr>
          <a:xfrm>
            <a:off x="57052" y="76516"/>
            <a:ext cx="1640711" cy="1468985"/>
          </a:xfrm>
          <a:prstGeom prst="rect">
            <a:avLst/>
          </a:prstGeom>
        </p:spPr>
      </p:pic>
    </p:spTree>
    <p:extLst>
      <p:ext uri="{BB962C8B-B14F-4D97-AF65-F5344CB8AC3E}">
        <p14:creationId xmlns:p14="http://schemas.microsoft.com/office/powerpoint/2010/main" val="251168918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64125CE9-E8E8-4F08-B163-C503D394EDE0}"/>
              </a:ext>
            </a:extLst>
          </p:cNvPr>
          <p:cNvSpPr>
            <a:spLocks noGrp="1"/>
          </p:cNvSpPr>
          <p:nvPr>
            <p:ph type="title"/>
          </p:nvPr>
        </p:nvSpPr>
        <p:spPr>
          <a:xfrm>
            <a:off x="372084" y="685801"/>
            <a:ext cx="2057400" cy="5105400"/>
          </a:xfrm>
        </p:spPr>
        <p:txBody>
          <a:bodyPr>
            <a:normAutofit/>
          </a:bodyPr>
          <a:lstStyle/>
          <a:p>
            <a:pPr algn="l"/>
            <a:r>
              <a:rPr lang="en-US" sz="2800" b="1">
                <a:solidFill>
                  <a:srgbClr val="FFFFFF"/>
                </a:solidFill>
                <a:latin typeface="Times New Roman"/>
                <a:cs typeface="Times New Roman"/>
              </a:rPr>
              <a:t>Capacity Building: </a:t>
            </a:r>
            <a:br>
              <a:rPr lang="en-US" sz="2800" b="1">
                <a:solidFill>
                  <a:srgbClr val="FFFFFF"/>
                </a:solidFill>
                <a:latin typeface="Times New Roman" panose="02020603050405020304" pitchFamily="18" charset="0"/>
                <a:cs typeface="Times New Roman" panose="02020603050405020304" pitchFamily="18" charset="0"/>
              </a:rPr>
            </a:br>
            <a:r>
              <a:rPr lang="en-US" sz="2800" b="1">
                <a:solidFill>
                  <a:srgbClr val="FFFFFF"/>
                </a:solidFill>
                <a:latin typeface="Times New Roman"/>
                <a:cs typeface="Times New Roman"/>
              </a:rPr>
              <a:t>How does this work?</a:t>
            </a:r>
          </a:p>
        </p:txBody>
      </p:sp>
      <p:grpSp>
        <p:nvGrpSpPr>
          <p:cNvPr id="24"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Content Placeholder 1">
            <a:extLst>
              <a:ext uri="{FF2B5EF4-FFF2-40B4-BE49-F238E27FC236}">
                <a16:creationId xmlns:a16="http://schemas.microsoft.com/office/drawing/2014/main" id="{758E19A9-DB70-4598-ABE8-7E946AA2394E}"/>
              </a:ext>
            </a:extLst>
          </p:cNvPr>
          <p:cNvSpPr>
            <a:spLocks noGrp="1"/>
          </p:cNvSpPr>
          <p:nvPr>
            <p:ph idx="1"/>
          </p:nvPr>
        </p:nvSpPr>
        <p:spPr>
          <a:xfrm>
            <a:off x="3837829" y="685801"/>
            <a:ext cx="4789439" cy="5105400"/>
          </a:xfrm>
        </p:spPr>
        <p:txBody>
          <a:bodyPr>
            <a:normAutofit lnSpcReduction="10000"/>
          </a:bodyPr>
          <a:lstStyle/>
          <a:p>
            <a:pPr marL="0" indent="0">
              <a:lnSpc>
                <a:spcPct val="90000"/>
              </a:lnSpc>
              <a:buNone/>
            </a:pPr>
            <a:r>
              <a:rPr lang="en-US" sz="2000" b="1" i="0" u="sng" strike="noStrike" baseline="0" dirty="0">
                <a:latin typeface="Times New Roman"/>
                <a:cs typeface="Times New Roman"/>
              </a:rPr>
              <a:t>Capacity Building</a:t>
            </a:r>
            <a:r>
              <a:rPr lang="en-US" sz="2000" b="0" i="0" u="sng" strike="noStrike" baseline="0" dirty="0">
                <a:latin typeface="Times New Roman"/>
                <a:cs typeface="Times New Roman"/>
              </a:rPr>
              <a:t>:</a:t>
            </a:r>
            <a:r>
              <a:rPr lang="en-US" sz="2000" b="0" i="0" strike="noStrike" baseline="0" dirty="0">
                <a:latin typeface="Times New Roman"/>
                <a:cs typeface="Times New Roman"/>
              </a:rPr>
              <a:t> </a:t>
            </a:r>
            <a:r>
              <a:rPr lang="en-US" sz="2000" b="0" i="0" u="none" strike="noStrike" baseline="0" dirty="0">
                <a:latin typeface="Times New Roman"/>
                <a:cs typeface="Times New Roman"/>
              </a:rPr>
              <a:t>The Business Center is required to provide MBEs with one-on-one business counseling.</a:t>
            </a:r>
            <a:r>
              <a:rPr lang="en-US" sz="2000" dirty="0">
                <a:latin typeface="Times New Roman"/>
                <a:cs typeface="Times New Roman"/>
              </a:rPr>
              <a:t> </a:t>
            </a:r>
            <a:endParaRPr lang="en-US" sz="2000" b="0" i="0" u="none" strike="noStrike" baseline="0" dirty="0">
              <a:latin typeface="Times New Roman" panose="02020603050405020304" pitchFamily="18" charset="0"/>
            </a:endParaRPr>
          </a:p>
          <a:p>
            <a:pPr>
              <a:lnSpc>
                <a:spcPct val="90000"/>
              </a:lnSpc>
              <a:buFont typeface="Wingdings" panose="05000000000000000000" pitchFamily="2" charset="2"/>
              <a:buChar char="§"/>
            </a:pPr>
            <a:r>
              <a:rPr lang="en-US" sz="1600" b="0" u="none" strike="noStrike" baseline="0" dirty="0">
                <a:latin typeface="Times New Roman"/>
                <a:cs typeface="Times New Roman"/>
              </a:rPr>
              <a:t>The goals of these services may be to improve operational efficiencies, increase resources, build scale, manage risk, increase liability thresholds, strengthen management teams, facilitate access to financing, increase profits and owner equity, and integrate new technology and equipment.</a:t>
            </a:r>
          </a:p>
          <a:p>
            <a:pPr lvl="1">
              <a:lnSpc>
                <a:spcPct val="90000"/>
              </a:lnSpc>
              <a:buFont typeface="Wingdings"/>
              <a:buChar char="q"/>
            </a:pPr>
            <a:endParaRPr lang="en-US" sz="1600" b="1" i="1" u="none" strike="noStrike" baseline="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
            </a:pPr>
            <a:r>
              <a:rPr lang="en-US" sz="1600" b="1" u="none" strike="noStrike" baseline="0" dirty="0">
                <a:latin typeface="Times New Roman"/>
                <a:cs typeface="Times New Roman"/>
              </a:rPr>
              <a:t>Business Centers may support MBEs in activities including, but not limited to:</a:t>
            </a:r>
            <a:r>
              <a:rPr lang="en-US" sz="1600" b="1" dirty="0">
                <a:latin typeface="Times New Roman"/>
                <a:cs typeface="Times New Roman"/>
              </a:rPr>
              <a:t> </a:t>
            </a:r>
            <a:endParaRPr lang="en-US" sz="1600" b="1" u="none" strike="noStrike" baseline="0">
              <a:latin typeface="Times New Roman" panose="02020603050405020304" pitchFamily="18" charset="0"/>
              <a:cs typeface="Times New Roman" panose="02020603050405020304" pitchFamily="18" charset="0"/>
            </a:endParaRPr>
          </a:p>
          <a:p>
            <a:pPr marR="1270" lvl="1">
              <a:lnSpc>
                <a:spcPct val="90000"/>
              </a:lnSpc>
            </a:pPr>
            <a:r>
              <a:rPr lang="en-US" sz="1600" b="1" i="0" u="none" strike="noStrike" baseline="0" dirty="0">
                <a:latin typeface="Times New Roman"/>
                <a:cs typeface="Times New Roman"/>
              </a:rPr>
              <a:t>Access to Capital:</a:t>
            </a:r>
            <a:r>
              <a:rPr lang="en-US" sz="1600" b="0" i="0" u="none" strike="noStrike" baseline="0" dirty="0">
                <a:latin typeface="Times New Roman"/>
                <a:cs typeface="Times New Roman"/>
              </a:rPr>
              <a:t> increasing awareness of basic credit practices and credit requirements; assisting in the development of business plans, financial packages, and credit applications.</a:t>
            </a:r>
          </a:p>
          <a:p>
            <a:pPr marR="1270" lvl="1">
              <a:lnSpc>
                <a:spcPct val="90000"/>
              </a:lnSpc>
            </a:pPr>
            <a:r>
              <a:rPr lang="en-US" sz="1600" b="1" i="0" u="none" strike="noStrike" baseline="0" dirty="0">
                <a:latin typeface="Times New Roman"/>
                <a:cs typeface="Times New Roman"/>
              </a:rPr>
              <a:t>Management Counseling:</a:t>
            </a:r>
            <a:r>
              <a:rPr lang="en-US" sz="1600" b="0" i="0" u="none" strike="noStrike" baseline="0" dirty="0">
                <a:latin typeface="Times New Roman"/>
                <a:cs typeface="Times New Roman"/>
              </a:rPr>
              <a:t> assistance and resources relating to management, technological and technical assistance, financial, legal, and marketing services, and services related to workforce development.</a:t>
            </a:r>
          </a:p>
          <a:p>
            <a:pPr marL="0" indent="0">
              <a:lnSpc>
                <a:spcPct val="90000"/>
              </a:lnSpc>
              <a:buNone/>
            </a:pPr>
            <a:endParaRPr lang="en-US" sz="1600">
              <a:latin typeface="Times New Roman" panose="02020603050405020304" pitchFamily="18" charset="0"/>
              <a:cs typeface="Times New Roman" panose="02020603050405020304" pitchFamily="18" charset="0"/>
            </a:endParaRPr>
          </a:p>
        </p:txBody>
      </p:sp>
      <p:pic>
        <p:nvPicPr>
          <p:cNvPr id="4" name="Picture 27">
            <a:extLst>
              <a:ext uri="{FF2B5EF4-FFF2-40B4-BE49-F238E27FC236}">
                <a16:creationId xmlns:a16="http://schemas.microsoft.com/office/drawing/2014/main" id="{91B35AA8-AC6B-3323-CAEB-CD57A17B44FC}"/>
              </a:ext>
            </a:extLst>
          </p:cNvPr>
          <p:cNvPicPr>
            <a:picLocks noChangeAspect="1"/>
          </p:cNvPicPr>
          <p:nvPr/>
        </p:nvPicPr>
        <p:blipFill>
          <a:blip r:embed="rId3"/>
          <a:stretch>
            <a:fillRect/>
          </a:stretch>
        </p:blipFill>
        <p:spPr>
          <a:xfrm>
            <a:off x="104479" y="123943"/>
            <a:ext cx="1555341" cy="1402586"/>
          </a:xfrm>
          <a:prstGeom prst="rect">
            <a:avLst/>
          </a:prstGeom>
        </p:spPr>
      </p:pic>
    </p:spTree>
    <p:extLst>
      <p:ext uri="{BB962C8B-B14F-4D97-AF65-F5344CB8AC3E}">
        <p14:creationId xmlns:p14="http://schemas.microsoft.com/office/powerpoint/2010/main" val="263742690"/>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E2B57A88F40B439AD1F285A3AF915F" ma:contentTypeVersion="11" ma:contentTypeDescription="Create a new document." ma:contentTypeScope="" ma:versionID="add1923a2edb9d11e19add0cb475e262">
  <xsd:schema xmlns:xsd="http://www.w3.org/2001/XMLSchema" xmlns:xs="http://www.w3.org/2001/XMLSchema" xmlns:p="http://schemas.microsoft.com/office/2006/metadata/properties" xmlns:ns2="846620ac-cd39-4512-a134-dff5a51a5528" xmlns:ns3="ab7d630b-5c11-4a81-a845-e660ac2e8994" targetNamespace="http://schemas.microsoft.com/office/2006/metadata/properties" ma:root="true" ma:fieldsID="c6e31e6d1fe39afb5ecd3476d5e80c1e" ns2:_="" ns3:_="">
    <xsd:import namespace="846620ac-cd39-4512-a134-dff5a51a5528"/>
    <xsd:import namespace="ab7d630b-5c11-4a81-a845-e660ac2e89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620ac-cd39-4512-a134-dff5a51a5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7d630b-5c11-4a81-a845-e660ac2e89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C6FE53-1D8F-4138-B7E6-92E774985458}"/>
</file>

<file path=customXml/itemProps2.xml><?xml version="1.0" encoding="utf-8"?>
<ds:datastoreItem xmlns:ds="http://schemas.openxmlformats.org/officeDocument/2006/customXml" ds:itemID="{A4F85C01-4814-4209-9932-28AE5C90EC08}"/>
</file>

<file path=customXml/itemProps3.xml><?xml version="1.0" encoding="utf-8"?>
<ds:datastoreItem xmlns:ds="http://schemas.openxmlformats.org/officeDocument/2006/customXml" ds:itemID="{C7DD83FF-7D26-40E6-B41F-18F022218A7E}"/>
</file>

<file path=docProps/app.xml><?xml version="1.0" encoding="utf-8"?>
<Properties xmlns="http://schemas.openxmlformats.org/officeDocument/2006/extended-properties" xmlns:vt="http://schemas.openxmlformats.org/officeDocument/2006/docPropsVTypes">
  <Template>TM03457496[[fn=Parallax]]</Template>
  <TotalTime>0</TotalTime>
  <Words>1739</Words>
  <Application>Microsoft Office PowerPoint</Application>
  <PresentationFormat>On-screen Show (4:3)</PresentationFormat>
  <Paragraphs>129</Paragraphs>
  <Slides>17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Arial,Sans-Serif</vt:lpstr>
      <vt:lpstr>Calibri</vt:lpstr>
      <vt:lpstr>Corbel</vt:lpstr>
      <vt:lpstr>Times New Roman</vt:lpstr>
      <vt:lpstr>Utsaah</vt:lpstr>
      <vt:lpstr>Verdana</vt:lpstr>
      <vt:lpstr>Wingdings</vt:lpstr>
      <vt:lpstr>Parallax</vt:lpstr>
      <vt:lpstr> PRE-APPLICATION CONFERENCE: Part 2 of 4 topic: program priorities MBDA Business Center Program  Notice of  funding opportunity announcement  MBDA-OBD-2022-2007282 May 2, 2022 2:00 – 3:00pm EsT  </vt:lpstr>
      <vt:lpstr>Overview</vt:lpstr>
      <vt:lpstr>Teleconference Protocol </vt:lpstr>
      <vt:lpstr>   Important Dates &amp; Reminders  </vt:lpstr>
      <vt:lpstr>PowerPoint Presentation</vt:lpstr>
      <vt:lpstr> What are the Program Objective &amp; Program Priorities?</vt:lpstr>
      <vt:lpstr>Program Priorities:  What are they?</vt:lpstr>
      <vt:lpstr>Business Development: What type of service delivery?</vt:lpstr>
      <vt:lpstr>Capacity Building:  How does this work?</vt:lpstr>
      <vt:lpstr>Navigation:  What does Navigation mean?</vt:lpstr>
      <vt:lpstr>Technical Assistance:  How does this work?</vt:lpstr>
      <vt:lpstr>Are there any differences  in this NOFO?</vt:lpstr>
      <vt:lpstr>Differences for this NOFO</vt:lpstr>
      <vt:lpstr>PowerPoint Presentation</vt:lpstr>
      <vt:lpstr>PowerPoint Presentation</vt:lpstr>
      <vt:lpstr>PowerPoint Presentation</vt:lpstr>
      <vt:lpstr>Application Review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Grimsley, Antavia (Federal)</cp:lastModifiedBy>
  <cp:revision>142</cp:revision>
  <cp:lastPrinted>2022-05-02T16:51:33Z</cp:lastPrinted>
  <dcterms:created xsi:type="dcterms:W3CDTF">2012-08-22T19:45:22Z</dcterms:created>
  <dcterms:modified xsi:type="dcterms:W3CDTF">2022-05-04T15:46:41Z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0x01010085E2B57A88F40B439AD1F285A3AF915F</vt:lpwstr>
  </property>
</Properties>
</file>