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17"/>
  </p:notesMasterIdLst>
  <p:handoutMasterIdLst>
    <p:handoutMasterId r:id="rId18"/>
  </p:handoutMasterIdLst>
  <p:sldIdLst>
    <p:sldId id="379" r:id="rId2"/>
    <p:sldId id="256" r:id="rId3"/>
    <p:sldId id="257" r:id="rId4"/>
    <p:sldId id="264" r:id="rId5"/>
    <p:sldId id="265" r:id="rId6"/>
    <p:sldId id="343" r:id="rId7"/>
    <p:sldId id="324" r:id="rId8"/>
    <p:sldId id="355" r:id="rId9"/>
    <p:sldId id="375" r:id="rId10"/>
    <p:sldId id="381" r:id="rId11"/>
    <p:sldId id="325" r:id="rId12"/>
    <p:sldId id="380" r:id="rId13"/>
    <p:sldId id="296" r:id="rId14"/>
    <p:sldId id="377" r:id="rId15"/>
    <p:sldId id="3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73F28-6808-CFFA-4E7F-7E5EF214E7C9}" name="Hill, Joann (Federal)" initials="HJ(" userId="S::Jhill@doc.gov::5f640fe5-3e36-4ef8-93c5-967bdc8355f2" providerId="AD"/>
  <p188:author id="{F5CC812F-3D91-E503-2206-40BC6023AA2A}" name="Pasternak, Sharone (Detailee)" initials="PS(" userId="S::SPasternak@doc.gov::2fe95e50-1fdb-47d7-a9a1-e81b063a94fa" providerId="AD"/>
  <p188:author id="{4A1B167D-A659-C35B-3C8C-4974F2311CBE}" name="Pauli, Danae (Federal)" initials="P(" userId="S::dpauli@doc.gov::d679b114-51fe-468a-b06b-922e6c406cd2" providerId="AD"/>
  <p188:author id="{25F2B0FE-2B8D-43C8-E376-ECABBD6EF63A}" name="Hill, Joann (Federal)" initials="H(" userId="S::jhill@doc.gov::5f640fe5-3e36-4ef8-93c5-967bdc8355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8B0DC-7456-91F3-DC46-7CECBC4F2897}" v="29" dt="2022-05-12T04:05:33.284"/>
    <p1510:client id="{BF3E19F7-6223-42D7-B35B-E0C95AAC4B94}" v="70" dt="2022-05-12T04:01:20.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FFEEE5C3-2B1A-449C-9B77-C9A8D6CF22AA}" type="datetimeFigureOut">
              <a:rPr lang="en-US" smtClean="0"/>
              <a:t>5/11/2022</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89730" tIns="44865" rIns="89730" bIns="44865" rtlCol="0"/>
          <a:lstStyle>
            <a:lvl1pPr algn="r">
              <a:defRPr sz="1200"/>
            </a:lvl1pPr>
          </a:lstStyle>
          <a:p>
            <a:fld id="{EA46689E-5EFD-4874-9289-FC892A62B6E9}" type="datetimeFigureOut">
              <a:rPr lang="en-US" smtClean="0"/>
              <a:t>5/11/2022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89730" tIns="44865" rIns="89730" bIns="448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89730" tIns="44865" rIns="89730" bIns="44865"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2468" indent="-300081"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3548"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85935"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68322"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3296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9760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62244"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6883"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48650" eaLnBrk="1" hangingPunct="1">
              <a:spcBef>
                <a:spcPct val="0"/>
              </a:spcBef>
              <a:defRPr/>
            </a:pPr>
            <a:fld id="{2DEF197B-EE4D-45CA-84EA-6E6AABDFC525}" type="slidenum">
              <a:rPr lang="en-US" altLang="en-US">
                <a:solidFill>
                  <a:srgbClr val="000000"/>
                </a:solidFill>
                <a:latin typeface="Arial" panose="020B0604020202020204" pitchFamily="34" charset="0"/>
              </a:rPr>
              <a:pPr defTabSz="448650" eaLnBrk="1" hangingPunct="1">
                <a:spcBef>
                  <a:spcPct val="0"/>
                </a:spcBef>
                <a:defRPr/>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3387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5/11/2022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5/11/2022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5/11/2022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388434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5/11/2022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5/11/2022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5/11/2022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5/11/2022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50" r:id="rId18"/>
    <p:sldLayoutId id="2147483651" r:id="rId19"/>
    <p:sldLayoutId id="2147483652" r:id="rId20"/>
    <p:sldLayoutId id="2147483653" r:id="rId21"/>
    <p:sldLayoutId id="2147483657" r:id="rId22"/>
    <p:sldLayoutId id="2147483659" r:id="rId23"/>
    <p:sldLayoutId id="2147483658" r:id="rId24"/>
    <p:sldLayoutId id="2147483723"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bda.gov/"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mailto:nchambers@mbd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illustrations/elephant-proboscis-shield-reminder-27990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dirty="0">
                <a:solidFill>
                  <a:schemeClr val="bg1"/>
                </a:solidFill>
                <a:latin typeface="Times New Roman"/>
                <a:ea typeface="Verdana"/>
                <a:cs typeface="Times New Roman"/>
              </a:rPr>
              <a:t>Minority Colleges and Universities</a:t>
            </a:r>
            <a:br>
              <a:rPr lang="en-US" sz="2800" b="1" dirty="0">
                <a:solidFill>
                  <a:schemeClr val="bg1"/>
                </a:solidFill>
                <a:latin typeface="Times New Roman"/>
                <a:ea typeface="Verdana"/>
                <a:cs typeface="Times New Roman"/>
              </a:rPr>
            </a:br>
            <a:r>
              <a:rPr lang="en-US" sz="2800" b="1" dirty="0">
                <a:solidFill>
                  <a:schemeClr val="bg1"/>
                </a:solidFill>
                <a:latin typeface="Times New Roman"/>
                <a:ea typeface="Verdana"/>
                <a:cs typeface="Times New Roman"/>
              </a:rPr>
              <a:t>Pre-application Conference</a:t>
            </a:r>
            <a:endParaRPr lang="en-US" sz="2800" dirty="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8107256" cy="4954003"/>
          </a:xfrm>
        </p:spPr>
        <p:txBody>
          <a:bodyPr>
            <a:normAutofit/>
          </a:bodyPr>
          <a:lstStyle/>
          <a:p>
            <a:pPr marL="0" indent="0" algn="ctr">
              <a:spcBef>
                <a:spcPts val="0"/>
              </a:spcBef>
              <a:buNone/>
            </a:pPr>
            <a:r>
              <a:rPr lang="en-US" sz="5400" dirty="0">
                <a:latin typeface="Times New Roman" panose="02020603050405020304" pitchFamily="18" charset="0"/>
                <a:cs typeface="Times New Roman" panose="02020603050405020304" pitchFamily="18" charset="0"/>
              </a:rPr>
              <a:t>Program Will Begin Shortly</a:t>
            </a:r>
          </a:p>
        </p:txBody>
      </p:sp>
    </p:spTree>
    <p:extLst>
      <p:ext uri="{BB962C8B-B14F-4D97-AF65-F5344CB8AC3E}">
        <p14:creationId xmlns:p14="http://schemas.microsoft.com/office/powerpoint/2010/main" val="7420539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057400" cy="4287809"/>
          </a:xfrm>
        </p:spPr>
        <p:txBody>
          <a:bodyPr>
            <a:normAutofit/>
          </a:bodyPr>
          <a:lstStyle/>
          <a:p>
            <a:pPr algn="l"/>
            <a:r>
              <a:rPr lang="en-US" sz="2800" b="1" dirty="0">
                <a:solidFill>
                  <a:srgbClr val="FFFFFF"/>
                </a:solidFill>
                <a:latin typeface="Times New Roman"/>
                <a:cs typeface="Times New Roman"/>
              </a:rPr>
              <a:t>What are the evaluation criteria?</a:t>
            </a:r>
            <a:endParaRPr lang="en-US" sz="2800" dirty="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fontScale="70000" lnSpcReduction="20000"/>
          </a:bodyPr>
          <a:lstStyle/>
          <a:p>
            <a:pPr marL="0" marR="0" indent="0" fontAlgn="base">
              <a:spcBef>
                <a:spcPts val="0"/>
              </a:spcBef>
              <a:spcAft>
                <a:spcPts val="0"/>
              </a:spcAft>
              <a:buNone/>
            </a:pP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Impact of the Proposed Project</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effectiveness of the proposed project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including: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quality of the proposed curricula and programming and their alignment to the needs of prospective minority entrepreneurs</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thoroughness of the overview of the institution, student body and quality of the entrepreneurial support ecosystem advantages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quality and feasibility of the project implementation timeline</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breadth and quality of the applicant’s strategic partners and alliances to support an entrepreneurial ecosystem</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appropriateness of the proposed Project Goals and Objectives section of the application, including the monitoring and contingency plans, and in particular how well the analysis ties with the project implementation timeline. </a:t>
            </a:r>
            <a:endParaRPr lang="en-US" sz="1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lvl="0" indent="0" fontAlgn="base">
              <a:spcBef>
                <a:spcPts val="0"/>
              </a:spcBef>
              <a:spcAft>
                <a:spcPts val="0"/>
              </a:spcAft>
              <a:buSzPts val="1000"/>
              <a:buNone/>
              <a:tabLst>
                <a:tab pos="457200" algn="l"/>
              </a:tabLst>
            </a:pPr>
            <a:endPar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fontAlgn="base">
              <a:spcBef>
                <a:spcPts val="0"/>
              </a:spcBef>
              <a:spcAft>
                <a:spcPts val="0"/>
              </a:spcAft>
              <a:buSzPts val="1000"/>
              <a:buNone/>
              <a:tabLst>
                <a:tab pos="457200" algn="l"/>
              </a:tabLst>
            </a:pPr>
            <a:r>
              <a:rPr lang="en-US" sz="2300" b="1" dirty="0">
                <a:effectLst/>
                <a:latin typeface="Times New Roman" panose="02020603050405020304" pitchFamily="18" charset="0"/>
                <a:ea typeface="Times New Roman" panose="02020603050405020304" pitchFamily="18" charset="0"/>
                <a:cs typeface="Times New Roman" panose="02020603050405020304" pitchFamily="18" charset="0"/>
              </a:rPr>
              <a:t>Applicant Capability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Whether the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applicant and its personnel possess the experience, background, and qualifications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accomplish the project, including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quality of the knowledge, experience and demonstrated track record of the applicant (or key implementing partners) related to curriculum development, entrepreneurship and business development with weight toward specific examples of success</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knowledge, experience, and qualifications of the key project personnel and understanding of their roles in implementing the project </a:t>
            </a:r>
          </a:p>
          <a:p>
            <a:pPr marL="0" marR="0" lvl="0" indent="0" fontAlgn="base">
              <a:spcBef>
                <a:spcPts val="0"/>
              </a:spcBef>
              <a:spcAft>
                <a:spcPts val="0"/>
              </a:spcAft>
              <a:buSzPts val="1000"/>
              <a:buNone/>
              <a:tabLst>
                <a:tab pos="457200" algn="l"/>
              </a:tabLst>
            </a:pP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fontAlgn="base">
              <a:spcBef>
                <a:spcPts val="0"/>
              </a:spcBef>
              <a:spcAft>
                <a:spcPts val="0"/>
              </a:spcAft>
              <a:buSzPts val="1000"/>
              <a:buNone/>
              <a:tabLst>
                <a:tab pos="457200" algn="l"/>
              </a:tabLst>
            </a:pPr>
            <a:r>
              <a:rPr lang="en-US"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Applicant Budget </a:t>
            </a:r>
            <a:endParaRPr lang="en-US" sz="23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Evaluates the budget to determine if it is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realistic and commensurate with the project needs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time frame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 well as the accuracy of budget breakdown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387143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200834" y="1693889"/>
            <a:ext cx="2057400" cy="4287809"/>
          </a:xfrm>
        </p:spPr>
        <p:txBody>
          <a:bodyPr>
            <a:normAutofit/>
          </a:bodyPr>
          <a:lstStyle/>
          <a:p>
            <a:pPr algn="l"/>
            <a:r>
              <a:rPr lang="en-US" sz="2800" b="1" dirty="0">
                <a:solidFill>
                  <a:srgbClr val="FFFFFF"/>
                </a:solidFill>
                <a:latin typeface="Times New Roman"/>
                <a:cs typeface="Times New Roman"/>
              </a:rPr>
              <a:t>What are the selection factors?</a:t>
            </a:r>
            <a:endParaRPr lang="en-US" sz="2800" dirty="0">
              <a:solidFill>
                <a:srgbClr val="FFFFFF"/>
              </a:solidFill>
              <a:latin typeface="Times New Roman"/>
              <a:cs typeface="Times New Roman"/>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916427" cy="5921151"/>
          </a:xfrm>
        </p:spPr>
        <p:txBody>
          <a:bodyPr>
            <a:normAutofit fontScale="77500" lnSpcReduction="20000"/>
          </a:bodyPr>
          <a:lstStyle/>
          <a:p>
            <a:pPr marL="0" indent="0" algn="l" rtl="0" fontAlgn="base">
              <a:buNone/>
            </a:pPr>
            <a:r>
              <a:rPr lang="en-US" sz="2100" b="1" i="0" dirty="0">
                <a:solidFill>
                  <a:srgbClr val="000000"/>
                </a:solidFill>
                <a:effectLst/>
                <a:latin typeface="Times New Roman" panose="02020603050405020304" pitchFamily="18" charset="0"/>
              </a:rPr>
              <a:t>The selection factors for this funding opportunity are: </a:t>
            </a:r>
            <a:endParaRPr lang="en-US" sz="1300" b="1"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effectLst/>
                <a:latin typeface="Times New Roman" panose="02020603050405020304" pitchFamily="18" charset="0"/>
              </a:rPr>
              <a:t>The availability of funds; </a:t>
            </a:r>
          </a:p>
          <a:p>
            <a:pPr algn="l" rtl="0" fontAlgn="base">
              <a:buFont typeface="Arial" panose="020B0604020202020204" pitchFamily="34" charset="0"/>
              <a:buChar char="•"/>
            </a:pPr>
            <a:r>
              <a:rPr lang="en-US" sz="1800" b="0" i="0" dirty="0">
                <a:effectLst/>
                <a:latin typeface="Times New Roman" panose="02020603050405020304" pitchFamily="18" charset="0"/>
              </a:rPr>
              <a:t>The extent to which the application meets the overall objectives and priorities of the program as provided in Section I.A and B; </a:t>
            </a:r>
          </a:p>
          <a:p>
            <a:pPr algn="l" rtl="0" fontAlgn="base">
              <a:buFont typeface="Arial" panose="020B0604020202020204" pitchFamily="34" charset="0"/>
              <a:buChar char="•"/>
            </a:pPr>
            <a:r>
              <a:rPr lang="en-US" sz="1800" b="0" i="0" dirty="0">
                <a:effectLst/>
                <a:latin typeface="Times New Roman" panose="02020603050405020304" pitchFamily="18" charset="0"/>
              </a:rPr>
              <a:t>The performance of the applicant under previous Federal financial assistance awards, as well as the performance of any third parties the applicant identifies who will be responsible for carrying out a substantial portion of the project; </a:t>
            </a:r>
          </a:p>
          <a:p>
            <a:pPr algn="l" rtl="0" fontAlgn="base">
              <a:buFont typeface="Arial" panose="020B0604020202020204" pitchFamily="34" charset="0"/>
              <a:buChar char="•"/>
            </a:pPr>
            <a:r>
              <a:rPr lang="en-US" sz="1800" b="1" i="0" dirty="0">
                <a:effectLst/>
                <a:latin typeface="Times New Roman" panose="02020603050405020304" pitchFamily="18" charset="0"/>
              </a:rPr>
              <a:t>The project’s likelihood to educate the intended audience of minority entrepreneurs and anticipated potential number of minority entrepreneurs impacted; </a:t>
            </a:r>
          </a:p>
          <a:p>
            <a:pPr algn="l" rtl="0" fontAlgn="base">
              <a:buFont typeface="Arial" panose="020B0604020202020204" pitchFamily="34" charset="0"/>
              <a:buChar char="•"/>
            </a:pPr>
            <a:r>
              <a:rPr lang="en-US" sz="1800" b="1" i="0" dirty="0">
                <a:effectLst/>
                <a:latin typeface="Times New Roman" panose="02020603050405020304" pitchFamily="18" charset="0"/>
              </a:rPr>
              <a:t>The extent to which the minority-serving institution wil</a:t>
            </a:r>
            <a:r>
              <a:rPr lang="en-US" sz="1800" b="1" i="0" dirty="0">
                <a:solidFill>
                  <a:srgbClr val="000000"/>
                </a:solidFill>
                <a:effectLst/>
                <a:latin typeface="Times New Roman" panose="02020603050405020304" pitchFamily="18" charset="0"/>
              </a:rPr>
              <a:t>l use these funds to lay the foundation for the establishment of entrepreneurial programming and institutional advancement and that will, in turn, lead to improved endowments for students and entrepreneurs for years to come </a:t>
            </a:r>
          </a:p>
          <a:p>
            <a:pPr algn="l" rtl="0" fontAlgn="base">
              <a:buFont typeface="Arial" panose="020B0604020202020204" pitchFamily="34" charset="0"/>
              <a:buChar char="•"/>
            </a:pPr>
            <a:r>
              <a:rPr lang="en-US" sz="1800" b="1" i="0" dirty="0">
                <a:solidFill>
                  <a:srgbClr val="000000"/>
                </a:solidFill>
                <a:effectLst/>
                <a:latin typeface="Times New Roman" panose="02020603050405020304" pitchFamily="18" charset="0"/>
              </a:rPr>
              <a:t>Location of the project in or adjacent to an area that is federally designated as an area of distress or serving a State or region that has a significant population of socially or economically disadvantaged individuals;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Operator diversity – e.g. Type of MSI - HBCU, HSI, TCU, NHSI, ANSI; size; location; experience. </a:t>
            </a:r>
          </a:p>
          <a:p>
            <a:pPr>
              <a:lnSpc>
                <a:spcPct val="90000"/>
              </a:lnSpc>
              <a:buFont typeface="Wingdings"/>
              <a:buChar char="§"/>
            </a:pPr>
            <a:endParaRPr lang="en-US" sz="1300" dirty="0"/>
          </a:p>
        </p:txBody>
      </p:sp>
      <p:sp>
        <p:nvSpPr>
          <p:cNvPr id="4" name="Footer Placeholder 3">
            <a:extLst>
              <a:ext uri="{FF2B5EF4-FFF2-40B4-BE49-F238E27FC236}">
                <a16:creationId xmlns:a16="http://schemas.microsoft.com/office/drawing/2014/main" id="{A4EEDF01-56D9-4D02-A325-1044C9A085A3}"/>
              </a:ext>
            </a:extLst>
          </p:cNvPr>
          <p:cNvSpPr>
            <a:spLocks noGrp="1"/>
          </p:cNvSpPr>
          <p:nvPr>
            <p:ph type="ftr" sz="quarter" idx="11"/>
          </p:nvPr>
        </p:nvSpPr>
        <p:spPr>
          <a:xfrm>
            <a:off x="3837828" y="5883275"/>
            <a:ext cx="3404514" cy="365125"/>
          </a:xfrm>
        </p:spPr>
        <p:txBody>
          <a:bodyPr>
            <a:normAutofit/>
          </a:bodyPr>
          <a:lstStyle/>
          <a:p>
            <a:pPr>
              <a:lnSpc>
                <a:spcPct val="90000"/>
              </a:lnSpc>
              <a:spcAft>
                <a:spcPts val="600"/>
              </a:spcAft>
            </a:pPr>
            <a:r>
              <a:rPr lang="en-US" sz="700"/>
              <a:t>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67894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372084" y="685801"/>
            <a:ext cx="2057400" cy="5105400"/>
          </a:xfrm>
        </p:spPr>
        <p:txBody>
          <a:bodyPr>
            <a:normAutofit/>
          </a:bodyPr>
          <a:lstStyle/>
          <a:p>
            <a:pPr algn="l"/>
            <a:r>
              <a:rPr lang="en-US" sz="2800" b="1" dirty="0">
                <a:solidFill>
                  <a:srgbClr val="FFFFFF"/>
                </a:solidFill>
                <a:latin typeface="Times New Roman" panose="02020603050405020304" pitchFamily="18" charset="0"/>
                <a:cs typeface="Times New Roman" panose="02020603050405020304" pitchFamily="18" charset="0"/>
              </a:rPr>
              <a:t>What other information is required?</a:t>
            </a:r>
            <a:endParaRPr lang="en-US" sz="2800" dirty="0">
              <a:solidFill>
                <a:srgbClr val="FFFFFF"/>
              </a:solidFill>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a:bodyPr>
          <a:lstStyle/>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Post Award Teleconference</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National Minority Enterprise Development Week Conference</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MBDA National Training Conference</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NOAA Grants Management Workshop</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Collaboration with MBDA</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Past Performance and Non-Compliance with Award Provisions</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Limitation of Liability</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Audit Costs</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Right to Use Information</a:t>
            </a:r>
          </a:p>
          <a:p>
            <a:pPr>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Freedom of Information Act Disclosure</a:t>
            </a:r>
          </a:p>
          <a:p>
            <a:pPr>
              <a:lnSpc>
                <a:spcPct val="90000"/>
              </a:lnSpc>
              <a:buFont typeface="Wingdings"/>
              <a:buChar char="§"/>
            </a:pPr>
            <a:endParaRPr lang="en-US" sz="1300" dirty="0"/>
          </a:p>
        </p:txBody>
      </p:sp>
      <p:sp>
        <p:nvSpPr>
          <p:cNvPr id="4" name="Footer Placeholder 3">
            <a:extLst>
              <a:ext uri="{FF2B5EF4-FFF2-40B4-BE49-F238E27FC236}">
                <a16:creationId xmlns:a16="http://schemas.microsoft.com/office/drawing/2014/main" id="{A4EEDF01-56D9-4D02-A325-1044C9A085A3}"/>
              </a:ext>
            </a:extLst>
          </p:cNvPr>
          <p:cNvSpPr>
            <a:spLocks noGrp="1"/>
          </p:cNvSpPr>
          <p:nvPr>
            <p:ph type="ftr" sz="quarter" idx="11"/>
          </p:nvPr>
        </p:nvSpPr>
        <p:spPr>
          <a:xfrm>
            <a:off x="3837828" y="5883275"/>
            <a:ext cx="3404514" cy="365125"/>
          </a:xfrm>
        </p:spPr>
        <p:txBody>
          <a:bodyPr>
            <a:normAutofit/>
          </a:bodyPr>
          <a:lstStyle/>
          <a:p>
            <a:pPr>
              <a:lnSpc>
                <a:spcPct val="90000"/>
              </a:lnSpc>
              <a:spcAft>
                <a:spcPts val="600"/>
              </a:spcAft>
            </a:pPr>
            <a:r>
              <a:rPr lang="en-US" sz="700"/>
              <a:t>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146880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Don't Forget!</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2"/>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2210746"/>
            <a:ext cx="4339085" cy="347787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lang="en-US" sz="2000" b="1" dirty="0">
                <a:latin typeface="Times New Roman"/>
                <a:cs typeface="Times New Roman"/>
              </a:rPr>
              <a:t>Next Pre-Application Conference</a:t>
            </a:r>
            <a:endParaRPr lang="en-US" sz="2000" dirty="0">
              <a:ea typeface="+mn-lt"/>
              <a:cs typeface="+mn-lt"/>
            </a:endParaRPr>
          </a:p>
          <a:p>
            <a:pPr marL="285750" indent="-285750">
              <a:spcAft>
                <a:spcPts val="600"/>
              </a:spcAft>
              <a:buFont typeface="Arial,Sans-Serif"/>
              <a:buChar char="•"/>
            </a:pPr>
            <a:r>
              <a:rPr lang="en-US" sz="2000" b="1" dirty="0">
                <a:latin typeface="Times New Roman"/>
                <a:cs typeface="Times New Roman"/>
              </a:rPr>
              <a:t>May 19th</a:t>
            </a:r>
            <a:r>
              <a:rPr lang="en-US" sz="2000" dirty="0">
                <a:latin typeface="Times New Roman"/>
                <a:cs typeface="Times New Roman"/>
              </a:rPr>
              <a:t>, 2:00-3:00 p.m. ET - Measuring Success &amp; Budget Pitfalls</a:t>
            </a:r>
            <a:endParaRPr lang="en-US" sz="2000" dirty="0">
              <a:ea typeface="+mn-lt"/>
              <a:cs typeface="+mn-lt"/>
            </a:endParaRPr>
          </a:p>
          <a:p>
            <a:pPr>
              <a:spcAft>
                <a:spcPts val="600"/>
              </a:spcAft>
            </a:pPr>
            <a:r>
              <a:rPr lang="en-US" sz="2000" i="1" dirty="0">
                <a:latin typeface="Times New Roman"/>
                <a:cs typeface="Times New Roman"/>
              </a:rPr>
              <a:t>Register at least 24 hours in advance at </a:t>
            </a:r>
            <a:r>
              <a:rPr lang="en-US" sz="2000" i="1" dirty="0">
                <a:latin typeface="Times New Roman"/>
                <a:cs typeface="Times New Roman"/>
                <a:hlinkClick r:id="rId3"/>
              </a:rPr>
              <a:t>www.mbda.gov</a:t>
            </a:r>
            <a:r>
              <a:rPr lang="en-US" sz="2000" i="1" dirty="0">
                <a:latin typeface="Times New Roman"/>
                <a:cs typeface="Times New Roman"/>
              </a:rPr>
              <a:t> </a:t>
            </a:r>
            <a:endParaRPr lang="en-US" sz="2000" dirty="0">
              <a:ea typeface="+mn-lt"/>
              <a:cs typeface="+mn-lt"/>
            </a:endParaRPr>
          </a:p>
          <a:p>
            <a:pPr>
              <a:spcAft>
                <a:spcPts val="600"/>
              </a:spcAft>
            </a:pPr>
            <a:r>
              <a:rPr lang="en-US" sz="2000" b="1" dirty="0">
                <a:latin typeface="Times New Roman"/>
                <a:cs typeface="Arial"/>
              </a:rPr>
              <a:t>Agency Contact</a:t>
            </a:r>
            <a:endParaRPr lang="en-US" sz="2000" dirty="0"/>
          </a:p>
          <a:p>
            <a:r>
              <a:rPr lang="en-US" sz="2000" dirty="0">
                <a:latin typeface="Times New Roman"/>
                <a:cs typeface="Times New Roman"/>
              </a:rPr>
              <a:t>Mrs. Nakita Chambers</a:t>
            </a:r>
            <a:endParaRPr lang="en-US" sz="2000" dirty="0">
              <a:ea typeface="+mn-lt"/>
              <a:cs typeface="+mn-lt"/>
            </a:endParaRPr>
          </a:p>
          <a:p>
            <a:r>
              <a:rPr lang="en-US" sz="2000" dirty="0">
                <a:latin typeface="Times New Roman"/>
                <a:cs typeface="Times New Roman"/>
              </a:rPr>
              <a:t>MBDA Program Manager</a:t>
            </a:r>
            <a:endParaRPr lang="en-US" sz="2000" dirty="0">
              <a:ea typeface="+mn-lt"/>
              <a:cs typeface="+mn-lt"/>
            </a:endParaRPr>
          </a:p>
          <a:p>
            <a:pPr marL="285750" indent="-285750">
              <a:buFont typeface="Arial"/>
              <a:buChar char="•"/>
            </a:pPr>
            <a:r>
              <a:rPr lang="en-US" sz="2000" dirty="0">
                <a:latin typeface="Times New Roman"/>
                <a:cs typeface="Times New Roman"/>
              </a:rPr>
              <a:t>Email: </a:t>
            </a:r>
            <a:r>
              <a:rPr lang="en-US" sz="2000" dirty="0">
                <a:latin typeface="Times New Roman"/>
                <a:cs typeface="Times New Roman"/>
                <a:hlinkClick r:id="rId4"/>
              </a:rPr>
              <a:t>nchambers@mbda.gov</a:t>
            </a:r>
            <a:endParaRPr lang="en-US" sz="2000" dirty="0">
              <a:ea typeface="+mn-lt"/>
              <a:cs typeface="+mn-lt"/>
            </a:endParaRPr>
          </a:p>
          <a:p>
            <a:pPr marL="285750" indent="-285750">
              <a:buFont typeface="Arial"/>
              <a:buChar char="•"/>
            </a:pPr>
            <a:r>
              <a:rPr lang="en-US" sz="2000" dirty="0">
                <a:latin typeface="Times New Roman"/>
                <a:cs typeface="Times New Roman"/>
              </a:rPr>
              <a:t>Tel: 202-482-0065</a:t>
            </a:r>
            <a:endParaRPr lang="en-US" sz="2000" dirty="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89668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sz="1600" dirty="0">
                <a:latin typeface="Times New Roman"/>
                <a:cs typeface="Times New Roman"/>
              </a:rPr>
              <a:t>PRE-APPLICATION CONFERENCE: Part 2 of 4</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topic: program priorities</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Minority colleges and universities </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Notice of  funding opportunity announcement </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MBDA-OBD-2022-2007301</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May 12, 2022</a:t>
            </a:r>
            <a:br>
              <a:rPr lang="en-US" sz="1600" dirty="0">
                <a:latin typeface="Times New Roman" panose="02020603050405020304" pitchFamily="18" charset="0"/>
                <a:cs typeface="Times New Roman" panose="02020603050405020304" pitchFamily="18" charset="0"/>
              </a:rPr>
            </a:br>
            <a:r>
              <a:rPr lang="en-US" sz="1600" dirty="0">
                <a:latin typeface="Times New Roman"/>
                <a:cs typeface="Times New Roman"/>
              </a:rPr>
              <a:t>2:00 – 3:00pm </a:t>
            </a:r>
            <a:r>
              <a:rPr lang="en-US" sz="1600" dirty="0" err="1">
                <a:latin typeface="Times New Roman"/>
                <a:cs typeface="Times New Roman"/>
              </a:rPr>
              <a:t>EsT</a:t>
            </a:r>
            <a:br>
              <a:rPr lang="en-US" sz="16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a:solidFill>
                  <a:schemeClr val="bg1"/>
                </a:solidFill>
                <a:latin typeface="Times New Roman"/>
                <a:ea typeface="Verdana"/>
                <a:cs typeface="Times New Roman"/>
              </a:rPr>
              <a:t>Overview</a:t>
            </a:r>
            <a:endParaRPr lang="en-US" sz="280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5715571" cy="4954003"/>
          </a:xfrm>
        </p:spPr>
        <p:txBody>
          <a:bodyPr>
            <a:normAutofit/>
          </a:bodyPr>
          <a:lstStyle/>
          <a:p>
            <a:pPr>
              <a:spcBef>
                <a:spcPts val="0"/>
              </a:spcBef>
              <a:buFont typeface="Wingdings" panose="05000000000000000000" pitchFamily="2" charset="2"/>
              <a:buChar char="§"/>
            </a:pPr>
            <a:r>
              <a:rPr lang="en-US" sz="2000" dirty="0">
                <a:latin typeface="Times New Roman"/>
                <a:cs typeface="Times New Roman"/>
              </a:rPr>
              <a:t>Teleconference Protocol </a:t>
            </a:r>
            <a:endParaRPr lang="en-US" sz="20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dirty="0">
                <a:latin typeface="Times New Roman"/>
                <a:cs typeface="Times New Roman"/>
              </a:rPr>
              <a:t>Important Dates &amp; Reminders</a:t>
            </a:r>
            <a:endParaRPr lang="en-US" sz="20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dirty="0">
                <a:latin typeface="Times New Roman"/>
                <a:cs typeface="Times New Roman"/>
              </a:rPr>
              <a:t>MBDA Strategic Alignment &amp; Program Priorities</a:t>
            </a:r>
          </a:p>
          <a:p>
            <a:pPr>
              <a:spcBef>
                <a:spcPts val="0"/>
              </a:spcBef>
              <a:buFont typeface="Wingdings" panose="05000000000000000000" pitchFamily="2" charset="2"/>
              <a:buChar char="§"/>
            </a:pPr>
            <a:r>
              <a:rPr lang="en-US" sz="2000" dirty="0">
                <a:latin typeface="Times New Roman"/>
                <a:cs typeface="Times New Roman"/>
              </a:rPr>
              <a:t>Notice of Funding Opportunity Conversation</a:t>
            </a:r>
            <a:endParaRPr lang="en-US" sz="20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dirty="0">
                <a:latin typeface="Times New Roman"/>
                <a:cs typeface="Times New Roman"/>
              </a:rPr>
              <a:t>Program Objectives</a:t>
            </a:r>
          </a:p>
          <a:p>
            <a:pPr lvl="1">
              <a:spcBef>
                <a:spcPts val="0"/>
              </a:spcBef>
              <a:spcAft>
                <a:spcPts val="0"/>
              </a:spcAft>
              <a:buFont typeface="Arial" panose="05000000000000000000" pitchFamily="2" charset="2"/>
              <a:buChar char="•"/>
            </a:pPr>
            <a:r>
              <a:rPr lang="en-US" sz="1600" dirty="0">
                <a:latin typeface="Times New Roman"/>
                <a:cs typeface="Times New Roman"/>
              </a:rPr>
              <a:t>Program Priorities </a:t>
            </a:r>
          </a:p>
          <a:p>
            <a:pPr lvl="1">
              <a:spcBef>
                <a:spcPts val="0"/>
              </a:spcBef>
              <a:spcAft>
                <a:spcPts val="0"/>
              </a:spcAft>
              <a:buFont typeface="Arial" panose="05000000000000000000" pitchFamily="2" charset="2"/>
              <a:buChar char="•"/>
            </a:pPr>
            <a:r>
              <a:rPr lang="en-US" sz="1600" dirty="0">
                <a:latin typeface="Times New Roman"/>
                <a:cs typeface="Times New Roman"/>
              </a:rPr>
              <a:t>Applicant Eligibility</a:t>
            </a: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dirty="0">
                <a:latin typeface="Times New Roman"/>
                <a:cs typeface="Times New Roman"/>
              </a:rPr>
              <a:t>Other Submission Requirements</a:t>
            </a:r>
          </a:p>
          <a:p>
            <a:pPr>
              <a:spcBef>
                <a:spcPts val="0"/>
              </a:spcBef>
              <a:buFont typeface="Wingdings" panose="05000000000000000000" pitchFamily="2" charset="2"/>
              <a:buChar char="§"/>
            </a:pPr>
            <a:r>
              <a:rPr lang="en-US" sz="2000" dirty="0">
                <a:latin typeface="Times New Roman"/>
                <a:cs typeface="Times New Roman"/>
              </a:rPr>
              <a:t>Q&amp;A</a:t>
            </a:r>
          </a:p>
          <a:p>
            <a:pPr>
              <a:spcBef>
                <a:spcPts val="0"/>
              </a:spcBef>
              <a:buClr>
                <a:srgbClr val="1287C3"/>
              </a:buClr>
              <a:buFont typeface="Wingdings" panose="05000000000000000000" pitchFamily="2" charset="2"/>
              <a:buChar char="§"/>
            </a:pPr>
            <a:r>
              <a:rPr lang="en-US" sz="2000" dirty="0">
                <a:latin typeface="Times New Roman"/>
                <a:cs typeface="Times New Roman"/>
              </a:rPr>
              <a:t>Don't Forget</a:t>
            </a:r>
          </a:p>
          <a:p>
            <a:pPr>
              <a:spcBef>
                <a:spcPts val="0"/>
              </a:spcBef>
              <a:buClr>
                <a:srgbClr val="1287C3"/>
              </a:buClr>
              <a:buFont typeface="Wingdings" panose="05000000000000000000" pitchFamily="2" charset="2"/>
              <a:buChar char="§"/>
            </a:pPr>
            <a:r>
              <a:rPr lang="en-US" sz="2000" dirty="0">
                <a:latin typeface="Times New Roman"/>
                <a:cs typeface="Times New Roman"/>
              </a:rPr>
              <a:t>Thank You </a:t>
            </a:r>
            <a:endParaRPr lang="en-US" sz="2000" dirty="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501706" y="2817121"/>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449103" y="445698"/>
            <a:ext cx="6496970" cy="1003540"/>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530333" y="1613741"/>
            <a:ext cx="8050141" cy="4531878"/>
          </a:xfrm>
        </p:spPr>
        <p:txBody>
          <a:bodyPr vert="horz" lIns="91440" tIns="45720" rIns="91440" bIns="45720" rtlCol="0" anchor="t">
            <a:normAutofit/>
          </a:bodyPr>
          <a:lstStyle/>
          <a:p>
            <a:pPr>
              <a:buFont typeface="Wingdings"/>
              <a:buChar char="§"/>
            </a:pPr>
            <a:r>
              <a:rPr lang="en-US" sz="2000" dirty="0">
                <a:latin typeface="Times New Roman"/>
                <a:cs typeface="Times New Roman"/>
              </a:rPr>
              <a:t>Phones should be placed on mute  </a:t>
            </a:r>
            <a:endParaRPr lang="en-US" sz="2000" dirty="0"/>
          </a:p>
          <a:p>
            <a:pPr>
              <a:buFont typeface="Wingdings"/>
              <a:buChar char="§"/>
            </a:pPr>
            <a:r>
              <a:rPr lang="en-US" sz="2000" dirty="0">
                <a:latin typeface="Times New Roman"/>
                <a:cs typeface="Times New Roman"/>
              </a:rPr>
              <a:t>To ask a question, “raise your hand” and when you are called on, unmute your microphone</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Teleconference is focused on MBDA Minority Colleges and Universities Program Priorities Notice of Funding Opportunity Announcement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Keep questions relevant to the topic at hand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Avoid duplicating questions   </a:t>
            </a:r>
            <a:endParaRPr lang="en-US" sz="2000" dirty="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76069" y="4100633"/>
            <a:ext cx="3117765" cy="2311300"/>
          </a:xfrm>
          <a:prstGeom prst="rect">
            <a:avLst/>
          </a:prstGeom>
        </p:spPr>
      </p:pic>
      <p:sp>
        <p:nvSpPr>
          <p:cNvPr id="3" name="Title 2"/>
          <p:cNvSpPr>
            <a:spLocks noGrp="1"/>
          </p:cNvSpPr>
          <p:nvPr>
            <p:ph type="title"/>
          </p:nvPr>
        </p:nvSpPr>
        <p:spPr>
          <a:xfrm>
            <a:off x="424070" y="427876"/>
            <a:ext cx="6453838" cy="1046673"/>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   Important Dates &amp; Reminders  </a:t>
            </a:r>
          </a:p>
        </p:txBody>
      </p:sp>
      <p:sp>
        <p:nvSpPr>
          <p:cNvPr id="2" name="Content Placeholder 1"/>
          <p:cNvSpPr>
            <a:spLocks noGrp="1"/>
          </p:cNvSpPr>
          <p:nvPr>
            <p:ph idx="1"/>
          </p:nvPr>
        </p:nvSpPr>
        <p:spPr>
          <a:xfrm>
            <a:off x="719666" y="1628755"/>
            <a:ext cx="6827649" cy="4167134"/>
          </a:xfrm>
        </p:spPr>
        <p:txBody>
          <a:bodyPr vert="horz" lIns="91440" tIns="45720" rIns="91440" bIns="45720" rtlCol="0" anchor="ctr">
            <a:normAutofit/>
          </a:bodyPr>
          <a:lstStyle/>
          <a:p>
            <a:pPr>
              <a:buFont typeface="Wingdings" panose="05000000000000000000" pitchFamily="2" charset="2"/>
              <a:buChar char="§"/>
            </a:pPr>
            <a:r>
              <a:rPr lang="en-US" sz="2000" dirty="0">
                <a:latin typeface="Times New Roman"/>
                <a:cs typeface="Times New Roman"/>
              </a:rPr>
              <a:t>CFDA #11.802, Minority Colleges and Universities  </a:t>
            </a:r>
            <a:endParaRPr lang="en-US" sz="2000" dirty="0"/>
          </a:p>
          <a:p>
            <a:pPr>
              <a:buFont typeface="Wingdings" panose="05000000000000000000" pitchFamily="2" charset="2"/>
              <a:buChar char="§"/>
            </a:pPr>
            <a:r>
              <a:rPr lang="en-US" sz="2000" dirty="0">
                <a:latin typeface="Times New Roman"/>
                <a:cs typeface="Times New Roman"/>
              </a:rPr>
              <a:t>Competition  </a:t>
            </a:r>
            <a:endParaRPr lang="en-US" sz="2000" dirty="0">
              <a:latin typeface="Times New Roman" panose="02020603050405020304" pitchFamily="18" charset="0"/>
              <a:cs typeface="Times New Roman" panose="02020603050405020304" pitchFamily="18" charset="0"/>
            </a:endParaRPr>
          </a:p>
          <a:p>
            <a:pPr lvl="2"/>
            <a:r>
              <a:rPr lang="en-US" dirty="0">
                <a:latin typeface="Times New Roman"/>
                <a:cs typeface="Times New Roman"/>
              </a:rPr>
              <a:t>Published Date: April 25, 2022</a:t>
            </a:r>
          </a:p>
          <a:p>
            <a:pPr lvl="2"/>
            <a:r>
              <a:rPr lang="en-US" b="1" dirty="0">
                <a:latin typeface="Times New Roman"/>
                <a:cs typeface="Times New Roman"/>
              </a:rPr>
              <a:t> Deadline Date: May 25, 2022 at 11:59 P.M., E.S.T.  </a:t>
            </a: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Electronic applications only </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Anticipated Award Start Date:  </a:t>
            </a:r>
            <a:endParaRPr lang="en-US" sz="2000" dirty="0">
              <a:latin typeface="Times New Roman" panose="02020603050405020304" pitchFamily="18" charset="0"/>
              <a:cs typeface="Times New Roman" panose="02020603050405020304" pitchFamily="18" charset="0"/>
            </a:endParaRPr>
          </a:p>
          <a:p>
            <a:pPr marL="0" indent="0">
              <a:buClr>
                <a:srgbClr val="1287C3"/>
              </a:buClr>
              <a:buNone/>
            </a:pPr>
            <a:r>
              <a:rPr lang="en-US" sz="2000" dirty="0">
                <a:latin typeface="Times New Roman"/>
                <a:cs typeface="Times New Roman"/>
              </a:rPr>
              <a:t>     October 1, 2022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23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CEFC15-958F-2278-1226-904F3A191494}"/>
              </a:ext>
            </a:extLst>
          </p:cNvPr>
          <p:cNvSpPr txBox="1">
            <a:spLocks/>
          </p:cNvSpPr>
          <p:nvPr/>
        </p:nvSpPr>
        <p:spPr>
          <a:xfrm>
            <a:off x="424070" y="427876"/>
            <a:ext cx="6453838" cy="104667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chemeClr val="bg1"/>
                </a:solidFill>
                <a:latin typeface="Times New Roman"/>
                <a:ea typeface="Verdana"/>
                <a:cs typeface="Times New Roman"/>
              </a:rPr>
              <a:t>  MDA Strategic Alignment </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a:p>
            <a:r>
              <a:rPr lang="en-US" sz="2800" b="1">
                <a:solidFill>
                  <a:schemeClr val="bg1"/>
                </a:solidFill>
                <a:latin typeface="Times New Roman"/>
                <a:ea typeface="Verdana"/>
                <a:cs typeface="Times New Roman"/>
              </a:rPr>
              <a:t>&amp; Program Priorities</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4100" name="Rectangle 3"/>
          <p:cNvSpPr>
            <a:spLocks noGrp="1" noChangeArrowheads="1"/>
          </p:cNvSpPr>
          <p:nvPr>
            <p:ph idx="1"/>
          </p:nvPr>
        </p:nvSpPr>
        <p:spPr>
          <a:xfrm>
            <a:off x="4904042" y="4779793"/>
            <a:ext cx="2346804" cy="788451"/>
          </a:xfrm>
        </p:spPr>
        <p:txBody>
          <a:bodyPr anchor="ctr">
            <a:normAutofit fontScale="92500"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a:cs typeface="Times New Roman"/>
              </a:rPr>
              <a:t>Strategy</a:t>
            </a:r>
          </a:p>
          <a:p>
            <a:pPr marL="0" indent="0" algn="ctr" eaLnBrk="1" hangingPunct="1">
              <a:lnSpc>
                <a:spcPct val="80000"/>
              </a:lnSpc>
              <a:spcBef>
                <a:spcPts val="0"/>
              </a:spcBef>
              <a:spcAft>
                <a:spcPts val="0"/>
              </a:spcAft>
              <a:buNone/>
              <a:defRPr/>
            </a:pPr>
            <a:r>
              <a:rPr lang="en-US" sz="1600">
                <a:latin typeface="Times New Roman"/>
                <a:cs typeface="Times New Roman"/>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600" b="1" cap="small">
              <a:solidFill>
                <a:schemeClr val="accent1"/>
              </a:solidFill>
              <a:latin typeface="Verdana" pitchFamily="34" charset="0"/>
              <a:ea typeface="Verdana"/>
              <a:cs typeface="Verdana" pitchFamily="34" charset="0"/>
            </a:endParaRPr>
          </a:p>
        </p:txBody>
      </p:sp>
      <p:sp>
        <p:nvSpPr>
          <p:cNvPr id="9" name="TextBox 8"/>
          <p:cNvSpPr txBox="1"/>
          <p:nvPr/>
        </p:nvSpPr>
        <p:spPr>
          <a:xfrm>
            <a:off x="665817" y="1712885"/>
            <a:ext cx="2405062" cy="106182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Times New Roman"/>
                <a:ea typeface="Verdana"/>
                <a:cs typeface="Times New Roman"/>
              </a:rPr>
              <a:t>MBDA is the champion for minority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sp>
        <p:nvSpPr>
          <p:cNvPr id="16" name="TextBox 15"/>
          <p:cNvSpPr txBox="1"/>
          <p:nvPr/>
        </p:nvSpPr>
        <p:spPr>
          <a:xfrm>
            <a:off x="2285595" y="3145343"/>
            <a:ext cx="2405063" cy="1292662"/>
          </a:xfrm>
          <a:prstGeom prst="rect">
            <a:avLst/>
          </a:prstGeom>
          <a:noFill/>
        </p:spPr>
        <p:txBody>
          <a:bodyPr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a:ea typeface="Verdana"/>
                <a:cs typeface="Times New Roman"/>
              </a:rPr>
              <a:t>Mission</a:t>
            </a:r>
          </a:p>
          <a:p>
            <a:pPr algn="ctr">
              <a:lnSpc>
                <a:spcPts val="1800"/>
              </a:lnSpc>
              <a:defRPr/>
            </a:pPr>
            <a:r>
              <a:rPr kumimoji="0" lang="en-US" sz="1600" b="0" i="0" u="none" strike="noStrike" kern="1200" cap="none" spc="0" normalizeH="0" baseline="0" noProof="0">
                <a:ln>
                  <a:noFill/>
                </a:ln>
                <a:effectLst/>
                <a:uLnTx/>
                <a:uFillTx/>
                <a:latin typeface="Times New Roman"/>
                <a:ea typeface="Verdana"/>
                <a:cs typeface="Times New Roman"/>
              </a:rPr>
              <a:t>To promote the growth of 11 million minority</a:t>
            </a:r>
            <a:r>
              <a:rPr lang="en-US" sz="1600">
                <a:latin typeface="Times New Roman"/>
                <a:ea typeface="Verdana"/>
                <a:cs typeface="Times New Roman"/>
              </a:rPr>
              <a:t> </a:t>
            </a:r>
            <a:r>
              <a:rPr kumimoji="0" lang="en-US" sz="1600" b="0" i="0" u="none" strike="noStrike" kern="1200" cap="none" spc="0" normalizeH="0" baseline="0" noProof="0">
                <a:ln>
                  <a:noFill/>
                </a:ln>
                <a:effectLst/>
                <a:uLnTx/>
                <a:uFillTx/>
                <a:latin typeface="Times New Roman"/>
                <a:ea typeface="Verdana"/>
                <a:cs typeface="Times New Roman"/>
              </a:rPr>
              <a:t> business enterprises</a:t>
            </a:r>
            <a:endParaRPr lang="en-US" sz="1600" b="0" i="0" u="none" strike="noStrike" kern="1200" cap="none" spc="0" normalizeH="0" baseline="0" noProof="0">
              <a:ln>
                <a:noFill/>
              </a:ln>
              <a:effectLst/>
              <a:uLnTx/>
              <a:uFillTx/>
              <a:latin typeface="Times New Roman"/>
              <a:ea typeface="Verdana"/>
              <a:cs typeface="Times New Roman"/>
            </a:endParaRP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7" y="4779793"/>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58405" y="5229164"/>
            <a:ext cx="1671638" cy="1114425"/>
          </a:xfrm>
          <a:prstGeom prst="rect">
            <a:avLst/>
          </a:prstGeom>
        </p:spPr>
      </p:pic>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72084" y="685801"/>
            <a:ext cx="2229928" cy="5105400"/>
          </a:xfrm>
        </p:spPr>
        <p:txBody>
          <a:bodyPr>
            <a:normAutofit/>
          </a:bodyPr>
          <a:lstStyle/>
          <a:p>
            <a:pPr algn="l"/>
            <a:r>
              <a:rPr lang="en-US" sz="2800" b="1" dirty="0">
                <a:solidFill>
                  <a:srgbClr val="FFFFFF"/>
                </a:solidFill>
                <a:latin typeface="Times New Roman"/>
                <a:cs typeface="Times New Roman"/>
              </a:rPr>
              <a:t>What are the Program Objectives?</a:t>
            </a:r>
          </a:p>
        </p:txBody>
      </p:sp>
      <p:grpSp>
        <p:nvGrpSpPr>
          <p:cNvPr id="7"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p:cNvSpPr>
            <a:spLocks noGrp="1"/>
          </p:cNvSpPr>
          <p:nvPr>
            <p:ph idx="1"/>
          </p:nvPr>
        </p:nvSpPr>
        <p:spPr>
          <a:xfrm>
            <a:off x="3837829" y="685801"/>
            <a:ext cx="4789439" cy="5854752"/>
          </a:xfrm>
        </p:spPr>
        <p:txBody>
          <a:bodyPr>
            <a:normAutofit/>
          </a:bodyPr>
          <a:lstStyle/>
          <a:p>
            <a:pPr>
              <a:buFont typeface="Wingdings"/>
              <a:buChar char="§"/>
            </a:pPr>
            <a:r>
              <a:rPr lang="en-US" sz="1800" dirty="0">
                <a:latin typeface="Times New Roman"/>
                <a:cs typeface="Times New Roman"/>
              </a:rPr>
              <a:t>This BAA is to lay the foundation for a future generation of entrepreneurial leaders and innovators that will help strengthen U.S. global competitiveness, jobs creation, and the overall U.S. economy. </a:t>
            </a:r>
          </a:p>
          <a:p>
            <a:pPr>
              <a:buFont typeface="Wingdings"/>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provides funding for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entrepreneurship programs, including:</a:t>
            </a:r>
          </a:p>
          <a:p>
            <a:pPr lvl="1">
              <a:buFont typeface="Wingdings"/>
              <a:buChar char="§"/>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Curricula, courses and seminars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designed to stimulate and accelerate entrepreneurial skill sets in support of the development of minority business enterprises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buFont typeface="Wingdings"/>
              <a:buChar char="§"/>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Replicable products and tools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that teach students how to develop businesses and commercialize products and services in the domestic and global marketplace</a:t>
            </a:r>
          </a:p>
          <a:p>
            <a:pPr>
              <a:buFont typeface="Wingdings"/>
              <a:buChar char="§"/>
            </a:pPr>
            <a:r>
              <a:rPr lang="en-US" sz="1800" dirty="0">
                <a:latin typeface="Times New Roman"/>
                <a:cs typeface="Times New Roman"/>
              </a:rPr>
              <a:t>MBDA anticipates awarding a total of 6 awards</a:t>
            </a:r>
          </a:p>
          <a:p>
            <a:pPr marL="0" indent="0">
              <a:buClr>
                <a:srgbClr val="1287C3"/>
              </a:buClr>
              <a:buNone/>
            </a:pPr>
            <a:endParaRPr lang="en-US" sz="1800" dirty="0">
              <a:latin typeface="Times New Roman"/>
              <a:cs typeface="Times New Roman"/>
            </a:endParaRPr>
          </a:p>
        </p:txBody>
      </p:sp>
      <p:pic>
        <p:nvPicPr>
          <p:cNvPr id="4" name="Picture 8">
            <a:extLst>
              <a:ext uri="{FF2B5EF4-FFF2-40B4-BE49-F238E27FC236}">
                <a16:creationId xmlns:a16="http://schemas.microsoft.com/office/drawing/2014/main" id="{B4B913EF-8B60-B5AF-A164-B3F987D4C252}"/>
              </a:ext>
            </a:extLst>
          </p:cNvPr>
          <p:cNvPicPr>
            <a:picLocks noChangeAspect="1"/>
          </p:cNvPicPr>
          <p:nvPr/>
        </p:nvPicPr>
        <p:blipFill>
          <a:blip r:embed="rId3"/>
          <a:stretch>
            <a:fillRect/>
          </a:stretch>
        </p:blipFill>
        <p:spPr>
          <a:xfrm>
            <a:off x="749492" y="123943"/>
            <a:ext cx="1384604" cy="1241333"/>
          </a:xfrm>
          <a:prstGeom prst="rect">
            <a:avLst/>
          </a:prstGeom>
        </p:spPr>
      </p:pic>
    </p:spTree>
    <p:extLst>
      <p:ext uri="{BB962C8B-B14F-4D97-AF65-F5344CB8AC3E}">
        <p14:creationId xmlns:p14="http://schemas.microsoft.com/office/powerpoint/2010/main" val="21387956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20FD226-39A5-E677-0270-A330D831FC38}"/>
              </a:ext>
            </a:extLst>
          </p:cNvPr>
          <p:cNvPicPr>
            <a:picLocks noChangeAspect="1"/>
          </p:cNvPicPr>
          <p:nvPr/>
        </p:nvPicPr>
        <p:blipFill rotWithShape="1">
          <a:blip r:embed="rId3"/>
          <a:srcRect l="17146" r="25917" b="-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7"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2"/>
          <p:cNvSpPr>
            <a:spLocks noGrp="1"/>
          </p:cNvSpPr>
          <p:nvPr>
            <p:ph type="title"/>
          </p:nvPr>
        </p:nvSpPr>
        <p:spPr>
          <a:xfrm>
            <a:off x="729060" y="685800"/>
            <a:ext cx="3945510" cy="1752599"/>
          </a:xfrm>
        </p:spPr>
        <p:txBody>
          <a:bodyPr>
            <a:normAutofit/>
          </a:bodyPr>
          <a:lstStyle/>
          <a:p>
            <a:pPr algn="l">
              <a:lnSpc>
                <a:spcPct val="90000"/>
              </a:lnSpc>
            </a:pPr>
            <a:r>
              <a:rPr lang="en-US" sz="2800" b="1">
                <a:latin typeface="Times New Roman"/>
                <a:cs typeface="Times New Roman"/>
              </a:rPr>
              <a:t>Program Priorities: </a:t>
            </a:r>
            <a:br>
              <a:rPr lang="en-US" sz="2800" b="1">
                <a:latin typeface="Times New Roman"/>
                <a:cs typeface="Times New Roman"/>
              </a:rPr>
            </a:br>
            <a:r>
              <a:rPr lang="en-US" sz="2800" b="1">
                <a:latin typeface="Times New Roman"/>
                <a:cs typeface="Times New Roman"/>
              </a:rPr>
              <a:t>What are they?</a:t>
            </a:r>
            <a:endParaRPr lang="en-US" sz="2800" b="1">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id="{3E37C63F-0EE4-D107-2126-AA023FB81D94}"/>
              </a:ext>
            </a:extLst>
          </p:cNvPr>
          <p:cNvPicPr>
            <a:picLocks noChangeAspect="1"/>
          </p:cNvPicPr>
          <p:nvPr/>
        </p:nvPicPr>
        <p:blipFill>
          <a:blip r:embed="rId4"/>
          <a:stretch>
            <a:fillRect/>
          </a:stretch>
        </p:blipFill>
        <p:spPr>
          <a:xfrm>
            <a:off x="5871649" y="123944"/>
            <a:ext cx="1498429" cy="1336187"/>
          </a:xfrm>
          <a:prstGeom prst="rect">
            <a:avLst/>
          </a:prstGeom>
        </p:spPr>
      </p:pic>
      <p:sp>
        <p:nvSpPr>
          <p:cNvPr id="18" name="Content Placeholder 1">
            <a:extLst>
              <a:ext uri="{FF2B5EF4-FFF2-40B4-BE49-F238E27FC236}">
                <a16:creationId xmlns:a16="http://schemas.microsoft.com/office/drawing/2014/main" id="{A3BB3190-CEA7-29AE-0D40-1F471F1D38DC}"/>
              </a:ext>
            </a:extLst>
          </p:cNvPr>
          <p:cNvSpPr>
            <a:spLocks noGrp="1"/>
          </p:cNvSpPr>
          <p:nvPr>
            <p:ph idx="1"/>
          </p:nvPr>
        </p:nvSpPr>
        <p:spPr>
          <a:xfrm>
            <a:off x="74816" y="2011680"/>
            <a:ext cx="4629521" cy="4846320"/>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While growth rates in entrepreneurship are increasing compared to rates of participation in the labor market, there are systemic challenges for MBE entrepreneurs. </a:t>
            </a:r>
          </a:p>
          <a:p>
            <a:pPr marL="0" indent="0">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projects shall prioritize the entrepreneurial training and business preparation of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undergraduates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the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unique challenges faced by MBE entrepreneurs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through the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expansion of entrepreneurial curriculum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a:cs typeface="Times New Roman"/>
            </a:endParaRPr>
          </a:p>
        </p:txBody>
      </p:sp>
    </p:spTree>
    <p:extLst>
      <p:ext uri="{BB962C8B-B14F-4D97-AF65-F5344CB8AC3E}">
        <p14:creationId xmlns:p14="http://schemas.microsoft.com/office/powerpoint/2010/main" val="399249020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72084" y="685801"/>
            <a:ext cx="2057400" cy="5105400"/>
          </a:xfrm>
        </p:spPr>
        <p:txBody>
          <a:bodyPr>
            <a:normAutofit/>
          </a:bodyPr>
          <a:lstStyle/>
          <a:p>
            <a:pPr algn="l"/>
            <a:r>
              <a:rPr lang="en-US" sz="2800" b="1" dirty="0">
                <a:solidFill>
                  <a:srgbClr val="FFFFFF"/>
                </a:solidFill>
                <a:latin typeface="Times New Roman"/>
                <a:cs typeface="Times New Roman"/>
              </a:rPr>
              <a:t>Who is Eligible to apply for this NOFO?</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p:cNvSpPr>
            <a:spLocks noGrp="1"/>
          </p:cNvSpPr>
          <p:nvPr>
            <p:ph idx="1"/>
          </p:nvPr>
        </p:nvSpPr>
        <p:spPr>
          <a:xfrm>
            <a:off x="3837829" y="685801"/>
            <a:ext cx="5066328" cy="5105400"/>
          </a:xfrm>
        </p:spPr>
        <p:txBody>
          <a:bodyPr>
            <a:normAutofit fontScale="92500"/>
          </a:bodyPr>
          <a:lstStyle/>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a:rPr>
              <a:t>Eligible applicants include the following institutions of higher education:</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n-US" sz="14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500" b="1" i="0" u="none" strike="noStrike" kern="1200" cap="none" spc="0" normalizeH="0" baseline="0" noProof="0" dirty="0">
                <a:ln>
                  <a:noFill/>
                </a:ln>
                <a:solidFill>
                  <a:prstClr val="black"/>
                </a:solidFill>
                <a:effectLst/>
                <a:uLnTx/>
                <a:uFillTx/>
                <a:latin typeface="Times New Roman"/>
                <a:ea typeface="+mn-ea"/>
                <a:cs typeface="Times New Roman"/>
              </a:rPr>
              <a:t>•      Historically Black Colleges and Universities (HBCUs) </a:t>
            </a:r>
            <a:endParaRPr kumimoji="0" lang="en-US" sz="1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a:rPr>
              <a:t>(otherwise known as Part B Institutions as defined in 20 USC § 1061)</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500" b="1" i="0" u="none" strike="noStrike" kern="1200" cap="none" spc="0" normalizeH="0" baseline="0" noProof="0" dirty="0">
                <a:ln>
                  <a:noFill/>
                </a:ln>
                <a:solidFill>
                  <a:prstClr val="black"/>
                </a:solidFill>
                <a:effectLst/>
                <a:uLnTx/>
                <a:uFillTx/>
                <a:latin typeface="Times New Roman"/>
                <a:ea typeface="+mn-ea"/>
                <a:cs typeface="Times New Roman"/>
              </a:rPr>
              <a:t>•      Hispanic Serving Institutions (HSIs) </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a:rPr>
              <a:t>(as defined in 20 U.S.C. § 1101a)</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500" b="1" i="0" u="none" strike="noStrike" kern="1200" cap="none" spc="0" normalizeH="0" baseline="0" noProof="0" dirty="0">
                <a:ln>
                  <a:noFill/>
                </a:ln>
                <a:solidFill>
                  <a:prstClr val="black"/>
                </a:solidFill>
                <a:effectLst/>
                <a:uLnTx/>
                <a:uFillTx/>
                <a:latin typeface="Times New Roman"/>
                <a:ea typeface="+mn-ea"/>
                <a:cs typeface="Times New Roman"/>
              </a:rPr>
              <a:t>•      Tribal Colleges and Universities (TCUs) </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a:rPr>
              <a:t>(as defined in 20 U.S.C. § 1059c)</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500" b="1" i="0" u="none" strike="noStrike" kern="1200" cap="none" spc="0" normalizeH="0" baseline="0" noProof="0" dirty="0">
                <a:ln>
                  <a:noFill/>
                </a:ln>
                <a:solidFill>
                  <a:prstClr val="black"/>
                </a:solidFill>
                <a:effectLst/>
                <a:uLnTx/>
                <a:uFillTx/>
                <a:latin typeface="Times New Roman"/>
                <a:ea typeface="+mn-ea"/>
                <a:cs typeface="Times New Roman"/>
              </a:rPr>
              <a:t>•      Native Hawaiian Serving Institutions (NHSIs) </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a:rPr>
              <a:t>(as defined in 20 U.S.C. § 1059d(b))</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500" b="1" i="0" u="none" strike="noStrike" kern="1200" cap="none" spc="0" normalizeH="0" baseline="0" noProof="0" dirty="0">
                <a:ln>
                  <a:noFill/>
                </a:ln>
                <a:solidFill>
                  <a:prstClr val="black"/>
                </a:solidFill>
                <a:effectLst/>
                <a:uLnTx/>
                <a:uFillTx/>
                <a:latin typeface="Times New Roman"/>
                <a:ea typeface="+mn-ea"/>
                <a:cs typeface="Times New Roman"/>
              </a:rPr>
              <a:t>•      Alaska Native Serving Institutions (ANSIs) </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a:rPr>
              <a:t>(as defined in 20 USC § 1059d(b))</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a:rPr>
              <a:t>Note: Projects must be located in the U.S. or any U.S. territory, including Guam, Puerto Rico, and the Virgin Islands. MBDA is not authorized to provide awards to individuals under this BAA, and applications from individuals will not be considered under this request. Award funds cannot be used to make investments in individual businesses.</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C05622B2-60A2-C3EB-338C-B9239B80FA5F}"/>
              </a:ext>
            </a:extLst>
          </p:cNvPr>
          <p:cNvPicPr>
            <a:picLocks noChangeAspect="1"/>
          </p:cNvPicPr>
          <p:nvPr/>
        </p:nvPicPr>
        <p:blipFill>
          <a:blip r:embed="rId3"/>
          <a:stretch>
            <a:fillRect/>
          </a:stretch>
        </p:blipFill>
        <p:spPr>
          <a:xfrm>
            <a:off x="57052" y="57546"/>
            <a:ext cx="1735565" cy="1554353"/>
          </a:xfrm>
          <a:prstGeom prst="rect">
            <a:avLst/>
          </a:prstGeom>
        </p:spPr>
      </p:pic>
    </p:spTree>
    <p:extLst>
      <p:ext uri="{BB962C8B-B14F-4D97-AF65-F5344CB8AC3E}">
        <p14:creationId xmlns:p14="http://schemas.microsoft.com/office/powerpoint/2010/main" val="38581839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2B57A88F40B439AD1F285A3AF915F" ma:contentTypeVersion="11" ma:contentTypeDescription="Create a new document." ma:contentTypeScope="" ma:versionID="add1923a2edb9d11e19add0cb475e262">
  <xsd:schema xmlns:xsd="http://www.w3.org/2001/XMLSchema" xmlns:xs="http://www.w3.org/2001/XMLSchema" xmlns:p="http://schemas.microsoft.com/office/2006/metadata/properties" xmlns:ns2="846620ac-cd39-4512-a134-dff5a51a5528" xmlns:ns3="ab7d630b-5c11-4a81-a845-e660ac2e8994" targetNamespace="http://schemas.microsoft.com/office/2006/metadata/properties" ma:root="true" ma:fieldsID="c6e31e6d1fe39afb5ecd3476d5e80c1e" ns2:_="" ns3:_="">
    <xsd:import namespace="846620ac-cd39-4512-a134-dff5a51a5528"/>
    <xsd:import namespace="ab7d630b-5c11-4a81-a845-e660ac2e89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620ac-cd39-4512-a134-dff5a51a5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7d630b-5c11-4a81-a845-e660ac2e89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98C337-8165-4AEA-A360-1873E4C04A95}"/>
</file>

<file path=customXml/itemProps2.xml><?xml version="1.0" encoding="utf-8"?>
<ds:datastoreItem xmlns:ds="http://schemas.openxmlformats.org/officeDocument/2006/customXml" ds:itemID="{0BFD0C91-CAAC-453D-B80B-1D66AC379C45}"/>
</file>

<file path=customXml/itemProps3.xml><?xml version="1.0" encoding="utf-8"?>
<ds:datastoreItem xmlns:ds="http://schemas.openxmlformats.org/officeDocument/2006/customXml" ds:itemID="{674EEE2B-A072-4CFC-9BE0-B34F164BF113}"/>
</file>

<file path=docProps/app.xml><?xml version="1.0" encoding="utf-8"?>
<Properties xmlns="http://schemas.openxmlformats.org/officeDocument/2006/extended-properties" xmlns:vt="http://schemas.openxmlformats.org/officeDocument/2006/docPropsVTypes">
  <Template>TM03457496[[fn=Parallax]]</Template>
  <TotalTime>155</TotalTime>
  <Words>1163</Words>
  <Application>Microsoft Office PowerPoint</Application>
  <PresentationFormat>On-screen Show (4:3)</PresentationFormat>
  <Paragraphs>118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Parallax</vt:lpstr>
      <vt:lpstr>Minority Colleges and Universities Pre-application Conference</vt:lpstr>
      <vt:lpstr> PRE-APPLICATION CONFERENCE: Part 2 of 4 topic: program priorities Minority colleges and universities  Notice of  funding opportunity announcement  MBDA-OBD-2022-2007301 May 12, 2022 2:00 – 3:00pm EsT  </vt:lpstr>
      <vt:lpstr>Overview</vt:lpstr>
      <vt:lpstr>Teleconference Protocol </vt:lpstr>
      <vt:lpstr>   Important Dates &amp; Reminders  </vt:lpstr>
      <vt:lpstr>PowerPoint Presentation</vt:lpstr>
      <vt:lpstr>What are the Program Objectives?</vt:lpstr>
      <vt:lpstr>Program Priorities:  What are they?</vt:lpstr>
      <vt:lpstr>Who is Eligible to apply for this NOFO?</vt:lpstr>
      <vt:lpstr>What are the evaluation criteria?</vt:lpstr>
      <vt:lpstr>What are the selection factors?</vt:lpstr>
      <vt:lpstr>What other information is required?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Pauli, Danae (Federal)</cp:lastModifiedBy>
  <cp:revision>33</cp:revision>
  <cp:lastPrinted>2022-05-04T17:38:13Z</cp:lastPrinted>
  <dcterms:created xsi:type="dcterms:W3CDTF">2012-08-22T19:45:22Z</dcterms:created>
  <dcterms:modified xsi:type="dcterms:W3CDTF">2022-05-12T04:10:19Z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0x01010085E2B57A88F40B439AD1F285A3AF915F</vt:lpwstr>
  </property>
</Properties>
</file>