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5" r:id="rId4"/>
  </p:sldMasterIdLst>
  <p:notesMasterIdLst>
    <p:notesMasterId r:id="rId31"/>
  </p:notesMasterIdLst>
  <p:handoutMasterIdLst>
    <p:handoutMasterId r:id="rId32"/>
  </p:handoutMasterIdLst>
  <p:sldIdLst>
    <p:sldId id="256" r:id="rId5"/>
    <p:sldId id="264" r:id="rId6"/>
    <p:sldId id="257" r:id="rId7"/>
    <p:sldId id="265" r:id="rId8"/>
    <p:sldId id="343" r:id="rId9"/>
    <p:sldId id="326" r:id="rId10"/>
    <p:sldId id="387" r:id="rId11"/>
    <p:sldId id="378" r:id="rId12"/>
    <p:sldId id="379" r:id="rId13"/>
    <p:sldId id="382" r:id="rId14"/>
    <p:sldId id="380" r:id="rId15"/>
    <p:sldId id="383" r:id="rId16"/>
    <p:sldId id="381" r:id="rId17"/>
    <p:sldId id="384" r:id="rId18"/>
    <p:sldId id="390" r:id="rId19"/>
    <p:sldId id="386" r:id="rId20"/>
    <p:sldId id="388" r:id="rId21"/>
    <p:sldId id="389" r:id="rId22"/>
    <p:sldId id="391" r:id="rId23"/>
    <p:sldId id="392" r:id="rId24"/>
    <p:sldId id="393" r:id="rId25"/>
    <p:sldId id="394" r:id="rId26"/>
    <p:sldId id="369" r:id="rId27"/>
    <p:sldId id="296" r:id="rId28"/>
    <p:sldId id="377" r:id="rId29"/>
    <p:sldId id="376" r:id="rId3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A1B167D-A659-C35B-3C8C-4974F2311CBE}" name="Pauli, Danae (Federal)" initials="P(" userId="S::dpauli@doc.gov::d679b114-51fe-468a-b06b-922e6c406cd2" providerId="AD"/>
  <p188:author id="{25F2B0FE-2B8D-43C8-E376-ECABBD6EF63A}" name="Hill, Joann (Federal)" initials="H(" userId="S::jhill@doc.gov::5f640fe5-3e36-4ef8-93c5-967bdc8355f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chwartz, Sarah (Federal)" initials="SS(" lastIdx="10" clrIdx="0">
    <p:extLst>
      <p:ext uri="{19B8F6BF-5375-455C-9EA6-DF929625EA0E}">
        <p15:presenceInfo xmlns:p15="http://schemas.microsoft.com/office/powerpoint/2012/main" userId="S-1-5-21-400491793-1610620802-1684573522-41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0060A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85" autoAdjust="0"/>
    <p:restoredTop sz="94660"/>
  </p:normalViewPr>
  <p:slideViewPr>
    <p:cSldViewPr snapToGrid="0" snapToObjects="1">
      <p:cViewPr varScale="1">
        <p:scale>
          <a:sx n="115" d="100"/>
          <a:sy n="115" d="100"/>
        </p:scale>
        <p:origin x="120" y="9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FFEEE5C3-2B1A-449C-9B77-C9A8D6CF22AA}" type="datetimeFigureOut">
              <a:rPr lang="en-US" smtClean="0"/>
              <a:t>5/11/2022</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2E40779F-ED73-4391-917D-58A871B2C187}" type="slidenum">
              <a:rPr lang="en-US" smtClean="0"/>
              <a:t>‹#›</a:t>
            </a:fld>
            <a:endParaRPr lang="en-US" dirty="0"/>
          </a:p>
        </p:txBody>
      </p:sp>
    </p:spTree>
    <p:extLst>
      <p:ext uri="{BB962C8B-B14F-4D97-AF65-F5344CB8AC3E}">
        <p14:creationId xmlns:p14="http://schemas.microsoft.com/office/powerpoint/2010/main" val="14202872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EA46689E-5EFD-4874-9289-FC892A62B6E9}" type="datetimeFigureOut">
              <a:rPr lang="en-US" smtClean="0"/>
              <a:t>5/11/2022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2E76021F-123E-47B4-A079-D673F4AE8B1E}" type="slidenum">
              <a:rPr lang="en-US" smtClean="0"/>
              <a:t>‹#›</a:t>
            </a:fld>
            <a:endParaRPr lang="en-US" dirty="0"/>
          </a:p>
        </p:txBody>
      </p:sp>
    </p:spTree>
    <p:extLst>
      <p:ext uri="{BB962C8B-B14F-4D97-AF65-F5344CB8AC3E}">
        <p14:creationId xmlns:p14="http://schemas.microsoft.com/office/powerpoint/2010/main" val="305099341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dirty="0"/>
          </a:p>
          <a:p>
            <a:pPr>
              <a:spcBef>
                <a:spcPct val="0"/>
              </a:spcBef>
            </a:pPr>
            <a:endParaRPr lang="en-US" altLang="en-US" dirty="0">
              <a:solidFill>
                <a:srgbClr val="C00000"/>
              </a:solidFill>
            </a:endParaRPr>
          </a:p>
          <a:p>
            <a:pPr>
              <a:spcBef>
                <a:spcPct val="0"/>
              </a:spcBef>
            </a:pPr>
            <a:endParaRPr lang="en-US" altLang="en-US" dirty="0">
              <a:solidFill>
                <a:srgbClr val="C00000"/>
              </a:solidFill>
            </a:endParaRPr>
          </a:p>
          <a:p>
            <a:pPr>
              <a:spcBef>
                <a:spcPct val="0"/>
              </a:spcBef>
            </a:pPr>
            <a:endParaRPr lang="en-US" altLang="en-US" b="1" u="sng" dirty="0">
              <a:solidFill>
                <a:srgbClr val="C00000"/>
              </a:solidFill>
            </a:endParaRPr>
          </a:p>
        </p:txBody>
      </p:sp>
      <p:sp>
        <p:nvSpPr>
          <p:cNvPr id="256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97379" indent="-305799"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226483" indent="-244969"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718063" indent="-244969"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209642" indent="-244969"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683137" indent="-244969"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156631" indent="-244969"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630127" indent="-244969"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103621" indent="-244969"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2DEF197B-EE4D-45CA-84EA-6E6AABDFC525}"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57200" rtl="0" eaLnBrk="1" fontAlgn="auto" latinLnBrk="0" hangingPunct="1">
                <a:lnSpc>
                  <a:spcPct val="100000"/>
                </a:lnSpc>
                <a:spcBef>
                  <a:spcPct val="0"/>
                </a:spcBef>
                <a:spcAft>
                  <a:spcPts val="0"/>
                </a:spcAft>
                <a:buClrTx/>
                <a:buSzTx/>
                <a:buFontTx/>
                <a:buNone/>
                <a:tabLst/>
                <a:defRPr/>
              </a:pPr>
              <a:t>5</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733879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jp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jpg"/><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endParaRPr lang="en-US" dirty="0"/>
          </a:p>
        </p:txBody>
      </p:sp>
      <p:sp>
        <p:nvSpPr>
          <p:cNvPr id="5" name="Footer Placeholder 4"/>
          <p:cNvSpPr>
            <a:spLocks noGrp="1"/>
          </p:cNvSpPr>
          <p:nvPr>
            <p:ph type="ftr" sz="quarter" idx="11"/>
          </p:nvPr>
        </p:nvSpPr>
        <p:spPr>
          <a:xfrm>
            <a:off x="3623733" y="6117336"/>
            <a:ext cx="3609438" cy="365125"/>
          </a:xfrm>
        </p:spPr>
        <p:txBody>
          <a:bodyPr/>
          <a:lstStyle/>
          <a:p>
            <a:r>
              <a:rPr lang="en-US"/>
              <a:t>Federal Funding Opportunity Number: MBDA-OBD-2016-2004577</a:t>
            </a:r>
            <a:endParaRPr lang="en-US" dirty="0"/>
          </a:p>
        </p:txBody>
      </p:sp>
      <p:sp>
        <p:nvSpPr>
          <p:cNvPr id="6" name="Slide Number Placeholder 5"/>
          <p:cNvSpPr>
            <a:spLocks noGrp="1"/>
          </p:cNvSpPr>
          <p:nvPr>
            <p:ph type="sldNum" sz="quarter" idx="12"/>
          </p:nvPr>
        </p:nvSpPr>
        <p:spPr>
          <a:xfrm>
            <a:off x="8275320" y="6117336"/>
            <a:ext cx="411480" cy="365125"/>
          </a:xfrm>
        </p:spPr>
        <p:txBody>
          <a:bodyPr/>
          <a:lstStyle/>
          <a:p>
            <a:fld id="{B9717AB4-AEBB-3342-AC3F-86F316DCF676}" type="slidenum">
              <a:rPr lang="en-US" smtClean="0"/>
              <a:t>‹#›</a:t>
            </a:fld>
            <a:endParaRPr lang="en-US" dirty="0"/>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Tree>
    <p:extLst>
      <p:ext uri="{BB962C8B-B14F-4D97-AF65-F5344CB8AC3E}">
        <p14:creationId xmlns:p14="http://schemas.microsoft.com/office/powerpoint/2010/main" val="1890837156"/>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Federal Funding Opportunity Number: MBDA-OBD-2016-2004577</a:t>
            </a:r>
            <a:endParaRPr lang="en-US" dirty="0"/>
          </a:p>
        </p:txBody>
      </p:sp>
      <p:sp>
        <p:nvSpPr>
          <p:cNvPr id="7" name="Slide Number Placeholder 6"/>
          <p:cNvSpPr>
            <a:spLocks noGrp="1"/>
          </p:cNvSpPr>
          <p:nvPr>
            <p:ph type="sldNum" sz="quarter" idx="12"/>
          </p:nvPr>
        </p:nvSpPr>
        <p:spPr/>
        <p:txBody>
          <a:bodyPr/>
          <a:lstStyle/>
          <a:p>
            <a:fld id="{B9717AB4-AEBB-3342-AC3F-86F316DCF676}" type="slidenum">
              <a:rPr lang="en-US" smtClean="0"/>
              <a:t>‹#›</a:t>
            </a:fld>
            <a:endParaRPr lang="en-US" dirty="0"/>
          </a:p>
        </p:txBody>
      </p:sp>
    </p:spTree>
    <p:extLst>
      <p:ext uri="{BB962C8B-B14F-4D97-AF65-F5344CB8AC3E}">
        <p14:creationId xmlns:p14="http://schemas.microsoft.com/office/powerpoint/2010/main" val="3762020168"/>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Federal Funding Opportunity Number: MBDA-OBD-2016-2004577</a:t>
            </a:r>
            <a:endParaRPr lang="en-US" dirty="0"/>
          </a:p>
        </p:txBody>
      </p:sp>
      <p:sp>
        <p:nvSpPr>
          <p:cNvPr id="6" name="Slide Number Placeholder 5"/>
          <p:cNvSpPr>
            <a:spLocks noGrp="1"/>
          </p:cNvSpPr>
          <p:nvPr>
            <p:ph type="sldNum" sz="quarter" idx="12"/>
          </p:nvPr>
        </p:nvSpPr>
        <p:spPr/>
        <p:txBody>
          <a:bodyPr/>
          <a:lstStyle/>
          <a:p>
            <a:fld id="{B9717AB4-AEBB-3342-AC3F-86F316DCF676}" type="slidenum">
              <a:rPr lang="en-US" smtClean="0"/>
              <a:t>‹#›</a:t>
            </a:fld>
            <a:endParaRPr lang="en-US" dirty="0"/>
          </a:p>
        </p:txBody>
      </p:sp>
    </p:spTree>
    <p:extLst>
      <p:ext uri="{BB962C8B-B14F-4D97-AF65-F5344CB8AC3E}">
        <p14:creationId xmlns:p14="http://schemas.microsoft.com/office/powerpoint/2010/main" val="1169246809"/>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Federal Funding Opportunity Number: MBDA-OBD-2016-2004577</a:t>
            </a:r>
            <a:endParaRPr lang="en-US" dirty="0"/>
          </a:p>
        </p:txBody>
      </p:sp>
      <p:sp>
        <p:nvSpPr>
          <p:cNvPr id="6" name="Slide Number Placeholder 5"/>
          <p:cNvSpPr>
            <a:spLocks noGrp="1"/>
          </p:cNvSpPr>
          <p:nvPr>
            <p:ph type="sldNum" sz="quarter" idx="12"/>
          </p:nvPr>
        </p:nvSpPr>
        <p:spPr/>
        <p:txBody>
          <a:bodyPr/>
          <a:lstStyle/>
          <a:p>
            <a:fld id="{B9717AB4-AEBB-3342-AC3F-86F316DCF676}" type="slidenum">
              <a:rPr lang="en-US" smtClean="0"/>
              <a:t>‹#›</a:t>
            </a:fld>
            <a:endParaRPr lang="en-US" dirty="0"/>
          </a:p>
        </p:txBody>
      </p:sp>
    </p:spTree>
    <p:extLst>
      <p:ext uri="{BB962C8B-B14F-4D97-AF65-F5344CB8AC3E}">
        <p14:creationId xmlns:p14="http://schemas.microsoft.com/office/powerpoint/2010/main" val="2264900971"/>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Federal Funding Opportunity Number: MBDA-OBD-2016-2004577</a:t>
            </a:r>
            <a:endParaRPr lang="en-US" dirty="0"/>
          </a:p>
        </p:txBody>
      </p:sp>
      <p:sp>
        <p:nvSpPr>
          <p:cNvPr id="6" name="Slide Number Placeholder 5"/>
          <p:cNvSpPr>
            <a:spLocks noGrp="1"/>
          </p:cNvSpPr>
          <p:nvPr>
            <p:ph type="sldNum" sz="quarter" idx="12"/>
          </p:nvPr>
        </p:nvSpPr>
        <p:spPr/>
        <p:txBody>
          <a:bodyPr/>
          <a:lstStyle/>
          <a:p>
            <a:fld id="{B9717AB4-AEBB-3342-AC3F-86F316DCF676}" type="slidenum">
              <a:rPr lang="en-US" smtClean="0"/>
              <a:t>‹#›</a:t>
            </a:fld>
            <a:endParaRPr lang="en-US" dirty="0"/>
          </a:p>
        </p:txBody>
      </p:sp>
    </p:spTree>
    <p:extLst>
      <p:ext uri="{BB962C8B-B14F-4D97-AF65-F5344CB8AC3E}">
        <p14:creationId xmlns:p14="http://schemas.microsoft.com/office/powerpoint/2010/main" val="1602950598"/>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Federal Funding Opportunity Number: MBDA-OBD-2016-2004577</a:t>
            </a:r>
            <a:endParaRPr lang="en-US" dirty="0"/>
          </a:p>
        </p:txBody>
      </p:sp>
      <p:sp>
        <p:nvSpPr>
          <p:cNvPr id="6" name="Slide Number Placeholder 5"/>
          <p:cNvSpPr>
            <a:spLocks noGrp="1"/>
          </p:cNvSpPr>
          <p:nvPr>
            <p:ph type="sldNum" sz="quarter" idx="12"/>
          </p:nvPr>
        </p:nvSpPr>
        <p:spPr/>
        <p:txBody>
          <a:bodyPr/>
          <a:lstStyle/>
          <a:p>
            <a:fld id="{B9717AB4-AEBB-3342-AC3F-86F316DCF676}" type="slidenum">
              <a:rPr lang="en-US" smtClean="0"/>
              <a:t>‹#›</a:t>
            </a:fld>
            <a:endParaRPr lang="en-US" dirty="0"/>
          </a:p>
        </p:txBody>
      </p:sp>
    </p:spTree>
    <p:extLst>
      <p:ext uri="{BB962C8B-B14F-4D97-AF65-F5344CB8AC3E}">
        <p14:creationId xmlns:p14="http://schemas.microsoft.com/office/powerpoint/2010/main" val="2687835759"/>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Federal Funding Opportunity Number: MBDA-OBD-2016-2004577</a:t>
            </a:r>
            <a:endParaRPr lang="en-US" dirty="0"/>
          </a:p>
        </p:txBody>
      </p:sp>
      <p:sp>
        <p:nvSpPr>
          <p:cNvPr id="6" name="Slide Number Placeholder 5"/>
          <p:cNvSpPr>
            <a:spLocks noGrp="1"/>
          </p:cNvSpPr>
          <p:nvPr>
            <p:ph type="sldNum" sz="quarter" idx="12"/>
          </p:nvPr>
        </p:nvSpPr>
        <p:spPr/>
        <p:txBody>
          <a:bodyPr/>
          <a:lstStyle/>
          <a:p>
            <a:fld id="{B9717AB4-AEBB-3342-AC3F-86F316DCF676}" type="slidenum">
              <a:rPr lang="en-US" smtClean="0"/>
              <a:t>‹#›</a:t>
            </a:fld>
            <a:endParaRPr lang="en-US" dirty="0"/>
          </a:p>
        </p:txBody>
      </p:sp>
    </p:spTree>
    <p:extLst>
      <p:ext uri="{BB962C8B-B14F-4D97-AF65-F5344CB8AC3E}">
        <p14:creationId xmlns:p14="http://schemas.microsoft.com/office/powerpoint/2010/main" val="1058447877"/>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1580A0-ED6C-4884-9FFE-87471827F59A}" type="datetimeFigureOut">
              <a:rPr lang="en-US" smtClean="0"/>
              <a:t>5/11/2022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Rectangle 6">
            <a:extLst>
              <a:ext uri="{FF2B5EF4-FFF2-40B4-BE49-F238E27FC236}">
                <a16:creationId xmlns:a16="http://schemas.microsoft.com/office/drawing/2014/main" id="{34A7D13D-D911-433A-80B8-4F725E6AD3B9}"/>
              </a:ext>
            </a:extLst>
          </p:cNvPr>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powerpoint_tagline.png">
            <a:extLst>
              <a:ext uri="{FF2B5EF4-FFF2-40B4-BE49-F238E27FC236}">
                <a16:creationId xmlns:a16="http://schemas.microsoft.com/office/drawing/2014/main" id="{BC5F7DBE-ED98-4350-BC81-E7A81E819D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148" y="6517348"/>
            <a:ext cx="1889493" cy="197009"/>
          </a:xfrm>
          <a:prstGeom prst="rect">
            <a:avLst/>
          </a:prstGeom>
        </p:spPr>
      </p:pic>
      <p:pic>
        <p:nvPicPr>
          <p:cNvPr id="9" name="Picture 8" descr="powerpoint_website.png">
            <a:extLst>
              <a:ext uri="{FF2B5EF4-FFF2-40B4-BE49-F238E27FC236}">
                <a16:creationId xmlns:a16="http://schemas.microsoft.com/office/drawing/2014/main" id="{B58EFFD6-F8D4-466D-B361-288D5D4620B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306" y="6537765"/>
            <a:ext cx="846997" cy="162555"/>
          </a:xfrm>
          <a:prstGeom prst="rect">
            <a:avLst/>
          </a:prstGeom>
        </p:spPr>
      </p:pic>
      <p:pic>
        <p:nvPicPr>
          <p:cNvPr id="10" name="Picture 9" descr="powerpoint_insidebar.jpg">
            <a:extLst>
              <a:ext uri="{FF2B5EF4-FFF2-40B4-BE49-F238E27FC236}">
                <a16:creationId xmlns:a16="http://schemas.microsoft.com/office/drawing/2014/main" id="{3D0754A5-A60B-40DF-B7A1-B742B0C6F8B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4067"/>
            <a:ext cx="6464381" cy="1003094"/>
          </a:xfrm>
          <a:prstGeom prst="rect">
            <a:avLst/>
          </a:prstGeom>
        </p:spPr>
      </p:pic>
      <p:pic>
        <p:nvPicPr>
          <p:cNvPr id="11" name="Picture 10" descr="powerpoint_logo.png">
            <a:extLst>
              <a:ext uri="{FF2B5EF4-FFF2-40B4-BE49-F238E27FC236}">
                <a16:creationId xmlns:a16="http://schemas.microsoft.com/office/drawing/2014/main" id="{ABB9B6DA-4AAA-4CE2-A9CF-5B35239EE9E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1156" y="562165"/>
            <a:ext cx="1156922" cy="821208"/>
          </a:xfrm>
          <a:prstGeom prst="rect">
            <a:avLst/>
          </a:prstGeom>
        </p:spPr>
      </p:pic>
    </p:spTree>
    <p:extLst>
      <p:ext uri="{BB962C8B-B14F-4D97-AF65-F5344CB8AC3E}">
        <p14:creationId xmlns:p14="http://schemas.microsoft.com/office/powerpoint/2010/main" val="20761024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474D98-3273-47CE-B312-A00AAFA2779F}" type="datetimeFigureOut">
              <a:rPr lang="en-US" smtClean="0"/>
              <a:t>5/11/2022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Rectangle 6">
            <a:extLst>
              <a:ext uri="{FF2B5EF4-FFF2-40B4-BE49-F238E27FC236}">
                <a16:creationId xmlns:a16="http://schemas.microsoft.com/office/drawing/2014/main" id="{4F6037B0-C1A3-4418-8207-C2AE5B04213B}"/>
              </a:ext>
            </a:extLst>
          </p:cNvPr>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powerpoint_tagline.png">
            <a:extLst>
              <a:ext uri="{FF2B5EF4-FFF2-40B4-BE49-F238E27FC236}">
                <a16:creationId xmlns:a16="http://schemas.microsoft.com/office/drawing/2014/main" id="{F5315E8D-1193-4B0F-B8DD-97021BD521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732280" y="5354415"/>
            <a:ext cx="1889493" cy="197009"/>
          </a:xfrm>
          <a:prstGeom prst="rect">
            <a:avLst/>
          </a:prstGeom>
        </p:spPr>
      </p:pic>
      <p:pic>
        <p:nvPicPr>
          <p:cNvPr id="9" name="Picture 8" descr="powerpoint_website.png">
            <a:extLst>
              <a:ext uri="{FF2B5EF4-FFF2-40B4-BE49-F238E27FC236}">
                <a16:creationId xmlns:a16="http://schemas.microsoft.com/office/drawing/2014/main" id="{3E241ADA-7358-476C-AD8C-DF78F5A2E75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193806" y="796287"/>
            <a:ext cx="846997" cy="162555"/>
          </a:xfrm>
          <a:prstGeom prst="rect">
            <a:avLst/>
          </a:prstGeom>
        </p:spPr>
      </p:pic>
      <p:pic>
        <p:nvPicPr>
          <p:cNvPr id="10" name="Picture 9" descr="powerpoint_logo.png">
            <a:extLst>
              <a:ext uri="{FF2B5EF4-FFF2-40B4-BE49-F238E27FC236}">
                <a16:creationId xmlns:a16="http://schemas.microsoft.com/office/drawing/2014/main" id="{ECBFFFFA-C91E-4953-B9A8-43B21F9CF4A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5400000">
            <a:off x="7601306" y="5103853"/>
            <a:ext cx="1156922" cy="821208"/>
          </a:xfrm>
          <a:prstGeom prst="rect">
            <a:avLst/>
          </a:prstGeom>
        </p:spPr>
      </p:pic>
      <p:pic>
        <p:nvPicPr>
          <p:cNvPr id="11" name="Picture 10" descr="powerpoint_insidebar_short.jpg">
            <a:extLst>
              <a:ext uri="{FF2B5EF4-FFF2-40B4-BE49-F238E27FC236}">
                <a16:creationId xmlns:a16="http://schemas.microsoft.com/office/drawing/2014/main" id="{71435364-8A38-413B-B5A2-3784D45D8A8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5400000">
            <a:off x="5949188" y="2181266"/>
            <a:ext cx="4464812" cy="1010412"/>
          </a:xfrm>
          <a:prstGeom prst="rect">
            <a:avLst/>
          </a:prstGeom>
        </p:spPr>
      </p:pic>
    </p:spTree>
    <p:extLst>
      <p:ext uri="{BB962C8B-B14F-4D97-AF65-F5344CB8AC3E}">
        <p14:creationId xmlns:p14="http://schemas.microsoft.com/office/powerpoint/2010/main" val="35055539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descr="powerpoint_mainbar-0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565400"/>
            <a:ext cx="9144000" cy="1705570"/>
          </a:xfrm>
          <a:prstGeom prst="rect">
            <a:avLst/>
          </a:prstGeom>
        </p:spPr>
      </p:pic>
      <p:sp>
        <p:nvSpPr>
          <p:cNvPr id="8" name="Title 1"/>
          <p:cNvSpPr>
            <a:spLocks noGrp="1"/>
          </p:cNvSpPr>
          <p:nvPr>
            <p:ph type="ctrTitle" hasCustomPrompt="1"/>
          </p:nvPr>
        </p:nvSpPr>
        <p:spPr>
          <a:xfrm>
            <a:off x="298420" y="2661811"/>
            <a:ext cx="5447700" cy="1494975"/>
          </a:xfrm>
        </p:spPr>
        <p:txBody>
          <a:bodyPr>
            <a:normAutofit/>
          </a:bodyPr>
          <a:lstStyle>
            <a:lvl1pPr algn="l">
              <a:defRPr sz="2400" b="1" i="0" cap="all">
                <a:solidFill>
                  <a:schemeClr val="bg1"/>
                </a:solidFill>
                <a:latin typeface="Verdana"/>
              </a:defRPr>
            </a:lvl1pPr>
          </a:lstStyle>
          <a:p>
            <a:r>
              <a:rPr lang="en-US" dirty="0"/>
              <a:t>Click to edit Master </a:t>
            </a:r>
            <a:br>
              <a:rPr lang="en-US" dirty="0"/>
            </a:br>
            <a:r>
              <a:rPr lang="en-US" dirty="0"/>
              <a:t>title style</a:t>
            </a:r>
          </a:p>
        </p:txBody>
      </p:sp>
      <p:pic>
        <p:nvPicPr>
          <p:cNvPr id="9" name="Picture 8" descr="powerpoint_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13588" y="2718858"/>
            <a:ext cx="1986652" cy="1410168"/>
          </a:xfrm>
          <a:prstGeom prst="rect">
            <a:avLst/>
          </a:prstGeom>
        </p:spPr>
      </p:pic>
      <p:pic>
        <p:nvPicPr>
          <p:cNvPr id="10" name="Picture 9" descr="powerpoint_taglin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03807" y="4385806"/>
            <a:ext cx="1889493" cy="197009"/>
          </a:xfrm>
          <a:prstGeom prst="rect">
            <a:avLst/>
          </a:prstGeom>
        </p:spPr>
      </p:pic>
    </p:spTree>
    <p:extLst>
      <p:ext uri="{BB962C8B-B14F-4D97-AF65-F5344CB8AC3E}">
        <p14:creationId xmlns:p14="http://schemas.microsoft.com/office/powerpoint/2010/main" val="7932250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Content Placeholder 2"/>
          <p:cNvSpPr>
            <a:spLocks noGrp="1"/>
          </p:cNvSpPr>
          <p:nvPr>
            <p:ph idx="1"/>
          </p:nvPr>
        </p:nvSpPr>
        <p:spPr>
          <a:xfrm>
            <a:off x="924206" y="1795331"/>
            <a:ext cx="7762594" cy="4330832"/>
          </a:xfrm>
        </p:spPr>
        <p:txBody>
          <a:bodyPr/>
          <a:lstStyle>
            <a:lvl1pPr>
              <a:defRPr>
                <a:latin typeface="Verdana"/>
                <a:cs typeface="Verdana"/>
              </a:defRPr>
            </a:lvl1pPr>
            <a:lvl2pPr>
              <a:defRPr>
                <a:latin typeface="Verdana"/>
                <a:cs typeface="Verdana"/>
              </a:defRPr>
            </a:lvl2pPr>
            <a:lvl3pPr>
              <a:defRPr>
                <a:latin typeface="Verdana"/>
                <a:cs typeface="Verdana"/>
              </a:defRPr>
            </a:lvl3pPr>
            <a:lvl4pPr>
              <a:defRPr>
                <a:latin typeface="Verdana"/>
                <a:cs typeface="Verdana"/>
              </a:defRPr>
            </a:lvl4pPr>
            <a:lvl5pPr>
              <a:defRPr>
                <a:latin typeface="Verdana"/>
                <a:cs typeface="Verdan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descr="powerpoint_tag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148" y="6517348"/>
            <a:ext cx="1889493" cy="197009"/>
          </a:xfrm>
          <a:prstGeom prst="rect">
            <a:avLst/>
          </a:prstGeom>
        </p:spPr>
      </p:pic>
      <p:pic>
        <p:nvPicPr>
          <p:cNvPr id="11" name="Picture 10" descr="powerpoint_webs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306" y="6537765"/>
            <a:ext cx="846997" cy="162555"/>
          </a:xfrm>
          <a:prstGeom prst="rect">
            <a:avLst/>
          </a:prstGeom>
        </p:spPr>
      </p:pic>
      <p:pic>
        <p:nvPicPr>
          <p:cNvPr id="12" name="Picture 11" descr="powerpoint_insidebar.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4067"/>
            <a:ext cx="6464381" cy="1003094"/>
          </a:xfrm>
          <a:prstGeom prst="rect">
            <a:avLst/>
          </a:prstGeom>
        </p:spPr>
      </p:pic>
      <p:sp>
        <p:nvSpPr>
          <p:cNvPr id="13" name="Title 1"/>
          <p:cNvSpPr>
            <a:spLocks noGrp="1"/>
          </p:cNvSpPr>
          <p:nvPr>
            <p:ph type="title"/>
          </p:nvPr>
        </p:nvSpPr>
        <p:spPr>
          <a:xfrm>
            <a:off x="924206" y="454065"/>
            <a:ext cx="7762593" cy="1003095"/>
          </a:xfrm>
        </p:spPr>
        <p:txBody>
          <a:bodyPr>
            <a:normAutofit/>
          </a:bodyPr>
          <a:lstStyle>
            <a:lvl1pPr>
              <a:defRPr sz="2100"/>
            </a:lvl1pPr>
          </a:lstStyle>
          <a:p>
            <a:r>
              <a:rPr lang="en-US" dirty="0"/>
              <a:t>Click to edit Master title style</a:t>
            </a:r>
          </a:p>
        </p:txBody>
      </p:sp>
      <p:pic>
        <p:nvPicPr>
          <p:cNvPr id="14" name="Picture 13" descr="powerpoint_logo.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1156" y="562165"/>
            <a:ext cx="1156922" cy="821208"/>
          </a:xfrm>
          <a:prstGeom prst="rect">
            <a:avLst/>
          </a:prstGeom>
        </p:spPr>
      </p:pic>
    </p:spTree>
    <p:extLst>
      <p:ext uri="{BB962C8B-B14F-4D97-AF65-F5344CB8AC3E}">
        <p14:creationId xmlns:p14="http://schemas.microsoft.com/office/powerpoint/2010/main" val="55133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616993E9-CEF0-47B7-AEA6-AFACC79966BA}" type="datetimeFigureOut">
              <a:rPr lang="en-US" smtClean="0"/>
              <a:t>5/11/2022</a:t>
            </a:fld>
            <a:endParaRPr lang="en-US" dirty="0"/>
          </a:p>
        </p:txBody>
      </p:sp>
      <p:sp>
        <p:nvSpPr>
          <p:cNvPr id="5" name="Footer Placeholder 4"/>
          <p:cNvSpPr>
            <a:spLocks noGrp="1"/>
          </p:cNvSpPr>
          <p:nvPr>
            <p:ph type="ftr" sz="quarter" idx="11"/>
          </p:nvPr>
        </p:nvSpPr>
        <p:spPr>
          <a:xfrm>
            <a:off x="1972647" y="6108173"/>
            <a:ext cx="5314517" cy="365125"/>
          </a:xfrm>
        </p:spPr>
        <p:txBody>
          <a:bodyPr/>
          <a:lstStyle/>
          <a:p>
            <a:r>
              <a:rPr lang="en-US"/>
              <a:t>
              </a:t>
            </a:r>
            <a:endParaRPr lang="en-US" dirty="0"/>
          </a:p>
        </p:txBody>
      </p:sp>
      <p:sp>
        <p:nvSpPr>
          <p:cNvPr id="6" name="Slide Number Placeholder 5"/>
          <p:cNvSpPr>
            <a:spLocks noGrp="1"/>
          </p:cNvSpPr>
          <p:nvPr>
            <p:ph type="sldNum" sz="quarter" idx="12"/>
          </p:nvPr>
        </p:nvSpPr>
        <p:spPr>
          <a:xfrm>
            <a:off x="8258967" y="6108173"/>
            <a:ext cx="427833" cy="365125"/>
          </a:xfrm>
        </p:spPr>
        <p:txBody>
          <a:bodyPr/>
          <a:lstStyle/>
          <a:p>
            <a:fld id="{D57F1E4F-1CFF-5643-939E-217C01CDF565}" type="slidenum">
              <a:rPr lang="en-US" smtClean="0"/>
              <a:pPr/>
              <a:t>‹#›</a:t>
            </a:fld>
            <a:endParaRPr lang="en-US" dirty="0"/>
          </a:p>
        </p:txBody>
      </p:sp>
      <p:sp>
        <p:nvSpPr>
          <p:cNvPr id="7" name="Rectangle 6">
            <a:extLst>
              <a:ext uri="{FF2B5EF4-FFF2-40B4-BE49-F238E27FC236}">
                <a16:creationId xmlns:a16="http://schemas.microsoft.com/office/drawing/2014/main" id="{0AE79DAC-FDC8-48E9-9DDB-41C65B9B555F}"/>
              </a:ext>
            </a:extLst>
          </p:cNvPr>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powerpoint_tagline.png">
            <a:extLst>
              <a:ext uri="{FF2B5EF4-FFF2-40B4-BE49-F238E27FC236}">
                <a16:creationId xmlns:a16="http://schemas.microsoft.com/office/drawing/2014/main" id="{12434E60-34AE-4521-BCC4-B50E7F9F2E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148" y="6517348"/>
            <a:ext cx="1889493" cy="197009"/>
          </a:xfrm>
          <a:prstGeom prst="rect">
            <a:avLst/>
          </a:prstGeom>
        </p:spPr>
      </p:pic>
      <p:pic>
        <p:nvPicPr>
          <p:cNvPr id="9" name="Picture 8" descr="powerpoint_website.png">
            <a:extLst>
              <a:ext uri="{FF2B5EF4-FFF2-40B4-BE49-F238E27FC236}">
                <a16:creationId xmlns:a16="http://schemas.microsoft.com/office/drawing/2014/main" id="{AD8445D9-50B0-4E5D-A12B-2CA24BE4A0F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306" y="6537765"/>
            <a:ext cx="846997" cy="162555"/>
          </a:xfrm>
          <a:prstGeom prst="rect">
            <a:avLst/>
          </a:prstGeom>
        </p:spPr>
      </p:pic>
      <p:pic>
        <p:nvPicPr>
          <p:cNvPr id="10" name="Picture 9" descr="powerpoint_insidebar.jpg">
            <a:extLst>
              <a:ext uri="{FF2B5EF4-FFF2-40B4-BE49-F238E27FC236}">
                <a16:creationId xmlns:a16="http://schemas.microsoft.com/office/drawing/2014/main" id="{DC1E9EF7-CF78-4790-88AE-12529FB5D3C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4067"/>
            <a:ext cx="6464381" cy="1003094"/>
          </a:xfrm>
          <a:prstGeom prst="rect">
            <a:avLst/>
          </a:prstGeom>
        </p:spPr>
      </p:pic>
      <p:pic>
        <p:nvPicPr>
          <p:cNvPr id="11" name="Picture 10" descr="powerpoint_logo.png">
            <a:extLst>
              <a:ext uri="{FF2B5EF4-FFF2-40B4-BE49-F238E27FC236}">
                <a16:creationId xmlns:a16="http://schemas.microsoft.com/office/drawing/2014/main" id="{560EE654-100E-43CB-A3A1-9D726DA9D40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1156" y="562165"/>
            <a:ext cx="1156922" cy="821208"/>
          </a:xfrm>
          <a:prstGeom prst="rect">
            <a:avLst/>
          </a:prstGeom>
        </p:spPr>
      </p:pic>
    </p:spTree>
    <p:extLst>
      <p:ext uri="{BB962C8B-B14F-4D97-AF65-F5344CB8AC3E}">
        <p14:creationId xmlns:p14="http://schemas.microsoft.com/office/powerpoint/2010/main" val="3212492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2" name="Rectangle 11"/>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powerpoint_tag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148" y="6517348"/>
            <a:ext cx="1889493" cy="197009"/>
          </a:xfrm>
          <a:prstGeom prst="rect">
            <a:avLst/>
          </a:prstGeom>
        </p:spPr>
      </p:pic>
      <p:pic>
        <p:nvPicPr>
          <p:cNvPr id="14" name="Picture 13" descr="powerpoint_webs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306" y="6537765"/>
            <a:ext cx="846997" cy="162555"/>
          </a:xfrm>
          <a:prstGeom prst="rect">
            <a:avLst/>
          </a:prstGeom>
        </p:spPr>
      </p:pic>
      <p:pic>
        <p:nvPicPr>
          <p:cNvPr id="15" name="Picture 14" descr="powerpoint_insidebar.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4067"/>
            <a:ext cx="6464381" cy="1003094"/>
          </a:xfrm>
          <a:prstGeom prst="rect">
            <a:avLst/>
          </a:prstGeom>
        </p:spPr>
      </p:pic>
      <p:pic>
        <p:nvPicPr>
          <p:cNvPr id="16" name="Picture 15" descr="powerpoint_logo.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1156" y="562165"/>
            <a:ext cx="1156922" cy="821208"/>
          </a:xfrm>
          <a:prstGeom prst="rect">
            <a:avLst/>
          </a:prstGeom>
        </p:spPr>
      </p:pic>
      <p:sp>
        <p:nvSpPr>
          <p:cNvPr id="17" name="Title 1"/>
          <p:cNvSpPr>
            <a:spLocks noGrp="1"/>
          </p:cNvSpPr>
          <p:nvPr>
            <p:ph type="title"/>
          </p:nvPr>
        </p:nvSpPr>
        <p:spPr>
          <a:xfrm>
            <a:off x="974241" y="3370738"/>
            <a:ext cx="7772400" cy="513379"/>
          </a:xfrm>
        </p:spPr>
        <p:txBody>
          <a:bodyPr anchor="t">
            <a:normAutofit/>
          </a:bodyPr>
          <a:lstStyle>
            <a:lvl1pPr algn="l">
              <a:defRPr sz="2400" b="1" cap="all">
                <a:solidFill>
                  <a:srgbClr val="0060A7"/>
                </a:solidFill>
                <a:latin typeface="Verdana"/>
                <a:cs typeface="Verdana"/>
              </a:defRPr>
            </a:lvl1pPr>
          </a:lstStyle>
          <a:p>
            <a:r>
              <a:rPr lang="en-US" dirty="0"/>
              <a:t>Click to edit Master title style</a:t>
            </a:r>
          </a:p>
        </p:txBody>
      </p:sp>
      <p:sp>
        <p:nvSpPr>
          <p:cNvPr id="18" name="Text Placeholder 2"/>
          <p:cNvSpPr>
            <a:spLocks noGrp="1"/>
          </p:cNvSpPr>
          <p:nvPr>
            <p:ph type="body" idx="1"/>
          </p:nvPr>
        </p:nvSpPr>
        <p:spPr>
          <a:xfrm>
            <a:off x="974241" y="3911137"/>
            <a:ext cx="7772400" cy="31748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9241783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3" name="Rectangle 12"/>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powerpoint_tag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148" y="6517348"/>
            <a:ext cx="1889493" cy="197009"/>
          </a:xfrm>
          <a:prstGeom prst="rect">
            <a:avLst/>
          </a:prstGeom>
        </p:spPr>
      </p:pic>
      <p:pic>
        <p:nvPicPr>
          <p:cNvPr id="15" name="Picture 14" descr="powerpoint_webs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306" y="6537765"/>
            <a:ext cx="846997" cy="162555"/>
          </a:xfrm>
          <a:prstGeom prst="rect">
            <a:avLst/>
          </a:prstGeom>
        </p:spPr>
      </p:pic>
      <p:pic>
        <p:nvPicPr>
          <p:cNvPr id="16" name="Picture 15" descr="powerpoint_insidebar.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4067"/>
            <a:ext cx="6464381" cy="1003094"/>
          </a:xfrm>
          <a:prstGeom prst="rect">
            <a:avLst/>
          </a:prstGeom>
        </p:spPr>
      </p:pic>
      <p:pic>
        <p:nvPicPr>
          <p:cNvPr id="17" name="Picture 16" descr="powerpoint_logo.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1156" y="562165"/>
            <a:ext cx="1156922" cy="821208"/>
          </a:xfrm>
          <a:prstGeom prst="rect">
            <a:avLst/>
          </a:prstGeom>
        </p:spPr>
      </p:pic>
      <p:sp>
        <p:nvSpPr>
          <p:cNvPr id="19" name="Content Placeholder 2"/>
          <p:cNvSpPr>
            <a:spLocks noGrp="1"/>
          </p:cNvSpPr>
          <p:nvPr>
            <p:ph sz="half" idx="1"/>
          </p:nvPr>
        </p:nvSpPr>
        <p:spPr>
          <a:xfrm>
            <a:off x="924206" y="1828578"/>
            <a:ext cx="3583798" cy="4297585"/>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3"/>
          <p:cNvSpPr>
            <a:spLocks noGrp="1"/>
          </p:cNvSpPr>
          <p:nvPr>
            <p:ph sz="half" idx="2"/>
          </p:nvPr>
        </p:nvSpPr>
        <p:spPr>
          <a:xfrm>
            <a:off x="4684922" y="1828578"/>
            <a:ext cx="4038600" cy="4297585"/>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1"/>
          <p:cNvSpPr>
            <a:spLocks noGrp="1"/>
          </p:cNvSpPr>
          <p:nvPr>
            <p:ph type="title"/>
          </p:nvPr>
        </p:nvSpPr>
        <p:spPr>
          <a:xfrm>
            <a:off x="924206" y="454065"/>
            <a:ext cx="7762593" cy="1003095"/>
          </a:xfrm>
        </p:spPr>
        <p:txBody>
          <a:bodyPr>
            <a:normAutofit/>
          </a:bodyPr>
          <a:lstStyle>
            <a:lvl1pPr>
              <a:defRPr sz="2100"/>
            </a:lvl1pPr>
          </a:lstStyle>
          <a:p>
            <a:r>
              <a:rPr lang="en-US" dirty="0"/>
              <a:t>Click to edit Master title style</a:t>
            </a:r>
          </a:p>
        </p:txBody>
      </p:sp>
    </p:spTree>
    <p:extLst>
      <p:ext uri="{BB962C8B-B14F-4D97-AF65-F5344CB8AC3E}">
        <p14:creationId xmlns:p14="http://schemas.microsoft.com/office/powerpoint/2010/main" val="32586761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5" name="Rectangle 14"/>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6" name="Picture 15" descr="powerpoint_tag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148" y="6517348"/>
            <a:ext cx="1889493" cy="197009"/>
          </a:xfrm>
          <a:prstGeom prst="rect">
            <a:avLst/>
          </a:prstGeom>
        </p:spPr>
      </p:pic>
      <p:pic>
        <p:nvPicPr>
          <p:cNvPr id="17" name="Picture 16" descr="powerpoint_webs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306" y="6537765"/>
            <a:ext cx="846997" cy="162555"/>
          </a:xfrm>
          <a:prstGeom prst="rect">
            <a:avLst/>
          </a:prstGeom>
        </p:spPr>
      </p:pic>
      <p:pic>
        <p:nvPicPr>
          <p:cNvPr id="18" name="Picture 17" descr="powerpoint_insidebar.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4067"/>
            <a:ext cx="6464381" cy="1003094"/>
          </a:xfrm>
          <a:prstGeom prst="rect">
            <a:avLst/>
          </a:prstGeom>
        </p:spPr>
      </p:pic>
      <p:sp>
        <p:nvSpPr>
          <p:cNvPr id="19" name="Title 1"/>
          <p:cNvSpPr>
            <a:spLocks noGrp="1"/>
          </p:cNvSpPr>
          <p:nvPr>
            <p:ph type="title"/>
          </p:nvPr>
        </p:nvSpPr>
        <p:spPr>
          <a:xfrm>
            <a:off x="924206" y="454065"/>
            <a:ext cx="7762593" cy="1003095"/>
          </a:xfrm>
        </p:spPr>
        <p:txBody>
          <a:bodyPr>
            <a:normAutofit/>
          </a:bodyPr>
          <a:lstStyle>
            <a:lvl1pPr>
              <a:defRPr sz="2100"/>
            </a:lvl1pPr>
          </a:lstStyle>
          <a:p>
            <a:r>
              <a:rPr lang="en-US" dirty="0"/>
              <a:t>Click to edit Master title style</a:t>
            </a:r>
          </a:p>
        </p:txBody>
      </p:sp>
      <p:pic>
        <p:nvPicPr>
          <p:cNvPr id="20" name="Picture 19" descr="powerpoint_logo.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1156" y="562165"/>
            <a:ext cx="1156922" cy="821208"/>
          </a:xfrm>
          <a:prstGeom prst="rect">
            <a:avLst/>
          </a:prstGeom>
        </p:spPr>
      </p:pic>
      <p:sp>
        <p:nvSpPr>
          <p:cNvPr id="21" name="Text Placeholder 2"/>
          <p:cNvSpPr>
            <a:spLocks noGrp="1"/>
          </p:cNvSpPr>
          <p:nvPr>
            <p:ph type="body" idx="1"/>
          </p:nvPr>
        </p:nvSpPr>
        <p:spPr>
          <a:xfrm>
            <a:off x="924206" y="1815102"/>
            <a:ext cx="337209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2" name="Content Placeholder 3"/>
          <p:cNvSpPr>
            <a:spLocks noGrp="1"/>
          </p:cNvSpPr>
          <p:nvPr>
            <p:ph sz="half" idx="2"/>
          </p:nvPr>
        </p:nvSpPr>
        <p:spPr>
          <a:xfrm>
            <a:off x="924206" y="2454864"/>
            <a:ext cx="3419384"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4"/>
          <p:cNvSpPr>
            <a:spLocks noGrp="1"/>
          </p:cNvSpPr>
          <p:nvPr>
            <p:ph type="body" sz="quarter" idx="3"/>
          </p:nvPr>
        </p:nvSpPr>
        <p:spPr>
          <a:xfrm>
            <a:off x="4997197" y="1815102"/>
            <a:ext cx="3413024"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4" name="Content Placeholder 5"/>
          <p:cNvSpPr>
            <a:spLocks noGrp="1"/>
          </p:cNvSpPr>
          <p:nvPr>
            <p:ph sz="quarter" idx="4"/>
          </p:nvPr>
        </p:nvSpPr>
        <p:spPr>
          <a:xfrm>
            <a:off x="4997196" y="2454864"/>
            <a:ext cx="341302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111149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2" name="Rectangle 11"/>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powerpoint_tag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148" y="6517348"/>
            <a:ext cx="1889493" cy="197009"/>
          </a:xfrm>
          <a:prstGeom prst="rect">
            <a:avLst/>
          </a:prstGeom>
        </p:spPr>
      </p:pic>
      <p:pic>
        <p:nvPicPr>
          <p:cNvPr id="14" name="Picture 13" descr="powerpoint_webs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306" y="6537765"/>
            <a:ext cx="846997" cy="162555"/>
          </a:xfrm>
          <a:prstGeom prst="rect">
            <a:avLst/>
          </a:prstGeom>
        </p:spPr>
      </p:pic>
      <p:pic>
        <p:nvPicPr>
          <p:cNvPr id="15" name="Picture 14" descr="powerpoint_insidebar.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4067"/>
            <a:ext cx="6464381" cy="1003094"/>
          </a:xfrm>
          <a:prstGeom prst="rect">
            <a:avLst/>
          </a:prstGeom>
        </p:spPr>
      </p:pic>
      <p:pic>
        <p:nvPicPr>
          <p:cNvPr id="16" name="Picture 15" descr="powerpoint_logo.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1156" y="562165"/>
            <a:ext cx="1156922" cy="821208"/>
          </a:xfrm>
          <a:prstGeom prst="rect">
            <a:avLst/>
          </a:prstGeom>
        </p:spPr>
      </p:pic>
      <p:sp>
        <p:nvSpPr>
          <p:cNvPr id="17" name="Title 1"/>
          <p:cNvSpPr>
            <a:spLocks noGrp="1"/>
          </p:cNvSpPr>
          <p:nvPr>
            <p:ph type="title"/>
          </p:nvPr>
        </p:nvSpPr>
        <p:spPr>
          <a:xfrm>
            <a:off x="1829758" y="5336438"/>
            <a:ext cx="5486400" cy="499869"/>
          </a:xfrm>
        </p:spPr>
        <p:txBody>
          <a:bodyPr anchor="b">
            <a:normAutofit/>
          </a:bodyPr>
          <a:lstStyle>
            <a:lvl1pPr algn="l">
              <a:defRPr sz="1800" b="1">
                <a:solidFill>
                  <a:schemeClr val="tx1"/>
                </a:solidFill>
              </a:defRPr>
            </a:lvl1pPr>
          </a:lstStyle>
          <a:p>
            <a:r>
              <a:rPr lang="en-US" dirty="0"/>
              <a:t>Click to edit Master title style</a:t>
            </a:r>
          </a:p>
        </p:txBody>
      </p:sp>
      <p:sp>
        <p:nvSpPr>
          <p:cNvPr id="18" name="Picture Placeholder 2"/>
          <p:cNvSpPr>
            <a:spLocks noGrp="1"/>
          </p:cNvSpPr>
          <p:nvPr>
            <p:ph type="pic" idx="1"/>
          </p:nvPr>
        </p:nvSpPr>
        <p:spPr>
          <a:xfrm>
            <a:off x="1829758" y="1904905"/>
            <a:ext cx="5486400" cy="33406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9" name="Text Placeholder 3"/>
          <p:cNvSpPr>
            <a:spLocks noGrp="1"/>
          </p:cNvSpPr>
          <p:nvPr>
            <p:ph type="body" sz="half" idx="2"/>
          </p:nvPr>
        </p:nvSpPr>
        <p:spPr>
          <a:xfrm>
            <a:off x="1829758" y="5856572"/>
            <a:ext cx="5486400" cy="302117"/>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20" name="Title 1"/>
          <p:cNvSpPr txBox="1">
            <a:spLocks/>
          </p:cNvSpPr>
          <p:nvPr userDrawn="1"/>
        </p:nvSpPr>
        <p:spPr>
          <a:xfrm>
            <a:off x="924206" y="454065"/>
            <a:ext cx="7762593" cy="100309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100" b="1" i="0" kern="1200" cap="all">
                <a:solidFill>
                  <a:srgbClr val="FFFFFF"/>
                </a:solidFill>
                <a:latin typeface=""/>
                <a:ea typeface="+mj-ea"/>
                <a:cs typeface="+mj-cs"/>
              </a:defRPr>
            </a:lvl1pPr>
          </a:lstStyle>
          <a:p>
            <a:r>
              <a:rPr lang="en-US" dirty="0"/>
              <a:t>Title here</a:t>
            </a:r>
          </a:p>
        </p:txBody>
      </p:sp>
    </p:spTree>
    <p:extLst>
      <p:ext uri="{BB962C8B-B14F-4D97-AF65-F5344CB8AC3E}">
        <p14:creationId xmlns:p14="http://schemas.microsoft.com/office/powerpoint/2010/main" val="12226081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9" name="Rectangle 8"/>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powerpoint_tag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732280" y="5354415"/>
            <a:ext cx="1889493" cy="197009"/>
          </a:xfrm>
          <a:prstGeom prst="rect">
            <a:avLst/>
          </a:prstGeom>
        </p:spPr>
      </p:pic>
      <p:pic>
        <p:nvPicPr>
          <p:cNvPr id="11" name="Picture 10" descr="powerpoint_webs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193806" y="796287"/>
            <a:ext cx="846997" cy="162555"/>
          </a:xfrm>
          <a:prstGeom prst="rect">
            <a:avLst/>
          </a:prstGeom>
        </p:spPr>
      </p:pic>
      <p:sp>
        <p:nvSpPr>
          <p:cNvPr id="13" name="Vertical Text Placeholder 2"/>
          <p:cNvSpPr>
            <a:spLocks noGrp="1"/>
          </p:cNvSpPr>
          <p:nvPr>
            <p:ph type="body" orient="vert" idx="1"/>
          </p:nvPr>
        </p:nvSpPr>
        <p:spPr>
          <a:xfrm>
            <a:off x="668763" y="791276"/>
            <a:ext cx="6425691" cy="5334887"/>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Picture 14" descr="powerpoint_logo.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5400000">
            <a:off x="7601306" y="5103853"/>
            <a:ext cx="1156922" cy="821208"/>
          </a:xfrm>
          <a:prstGeom prst="rect">
            <a:avLst/>
          </a:prstGeom>
        </p:spPr>
      </p:pic>
      <p:pic>
        <p:nvPicPr>
          <p:cNvPr id="16" name="Picture 15" descr="powerpoint_insidebar_short.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5400000">
            <a:off x="5949188" y="2181266"/>
            <a:ext cx="4464812" cy="1010412"/>
          </a:xfrm>
          <a:prstGeom prst="rect">
            <a:avLst/>
          </a:prstGeom>
        </p:spPr>
      </p:pic>
      <p:sp>
        <p:nvSpPr>
          <p:cNvPr id="17" name="Vertical Title 1"/>
          <p:cNvSpPr>
            <a:spLocks noGrp="1"/>
          </p:cNvSpPr>
          <p:nvPr>
            <p:ph type="title" orient="vert" hasCustomPrompt="1"/>
          </p:nvPr>
        </p:nvSpPr>
        <p:spPr>
          <a:xfrm>
            <a:off x="7676389" y="791276"/>
            <a:ext cx="1010412" cy="5334887"/>
          </a:xfrm>
        </p:spPr>
        <p:txBody>
          <a:bodyPr vert="eaVert">
            <a:normAutofit/>
          </a:bodyPr>
          <a:lstStyle>
            <a:lvl1pPr>
              <a:defRPr sz="2000"/>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7500536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7" name="Rectangle 6"/>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powerpoint_tag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148" y="6517348"/>
            <a:ext cx="1889493" cy="197009"/>
          </a:xfrm>
          <a:prstGeom prst="rect">
            <a:avLst/>
          </a:prstGeom>
        </p:spPr>
      </p:pic>
      <p:pic>
        <p:nvPicPr>
          <p:cNvPr id="9" name="Picture 8" descr="powerpoint_webs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306" y="6537765"/>
            <a:ext cx="846997" cy="162555"/>
          </a:xfrm>
          <a:prstGeom prst="rect">
            <a:avLst/>
          </a:prstGeom>
        </p:spPr>
      </p:pic>
      <p:pic>
        <p:nvPicPr>
          <p:cNvPr id="10" name="Picture 9" descr="powerpoint_insidebar.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4067"/>
            <a:ext cx="6464381" cy="1003094"/>
          </a:xfrm>
          <a:prstGeom prst="rect">
            <a:avLst/>
          </a:prstGeom>
        </p:spPr>
      </p:pic>
      <p:sp>
        <p:nvSpPr>
          <p:cNvPr id="11" name="Title 1"/>
          <p:cNvSpPr>
            <a:spLocks noGrp="1"/>
          </p:cNvSpPr>
          <p:nvPr>
            <p:ph type="title"/>
          </p:nvPr>
        </p:nvSpPr>
        <p:spPr>
          <a:xfrm>
            <a:off x="924206" y="454065"/>
            <a:ext cx="7762593" cy="1003095"/>
          </a:xfrm>
        </p:spPr>
        <p:txBody>
          <a:bodyPr>
            <a:normAutofit/>
          </a:bodyPr>
          <a:lstStyle>
            <a:lvl1pPr>
              <a:defRPr sz="2100"/>
            </a:lvl1pPr>
          </a:lstStyle>
          <a:p>
            <a:r>
              <a:rPr lang="en-US" dirty="0"/>
              <a:t>Click to edit Master title style</a:t>
            </a:r>
          </a:p>
        </p:txBody>
      </p:sp>
      <p:pic>
        <p:nvPicPr>
          <p:cNvPr id="12" name="Picture 11" descr="powerpoint_logo.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1156" y="562165"/>
            <a:ext cx="1156922" cy="821208"/>
          </a:xfrm>
          <a:prstGeom prst="rect">
            <a:avLst/>
          </a:prstGeom>
        </p:spPr>
      </p:pic>
      <p:sp>
        <p:nvSpPr>
          <p:cNvPr id="13" name="Vertical Text Placeholder 2"/>
          <p:cNvSpPr>
            <a:spLocks noGrp="1"/>
          </p:cNvSpPr>
          <p:nvPr>
            <p:ph type="body" orient="vert" idx="1"/>
          </p:nvPr>
        </p:nvSpPr>
        <p:spPr>
          <a:xfrm>
            <a:off x="590180" y="1746479"/>
            <a:ext cx="7775892" cy="4430792"/>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33102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434F47-3A99-4701-A7D9-FE6C4D9DA92E}" type="datetimeFigureOut">
              <a:rPr lang="en-US" smtClean="0"/>
              <a:t>5/11/2022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a:xfrm>
            <a:off x="8273317" y="6116070"/>
            <a:ext cx="413483" cy="365125"/>
          </a:xfrm>
        </p:spPr>
        <p:txBody>
          <a:bodyPr/>
          <a:lstStyle/>
          <a:p>
            <a:fld id="{D57F1E4F-1CFF-5643-939E-217C01CDF565}" type="slidenum">
              <a:rPr lang="en-US" smtClean="0"/>
              <a:pPr/>
              <a:t>‹#›</a:t>
            </a:fld>
            <a:endParaRPr lang="en-US" dirty="0"/>
          </a:p>
        </p:txBody>
      </p:sp>
      <p:sp>
        <p:nvSpPr>
          <p:cNvPr id="7" name="Rectangle 6">
            <a:extLst>
              <a:ext uri="{FF2B5EF4-FFF2-40B4-BE49-F238E27FC236}">
                <a16:creationId xmlns:a16="http://schemas.microsoft.com/office/drawing/2014/main" id="{16B9BDD7-2ECA-4307-AF51-81E3613E6CF7}"/>
              </a:ext>
            </a:extLst>
          </p:cNvPr>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powerpoint_tagline.png">
            <a:extLst>
              <a:ext uri="{FF2B5EF4-FFF2-40B4-BE49-F238E27FC236}">
                <a16:creationId xmlns:a16="http://schemas.microsoft.com/office/drawing/2014/main" id="{36D451C9-23CA-442B-BAB8-12D9238544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148" y="6517348"/>
            <a:ext cx="1889493" cy="197009"/>
          </a:xfrm>
          <a:prstGeom prst="rect">
            <a:avLst/>
          </a:prstGeom>
        </p:spPr>
      </p:pic>
      <p:pic>
        <p:nvPicPr>
          <p:cNvPr id="9" name="Picture 8" descr="powerpoint_website.png">
            <a:extLst>
              <a:ext uri="{FF2B5EF4-FFF2-40B4-BE49-F238E27FC236}">
                <a16:creationId xmlns:a16="http://schemas.microsoft.com/office/drawing/2014/main" id="{3AF635A5-1DE2-4FBA-87D9-D666901A26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306" y="6537765"/>
            <a:ext cx="846997" cy="162555"/>
          </a:xfrm>
          <a:prstGeom prst="rect">
            <a:avLst/>
          </a:prstGeom>
        </p:spPr>
      </p:pic>
      <p:pic>
        <p:nvPicPr>
          <p:cNvPr id="10" name="Picture 9" descr="powerpoint_insidebar.jpg">
            <a:extLst>
              <a:ext uri="{FF2B5EF4-FFF2-40B4-BE49-F238E27FC236}">
                <a16:creationId xmlns:a16="http://schemas.microsoft.com/office/drawing/2014/main" id="{33903EB3-AA06-476C-BC16-CFBD5D55F58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4067"/>
            <a:ext cx="6464381" cy="1003094"/>
          </a:xfrm>
          <a:prstGeom prst="rect">
            <a:avLst/>
          </a:prstGeom>
        </p:spPr>
      </p:pic>
      <p:pic>
        <p:nvPicPr>
          <p:cNvPr id="11" name="Picture 10" descr="powerpoint_logo.png">
            <a:extLst>
              <a:ext uri="{FF2B5EF4-FFF2-40B4-BE49-F238E27FC236}">
                <a16:creationId xmlns:a16="http://schemas.microsoft.com/office/drawing/2014/main" id="{C03C408F-7B1B-4BB1-95AF-5D44B383397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1156" y="562165"/>
            <a:ext cx="1156922" cy="821208"/>
          </a:xfrm>
          <a:prstGeom prst="rect">
            <a:avLst/>
          </a:prstGeom>
        </p:spPr>
      </p:pic>
    </p:spTree>
    <p:extLst>
      <p:ext uri="{BB962C8B-B14F-4D97-AF65-F5344CB8AC3E}">
        <p14:creationId xmlns:p14="http://schemas.microsoft.com/office/powerpoint/2010/main" val="3604840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E62588-EC5C-453B-A942-AA1C7EFEEF33}" type="datetimeFigureOut">
              <a:rPr lang="en-US" smtClean="0"/>
              <a:t>5/11/2022</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Rectangle 7">
            <a:extLst>
              <a:ext uri="{FF2B5EF4-FFF2-40B4-BE49-F238E27FC236}">
                <a16:creationId xmlns:a16="http://schemas.microsoft.com/office/drawing/2014/main" id="{A6CF937F-5FE9-4717-AB0D-7933DB4960BB}"/>
              </a:ext>
            </a:extLst>
          </p:cNvPr>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powerpoint_tagline.png">
            <a:extLst>
              <a:ext uri="{FF2B5EF4-FFF2-40B4-BE49-F238E27FC236}">
                <a16:creationId xmlns:a16="http://schemas.microsoft.com/office/drawing/2014/main" id="{DA823951-43E1-41AE-BEBF-AD848A055E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148" y="6517348"/>
            <a:ext cx="1889493" cy="197009"/>
          </a:xfrm>
          <a:prstGeom prst="rect">
            <a:avLst/>
          </a:prstGeom>
        </p:spPr>
      </p:pic>
      <p:pic>
        <p:nvPicPr>
          <p:cNvPr id="10" name="Picture 9" descr="powerpoint_website.png">
            <a:extLst>
              <a:ext uri="{FF2B5EF4-FFF2-40B4-BE49-F238E27FC236}">
                <a16:creationId xmlns:a16="http://schemas.microsoft.com/office/drawing/2014/main" id="{CD45E94A-47FE-4805-A1E7-E5F72977952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306" y="6537765"/>
            <a:ext cx="846997" cy="162555"/>
          </a:xfrm>
          <a:prstGeom prst="rect">
            <a:avLst/>
          </a:prstGeom>
        </p:spPr>
      </p:pic>
      <p:pic>
        <p:nvPicPr>
          <p:cNvPr id="11" name="Picture 10" descr="powerpoint_insidebar.jpg">
            <a:extLst>
              <a:ext uri="{FF2B5EF4-FFF2-40B4-BE49-F238E27FC236}">
                <a16:creationId xmlns:a16="http://schemas.microsoft.com/office/drawing/2014/main" id="{9A8C54FC-E667-4771-8D47-669FFA9A306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4067"/>
            <a:ext cx="6464381" cy="1003094"/>
          </a:xfrm>
          <a:prstGeom prst="rect">
            <a:avLst/>
          </a:prstGeom>
        </p:spPr>
      </p:pic>
      <p:pic>
        <p:nvPicPr>
          <p:cNvPr id="12" name="Picture 11" descr="powerpoint_logo.png">
            <a:extLst>
              <a:ext uri="{FF2B5EF4-FFF2-40B4-BE49-F238E27FC236}">
                <a16:creationId xmlns:a16="http://schemas.microsoft.com/office/drawing/2014/main" id="{1B57E987-35FF-4C55-88CC-DBE3EDAA1AF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1156" y="562165"/>
            <a:ext cx="1156922" cy="821208"/>
          </a:xfrm>
          <a:prstGeom prst="rect">
            <a:avLst/>
          </a:prstGeom>
        </p:spPr>
      </p:pic>
    </p:spTree>
    <p:extLst>
      <p:ext uri="{BB962C8B-B14F-4D97-AF65-F5344CB8AC3E}">
        <p14:creationId xmlns:p14="http://schemas.microsoft.com/office/powerpoint/2010/main" val="3219282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2D5D575-BDA5-4AAF-81DC-5D38C213A391}" type="datetimeFigureOut">
              <a:rPr lang="en-US" smtClean="0"/>
              <a:t>5/11/2022</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
        <p:nvSpPr>
          <p:cNvPr id="10" name="Rectangle 9">
            <a:extLst>
              <a:ext uri="{FF2B5EF4-FFF2-40B4-BE49-F238E27FC236}">
                <a16:creationId xmlns:a16="http://schemas.microsoft.com/office/drawing/2014/main" id="{B6574A57-C42D-40ED-9936-A9BD05DEAFB0}"/>
              </a:ext>
            </a:extLst>
          </p:cNvPr>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descr="powerpoint_tagline.png">
            <a:extLst>
              <a:ext uri="{FF2B5EF4-FFF2-40B4-BE49-F238E27FC236}">
                <a16:creationId xmlns:a16="http://schemas.microsoft.com/office/drawing/2014/main" id="{2A1542C8-AA6D-4052-82AD-1C8132C5C5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148" y="6517348"/>
            <a:ext cx="1889493" cy="197009"/>
          </a:xfrm>
          <a:prstGeom prst="rect">
            <a:avLst/>
          </a:prstGeom>
        </p:spPr>
      </p:pic>
      <p:pic>
        <p:nvPicPr>
          <p:cNvPr id="12" name="Picture 11" descr="powerpoint_website.png">
            <a:extLst>
              <a:ext uri="{FF2B5EF4-FFF2-40B4-BE49-F238E27FC236}">
                <a16:creationId xmlns:a16="http://schemas.microsoft.com/office/drawing/2014/main" id="{58473808-00CF-4ACB-9FCC-355D010C38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306" y="6537765"/>
            <a:ext cx="846997" cy="162555"/>
          </a:xfrm>
          <a:prstGeom prst="rect">
            <a:avLst/>
          </a:prstGeom>
        </p:spPr>
      </p:pic>
      <p:pic>
        <p:nvPicPr>
          <p:cNvPr id="13" name="Picture 12" descr="powerpoint_insidebar.jpg">
            <a:extLst>
              <a:ext uri="{FF2B5EF4-FFF2-40B4-BE49-F238E27FC236}">
                <a16:creationId xmlns:a16="http://schemas.microsoft.com/office/drawing/2014/main" id="{32B0F2DE-0A7F-427F-8F88-D95F7D414E7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4067"/>
            <a:ext cx="6464381" cy="1003094"/>
          </a:xfrm>
          <a:prstGeom prst="rect">
            <a:avLst/>
          </a:prstGeom>
        </p:spPr>
      </p:pic>
      <p:pic>
        <p:nvPicPr>
          <p:cNvPr id="14" name="Picture 13" descr="powerpoint_logo.png">
            <a:extLst>
              <a:ext uri="{FF2B5EF4-FFF2-40B4-BE49-F238E27FC236}">
                <a16:creationId xmlns:a16="http://schemas.microsoft.com/office/drawing/2014/main" id="{8DD66CF2-521B-48F6-8B46-D3F77166E12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1156" y="562165"/>
            <a:ext cx="1156922" cy="821208"/>
          </a:xfrm>
          <a:prstGeom prst="rect">
            <a:avLst/>
          </a:prstGeom>
        </p:spPr>
      </p:pic>
    </p:spTree>
    <p:extLst>
      <p:ext uri="{BB962C8B-B14F-4D97-AF65-F5344CB8AC3E}">
        <p14:creationId xmlns:p14="http://schemas.microsoft.com/office/powerpoint/2010/main" val="1742099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Federal Funding Opportunity Number: MBDA-OBD-2016-2004577</a:t>
            </a:r>
            <a:endParaRPr lang="en-US" dirty="0"/>
          </a:p>
        </p:txBody>
      </p:sp>
      <p:sp>
        <p:nvSpPr>
          <p:cNvPr id="5" name="Slide Number Placeholder 4"/>
          <p:cNvSpPr>
            <a:spLocks noGrp="1"/>
          </p:cNvSpPr>
          <p:nvPr>
            <p:ph type="sldNum" sz="quarter" idx="12"/>
          </p:nvPr>
        </p:nvSpPr>
        <p:spPr/>
        <p:txBody>
          <a:bodyPr/>
          <a:lstStyle/>
          <a:p>
            <a:fld id="{B9717AB4-AEBB-3342-AC3F-86F316DCF676}" type="slidenum">
              <a:rPr lang="en-US" smtClean="0"/>
              <a:t>‹#›</a:t>
            </a:fld>
            <a:endParaRPr lang="en-US" dirty="0"/>
          </a:p>
        </p:txBody>
      </p:sp>
    </p:spTree>
    <p:extLst>
      <p:ext uri="{BB962C8B-B14F-4D97-AF65-F5344CB8AC3E}">
        <p14:creationId xmlns:p14="http://schemas.microsoft.com/office/powerpoint/2010/main" val="2199661402"/>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a:t>Federal Funding Opportunity Number: MBDA-OBD-2016-2004577</a:t>
            </a:r>
            <a:endParaRPr lang="en-US" dirty="0"/>
          </a:p>
        </p:txBody>
      </p:sp>
      <p:sp>
        <p:nvSpPr>
          <p:cNvPr id="4" name="Slide Number Placeholder 3"/>
          <p:cNvSpPr>
            <a:spLocks noGrp="1"/>
          </p:cNvSpPr>
          <p:nvPr>
            <p:ph type="sldNum" sz="quarter" idx="12"/>
          </p:nvPr>
        </p:nvSpPr>
        <p:spPr/>
        <p:txBody>
          <a:bodyPr/>
          <a:lstStyle/>
          <a:p>
            <a:fld id="{B9717AB4-AEBB-3342-AC3F-86F316DCF676}" type="slidenum">
              <a:rPr lang="en-US" smtClean="0"/>
              <a:t>‹#›</a:t>
            </a:fld>
            <a:endParaRPr lang="en-US" dirty="0"/>
          </a:p>
        </p:txBody>
      </p:sp>
    </p:spTree>
    <p:extLst>
      <p:ext uri="{BB962C8B-B14F-4D97-AF65-F5344CB8AC3E}">
        <p14:creationId xmlns:p14="http://schemas.microsoft.com/office/powerpoint/2010/main" val="194903538"/>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Federal Funding Opportunity Number: MBDA-OBD-2016-2004577</a:t>
            </a:r>
            <a:endParaRPr lang="en-US" dirty="0"/>
          </a:p>
        </p:txBody>
      </p:sp>
      <p:sp>
        <p:nvSpPr>
          <p:cNvPr id="7" name="Slide Number Placeholder 6"/>
          <p:cNvSpPr>
            <a:spLocks noGrp="1"/>
          </p:cNvSpPr>
          <p:nvPr>
            <p:ph type="sldNum" sz="quarter" idx="12"/>
          </p:nvPr>
        </p:nvSpPr>
        <p:spPr/>
        <p:txBody>
          <a:bodyPr/>
          <a:lstStyle/>
          <a:p>
            <a:fld id="{B9717AB4-AEBB-3342-AC3F-86F316DCF676}" type="slidenum">
              <a:rPr lang="en-US" smtClean="0"/>
              <a:t>‹#›</a:t>
            </a:fld>
            <a:endParaRPr lang="en-US" dirty="0"/>
          </a:p>
        </p:txBody>
      </p:sp>
    </p:spTree>
    <p:extLst>
      <p:ext uri="{BB962C8B-B14F-4D97-AF65-F5344CB8AC3E}">
        <p14:creationId xmlns:p14="http://schemas.microsoft.com/office/powerpoint/2010/main" val="4153679193"/>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BF110E-D48F-4A61-BE6D-11D38A61FE05}" type="datetimeFigureOut">
              <a:rPr lang="en-US" smtClean="0"/>
              <a:t>5/11/2022</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Rectangle 7">
            <a:extLst>
              <a:ext uri="{FF2B5EF4-FFF2-40B4-BE49-F238E27FC236}">
                <a16:creationId xmlns:a16="http://schemas.microsoft.com/office/drawing/2014/main" id="{68AC798F-B046-40E5-A77E-9C6F6341ED8C}"/>
              </a:ext>
            </a:extLst>
          </p:cNvPr>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powerpoint_tagline.png">
            <a:extLst>
              <a:ext uri="{FF2B5EF4-FFF2-40B4-BE49-F238E27FC236}">
                <a16:creationId xmlns:a16="http://schemas.microsoft.com/office/drawing/2014/main" id="{A5EBCA99-89D0-477D-B9DD-A7D1722153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148" y="6517348"/>
            <a:ext cx="1889493" cy="197009"/>
          </a:xfrm>
          <a:prstGeom prst="rect">
            <a:avLst/>
          </a:prstGeom>
        </p:spPr>
      </p:pic>
      <p:pic>
        <p:nvPicPr>
          <p:cNvPr id="10" name="Picture 9" descr="powerpoint_website.png">
            <a:extLst>
              <a:ext uri="{FF2B5EF4-FFF2-40B4-BE49-F238E27FC236}">
                <a16:creationId xmlns:a16="http://schemas.microsoft.com/office/drawing/2014/main" id="{26562446-FC3A-4A9F-AF97-D4971E82C35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306" y="6537765"/>
            <a:ext cx="846997" cy="162555"/>
          </a:xfrm>
          <a:prstGeom prst="rect">
            <a:avLst/>
          </a:prstGeom>
        </p:spPr>
      </p:pic>
      <p:pic>
        <p:nvPicPr>
          <p:cNvPr id="11" name="Picture 10" descr="powerpoint_insidebar.jpg">
            <a:extLst>
              <a:ext uri="{FF2B5EF4-FFF2-40B4-BE49-F238E27FC236}">
                <a16:creationId xmlns:a16="http://schemas.microsoft.com/office/drawing/2014/main" id="{BF75FCF0-DABF-4D44-87E1-B4B572F8498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4067"/>
            <a:ext cx="6464381" cy="1003094"/>
          </a:xfrm>
          <a:prstGeom prst="rect">
            <a:avLst/>
          </a:prstGeom>
        </p:spPr>
      </p:pic>
      <p:pic>
        <p:nvPicPr>
          <p:cNvPr id="12" name="Picture 11" descr="powerpoint_logo.png">
            <a:extLst>
              <a:ext uri="{FF2B5EF4-FFF2-40B4-BE49-F238E27FC236}">
                <a16:creationId xmlns:a16="http://schemas.microsoft.com/office/drawing/2014/main" id="{E6E1EA12-DD27-41FC-9A2A-D48022563CA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1156" y="562165"/>
            <a:ext cx="1156922" cy="821208"/>
          </a:xfrm>
          <a:prstGeom prst="rect">
            <a:avLst/>
          </a:prstGeom>
        </p:spPr>
      </p:pic>
      <p:sp>
        <p:nvSpPr>
          <p:cNvPr id="13" name="Title 1">
            <a:extLst>
              <a:ext uri="{FF2B5EF4-FFF2-40B4-BE49-F238E27FC236}">
                <a16:creationId xmlns:a16="http://schemas.microsoft.com/office/drawing/2014/main" id="{3C9C0EF6-4013-455F-85D6-3CBAAF359955}"/>
              </a:ext>
            </a:extLst>
          </p:cNvPr>
          <p:cNvSpPr txBox="1">
            <a:spLocks/>
          </p:cNvSpPr>
          <p:nvPr userDrawn="1"/>
        </p:nvSpPr>
        <p:spPr>
          <a:xfrm>
            <a:off x="924206" y="454065"/>
            <a:ext cx="7762593" cy="100309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100" b="1" i="0" kern="1200" cap="all">
                <a:solidFill>
                  <a:srgbClr val="FFFFFF"/>
                </a:solidFill>
                <a:latin typeface=""/>
                <a:ea typeface="+mj-ea"/>
                <a:cs typeface="+mj-cs"/>
              </a:defRPr>
            </a:lvl1pPr>
          </a:lstStyle>
          <a:p>
            <a:r>
              <a:rPr lang="en-US" dirty="0"/>
              <a:t>Title here</a:t>
            </a:r>
          </a:p>
        </p:txBody>
      </p:sp>
    </p:spTree>
    <p:extLst>
      <p:ext uri="{BB962C8B-B14F-4D97-AF65-F5344CB8AC3E}">
        <p14:creationId xmlns:p14="http://schemas.microsoft.com/office/powerpoint/2010/main" val="3042299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endParaRPr lang="en-US" dirty="0"/>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a:t>Federal Funding Opportunity Number: MBDA-OBD-2016-2004577</a:t>
            </a:r>
            <a:endParaRPr lang="en-US" dirty="0"/>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9717AB4-AEBB-3342-AC3F-86F316DCF676}" type="slidenum">
              <a:rPr lang="en-US" smtClean="0"/>
              <a:t>‹#›</a:t>
            </a:fld>
            <a:endParaRPr lang="en-US" dirty="0"/>
          </a:p>
        </p:txBody>
      </p:sp>
    </p:spTree>
    <p:extLst>
      <p:ext uri="{BB962C8B-B14F-4D97-AF65-F5344CB8AC3E}">
        <p14:creationId xmlns:p14="http://schemas.microsoft.com/office/powerpoint/2010/main" val="298039666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 id="2147483650" r:id="rId19"/>
    <p:sldLayoutId id="2147483651" r:id="rId20"/>
    <p:sldLayoutId id="2147483652" r:id="rId21"/>
    <p:sldLayoutId id="2147483653" r:id="rId22"/>
    <p:sldLayoutId id="2147483657" r:id="rId23"/>
    <p:sldLayoutId id="2147483659" r:id="rId24"/>
    <p:sldLayoutId id="2147483658" r:id="rId25"/>
  </p:sldLayoutIdLst>
  <p:hf hd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9.xml"/><Relationship Id="rId1" Type="http://schemas.openxmlformats.org/officeDocument/2006/relationships/vmlDrawing" Target="../drawings/vmlDrawing1.vml"/><Relationship Id="rId4" Type="http://schemas.openxmlformats.org/officeDocument/2006/relationships/image" Target="../media/image16.emf"/></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9.xml"/><Relationship Id="rId1" Type="http://schemas.openxmlformats.org/officeDocument/2006/relationships/vmlDrawing" Target="../drawings/vmlDrawing2.vml"/><Relationship Id="rId4" Type="http://schemas.openxmlformats.org/officeDocument/2006/relationships/image" Target="../media/image18.emf"/></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9.xml"/><Relationship Id="rId1" Type="http://schemas.openxmlformats.org/officeDocument/2006/relationships/vmlDrawing" Target="../drawings/vmlDrawing3.vml"/><Relationship Id="rId4" Type="http://schemas.openxmlformats.org/officeDocument/2006/relationships/image" Target="../media/image19.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9.xml"/><Relationship Id="rId1" Type="http://schemas.openxmlformats.org/officeDocument/2006/relationships/vmlDrawing" Target="../drawings/vmlDrawing4.vml"/><Relationship Id="rId4" Type="http://schemas.openxmlformats.org/officeDocument/2006/relationships/image" Target="../media/image20.emf"/></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hyperlink" Target="https://www.rawpixel.com/image/648567/free-image-rawpixel"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mbda.gov/" TargetMode="External"/><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hyperlink" Target="mailto:nchambers@mbda.gov"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pixabay.com/en/thank-you-thanks-gratitude-2011012/" TargetMode="External"/><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beyondbenign.org/"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pixabay.com/illustrations/elephant-proboscis-shield-reminder-279901/"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1.jpeg"/><Relationship Id="rId7" Type="http://schemas.openxmlformats.org/officeDocument/2006/relationships/hyperlink" Target="http://www.pngall.com/mission-pn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s://freepngimg.com/png/18797-vision-png-picture" TargetMode="External"/><Relationship Id="rId4" Type="http://schemas.openxmlformats.org/officeDocument/2006/relationships/image" Target="../media/image12.png"/><Relationship Id="rId9" Type="http://schemas.openxmlformats.org/officeDocument/2006/relationships/hyperlink" Target="https://www.picserver.org/highway-signs2/g/growth-strategy.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18753" y="2585653"/>
            <a:ext cx="5842659" cy="1709702"/>
          </a:xfrm>
        </p:spPr>
        <p:txBody>
          <a:bodyPr>
            <a:normAutofit fontScale="90000"/>
          </a:bodyPr>
          <a:lstStyle/>
          <a:p>
            <a:br>
              <a:rPr lang="en-US" sz="1600" dirty="0">
                <a:latin typeface="Times New Roman"/>
                <a:cs typeface="Times New Roman"/>
              </a:rPr>
            </a:br>
            <a:br>
              <a:rPr lang="en-US" sz="1600" dirty="0">
                <a:latin typeface="Times New Roman"/>
                <a:cs typeface="Times New Roman"/>
              </a:rPr>
            </a:br>
            <a:br>
              <a:rPr lang="en-US" sz="1600" dirty="0">
                <a:latin typeface="Times New Roman"/>
                <a:cs typeface="Times New Roman"/>
              </a:rPr>
            </a:br>
            <a:r>
              <a:rPr lang="en-US" sz="1600" dirty="0">
                <a:latin typeface="Times New Roman"/>
                <a:cs typeface="Times New Roman"/>
              </a:rPr>
              <a:t>PRE-APPLICATION CONFERENCE: Part 3 of 4</a:t>
            </a:r>
            <a:br>
              <a:rPr lang="en-US" sz="1600" dirty="0">
                <a:latin typeface="Times New Roman" panose="02020603050405020304" pitchFamily="18" charset="0"/>
                <a:cs typeface="Times New Roman" panose="02020603050405020304" pitchFamily="18" charset="0"/>
              </a:rPr>
            </a:br>
            <a:r>
              <a:rPr lang="en-US" sz="1600" dirty="0">
                <a:latin typeface="Times New Roman"/>
                <a:cs typeface="Times New Roman"/>
              </a:rPr>
              <a:t>topic: budget pitfalls</a:t>
            </a:r>
            <a:br>
              <a:rPr lang="en-US" sz="1600" dirty="0">
                <a:latin typeface="Times New Roman" panose="02020603050405020304" pitchFamily="18" charset="0"/>
                <a:cs typeface="Times New Roman" panose="02020603050405020304" pitchFamily="18" charset="0"/>
              </a:rPr>
            </a:br>
            <a:r>
              <a:rPr lang="en-US" sz="1600" dirty="0">
                <a:latin typeface="Times New Roman"/>
                <a:cs typeface="Times New Roman"/>
              </a:rPr>
              <a:t>MBDA Business Center Program </a:t>
            </a:r>
            <a:br>
              <a:rPr lang="en-US" sz="1600" dirty="0">
                <a:latin typeface="Times New Roman" panose="02020603050405020304" pitchFamily="18" charset="0"/>
                <a:cs typeface="Times New Roman" panose="02020603050405020304" pitchFamily="18" charset="0"/>
              </a:rPr>
            </a:br>
            <a:r>
              <a:rPr lang="en-US" sz="1600" dirty="0">
                <a:latin typeface="Times New Roman"/>
                <a:cs typeface="Times New Roman"/>
              </a:rPr>
              <a:t>Notice of  funding opportunity announcement </a:t>
            </a:r>
            <a:br>
              <a:rPr lang="en-US" sz="1600" dirty="0">
                <a:latin typeface="Times New Roman" panose="02020603050405020304" pitchFamily="18" charset="0"/>
                <a:cs typeface="Times New Roman" panose="02020603050405020304" pitchFamily="18" charset="0"/>
              </a:rPr>
            </a:br>
            <a:r>
              <a:rPr lang="en-US" sz="1600" dirty="0">
                <a:latin typeface="Times New Roman"/>
                <a:cs typeface="Times New Roman"/>
              </a:rPr>
              <a:t>MBDA-OBD-2022-2007282</a:t>
            </a:r>
            <a:br>
              <a:rPr lang="en-US" sz="1600" dirty="0">
                <a:latin typeface="Times New Roman" panose="02020603050405020304" pitchFamily="18" charset="0"/>
                <a:cs typeface="Times New Roman" panose="02020603050405020304" pitchFamily="18" charset="0"/>
              </a:rPr>
            </a:br>
            <a:r>
              <a:rPr lang="en-US" sz="1600" dirty="0">
                <a:latin typeface="Times New Roman"/>
                <a:cs typeface="Times New Roman"/>
              </a:rPr>
              <a:t>May 10, 2022</a:t>
            </a:r>
            <a:br>
              <a:rPr lang="en-US" sz="1600" dirty="0">
                <a:latin typeface="Times New Roman" panose="02020603050405020304" pitchFamily="18" charset="0"/>
                <a:cs typeface="Times New Roman" panose="02020603050405020304" pitchFamily="18" charset="0"/>
              </a:rPr>
            </a:br>
            <a:r>
              <a:rPr lang="en-US" sz="1600" dirty="0">
                <a:latin typeface="Times New Roman"/>
                <a:cs typeface="Times New Roman"/>
              </a:rPr>
              <a:t>2:00 – 3:00pm </a:t>
            </a:r>
            <a:r>
              <a:rPr lang="en-US" sz="1600" dirty="0" err="1">
                <a:latin typeface="Times New Roman"/>
                <a:cs typeface="Times New Roman"/>
              </a:rPr>
              <a:t>EsT</a:t>
            </a:r>
            <a:br>
              <a:rPr lang="en-US" sz="1600"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br>
              <a:rPr lang="en-US" sz="1800" dirty="0">
                <a:latin typeface="Times New Roman" panose="02020603050405020304" pitchFamily="18" charset="0"/>
                <a:cs typeface="Times New Roman" panose="02020603050405020304" pitchFamily="18" charset="0"/>
              </a:rPr>
            </a:b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586959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9604AC-9DC6-14C5-A19F-3DF1380431B1}"/>
              </a:ext>
            </a:extLst>
          </p:cNvPr>
          <p:cNvSpPr>
            <a:spLocks noGrp="1"/>
          </p:cNvSpPr>
          <p:nvPr>
            <p:ph type="title"/>
          </p:nvPr>
        </p:nvSpPr>
        <p:spPr/>
        <p:txBody>
          <a:bodyPr>
            <a:normAutofit/>
          </a:bodyPr>
          <a:lstStyle/>
          <a:p>
            <a:pPr algn="l"/>
            <a:r>
              <a:rPr lang="en-US" sz="4000" dirty="0">
                <a:solidFill>
                  <a:schemeClr val="bg1"/>
                </a:solidFill>
                <a:latin typeface="Times New Roman" panose="02020603050405020304" pitchFamily="18" charset="0"/>
                <a:cs typeface="Times New Roman" panose="02020603050405020304" pitchFamily="18" charset="0"/>
              </a:rPr>
              <a:t>SF-424</a:t>
            </a:r>
          </a:p>
        </p:txBody>
      </p:sp>
      <p:graphicFrame>
        <p:nvGraphicFramePr>
          <p:cNvPr id="4" name="Content Placeholder 3">
            <a:extLst>
              <a:ext uri="{FF2B5EF4-FFF2-40B4-BE49-F238E27FC236}">
                <a16:creationId xmlns:a16="http://schemas.microsoft.com/office/drawing/2014/main" id="{EF6BDE38-69D9-6AE6-F3B3-5B54BA8B7BD1}"/>
              </a:ext>
            </a:extLst>
          </p:cNvPr>
          <p:cNvGraphicFramePr>
            <a:graphicFrameLocks noGrp="1" noChangeAspect="1"/>
          </p:cNvGraphicFramePr>
          <p:nvPr>
            <p:ph idx="1"/>
            <p:extLst>
              <p:ext uri="{D42A27DB-BD31-4B8C-83A1-F6EECF244321}">
                <p14:modId xmlns:p14="http://schemas.microsoft.com/office/powerpoint/2010/main" val="4122734263"/>
              </p:ext>
            </p:extLst>
          </p:nvPr>
        </p:nvGraphicFramePr>
        <p:xfrm>
          <a:off x="924206" y="1555423"/>
          <a:ext cx="6674178" cy="4760536"/>
        </p:xfrm>
        <a:graphic>
          <a:graphicData uri="http://schemas.openxmlformats.org/presentationml/2006/ole">
            <mc:AlternateContent xmlns:mc="http://schemas.openxmlformats.org/markup-compatibility/2006">
              <mc:Choice xmlns:v="urn:schemas-microsoft-com:vml" Requires="v">
                <p:oleObj spid="_x0000_s2062" name="Acrobat Document" r:id="rId3" imgW="4663440" imgH="6034757" progId="Acrobat.Document.DC">
                  <p:embed/>
                </p:oleObj>
              </mc:Choice>
              <mc:Fallback>
                <p:oleObj name="Acrobat Document" r:id="rId3" imgW="4663440" imgH="6034757" progId="Acrobat.Document.DC">
                  <p:embed/>
                  <p:pic>
                    <p:nvPicPr>
                      <p:cNvPr id="0" name=""/>
                      <p:cNvPicPr/>
                      <p:nvPr/>
                    </p:nvPicPr>
                    <p:blipFill>
                      <a:blip r:embed="rId4"/>
                      <a:stretch>
                        <a:fillRect/>
                      </a:stretch>
                    </p:blipFill>
                    <p:spPr>
                      <a:xfrm>
                        <a:off x="924206" y="1555423"/>
                        <a:ext cx="6674178" cy="4760536"/>
                      </a:xfrm>
                      <a:prstGeom prst="rect">
                        <a:avLst/>
                      </a:prstGeom>
                    </p:spPr>
                  </p:pic>
                </p:oleObj>
              </mc:Fallback>
            </mc:AlternateContent>
          </a:graphicData>
        </a:graphic>
      </p:graphicFrame>
    </p:spTree>
    <p:extLst>
      <p:ext uri="{BB962C8B-B14F-4D97-AF65-F5344CB8AC3E}">
        <p14:creationId xmlns:p14="http://schemas.microsoft.com/office/powerpoint/2010/main" val="566594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9D059B6-ADD8-488A-B346-63289E90D1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576" y="-4763"/>
            <a:ext cx="3761187" cy="6862763"/>
            <a:chOff x="2928938" y="-4763"/>
            <a:chExt cx="5014912" cy="6862763"/>
          </a:xfrm>
        </p:grpSpPr>
        <p:sp>
          <p:nvSpPr>
            <p:cNvPr id="9" name="Freeform 6">
              <a:extLst>
                <a:ext uri="{FF2B5EF4-FFF2-40B4-BE49-F238E27FC236}">
                  <a16:creationId xmlns:a16="http://schemas.microsoft.com/office/drawing/2014/main" id="{F69B42B4-BC82-4495-A6F9-A28167B56A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0" name="Freeform 7">
              <a:extLst>
                <a:ext uri="{FF2B5EF4-FFF2-40B4-BE49-F238E27FC236}">
                  <a16:creationId xmlns:a16="http://schemas.microsoft.com/office/drawing/2014/main" id="{83CC168C-2AD4-4FFB-9F25-420ED6514C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11" name="Freeform 9">
              <a:extLst>
                <a:ext uri="{FF2B5EF4-FFF2-40B4-BE49-F238E27FC236}">
                  <a16:creationId xmlns:a16="http://schemas.microsoft.com/office/drawing/2014/main" id="{6C9F369A-6158-4AE8-BA04-138A9DFFAE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12" name="Freeform 10">
              <a:extLst>
                <a:ext uri="{FF2B5EF4-FFF2-40B4-BE49-F238E27FC236}">
                  <a16:creationId xmlns:a16="http://schemas.microsoft.com/office/drawing/2014/main" id="{FC7B1DF4-AD98-42A8-820F-667A3DCC40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3" name="Freeform 11">
              <a:extLst>
                <a:ext uri="{FF2B5EF4-FFF2-40B4-BE49-F238E27FC236}">
                  <a16:creationId xmlns:a16="http://schemas.microsoft.com/office/drawing/2014/main" id="{61C58B74-3656-4FD5-AC47-EE3A59EBB8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4" name="Freeform 12">
              <a:extLst>
                <a:ext uri="{FF2B5EF4-FFF2-40B4-BE49-F238E27FC236}">
                  <a16:creationId xmlns:a16="http://schemas.microsoft.com/office/drawing/2014/main" id="{8B349A01-D803-4A18-B608-47BFCED434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useBgFill="1">
        <p:nvSpPr>
          <p:cNvPr id="16" name="Rectangle 15">
            <a:extLst>
              <a:ext uri="{FF2B5EF4-FFF2-40B4-BE49-F238E27FC236}">
                <a16:creationId xmlns:a16="http://schemas.microsoft.com/office/drawing/2014/main" id="{CE3D4922-3D1C-4679-9A86-15BFC1A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64E9BCF-1B67-4514-808C-A5DCBDEB4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0" name="Group 19">
            <a:extLst>
              <a:ext uri="{FF2B5EF4-FFF2-40B4-BE49-F238E27FC236}">
                <a16:creationId xmlns:a16="http://schemas.microsoft.com/office/drawing/2014/main" id="{32238778-9D1D-45F4-BB78-76F208A224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21" name="Freeform 6">
              <a:extLst>
                <a:ext uri="{FF2B5EF4-FFF2-40B4-BE49-F238E27FC236}">
                  <a16:creationId xmlns:a16="http://schemas.microsoft.com/office/drawing/2014/main" id="{93667F4D-F2CD-4E50-BACC-24766910F7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2" name="Freeform 7">
              <a:extLst>
                <a:ext uri="{FF2B5EF4-FFF2-40B4-BE49-F238E27FC236}">
                  <a16:creationId xmlns:a16="http://schemas.microsoft.com/office/drawing/2014/main" id="{20CAAE25-D2F2-493F-9569-EC552C1ADD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3" name="Freeform 8">
              <a:extLst>
                <a:ext uri="{FF2B5EF4-FFF2-40B4-BE49-F238E27FC236}">
                  <a16:creationId xmlns:a16="http://schemas.microsoft.com/office/drawing/2014/main" id="{42D5E996-541D-42BA-8B22-F7E96752CE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4" name="Freeform 9">
              <a:extLst>
                <a:ext uri="{FF2B5EF4-FFF2-40B4-BE49-F238E27FC236}">
                  <a16:creationId xmlns:a16="http://schemas.microsoft.com/office/drawing/2014/main" id="{6BDB86F1-7C07-4D49-B9C9-7837A1FB25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5" name="Freeform 10">
              <a:extLst>
                <a:ext uri="{FF2B5EF4-FFF2-40B4-BE49-F238E27FC236}">
                  <a16:creationId xmlns:a16="http://schemas.microsoft.com/office/drawing/2014/main" id="{92FDEA97-0861-44C0-9B26-4BB5F777AE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6" name="Freeform 11">
              <a:extLst>
                <a:ext uri="{FF2B5EF4-FFF2-40B4-BE49-F238E27FC236}">
                  <a16:creationId xmlns:a16="http://schemas.microsoft.com/office/drawing/2014/main" id="{A9F3AA02-C861-444A-9178-0BD3D3CE1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3" name="Title 2">
            <a:extLst>
              <a:ext uri="{FF2B5EF4-FFF2-40B4-BE49-F238E27FC236}">
                <a16:creationId xmlns:a16="http://schemas.microsoft.com/office/drawing/2014/main" id="{FDDF7CCB-FF3D-1CD9-BBB1-28FC49629030}"/>
              </a:ext>
            </a:extLst>
          </p:cNvPr>
          <p:cNvSpPr>
            <a:spLocks noGrp="1"/>
          </p:cNvSpPr>
          <p:nvPr>
            <p:ph type="title"/>
          </p:nvPr>
        </p:nvSpPr>
        <p:spPr>
          <a:xfrm>
            <a:off x="3637803" y="1396180"/>
            <a:ext cx="5023596" cy="3842570"/>
          </a:xfrm>
        </p:spPr>
        <p:txBody>
          <a:bodyPr vert="horz" lIns="91440" tIns="45720" rIns="91440" bIns="45720" rtlCol="0" anchor="ctr">
            <a:normAutofit/>
          </a:bodyPr>
          <a:lstStyle/>
          <a:p>
            <a:pPr algn="l"/>
            <a:r>
              <a:rPr lang="en-US" sz="6000" b="1" dirty="0">
                <a:latin typeface="Times New Roman" panose="02020603050405020304" pitchFamily="18" charset="0"/>
                <a:cs typeface="Times New Roman" panose="02020603050405020304" pitchFamily="18" charset="0"/>
              </a:rPr>
              <a:t>SF-424A</a:t>
            </a:r>
          </a:p>
        </p:txBody>
      </p:sp>
      <p:sp>
        <p:nvSpPr>
          <p:cNvPr id="2" name="Content Placeholder 1">
            <a:extLst>
              <a:ext uri="{FF2B5EF4-FFF2-40B4-BE49-F238E27FC236}">
                <a16:creationId xmlns:a16="http://schemas.microsoft.com/office/drawing/2014/main" id="{BECD92F4-55FC-E052-A977-03476545A85C}"/>
              </a:ext>
            </a:extLst>
          </p:cNvPr>
          <p:cNvSpPr>
            <a:spLocks noGrp="1"/>
          </p:cNvSpPr>
          <p:nvPr>
            <p:ph idx="1"/>
          </p:nvPr>
        </p:nvSpPr>
        <p:spPr>
          <a:xfrm>
            <a:off x="482600" y="1396180"/>
            <a:ext cx="1898637" cy="3842569"/>
          </a:xfrm>
        </p:spPr>
        <p:txBody>
          <a:bodyPr vert="horz" lIns="91440" tIns="45720" rIns="91440" bIns="45720" rtlCol="0" anchor="ctr">
            <a:normAutofit/>
          </a:bodyPr>
          <a:lstStyle/>
          <a:p>
            <a:pPr marL="0" indent="0" algn="r">
              <a:buNone/>
            </a:pPr>
            <a:r>
              <a:rPr lang="en-US" sz="2100" b="1" dirty="0">
                <a:solidFill>
                  <a:srgbClr val="FFFFFF"/>
                </a:solidFill>
                <a:latin typeface="Times New Roman" panose="02020603050405020304" pitchFamily="18" charset="0"/>
                <a:cs typeface="Times New Roman" panose="02020603050405020304" pitchFamily="18" charset="0"/>
              </a:rPr>
              <a:t>Can you explain the </a:t>
            </a:r>
          </a:p>
          <a:p>
            <a:pPr marL="0" indent="0" algn="r">
              <a:buNone/>
            </a:pPr>
            <a:r>
              <a:rPr lang="en-US" sz="2100" b="1" dirty="0">
                <a:solidFill>
                  <a:srgbClr val="FFFFFF"/>
                </a:solidFill>
                <a:latin typeface="Times New Roman" panose="02020603050405020304" pitchFamily="18" charset="0"/>
                <a:cs typeface="Times New Roman" panose="02020603050405020304" pitchFamily="18" charset="0"/>
              </a:rPr>
              <a:t>Budget Information: Non-Construction Programs and why it MUST be submitted for all budget periods?</a:t>
            </a:r>
          </a:p>
        </p:txBody>
      </p:sp>
    </p:spTree>
    <p:extLst>
      <p:ext uri="{BB962C8B-B14F-4D97-AF65-F5344CB8AC3E}">
        <p14:creationId xmlns:p14="http://schemas.microsoft.com/office/powerpoint/2010/main" val="3533096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F046B5-6894-8B73-DBE7-1D0DA3C8A11F}"/>
              </a:ext>
            </a:extLst>
          </p:cNvPr>
          <p:cNvSpPr>
            <a:spLocks noGrp="1"/>
          </p:cNvSpPr>
          <p:nvPr>
            <p:ph type="title"/>
          </p:nvPr>
        </p:nvSpPr>
        <p:spPr/>
        <p:txBody>
          <a:bodyPr>
            <a:normAutofit/>
          </a:bodyPr>
          <a:lstStyle/>
          <a:p>
            <a:pPr algn="l"/>
            <a:r>
              <a:rPr lang="en-US" sz="4000" b="1" dirty="0">
                <a:solidFill>
                  <a:schemeClr val="bg1"/>
                </a:solidFill>
                <a:latin typeface="Times New Roman" panose="02020603050405020304" pitchFamily="18" charset="0"/>
                <a:cs typeface="Times New Roman" panose="02020603050405020304" pitchFamily="18" charset="0"/>
              </a:rPr>
              <a:t>SF-424A</a:t>
            </a:r>
          </a:p>
        </p:txBody>
      </p:sp>
      <p:pic>
        <p:nvPicPr>
          <p:cNvPr id="6" name="Content Placeholder 5">
            <a:extLst>
              <a:ext uri="{FF2B5EF4-FFF2-40B4-BE49-F238E27FC236}">
                <a16:creationId xmlns:a16="http://schemas.microsoft.com/office/drawing/2014/main" id="{E2867D2D-6878-7460-7FBE-E5A274385BD2}"/>
              </a:ext>
            </a:extLst>
          </p:cNvPr>
          <p:cNvPicPr>
            <a:picLocks noGrp="1" noChangeAspect="1"/>
          </p:cNvPicPr>
          <p:nvPr>
            <p:ph idx="1"/>
          </p:nvPr>
        </p:nvPicPr>
        <p:blipFill>
          <a:blip r:embed="rId2"/>
          <a:stretch>
            <a:fillRect/>
          </a:stretch>
        </p:blipFill>
        <p:spPr>
          <a:xfrm>
            <a:off x="1480640" y="1457325"/>
            <a:ext cx="6179545" cy="4668838"/>
          </a:xfrm>
          <a:prstGeom prst="rect">
            <a:avLst/>
          </a:prstGeom>
        </p:spPr>
      </p:pic>
    </p:spTree>
    <p:extLst>
      <p:ext uri="{BB962C8B-B14F-4D97-AF65-F5344CB8AC3E}">
        <p14:creationId xmlns:p14="http://schemas.microsoft.com/office/powerpoint/2010/main" val="3679633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F1527C3-06F4-4F4D-B364-8E97266450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9" name="Freeform 6">
              <a:extLst>
                <a:ext uri="{FF2B5EF4-FFF2-40B4-BE49-F238E27FC236}">
                  <a16:creationId xmlns:a16="http://schemas.microsoft.com/office/drawing/2014/main" id="{BF1C23D2-D74F-4456-AD7B-904A6E287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0" name="Freeform 7">
              <a:extLst>
                <a:ext uri="{FF2B5EF4-FFF2-40B4-BE49-F238E27FC236}">
                  <a16:creationId xmlns:a16="http://schemas.microsoft.com/office/drawing/2014/main" id="{578577AD-563A-4936-9ACB-FDCF298412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1" name="Freeform 8">
              <a:extLst>
                <a:ext uri="{FF2B5EF4-FFF2-40B4-BE49-F238E27FC236}">
                  <a16:creationId xmlns:a16="http://schemas.microsoft.com/office/drawing/2014/main" id="{1C9F3743-BFAB-4636-81C7-ACD99C694B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2" name="Freeform 9">
              <a:extLst>
                <a:ext uri="{FF2B5EF4-FFF2-40B4-BE49-F238E27FC236}">
                  <a16:creationId xmlns:a16="http://schemas.microsoft.com/office/drawing/2014/main" id="{FC58029E-BC15-45E4-AA28-CC80C96A3F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3" name="Freeform 10">
              <a:extLst>
                <a:ext uri="{FF2B5EF4-FFF2-40B4-BE49-F238E27FC236}">
                  <a16:creationId xmlns:a16="http://schemas.microsoft.com/office/drawing/2014/main" id="{41CBB721-7EDD-4FEA-9D6B-A3656D9F45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4" name="Freeform 11">
              <a:extLst>
                <a:ext uri="{FF2B5EF4-FFF2-40B4-BE49-F238E27FC236}">
                  <a16:creationId xmlns:a16="http://schemas.microsoft.com/office/drawing/2014/main" id="{4C945CDA-4F14-4FA0-B272-B1E25B4FA1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16" name="Rectangle 15">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itle 2">
            <a:extLst>
              <a:ext uri="{FF2B5EF4-FFF2-40B4-BE49-F238E27FC236}">
                <a16:creationId xmlns:a16="http://schemas.microsoft.com/office/drawing/2014/main" id="{A52F1C54-DDD4-784F-9198-BB94373774DD}"/>
              </a:ext>
            </a:extLst>
          </p:cNvPr>
          <p:cNvSpPr>
            <a:spLocks noGrp="1"/>
          </p:cNvSpPr>
          <p:nvPr>
            <p:ph type="title"/>
          </p:nvPr>
        </p:nvSpPr>
        <p:spPr>
          <a:xfrm>
            <a:off x="276233" y="421852"/>
            <a:ext cx="2057400" cy="5105400"/>
          </a:xfrm>
        </p:spPr>
        <p:txBody>
          <a:bodyPr vert="horz" lIns="91440" tIns="45720" rIns="91440" bIns="45720" rtlCol="0" anchor="ctr">
            <a:normAutofit/>
          </a:bodyPr>
          <a:lstStyle/>
          <a:p>
            <a:pPr algn="l"/>
            <a:r>
              <a:rPr lang="en-US" sz="3600" b="1" dirty="0">
                <a:solidFill>
                  <a:srgbClr val="FFFFFF"/>
                </a:solidFill>
                <a:latin typeface="Times New Roman" panose="02020603050405020304" pitchFamily="18" charset="0"/>
                <a:cs typeface="Times New Roman" panose="02020603050405020304" pitchFamily="18" charset="0"/>
              </a:rPr>
              <a:t>What is a</a:t>
            </a:r>
            <a:br>
              <a:rPr lang="en-US" sz="3600" b="1" dirty="0">
                <a:solidFill>
                  <a:srgbClr val="FFFFFF"/>
                </a:solidFill>
                <a:latin typeface="Times New Roman" panose="02020603050405020304" pitchFamily="18" charset="0"/>
                <a:cs typeface="Times New Roman" panose="02020603050405020304" pitchFamily="18" charset="0"/>
              </a:rPr>
            </a:br>
            <a:r>
              <a:rPr lang="en-US" sz="3600" b="1" dirty="0">
                <a:solidFill>
                  <a:srgbClr val="FFFFFF"/>
                </a:solidFill>
                <a:latin typeface="Times New Roman" panose="02020603050405020304" pitchFamily="18" charset="0"/>
                <a:cs typeface="Times New Roman" panose="02020603050405020304" pitchFamily="18" charset="0"/>
              </a:rPr>
              <a:t>Signed SF-424B</a:t>
            </a:r>
          </a:p>
        </p:txBody>
      </p:sp>
      <p:grpSp>
        <p:nvGrpSpPr>
          <p:cNvPr id="20" name="Group 19">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21"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2"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3"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4"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5"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6"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Content Placeholder 1">
            <a:extLst>
              <a:ext uri="{FF2B5EF4-FFF2-40B4-BE49-F238E27FC236}">
                <a16:creationId xmlns:a16="http://schemas.microsoft.com/office/drawing/2014/main" id="{68ACC3F1-E60A-0B51-8B5C-6243A91E6BB4}"/>
              </a:ext>
            </a:extLst>
          </p:cNvPr>
          <p:cNvSpPr>
            <a:spLocks noGrp="1"/>
          </p:cNvSpPr>
          <p:nvPr>
            <p:ph idx="1"/>
          </p:nvPr>
        </p:nvSpPr>
        <p:spPr>
          <a:xfrm>
            <a:off x="3837829" y="685801"/>
            <a:ext cx="4789439" cy="5724426"/>
          </a:xfrm>
        </p:spPr>
        <p:txBody>
          <a:bodyPr vert="horz" lIns="91440" tIns="45720" rIns="91440" bIns="45720" rtlCol="0" anchor="ctr">
            <a:normAutofit/>
          </a:bodyPr>
          <a:lstStyle/>
          <a:p>
            <a:r>
              <a:rPr lang="en-US" sz="3200" dirty="0">
                <a:latin typeface="Times New Roman" panose="02020603050405020304" pitchFamily="18" charset="0"/>
                <a:cs typeface="Times New Roman" panose="02020603050405020304" pitchFamily="18" charset="0"/>
              </a:rPr>
              <a:t>Assurances for Non-Construction Programs. Budget Narrative must be completed and submitted for all non-construction applications. Must be signed by the Authorized Representative.</a:t>
            </a:r>
          </a:p>
        </p:txBody>
      </p:sp>
    </p:spTree>
    <p:extLst>
      <p:ext uri="{BB962C8B-B14F-4D97-AF65-F5344CB8AC3E}">
        <p14:creationId xmlns:p14="http://schemas.microsoft.com/office/powerpoint/2010/main" val="4037701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926DE9-A447-4A6E-F684-D99B4A24A9C6}"/>
              </a:ext>
            </a:extLst>
          </p:cNvPr>
          <p:cNvSpPr>
            <a:spLocks noGrp="1"/>
          </p:cNvSpPr>
          <p:nvPr>
            <p:ph type="title"/>
          </p:nvPr>
        </p:nvSpPr>
        <p:spPr/>
        <p:txBody>
          <a:bodyPr>
            <a:normAutofit/>
          </a:bodyPr>
          <a:lstStyle/>
          <a:p>
            <a:pPr algn="l"/>
            <a:r>
              <a:rPr lang="en-US" sz="4000" b="1" dirty="0">
                <a:solidFill>
                  <a:schemeClr val="bg1"/>
                </a:solidFill>
                <a:latin typeface="Times New Roman" panose="02020603050405020304" pitchFamily="18" charset="0"/>
                <a:cs typeface="Times New Roman" panose="02020603050405020304" pitchFamily="18" charset="0"/>
              </a:rPr>
              <a:t>SF-424B</a:t>
            </a:r>
          </a:p>
        </p:txBody>
      </p:sp>
      <p:graphicFrame>
        <p:nvGraphicFramePr>
          <p:cNvPr id="4" name="Content Placeholder 3">
            <a:extLst>
              <a:ext uri="{FF2B5EF4-FFF2-40B4-BE49-F238E27FC236}">
                <a16:creationId xmlns:a16="http://schemas.microsoft.com/office/drawing/2014/main" id="{582B8B81-861F-227E-29E6-DDBF0108BFFB}"/>
              </a:ext>
            </a:extLst>
          </p:cNvPr>
          <p:cNvGraphicFramePr>
            <a:graphicFrameLocks noGrp="1" noChangeAspect="1"/>
          </p:cNvGraphicFramePr>
          <p:nvPr>
            <p:ph idx="1"/>
            <p:extLst>
              <p:ext uri="{D42A27DB-BD31-4B8C-83A1-F6EECF244321}">
                <p14:modId xmlns:p14="http://schemas.microsoft.com/office/powerpoint/2010/main" val="3685780526"/>
              </p:ext>
            </p:extLst>
          </p:nvPr>
        </p:nvGraphicFramePr>
        <p:xfrm>
          <a:off x="924206" y="1611984"/>
          <a:ext cx="7465650" cy="4675694"/>
        </p:xfrm>
        <a:graphic>
          <a:graphicData uri="http://schemas.openxmlformats.org/presentationml/2006/ole">
            <mc:AlternateContent xmlns:mc="http://schemas.openxmlformats.org/markup-compatibility/2006">
              <mc:Choice xmlns:v="urn:schemas-microsoft-com:vml" Requires="v">
                <p:oleObj spid="_x0000_s4110" name="Acrobat Document" r:id="rId3" imgW="4663440" imgH="6034757" progId="Acrobat.Document.DC">
                  <p:embed/>
                </p:oleObj>
              </mc:Choice>
              <mc:Fallback>
                <p:oleObj name="Acrobat Document" r:id="rId3" imgW="4663440" imgH="6034757" progId="Acrobat.Document.DC">
                  <p:embed/>
                  <p:pic>
                    <p:nvPicPr>
                      <p:cNvPr id="0" name=""/>
                      <p:cNvPicPr/>
                      <p:nvPr/>
                    </p:nvPicPr>
                    <p:blipFill>
                      <a:blip r:embed="rId4"/>
                      <a:stretch>
                        <a:fillRect/>
                      </a:stretch>
                    </p:blipFill>
                    <p:spPr>
                      <a:xfrm>
                        <a:off x="924206" y="1611984"/>
                        <a:ext cx="7465650" cy="4675694"/>
                      </a:xfrm>
                      <a:prstGeom prst="rect">
                        <a:avLst/>
                      </a:prstGeom>
                    </p:spPr>
                  </p:pic>
                </p:oleObj>
              </mc:Fallback>
            </mc:AlternateContent>
          </a:graphicData>
        </a:graphic>
      </p:graphicFrame>
    </p:spTree>
    <p:extLst>
      <p:ext uri="{BB962C8B-B14F-4D97-AF65-F5344CB8AC3E}">
        <p14:creationId xmlns:p14="http://schemas.microsoft.com/office/powerpoint/2010/main" val="1984954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F1527C3-06F4-4F4D-B364-8E97266450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9" name="Freeform 6">
              <a:extLst>
                <a:ext uri="{FF2B5EF4-FFF2-40B4-BE49-F238E27FC236}">
                  <a16:creationId xmlns:a16="http://schemas.microsoft.com/office/drawing/2014/main" id="{BF1C23D2-D74F-4456-AD7B-904A6E287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0" name="Freeform 7">
              <a:extLst>
                <a:ext uri="{FF2B5EF4-FFF2-40B4-BE49-F238E27FC236}">
                  <a16:creationId xmlns:a16="http://schemas.microsoft.com/office/drawing/2014/main" id="{578577AD-563A-4936-9ACB-FDCF298412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1" name="Freeform 8">
              <a:extLst>
                <a:ext uri="{FF2B5EF4-FFF2-40B4-BE49-F238E27FC236}">
                  <a16:creationId xmlns:a16="http://schemas.microsoft.com/office/drawing/2014/main" id="{1C9F3743-BFAB-4636-81C7-ACD99C694B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2" name="Freeform 9">
              <a:extLst>
                <a:ext uri="{FF2B5EF4-FFF2-40B4-BE49-F238E27FC236}">
                  <a16:creationId xmlns:a16="http://schemas.microsoft.com/office/drawing/2014/main" id="{FC58029E-BC15-45E4-AA28-CC80C96A3F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3" name="Freeform 10">
              <a:extLst>
                <a:ext uri="{FF2B5EF4-FFF2-40B4-BE49-F238E27FC236}">
                  <a16:creationId xmlns:a16="http://schemas.microsoft.com/office/drawing/2014/main" id="{41CBB721-7EDD-4FEA-9D6B-A3656D9F45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4" name="Freeform 11">
              <a:extLst>
                <a:ext uri="{FF2B5EF4-FFF2-40B4-BE49-F238E27FC236}">
                  <a16:creationId xmlns:a16="http://schemas.microsoft.com/office/drawing/2014/main" id="{4C945CDA-4F14-4FA0-B272-B1E25B4FA1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16" name="Rectangle 15">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itle 2">
            <a:extLst>
              <a:ext uri="{FF2B5EF4-FFF2-40B4-BE49-F238E27FC236}">
                <a16:creationId xmlns:a16="http://schemas.microsoft.com/office/drawing/2014/main" id="{89488B60-4608-5800-736F-F159DE67FB55}"/>
              </a:ext>
            </a:extLst>
          </p:cNvPr>
          <p:cNvSpPr>
            <a:spLocks noGrp="1"/>
          </p:cNvSpPr>
          <p:nvPr>
            <p:ph type="title"/>
          </p:nvPr>
        </p:nvSpPr>
        <p:spPr>
          <a:xfrm>
            <a:off x="372084" y="685801"/>
            <a:ext cx="2057400" cy="5105400"/>
          </a:xfrm>
        </p:spPr>
        <p:txBody>
          <a:bodyPr vert="horz" lIns="91440" tIns="45720" rIns="91440" bIns="45720" rtlCol="0" anchor="ctr">
            <a:normAutofit/>
          </a:bodyPr>
          <a:lstStyle/>
          <a:p>
            <a:pPr algn="l"/>
            <a:r>
              <a:rPr lang="en-US" sz="2800" b="1" dirty="0">
                <a:solidFill>
                  <a:srgbClr val="FFFFFF"/>
                </a:solidFill>
                <a:latin typeface="Times New Roman" panose="02020603050405020304" pitchFamily="18" charset="0"/>
                <a:cs typeface="Times New Roman" panose="02020603050405020304" pitchFamily="18" charset="0"/>
              </a:rPr>
              <a:t>What exactly is the Signed Commerce</a:t>
            </a:r>
            <a:br>
              <a:rPr lang="en-US" sz="2800" b="1" dirty="0">
                <a:solidFill>
                  <a:srgbClr val="FFFFFF"/>
                </a:solidFill>
                <a:latin typeface="Times New Roman" panose="02020603050405020304" pitchFamily="18" charset="0"/>
                <a:cs typeface="Times New Roman" panose="02020603050405020304" pitchFamily="18" charset="0"/>
              </a:rPr>
            </a:br>
            <a:r>
              <a:rPr lang="en-US" sz="2800" b="1" dirty="0">
                <a:solidFill>
                  <a:srgbClr val="FFFFFF"/>
                </a:solidFill>
                <a:latin typeface="Times New Roman" panose="02020603050405020304" pitchFamily="18" charset="0"/>
                <a:cs typeface="Times New Roman" panose="02020603050405020304" pitchFamily="18" charset="0"/>
              </a:rPr>
              <a:t>Department CD-511?</a:t>
            </a:r>
          </a:p>
        </p:txBody>
      </p:sp>
      <p:grpSp>
        <p:nvGrpSpPr>
          <p:cNvPr id="20" name="Group 19">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21"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2"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3"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4"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5"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6"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Content Placeholder 1">
            <a:extLst>
              <a:ext uri="{FF2B5EF4-FFF2-40B4-BE49-F238E27FC236}">
                <a16:creationId xmlns:a16="http://schemas.microsoft.com/office/drawing/2014/main" id="{49F02865-999D-4280-A2C7-B257D57BAD1A}"/>
              </a:ext>
            </a:extLst>
          </p:cNvPr>
          <p:cNvSpPr>
            <a:spLocks noGrp="1"/>
          </p:cNvSpPr>
          <p:nvPr>
            <p:ph idx="1"/>
          </p:nvPr>
        </p:nvSpPr>
        <p:spPr>
          <a:xfrm>
            <a:off x="3837829" y="685801"/>
            <a:ext cx="4789439" cy="5105400"/>
          </a:xfrm>
        </p:spPr>
        <p:txBody>
          <a:bodyPr vert="horz" lIns="91440" tIns="45720" rIns="91440" bIns="45720" rtlCol="0" anchor="ctr">
            <a:normAutofit lnSpcReduction="10000"/>
          </a:bodyPr>
          <a:lstStyle/>
          <a:p>
            <a:r>
              <a:rPr lang="en-US" sz="3200" dirty="0">
                <a:latin typeface="Times New Roman" panose="02020603050405020304" pitchFamily="18" charset="0"/>
                <a:cs typeface="Times New Roman" panose="02020603050405020304" pitchFamily="18" charset="0"/>
              </a:rPr>
              <a:t>This is a Certification Regarding Lobbying. It is also, a Certification regarding debarment, suspension, and other responsibility matters, drug free workplace requirements, and lobbying. It </a:t>
            </a:r>
            <a:r>
              <a:rPr lang="en-US" sz="3200" b="1" u="sng" dirty="0">
                <a:latin typeface="Times New Roman" panose="02020603050405020304" pitchFamily="18" charset="0"/>
                <a:cs typeface="Times New Roman" panose="02020603050405020304" pitchFamily="18" charset="0"/>
              </a:rPr>
              <a:t>MUST</a:t>
            </a:r>
            <a:r>
              <a:rPr lang="en-US" sz="3200" dirty="0">
                <a:latin typeface="Times New Roman" panose="02020603050405020304" pitchFamily="18" charset="0"/>
                <a:cs typeface="Times New Roman" panose="02020603050405020304" pitchFamily="18" charset="0"/>
              </a:rPr>
              <a:t> be signed by the Authorized Representative.</a:t>
            </a:r>
          </a:p>
        </p:txBody>
      </p:sp>
    </p:spTree>
    <p:extLst>
      <p:ext uri="{BB962C8B-B14F-4D97-AF65-F5344CB8AC3E}">
        <p14:creationId xmlns:p14="http://schemas.microsoft.com/office/powerpoint/2010/main" val="3605141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9880D2-BF30-5D3F-F797-D651818007F9}"/>
              </a:ext>
            </a:extLst>
          </p:cNvPr>
          <p:cNvSpPr>
            <a:spLocks noGrp="1"/>
          </p:cNvSpPr>
          <p:nvPr>
            <p:ph type="title"/>
          </p:nvPr>
        </p:nvSpPr>
        <p:spPr/>
        <p:txBody>
          <a:bodyPr>
            <a:normAutofit/>
          </a:bodyPr>
          <a:lstStyle/>
          <a:p>
            <a:pPr algn="l"/>
            <a:r>
              <a:rPr lang="en-US" sz="4000" b="1" dirty="0">
                <a:solidFill>
                  <a:schemeClr val="bg1"/>
                </a:solidFill>
                <a:latin typeface="Times New Roman" panose="02020603050405020304" pitchFamily="18" charset="0"/>
                <a:cs typeface="Times New Roman" panose="02020603050405020304" pitchFamily="18" charset="0"/>
              </a:rPr>
              <a:t>Sample CD-511</a:t>
            </a:r>
          </a:p>
        </p:txBody>
      </p:sp>
      <p:graphicFrame>
        <p:nvGraphicFramePr>
          <p:cNvPr id="4" name="Content Placeholder 3">
            <a:extLst>
              <a:ext uri="{FF2B5EF4-FFF2-40B4-BE49-F238E27FC236}">
                <a16:creationId xmlns:a16="http://schemas.microsoft.com/office/drawing/2014/main" id="{C9A2FAD7-EDAE-9478-036E-5370CE896974}"/>
              </a:ext>
            </a:extLst>
          </p:cNvPr>
          <p:cNvGraphicFramePr>
            <a:graphicFrameLocks noGrp="1" noChangeAspect="1"/>
          </p:cNvGraphicFramePr>
          <p:nvPr>
            <p:ph idx="1"/>
            <p:extLst>
              <p:ext uri="{D42A27DB-BD31-4B8C-83A1-F6EECF244321}">
                <p14:modId xmlns:p14="http://schemas.microsoft.com/office/powerpoint/2010/main" val="1061914954"/>
              </p:ext>
            </p:extLst>
          </p:nvPr>
        </p:nvGraphicFramePr>
        <p:xfrm>
          <a:off x="1244337" y="1593130"/>
          <a:ext cx="6372520" cy="4685122"/>
        </p:xfrm>
        <a:graphic>
          <a:graphicData uri="http://schemas.openxmlformats.org/presentationml/2006/ole">
            <mc:AlternateContent xmlns:mc="http://schemas.openxmlformats.org/markup-compatibility/2006">
              <mc:Choice xmlns:v="urn:schemas-microsoft-com:vml" Requires="v">
                <p:oleObj spid="_x0000_s5134" name="Acrobat Document" r:id="rId3" imgW="4663440" imgH="6034757" progId="Acrobat.Document.DC">
                  <p:embed/>
                </p:oleObj>
              </mc:Choice>
              <mc:Fallback>
                <p:oleObj name="Acrobat Document" r:id="rId3" imgW="4663440" imgH="6034757" progId="Acrobat.Document.DC">
                  <p:embed/>
                  <p:pic>
                    <p:nvPicPr>
                      <p:cNvPr id="4" name="Content Placeholder 3">
                        <a:extLst>
                          <a:ext uri="{FF2B5EF4-FFF2-40B4-BE49-F238E27FC236}">
                            <a16:creationId xmlns:a16="http://schemas.microsoft.com/office/drawing/2014/main" id="{76487F12-6945-DB7F-220C-B0B1889AD5FA}"/>
                          </a:ext>
                        </a:extLst>
                      </p:cNvPr>
                      <p:cNvPicPr/>
                      <p:nvPr/>
                    </p:nvPicPr>
                    <p:blipFill>
                      <a:blip r:embed="rId4"/>
                      <a:stretch>
                        <a:fillRect/>
                      </a:stretch>
                    </p:blipFill>
                    <p:spPr>
                      <a:xfrm>
                        <a:off x="1244337" y="1593130"/>
                        <a:ext cx="6372520" cy="4685122"/>
                      </a:xfrm>
                      <a:prstGeom prst="rect">
                        <a:avLst/>
                      </a:prstGeom>
                    </p:spPr>
                  </p:pic>
                </p:oleObj>
              </mc:Fallback>
            </mc:AlternateContent>
          </a:graphicData>
        </a:graphic>
      </p:graphicFrame>
    </p:spTree>
    <p:extLst>
      <p:ext uri="{BB962C8B-B14F-4D97-AF65-F5344CB8AC3E}">
        <p14:creationId xmlns:p14="http://schemas.microsoft.com/office/powerpoint/2010/main" val="3539501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8A011D-00D5-6AA7-9AE4-16B9A6630006}"/>
              </a:ext>
            </a:extLst>
          </p:cNvPr>
          <p:cNvSpPr>
            <a:spLocks noGrp="1"/>
          </p:cNvSpPr>
          <p:nvPr>
            <p:ph type="title"/>
          </p:nvPr>
        </p:nvSpPr>
        <p:spPr/>
        <p:txBody>
          <a:bodyPr>
            <a:normAutofit fontScale="90000"/>
          </a:bodyPr>
          <a:lstStyle/>
          <a:p>
            <a:pPr algn="l"/>
            <a:r>
              <a:rPr lang="en-US" sz="4000" b="1" dirty="0">
                <a:solidFill>
                  <a:schemeClr val="bg1"/>
                </a:solidFill>
                <a:latin typeface="Times New Roman" panose="02020603050405020304" pitchFamily="18" charset="0"/>
                <a:cs typeface="Times New Roman" panose="02020603050405020304" pitchFamily="18" charset="0"/>
              </a:rPr>
              <a:t>SF-LLL – Disclosure of</a:t>
            </a:r>
            <a:br>
              <a:rPr lang="en-US" sz="4000" b="1" dirty="0">
                <a:solidFill>
                  <a:schemeClr val="bg1"/>
                </a:solidFill>
                <a:latin typeface="Times New Roman" panose="02020603050405020304" pitchFamily="18" charset="0"/>
                <a:cs typeface="Times New Roman" panose="02020603050405020304" pitchFamily="18" charset="0"/>
              </a:rPr>
            </a:br>
            <a:r>
              <a:rPr lang="en-US" sz="4000" b="1" dirty="0">
                <a:solidFill>
                  <a:schemeClr val="bg1"/>
                </a:solidFill>
                <a:latin typeface="Times New Roman" panose="02020603050405020304" pitchFamily="18" charset="0"/>
                <a:cs typeface="Times New Roman" panose="02020603050405020304" pitchFamily="18" charset="0"/>
              </a:rPr>
              <a:t>Lobbying Activities</a:t>
            </a:r>
          </a:p>
        </p:txBody>
      </p:sp>
      <p:graphicFrame>
        <p:nvGraphicFramePr>
          <p:cNvPr id="4" name="Content Placeholder 3">
            <a:extLst>
              <a:ext uri="{FF2B5EF4-FFF2-40B4-BE49-F238E27FC236}">
                <a16:creationId xmlns:a16="http://schemas.microsoft.com/office/drawing/2014/main" id="{1E7F6F9C-AFB6-A9A1-7D48-1CC6F3B8EEAC}"/>
              </a:ext>
            </a:extLst>
          </p:cNvPr>
          <p:cNvGraphicFramePr>
            <a:graphicFrameLocks noGrp="1" noChangeAspect="1"/>
          </p:cNvGraphicFramePr>
          <p:nvPr>
            <p:ph idx="1"/>
            <p:extLst>
              <p:ext uri="{D42A27DB-BD31-4B8C-83A1-F6EECF244321}">
                <p14:modId xmlns:p14="http://schemas.microsoft.com/office/powerpoint/2010/main" val="2974639209"/>
              </p:ext>
            </p:extLst>
          </p:nvPr>
        </p:nvGraphicFramePr>
        <p:xfrm>
          <a:off x="1140643" y="1593130"/>
          <a:ext cx="6862713" cy="4810805"/>
        </p:xfrm>
        <a:graphic>
          <a:graphicData uri="http://schemas.openxmlformats.org/presentationml/2006/ole">
            <mc:AlternateContent xmlns:mc="http://schemas.openxmlformats.org/markup-compatibility/2006">
              <mc:Choice xmlns:v="urn:schemas-microsoft-com:vml" Requires="v">
                <p:oleObj spid="_x0000_s6157" name="Acrobat Document" r:id="rId3" imgW="4663440" imgH="6034757" progId="Acrobat.Document.DC">
                  <p:embed/>
                </p:oleObj>
              </mc:Choice>
              <mc:Fallback>
                <p:oleObj name="Acrobat Document" r:id="rId3" imgW="4663440" imgH="6034757" progId="Acrobat.Document.DC">
                  <p:embed/>
                  <p:pic>
                    <p:nvPicPr>
                      <p:cNvPr id="0" name=""/>
                      <p:cNvPicPr/>
                      <p:nvPr/>
                    </p:nvPicPr>
                    <p:blipFill>
                      <a:blip r:embed="rId4"/>
                      <a:stretch>
                        <a:fillRect/>
                      </a:stretch>
                    </p:blipFill>
                    <p:spPr>
                      <a:xfrm>
                        <a:off x="1140643" y="1593130"/>
                        <a:ext cx="6862713" cy="4810805"/>
                      </a:xfrm>
                      <a:prstGeom prst="rect">
                        <a:avLst/>
                      </a:prstGeom>
                    </p:spPr>
                  </p:pic>
                </p:oleObj>
              </mc:Fallback>
            </mc:AlternateContent>
          </a:graphicData>
        </a:graphic>
      </p:graphicFrame>
    </p:spTree>
    <p:extLst>
      <p:ext uri="{BB962C8B-B14F-4D97-AF65-F5344CB8AC3E}">
        <p14:creationId xmlns:p14="http://schemas.microsoft.com/office/powerpoint/2010/main" val="38628392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F1527C3-06F4-4F4D-B364-8E97266450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9" name="Freeform 6">
              <a:extLst>
                <a:ext uri="{FF2B5EF4-FFF2-40B4-BE49-F238E27FC236}">
                  <a16:creationId xmlns:a16="http://schemas.microsoft.com/office/drawing/2014/main" id="{BF1C23D2-D74F-4456-AD7B-904A6E287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0" name="Freeform 7">
              <a:extLst>
                <a:ext uri="{FF2B5EF4-FFF2-40B4-BE49-F238E27FC236}">
                  <a16:creationId xmlns:a16="http://schemas.microsoft.com/office/drawing/2014/main" id="{578577AD-563A-4936-9ACB-FDCF298412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1" name="Freeform 8">
              <a:extLst>
                <a:ext uri="{FF2B5EF4-FFF2-40B4-BE49-F238E27FC236}">
                  <a16:creationId xmlns:a16="http://schemas.microsoft.com/office/drawing/2014/main" id="{1C9F3743-BFAB-4636-81C7-ACD99C694B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2" name="Freeform 9">
              <a:extLst>
                <a:ext uri="{FF2B5EF4-FFF2-40B4-BE49-F238E27FC236}">
                  <a16:creationId xmlns:a16="http://schemas.microsoft.com/office/drawing/2014/main" id="{FC58029E-BC15-45E4-AA28-CC80C96A3F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3" name="Freeform 10">
              <a:extLst>
                <a:ext uri="{FF2B5EF4-FFF2-40B4-BE49-F238E27FC236}">
                  <a16:creationId xmlns:a16="http://schemas.microsoft.com/office/drawing/2014/main" id="{41CBB721-7EDD-4FEA-9D6B-A3656D9F45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4" name="Freeform 11">
              <a:extLst>
                <a:ext uri="{FF2B5EF4-FFF2-40B4-BE49-F238E27FC236}">
                  <a16:creationId xmlns:a16="http://schemas.microsoft.com/office/drawing/2014/main" id="{4C945CDA-4F14-4FA0-B272-B1E25B4FA1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16" name="Rectangle 15">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itle 2">
            <a:extLst>
              <a:ext uri="{FF2B5EF4-FFF2-40B4-BE49-F238E27FC236}">
                <a16:creationId xmlns:a16="http://schemas.microsoft.com/office/drawing/2014/main" id="{5133F277-CE1C-6153-7F7B-39C9C24D55A9}"/>
              </a:ext>
            </a:extLst>
          </p:cNvPr>
          <p:cNvSpPr>
            <a:spLocks noGrp="1"/>
          </p:cNvSpPr>
          <p:nvPr>
            <p:ph type="title"/>
          </p:nvPr>
        </p:nvSpPr>
        <p:spPr>
          <a:xfrm>
            <a:off x="291185" y="457986"/>
            <a:ext cx="2057400" cy="5105400"/>
          </a:xfrm>
        </p:spPr>
        <p:txBody>
          <a:bodyPr vert="horz" lIns="91440" tIns="45720" rIns="91440" bIns="45720" rtlCol="0" anchor="ctr">
            <a:normAutofit/>
          </a:bodyPr>
          <a:lstStyle/>
          <a:p>
            <a:pPr algn="l"/>
            <a:r>
              <a:rPr lang="en-US" sz="2800" b="1" dirty="0">
                <a:solidFill>
                  <a:srgbClr val="FFFFFF"/>
                </a:solidFill>
                <a:latin typeface="Times New Roman" panose="02020603050405020304" pitchFamily="18" charset="0"/>
                <a:cs typeface="Times New Roman" panose="02020603050405020304" pitchFamily="18" charset="0"/>
              </a:rPr>
              <a:t>What’s involved with</a:t>
            </a:r>
            <a:br>
              <a:rPr lang="en-US" sz="2800" b="1" dirty="0">
                <a:solidFill>
                  <a:srgbClr val="FFFFFF"/>
                </a:solidFill>
                <a:latin typeface="Times New Roman" panose="02020603050405020304" pitchFamily="18" charset="0"/>
                <a:cs typeface="Times New Roman" panose="02020603050405020304" pitchFamily="18" charset="0"/>
              </a:rPr>
            </a:br>
            <a:r>
              <a:rPr lang="en-US" sz="2800" b="1" dirty="0">
                <a:solidFill>
                  <a:srgbClr val="FFFFFF"/>
                </a:solidFill>
                <a:latin typeface="Times New Roman" panose="02020603050405020304" pitchFamily="18" charset="0"/>
                <a:cs typeface="Times New Roman" panose="02020603050405020304" pitchFamily="18" charset="0"/>
              </a:rPr>
              <a:t>the Budget Narrative?</a:t>
            </a:r>
          </a:p>
        </p:txBody>
      </p:sp>
      <p:grpSp>
        <p:nvGrpSpPr>
          <p:cNvPr id="20" name="Group 19">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21"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2"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3"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4"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5"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6"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Content Placeholder 1">
            <a:extLst>
              <a:ext uri="{FF2B5EF4-FFF2-40B4-BE49-F238E27FC236}">
                <a16:creationId xmlns:a16="http://schemas.microsoft.com/office/drawing/2014/main" id="{06B08C8F-F054-0ECE-59C7-4D466C751865}"/>
              </a:ext>
            </a:extLst>
          </p:cNvPr>
          <p:cNvSpPr>
            <a:spLocks noGrp="1"/>
          </p:cNvSpPr>
          <p:nvPr>
            <p:ph idx="1"/>
          </p:nvPr>
        </p:nvSpPr>
        <p:spPr>
          <a:xfrm>
            <a:off x="3837829" y="685801"/>
            <a:ext cx="4789439" cy="5894108"/>
          </a:xfrm>
        </p:spPr>
        <p:txBody>
          <a:bodyPr vert="horz" lIns="91440" tIns="45720" rIns="91440" bIns="45720" rtlCol="0" anchor="ctr">
            <a:normAutofit fontScale="92500" lnSpcReduction="10000"/>
          </a:bodyPr>
          <a:lstStyle/>
          <a:p>
            <a:r>
              <a:rPr lang="en-US" sz="1800" dirty="0">
                <a:latin typeface="Times New Roman" panose="02020603050405020304" pitchFamily="18" charset="0"/>
                <a:cs typeface="Times New Roman" panose="02020603050405020304" pitchFamily="18" charset="0"/>
              </a:rPr>
              <a:t>The applicant </a:t>
            </a:r>
            <a:r>
              <a:rPr lang="en-US" sz="1800" b="1" dirty="0">
                <a:latin typeface="Times New Roman" panose="02020603050405020304" pitchFamily="18" charset="0"/>
                <a:cs typeface="Times New Roman" panose="02020603050405020304" pitchFamily="18" charset="0"/>
              </a:rPr>
              <a:t>MUST</a:t>
            </a:r>
            <a:r>
              <a:rPr lang="en-US" sz="1800" dirty="0">
                <a:latin typeface="Times New Roman" panose="02020603050405020304" pitchFamily="18" charset="0"/>
                <a:cs typeface="Times New Roman" panose="02020603050405020304" pitchFamily="18" charset="0"/>
              </a:rPr>
              <a:t> provide a detailed justification for </a:t>
            </a:r>
            <a:r>
              <a:rPr lang="en-US" sz="1800" b="1" dirty="0">
                <a:latin typeface="Times New Roman" panose="02020603050405020304" pitchFamily="18" charset="0"/>
                <a:cs typeface="Times New Roman" panose="02020603050405020304" pitchFamily="18" charset="0"/>
              </a:rPr>
              <a:t>ALL</a:t>
            </a:r>
            <a:r>
              <a:rPr lang="en-US" sz="1800" dirty="0">
                <a:latin typeface="Times New Roman" panose="02020603050405020304" pitchFamily="18" charset="0"/>
                <a:cs typeface="Times New Roman" panose="02020603050405020304" pitchFamily="18" charset="0"/>
              </a:rPr>
              <a:t> budget items in sufficient detail to enable the proposal reviewers to evaluate the appropriateness of the funding requested (e.g., Staffing, Infrastructure, Work Activities, Materials and Supplies, Equipment, etc.)</a:t>
            </a:r>
          </a:p>
          <a:p>
            <a:r>
              <a:rPr lang="en-US" sz="1800" dirty="0">
                <a:latin typeface="Times New Roman" panose="02020603050405020304" pitchFamily="18" charset="0"/>
                <a:cs typeface="Times New Roman" panose="02020603050405020304" pitchFamily="18" charset="0"/>
              </a:rPr>
              <a:t>The budget justification </a:t>
            </a:r>
            <a:r>
              <a:rPr lang="en-US" sz="1800" b="1" dirty="0">
                <a:latin typeface="Times New Roman" panose="02020603050405020304" pitchFamily="18" charset="0"/>
                <a:cs typeface="Times New Roman" panose="02020603050405020304" pitchFamily="18" charset="0"/>
              </a:rPr>
              <a:t>MUST</a:t>
            </a:r>
            <a:r>
              <a:rPr lang="en-US" sz="1800" dirty="0">
                <a:latin typeface="Times New Roman" panose="02020603050405020304" pitchFamily="18" charset="0"/>
                <a:cs typeface="Times New Roman" panose="02020603050405020304" pitchFamily="18" charset="0"/>
              </a:rPr>
              <a:t> be broken out and detailed using the same budget categories and align with the completed SF-424.</a:t>
            </a:r>
          </a:p>
          <a:p>
            <a:r>
              <a:rPr lang="en-US" sz="1800" b="1" dirty="0">
                <a:latin typeface="Times New Roman" panose="02020603050405020304" pitchFamily="18" charset="0"/>
                <a:cs typeface="Times New Roman" panose="02020603050405020304" pitchFamily="18" charset="0"/>
              </a:rPr>
              <a:t>ALL</a:t>
            </a:r>
            <a:r>
              <a:rPr lang="en-US" sz="1800" dirty="0">
                <a:latin typeface="Times New Roman" panose="02020603050405020304" pitchFamily="18" charset="0"/>
                <a:cs typeface="Times New Roman" panose="02020603050405020304" pitchFamily="18" charset="0"/>
              </a:rPr>
              <a:t> Total Costs on the Budget Narrative must match and align with the SF-424 and SF 424A; </a:t>
            </a:r>
          </a:p>
          <a:p>
            <a:r>
              <a:rPr lang="en-US" sz="1800" dirty="0">
                <a:latin typeface="Times New Roman" panose="02020603050405020304" pitchFamily="18" charset="0"/>
                <a:cs typeface="Times New Roman" panose="02020603050405020304" pitchFamily="18" charset="0"/>
              </a:rPr>
              <a:t>And… The Budget Narrative </a:t>
            </a:r>
            <a:r>
              <a:rPr lang="en-US" sz="1800" b="1" dirty="0">
                <a:latin typeface="Times New Roman" panose="02020603050405020304" pitchFamily="18" charset="0"/>
                <a:cs typeface="Times New Roman" panose="02020603050405020304" pitchFamily="18" charset="0"/>
              </a:rPr>
              <a:t>MUST</a:t>
            </a:r>
            <a:r>
              <a:rPr lang="en-US" sz="1800" dirty="0">
                <a:latin typeface="Times New Roman" panose="02020603050405020304" pitchFamily="18" charset="0"/>
                <a:cs typeface="Times New Roman" panose="02020603050405020304" pitchFamily="18" charset="0"/>
              </a:rPr>
              <a:t> have the same correct Federal and Non-Federal (if applicable)</a:t>
            </a:r>
          </a:p>
          <a:p>
            <a:r>
              <a:rPr lang="en-US" sz="1800" dirty="0">
                <a:latin typeface="Times New Roman" panose="02020603050405020304" pitchFamily="18" charset="0"/>
                <a:cs typeface="Times New Roman" panose="02020603050405020304" pitchFamily="18" charset="0"/>
              </a:rPr>
              <a:t>If the applicant will charge fees or generate income in connection with the operation of the project, it </a:t>
            </a:r>
            <a:r>
              <a:rPr lang="en-US" sz="1800" b="1" dirty="0">
                <a:latin typeface="Times New Roman" panose="02020603050405020304" pitchFamily="18" charset="0"/>
                <a:cs typeface="Times New Roman" panose="02020603050405020304" pitchFamily="18" charset="0"/>
              </a:rPr>
              <a:t>MUST</a:t>
            </a:r>
            <a:r>
              <a:rPr lang="en-US" sz="1800" dirty="0">
                <a:latin typeface="Times New Roman" panose="02020603050405020304" pitchFamily="18" charset="0"/>
                <a:cs typeface="Times New Roman" panose="02020603050405020304" pitchFamily="18" charset="0"/>
              </a:rPr>
              <a:t> provide a description of the types of fees it proposed to charge.</a:t>
            </a:r>
          </a:p>
          <a:p>
            <a:r>
              <a:rPr lang="en-US" sz="1800" dirty="0">
                <a:latin typeface="Times New Roman" panose="02020603050405020304" pitchFamily="18" charset="0"/>
                <a:cs typeface="Times New Roman" panose="02020603050405020304" pitchFamily="18" charset="0"/>
              </a:rPr>
              <a:t>Fees that are not a fee for service, client fee, or membership fee must be approved by MBDA.</a:t>
            </a:r>
          </a:p>
        </p:txBody>
      </p:sp>
    </p:spTree>
    <p:extLst>
      <p:ext uri="{BB962C8B-B14F-4D97-AF65-F5344CB8AC3E}">
        <p14:creationId xmlns:p14="http://schemas.microsoft.com/office/powerpoint/2010/main" val="30816059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F1527C3-06F4-4F4D-B364-8E97266450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9" name="Freeform 6">
              <a:extLst>
                <a:ext uri="{FF2B5EF4-FFF2-40B4-BE49-F238E27FC236}">
                  <a16:creationId xmlns:a16="http://schemas.microsoft.com/office/drawing/2014/main" id="{BF1C23D2-D74F-4456-AD7B-904A6E287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0" name="Freeform 7">
              <a:extLst>
                <a:ext uri="{FF2B5EF4-FFF2-40B4-BE49-F238E27FC236}">
                  <a16:creationId xmlns:a16="http://schemas.microsoft.com/office/drawing/2014/main" id="{578577AD-563A-4936-9ACB-FDCF298412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1" name="Freeform 8">
              <a:extLst>
                <a:ext uri="{FF2B5EF4-FFF2-40B4-BE49-F238E27FC236}">
                  <a16:creationId xmlns:a16="http://schemas.microsoft.com/office/drawing/2014/main" id="{1C9F3743-BFAB-4636-81C7-ACD99C694B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2" name="Freeform 9">
              <a:extLst>
                <a:ext uri="{FF2B5EF4-FFF2-40B4-BE49-F238E27FC236}">
                  <a16:creationId xmlns:a16="http://schemas.microsoft.com/office/drawing/2014/main" id="{FC58029E-BC15-45E4-AA28-CC80C96A3F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3" name="Freeform 10">
              <a:extLst>
                <a:ext uri="{FF2B5EF4-FFF2-40B4-BE49-F238E27FC236}">
                  <a16:creationId xmlns:a16="http://schemas.microsoft.com/office/drawing/2014/main" id="{41CBB721-7EDD-4FEA-9D6B-A3656D9F45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4" name="Freeform 11">
              <a:extLst>
                <a:ext uri="{FF2B5EF4-FFF2-40B4-BE49-F238E27FC236}">
                  <a16:creationId xmlns:a16="http://schemas.microsoft.com/office/drawing/2014/main" id="{4C945CDA-4F14-4FA0-B272-B1E25B4FA1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16" name="Rectangle 15">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itle 2">
            <a:extLst>
              <a:ext uri="{FF2B5EF4-FFF2-40B4-BE49-F238E27FC236}">
                <a16:creationId xmlns:a16="http://schemas.microsoft.com/office/drawing/2014/main" id="{AE0FBC58-869D-3E19-574F-65D6F714F85E}"/>
              </a:ext>
            </a:extLst>
          </p:cNvPr>
          <p:cNvSpPr>
            <a:spLocks noGrp="1"/>
          </p:cNvSpPr>
          <p:nvPr>
            <p:ph type="title"/>
          </p:nvPr>
        </p:nvSpPr>
        <p:spPr>
          <a:xfrm>
            <a:off x="372084" y="685801"/>
            <a:ext cx="2057400" cy="5105400"/>
          </a:xfrm>
        </p:spPr>
        <p:txBody>
          <a:bodyPr vert="horz" lIns="91440" tIns="45720" rIns="91440" bIns="45720" rtlCol="0" anchor="ctr">
            <a:normAutofit/>
          </a:bodyPr>
          <a:lstStyle/>
          <a:p>
            <a:pPr algn="l"/>
            <a:r>
              <a:rPr lang="en-US" sz="2800" b="1" dirty="0">
                <a:solidFill>
                  <a:srgbClr val="FFFFFF"/>
                </a:solidFill>
                <a:latin typeface="Times New Roman" panose="02020603050405020304" pitchFamily="18" charset="0"/>
                <a:cs typeface="Times New Roman" panose="02020603050405020304" pitchFamily="18" charset="0"/>
              </a:rPr>
              <a:t>What are the Required Travel Items?</a:t>
            </a:r>
          </a:p>
        </p:txBody>
      </p:sp>
      <p:grpSp>
        <p:nvGrpSpPr>
          <p:cNvPr id="20" name="Group 19">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21"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2"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3"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4"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5"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6"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Content Placeholder 1">
            <a:extLst>
              <a:ext uri="{FF2B5EF4-FFF2-40B4-BE49-F238E27FC236}">
                <a16:creationId xmlns:a16="http://schemas.microsoft.com/office/drawing/2014/main" id="{A9D31819-1087-5DAF-35F2-4782812F56BE}"/>
              </a:ext>
            </a:extLst>
          </p:cNvPr>
          <p:cNvSpPr>
            <a:spLocks noGrp="1"/>
          </p:cNvSpPr>
          <p:nvPr>
            <p:ph idx="1"/>
          </p:nvPr>
        </p:nvSpPr>
        <p:spPr>
          <a:xfrm>
            <a:off x="3837829" y="685800"/>
            <a:ext cx="4789439" cy="5931815"/>
          </a:xfrm>
        </p:spPr>
        <p:txBody>
          <a:bodyPr vert="horz" lIns="91440" tIns="45720" rIns="91440" bIns="45720" rtlCol="0" anchor="ctr">
            <a:normAutofit/>
          </a:bodyPr>
          <a:lstStyle/>
          <a:p>
            <a:r>
              <a:rPr lang="en-US" sz="2000" dirty="0">
                <a:latin typeface="Times New Roman" panose="02020603050405020304" pitchFamily="18" charset="0"/>
                <a:cs typeface="Times New Roman" panose="02020603050405020304" pitchFamily="18" charset="0"/>
              </a:rPr>
              <a:t>Each applicant </a:t>
            </a:r>
            <a:r>
              <a:rPr lang="en-US" sz="2000" b="1" dirty="0">
                <a:latin typeface="Times New Roman" panose="02020603050405020304" pitchFamily="18" charset="0"/>
                <a:cs typeface="Times New Roman" panose="02020603050405020304" pitchFamily="18" charset="0"/>
              </a:rPr>
              <a:t>MUST</a:t>
            </a:r>
            <a:r>
              <a:rPr lang="en-US" sz="2000" dirty="0">
                <a:latin typeface="Times New Roman" panose="02020603050405020304" pitchFamily="18" charset="0"/>
                <a:cs typeface="Times New Roman" panose="02020603050405020304" pitchFamily="18" charset="0"/>
              </a:rPr>
              <a:t> include in its budget forms and narrative travel costs for (2) key personnel to attend the events included below. In the event that the COVID-19 pandemic continues to cause limitations on travel and gatherings, the events will be virtual:</a:t>
            </a:r>
          </a:p>
          <a:p>
            <a:pPr lvl="1"/>
            <a:r>
              <a:rPr lang="en-US" b="1" dirty="0">
                <a:latin typeface="Times New Roman" panose="02020603050405020304" pitchFamily="18" charset="0"/>
                <a:cs typeface="Times New Roman" panose="02020603050405020304" pitchFamily="18" charset="0"/>
              </a:rPr>
              <a:t>National Minority Enterprise Development Week</a:t>
            </a:r>
          </a:p>
          <a:p>
            <a:pPr lvl="1"/>
            <a:r>
              <a:rPr lang="en-US" b="1" dirty="0">
                <a:latin typeface="Times New Roman" panose="02020603050405020304" pitchFamily="18" charset="0"/>
                <a:cs typeface="Times New Roman" panose="02020603050405020304" pitchFamily="18" charset="0"/>
              </a:rPr>
              <a:t>National Training Conference</a:t>
            </a:r>
          </a:p>
          <a:p>
            <a:pPr lvl="1"/>
            <a:r>
              <a:rPr lang="en-US" b="1" dirty="0">
                <a:latin typeface="Times New Roman" panose="02020603050405020304" pitchFamily="18" charset="0"/>
                <a:cs typeface="Times New Roman" panose="02020603050405020304" pitchFamily="18" charset="0"/>
              </a:rPr>
              <a:t>NOAA Grants Management Workshop (Years 1&amp;3)</a:t>
            </a:r>
          </a:p>
          <a:p>
            <a:pPr lvl="1"/>
            <a:r>
              <a:rPr lang="en-US" b="1" u="sng" dirty="0">
                <a:latin typeface="Times New Roman" panose="02020603050405020304" pitchFamily="18" charset="0"/>
                <a:cs typeface="Times New Roman" panose="02020603050405020304" pitchFamily="18" charset="0"/>
              </a:rPr>
              <a:t>Note:</a:t>
            </a:r>
            <a:r>
              <a:rPr lang="en-US" b="1"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Please refer to section VIII “Other Information” of this NOFO for additional information pertaining to required travel.</a:t>
            </a:r>
          </a:p>
        </p:txBody>
      </p:sp>
    </p:spTree>
    <p:extLst>
      <p:ext uri="{BB962C8B-B14F-4D97-AF65-F5344CB8AC3E}">
        <p14:creationId xmlns:p14="http://schemas.microsoft.com/office/powerpoint/2010/main" val="2998389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CA51E8-3619-4DF7-9B80-48D93BDD4892}"/>
              </a:ext>
            </a:extLst>
          </p:cNvPr>
          <p:cNvPicPr>
            <a:picLocks noChangeAspect="1"/>
          </p:cNvPicPr>
          <p:nvPr/>
        </p:nvPicPr>
        <p:blipFill>
          <a:blip r:embed="rId2">
            <a:alphaModFix amt="60000"/>
            <a:extLst>
              <a:ext uri="{837473B0-CC2E-450A-ABE3-18F120FF3D39}">
                <a1611:picAttrSrcUrl xmlns:a1611="http://schemas.microsoft.com/office/drawing/2016/11/main" r:id="rId3"/>
              </a:ext>
            </a:extLst>
          </a:blip>
          <a:stretch>
            <a:fillRect/>
          </a:stretch>
        </p:blipFill>
        <p:spPr>
          <a:xfrm>
            <a:off x="621452" y="2686929"/>
            <a:ext cx="7620000" cy="3730829"/>
          </a:xfrm>
          <a:prstGeom prst="rect">
            <a:avLst/>
          </a:prstGeom>
          <a:noFill/>
          <a:effectLst>
            <a:softEdge rad="0"/>
          </a:effectLst>
        </p:spPr>
      </p:pic>
      <p:sp>
        <p:nvSpPr>
          <p:cNvPr id="3" name="Title 2"/>
          <p:cNvSpPr>
            <a:spLocks noGrp="1"/>
          </p:cNvSpPr>
          <p:nvPr>
            <p:ph type="title"/>
          </p:nvPr>
        </p:nvSpPr>
        <p:spPr>
          <a:xfrm>
            <a:off x="-154745" y="0"/>
            <a:ext cx="7704667" cy="1981200"/>
          </a:xfrm>
        </p:spPr>
        <p:txBody>
          <a:bodyPr>
            <a:normAutofit/>
          </a:bodyPr>
          <a:lstStyle/>
          <a:p>
            <a:r>
              <a:rPr lang="en-US" sz="4400" b="1" dirty="0">
                <a:solidFill>
                  <a:schemeClr val="bg1"/>
                </a:solidFill>
                <a:latin typeface="Times New Roman" panose="02020603050405020304" pitchFamily="18" charset="0"/>
                <a:ea typeface="Verdana" pitchFamily="34" charset="0"/>
                <a:cs typeface="Times New Roman" panose="02020603050405020304" pitchFamily="18" charset="0"/>
              </a:rPr>
              <a:t>Teleconference Protocol </a:t>
            </a:r>
          </a:p>
        </p:txBody>
      </p:sp>
      <p:sp>
        <p:nvSpPr>
          <p:cNvPr id="2" name="Content Placeholder 1"/>
          <p:cNvSpPr>
            <a:spLocks noGrp="1"/>
          </p:cNvSpPr>
          <p:nvPr>
            <p:ph idx="1"/>
          </p:nvPr>
        </p:nvSpPr>
        <p:spPr>
          <a:xfrm>
            <a:off x="817880" y="1786269"/>
            <a:ext cx="7762594" cy="4359350"/>
          </a:xfrm>
        </p:spPr>
        <p:txBody>
          <a:bodyPr>
            <a:normAutofit fontScale="92500" lnSpcReduction="20000"/>
          </a:bodyPr>
          <a:lstStyle/>
          <a:p>
            <a:pPr>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Phones should be placed on mute  </a:t>
            </a:r>
          </a:p>
          <a:p>
            <a:pPr>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Questions are prompted at designated times and coordinated through conference operator  </a:t>
            </a:r>
          </a:p>
          <a:p>
            <a:pPr>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Teleconference focused on MBDA Business Center Program Notice of Funding Opportunity Announcement    </a:t>
            </a:r>
          </a:p>
          <a:p>
            <a:pPr>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Keep questions relevant to the topic at hand </a:t>
            </a:r>
          </a:p>
          <a:p>
            <a:pPr>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If you are a business and not a potential applicant, please visit a MBDA Business Center at mbda.gov  </a:t>
            </a:r>
          </a:p>
          <a:p>
            <a:pPr>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Avoid duplicating questions   </a:t>
            </a:r>
          </a:p>
          <a:p>
            <a:endParaRPr lang="en-US" dirty="0"/>
          </a:p>
        </p:txBody>
      </p:sp>
    </p:spTree>
    <p:extLst>
      <p:ext uri="{BB962C8B-B14F-4D97-AF65-F5344CB8AC3E}">
        <p14:creationId xmlns:p14="http://schemas.microsoft.com/office/powerpoint/2010/main" val="1837736967"/>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F1527C3-06F4-4F4D-B364-8E97266450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9" name="Freeform 6">
              <a:extLst>
                <a:ext uri="{FF2B5EF4-FFF2-40B4-BE49-F238E27FC236}">
                  <a16:creationId xmlns:a16="http://schemas.microsoft.com/office/drawing/2014/main" id="{BF1C23D2-D74F-4456-AD7B-904A6E287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0" name="Freeform 7">
              <a:extLst>
                <a:ext uri="{FF2B5EF4-FFF2-40B4-BE49-F238E27FC236}">
                  <a16:creationId xmlns:a16="http://schemas.microsoft.com/office/drawing/2014/main" id="{578577AD-563A-4936-9ACB-FDCF298412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1" name="Freeform 8">
              <a:extLst>
                <a:ext uri="{FF2B5EF4-FFF2-40B4-BE49-F238E27FC236}">
                  <a16:creationId xmlns:a16="http://schemas.microsoft.com/office/drawing/2014/main" id="{1C9F3743-BFAB-4636-81C7-ACD99C694B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2" name="Freeform 9">
              <a:extLst>
                <a:ext uri="{FF2B5EF4-FFF2-40B4-BE49-F238E27FC236}">
                  <a16:creationId xmlns:a16="http://schemas.microsoft.com/office/drawing/2014/main" id="{FC58029E-BC15-45E4-AA28-CC80C96A3F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3" name="Freeform 10">
              <a:extLst>
                <a:ext uri="{FF2B5EF4-FFF2-40B4-BE49-F238E27FC236}">
                  <a16:creationId xmlns:a16="http://schemas.microsoft.com/office/drawing/2014/main" id="{41CBB721-7EDD-4FEA-9D6B-A3656D9F45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4" name="Freeform 11">
              <a:extLst>
                <a:ext uri="{FF2B5EF4-FFF2-40B4-BE49-F238E27FC236}">
                  <a16:creationId xmlns:a16="http://schemas.microsoft.com/office/drawing/2014/main" id="{4C945CDA-4F14-4FA0-B272-B1E25B4FA1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16" name="Rectangle 15">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itle 2">
            <a:extLst>
              <a:ext uri="{FF2B5EF4-FFF2-40B4-BE49-F238E27FC236}">
                <a16:creationId xmlns:a16="http://schemas.microsoft.com/office/drawing/2014/main" id="{24D25F26-E556-B23F-DC5F-717E4935CF72}"/>
              </a:ext>
            </a:extLst>
          </p:cNvPr>
          <p:cNvSpPr>
            <a:spLocks noGrp="1"/>
          </p:cNvSpPr>
          <p:nvPr>
            <p:ph type="title"/>
          </p:nvPr>
        </p:nvSpPr>
        <p:spPr>
          <a:xfrm>
            <a:off x="372084" y="685801"/>
            <a:ext cx="2057400" cy="5105400"/>
          </a:xfrm>
        </p:spPr>
        <p:txBody>
          <a:bodyPr vert="horz" lIns="91440" tIns="45720" rIns="91440" bIns="45720" rtlCol="0" anchor="ctr">
            <a:normAutofit/>
          </a:bodyPr>
          <a:lstStyle/>
          <a:p>
            <a:pPr algn="l"/>
            <a:r>
              <a:rPr lang="en-US" sz="2800" b="1" dirty="0">
                <a:solidFill>
                  <a:srgbClr val="FFFFFF"/>
                </a:solidFill>
                <a:latin typeface="Times New Roman" panose="02020603050405020304" pitchFamily="18" charset="0"/>
                <a:cs typeface="Times New Roman" panose="02020603050405020304" pitchFamily="18" charset="0"/>
              </a:rPr>
              <a:t>What is an </a:t>
            </a:r>
            <a:br>
              <a:rPr lang="en-US" sz="2800" b="1" dirty="0">
                <a:solidFill>
                  <a:srgbClr val="FFFFFF"/>
                </a:solidFill>
                <a:latin typeface="Times New Roman" panose="02020603050405020304" pitchFamily="18" charset="0"/>
                <a:cs typeface="Times New Roman" panose="02020603050405020304" pitchFamily="18" charset="0"/>
              </a:rPr>
            </a:br>
            <a:r>
              <a:rPr lang="en-US" sz="2800" b="1" dirty="0">
                <a:solidFill>
                  <a:srgbClr val="FFFFFF"/>
                </a:solidFill>
                <a:latin typeface="Times New Roman" panose="02020603050405020304" pitchFamily="18" charset="0"/>
                <a:cs typeface="Times New Roman" panose="02020603050405020304" pitchFamily="18" charset="0"/>
              </a:rPr>
              <a:t>Indirect Cost Rate Agreement? </a:t>
            </a:r>
            <a:br>
              <a:rPr lang="en-US" sz="2600" b="1" dirty="0">
                <a:solidFill>
                  <a:srgbClr val="FFFFFF"/>
                </a:solidFill>
              </a:rPr>
            </a:br>
            <a:endParaRPr lang="en-US" sz="2600" b="1" dirty="0">
              <a:solidFill>
                <a:srgbClr val="FFFFFF"/>
              </a:solidFill>
            </a:endParaRPr>
          </a:p>
        </p:txBody>
      </p:sp>
      <p:grpSp>
        <p:nvGrpSpPr>
          <p:cNvPr id="20" name="Group 19">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21"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2"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3"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4"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5"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6"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Content Placeholder 1">
            <a:extLst>
              <a:ext uri="{FF2B5EF4-FFF2-40B4-BE49-F238E27FC236}">
                <a16:creationId xmlns:a16="http://schemas.microsoft.com/office/drawing/2014/main" id="{4D3BD6BA-BA21-2D2D-2907-C9994B0BB2DC}"/>
              </a:ext>
            </a:extLst>
          </p:cNvPr>
          <p:cNvSpPr>
            <a:spLocks noGrp="1"/>
          </p:cNvSpPr>
          <p:nvPr>
            <p:ph idx="1"/>
          </p:nvPr>
        </p:nvSpPr>
        <p:spPr>
          <a:xfrm>
            <a:off x="3837829" y="311085"/>
            <a:ext cx="4789439" cy="6363092"/>
          </a:xfrm>
        </p:spPr>
        <p:txBody>
          <a:bodyPr vert="horz" lIns="91440" tIns="45720" rIns="91440" bIns="45720" rtlCol="0" anchor="ctr">
            <a:noAutofit/>
          </a:bodyPr>
          <a:lstStyle/>
          <a:p>
            <a:r>
              <a:rPr lang="en-US" sz="2000" dirty="0">
                <a:latin typeface="Times New Roman" panose="02020603050405020304" pitchFamily="18" charset="0"/>
                <a:cs typeface="Times New Roman" panose="02020603050405020304" pitchFamily="18" charset="0"/>
              </a:rPr>
              <a:t>Applicants requesting to charge indirect costs to the grant are required to submit a copy of their current and signed indirect cost rate agreement with the application package. If an applicant does not have a current indirect cost rate established by a cognizant Federal agency, please provide a statement to this effect. </a:t>
            </a:r>
          </a:p>
          <a:p>
            <a:r>
              <a:rPr lang="en-US" sz="2000" dirty="0">
                <a:latin typeface="Times New Roman" panose="02020603050405020304" pitchFamily="18" charset="0"/>
                <a:cs typeface="Times New Roman" panose="02020603050405020304" pitchFamily="18" charset="0"/>
              </a:rPr>
              <a:t>If a successful applicant includes Indirect Costs in the budget and has not established an indirect cost rate with a cognizant Federal agency, the applicant will be required to obtain such a rate in accordance with Section B.06 of the Department of Commerce Financial Assistance Standard Terms and Conditions, dated November 12, 2020. </a:t>
            </a:r>
          </a:p>
          <a:p>
            <a:r>
              <a:rPr lang="en-US" sz="2000" dirty="0">
                <a:latin typeface="Times New Roman" panose="02020603050405020304" pitchFamily="18" charset="0"/>
                <a:cs typeface="Times New Roman" panose="02020603050405020304" pitchFamily="18" charset="0"/>
              </a:rPr>
              <a:t>Tell me more……</a:t>
            </a:r>
          </a:p>
        </p:txBody>
      </p:sp>
    </p:spTree>
    <p:extLst>
      <p:ext uri="{BB962C8B-B14F-4D97-AF65-F5344CB8AC3E}">
        <p14:creationId xmlns:p14="http://schemas.microsoft.com/office/powerpoint/2010/main" val="17533194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F1527C3-06F4-4F4D-B364-8E97266450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9" name="Freeform 6">
              <a:extLst>
                <a:ext uri="{FF2B5EF4-FFF2-40B4-BE49-F238E27FC236}">
                  <a16:creationId xmlns:a16="http://schemas.microsoft.com/office/drawing/2014/main" id="{BF1C23D2-D74F-4456-AD7B-904A6E287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0" name="Freeform 7">
              <a:extLst>
                <a:ext uri="{FF2B5EF4-FFF2-40B4-BE49-F238E27FC236}">
                  <a16:creationId xmlns:a16="http://schemas.microsoft.com/office/drawing/2014/main" id="{578577AD-563A-4936-9ACB-FDCF298412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1" name="Freeform 8">
              <a:extLst>
                <a:ext uri="{FF2B5EF4-FFF2-40B4-BE49-F238E27FC236}">
                  <a16:creationId xmlns:a16="http://schemas.microsoft.com/office/drawing/2014/main" id="{1C9F3743-BFAB-4636-81C7-ACD99C694B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2" name="Freeform 9">
              <a:extLst>
                <a:ext uri="{FF2B5EF4-FFF2-40B4-BE49-F238E27FC236}">
                  <a16:creationId xmlns:a16="http://schemas.microsoft.com/office/drawing/2014/main" id="{FC58029E-BC15-45E4-AA28-CC80C96A3F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3" name="Freeform 10">
              <a:extLst>
                <a:ext uri="{FF2B5EF4-FFF2-40B4-BE49-F238E27FC236}">
                  <a16:creationId xmlns:a16="http://schemas.microsoft.com/office/drawing/2014/main" id="{41CBB721-7EDD-4FEA-9D6B-A3656D9F45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4" name="Freeform 11">
              <a:extLst>
                <a:ext uri="{FF2B5EF4-FFF2-40B4-BE49-F238E27FC236}">
                  <a16:creationId xmlns:a16="http://schemas.microsoft.com/office/drawing/2014/main" id="{4C945CDA-4F14-4FA0-B272-B1E25B4FA1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16" name="Rectangle 15">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itle 2">
            <a:extLst>
              <a:ext uri="{FF2B5EF4-FFF2-40B4-BE49-F238E27FC236}">
                <a16:creationId xmlns:a16="http://schemas.microsoft.com/office/drawing/2014/main" id="{5F6D8486-A3F9-79CE-640F-96BFCA9F5E2E}"/>
              </a:ext>
            </a:extLst>
          </p:cNvPr>
          <p:cNvSpPr>
            <a:spLocks noGrp="1"/>
          </p:cNvSpPr>
          <p:nvPr>
            <p:ph type="title"/>
          </p:nvPr>
        </p:nvSpPr>
        <p:spPr>
          <a:xfrm>
            <a:off x="188535" y="685801"/>
            <a:ext cx="2527725" cy="5105400"/>
          </a:xfrm>
        </p:spPr>
        <p:txBody>
          <a:bodyPr vert="horz" lIns="91440" tIns="45720" rIns="91440" bIns="45720" rtlCol="0" anchor="ctr">
            <a:normAutofit/>
          </a:bodyPr>
          <a:lstStyle/>
          <a:p>
            <a:pPr algn="l"/>
            <a:r>
              <a:rPr lang="en-US" sz="2800" b="1" dirty="0">
                <a:solidFill>
                  <a:srgbClr val="FFFFFF"/>
                </a:solidFill>
                <a:latin typeface="Times New Roman" panose="02020603050405020304" pitchFamily="18" charset="0"/>
                <a:cs typeface="Times New Roman" panose="02020603050405020304" pitchFamily="18" charset="0"/>
              </a:rPr>
              <a:t>What are the Format Requirements?</a:t>
            </a:r>
          </a:p>
        </p:txBody>
      </p:sp>
      <p:grpSp>
        <p:nvGrpSpPr>
          <p:cNvPr id="20" name="Group 19">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21"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2"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3"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4"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5"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6"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Content Placeholder 1">
            <a:extLst>
              <a:ext uri="{FF2B5EF4-FFF2-40B4-BE49-F238E27FC236}">
                <a16:creationId xmlns:a16="http://schemas.microsoft.com/office/drawing/2014/main" id="{67360333-8A6F-624E-48DE-6E48E5FA7BF8}"/>
              </a:ext>
            </a:extLst>
          </p:cNvPr>
          <p:cNvSpPr>
            <a:spLocks noGrp="1"/>
          </p:cNvSpPr>
          <p:nvPr>
            <p:ph idx="1"/>
          </p:nvPr>
        </p:nvSpPr>
        <p:spPr>
          <a:xfrm>
            <a:off x="3837829" y="685801"/>
            <a:ext cx="4789439" cy="5105400"/>
          </a:xfrm>
        </p:spPr>
        <p:txBody>
          <a:bodyPr vert="horz" lIns="91440" tIns="45720" rIns="91440" bIns="45720" rtlCol="0" anchor="ctr">
            <a:noAutofit/>
          </a:bodyPr>
          <a:lstStyle/>
          <a:p>
            <a:r>
              <a:rPr lang="en-US" sz="2000" dirty="0">
                <a:latin typeface="Times New Roman" panose="02020603050405020304" pitchFamily="18" charset="0"/>
                <a:cs typeface="Times New Roman" panose="02020603050405020304" pitchFamily="18" charset="0"/>
              </a:rPr>
              <a:t>All pages must be single-spaced and should be composed of at least 11-point font with one-inch margins on 8 ½ inch x 11-inch paper. </a:t>
            </a:r>
          </a:p>
          <a:p>
            <a:r>
              <a:rPr lang="en-US" sz="2000" dirty="0">
                <a:latin typeface="Times New Roman" panose="02020603050405020304" pitchFamily="18" charset="0"/>
                <a:cs typeface="Times New Roman" panose="02020603050405020304" pitchFamily="18" charset="0"/>
              </a:rPr>
              <a:t>The total proposal shall NOT exceed 20 pages, including the title page, table of contents, applicant narrative, literature cited, budget narrative, letters of support or letters of commitment (if any), and organizational structure. </a:t>
            </a:r>
          </a:p>
          <a:p>
            <a:r>
              <a:rPr lang="en-US" sz="2000" dirty="0">
                <a:latin typeface="Times New Roman" panose="02020603050405020304" pitchFamily="18" charset="0"/>
                <a:cs typeface="Times New Roman" panose="02020603050405020304" pitchFamily="18" charset="0"/>
              </a:rPr>
              <a:t>The following items are NOT included in the 20-page limit: resumes/bios of key personnel and required forms. </a:t>
            </a:r>
          </a:p>
          <a:p>
            <a:r>
              <a:rPr lang="en-US" sz="2000" dirty="0">
                <a:latin typeface="Times New Roman" panose="02020603050405020304" pitchFamily="18" charset="0"/>
                <a:cs typeface="Times New Roman" panose="02020603050405020304" pitchFamily="18" charset="0"/>
              </a:rPr>
              <a:t>Failure to follow the requirements may result in the rejection of the application.</a:t>
            </a:r>
          </a:p>
          <a:p>
            <a:r>
              <a:rPr lang="en-US" sz="2000" dirty="0">
                <a:latin typeface="Times New Roman" panose="02020603050405020304" pitchFamily="18" charset="0"/>
                <a:cs typeface="Times New Roman" panose="02020603050405020304" pitchFamily="18" charset="0"/>
              </a:rPr>
              <a:t>Any PDF or other attachments that are included in an electronic application must meet the above format requirement when printed.  </a:t>
            </a:r>
          </a:p>
        </p:txBody>
      </p:sp>
    </p:spTree>
    <p:extLst>
      <p:ext uri="{BB962C8B-B14F-4D97-AF65-F5344CB8AC3E}">
        <p14:creationId xmlns:p14="http://schemas.microsoft.com/office/powerpoint/2010/main" val="42901286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F1527C3-06F4-4F4D-B364-8E97266450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9" name="Freeform 6">
              <a:extLst>
                <a:ext uri="{FF2B5EF4-FFF2-40B4-BE49-F238E27FC236}">
                  <a16:creationId xmlns:a16="http://schemas.microsoft.com/office/drawing/2014/main" id="{BF1C23D2-D74F-4456-AD7B-904A6E287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0" name="Freeform 7">
              <a:extLst>
                <a:ext uri="{FF2B5EF4-FFF2-40B4-BE49-F238E27FC236}">
                  <a16:creationId xmlns:a16="http://schemas.microsoft.com/office/drawing/2014/main" id="{578577AD-563A-4936-9ACB-FDCF298412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1" name="Freeform 8">
              <a:extLst>
                <a:ext uri="{FF2B5EF4-FFF2-40B4-BE49-F238E27FC236}">
                  <a16:creationId xmlns:a16="http://schemas.microsoft.com/office/drawing/2014/main" id="{1C9F3743-BFAB-4636-81C7-ACD99C694B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2" name="Freeform 9">
              <a:extLst>
                <a:ext uri="{FF2B5EF4-FFF2-40B4-BE49-F238E27FC236}">
                  <a16:creationId xmlns:a16="http://schemas.microsoft.com/office/drawing/2014/main" id="{FC58029E-BC15-45E4-AA28-CC80C96A3F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3" name="Freeform 10">
              <a:extLst>
                <a:ext uri="{FF2B5EF4-FFF2-40B4-BE49-F238E27FC236}">
                  <a16:creationId xmlns:a16="http://schemas.microsoft.com/office/drawing/2014/main" id="{41CBB721-7EDD-4FEA-9D6B-A3656D9F45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4" name="Freeform 11">
              <a:extLst>
                <a:ext uri="{FF2B5EF4-FFF2-40B4-BE49-F238E27FC236}">
                  <a16:creationId xmlns:a16="http://schemas.microsoft.com/office/drawing/2014/main" id="{4C945CDA-4F14-4FA0-B272-B1E25B4FA1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16" name="Rectangle 15">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itle 2">
            <a:extLst>
              <a:ext uri="{FF2B5EF4-FFF2-40B4-BE49-F238E27FC236}">
                <a16:creationId xmlns:a16="http://schemas.microsoft.com/office/drawing/2014/main" id="{25582F7B-6CBA-9786-CC18-5AF3BEF34D93}"/>
              </a:ext>
            </a:extLst>
          </p:cNvPr>
          <p:cNvSpPr>
            <a:spLocks noGrp="1"/>
          </p:cNvSpPr>
          <p:nvPr>
            <p:ph type="title"/>
          </p:nvPr>
        </p:nvSpPr>
        <p:spPr>
          <a:xfrm>
            <a:off x="372084" y="685801"/>
            <a:ext cx="2057400" cy="5105400"/>
          </a:xfrm>
        </p:spPr>
        <p:txBody>
          <a:bodyPr vert="horz" lIns="91440" tIns="45720" rIns="91440" bIns="45720" rtlCol="0" anchor="ctr">
            <a:normAutofit/>
          </a:bodyPr>
          <a:lstStyle/>
          <a:p>
            <a:pPr algn="l"/>
            <a:r>
              <a:rPr lang="en-US" sz="2400" b="1" dirty="0">
                <a:solidFill>
                  <a:srgbClr val="FFFFFF"/>
                </a:solidFill>
                <a:latin typeface="Times New Roman" panose="02020603050405020304" pitchFamily="18" charset="0"/>
                <a:cs typeface="Times New Roman" panose="02020603050405020304" pitchFamily="18" charset="0"/>
              </a:rPr>
              <a:t>What is the Unique Entity Identifier and System for </a:t>
            </a:r>
            <a:br>
              <a:rPr lang="en-US" sz="2400" b="1" dirty="0">
                <a:solidFill>
                  <a:srgbClr val="FFFFFF"/>
                </a:solidFill>
                <a:latin typeface="Times New Roman" panose="02020603050405020304" pitchFamily="18" charset="0"/>
                <a:cs typeface="Times New Roman" panose="02020603050405020304" pitchFamily="18" charset="0"/>
              </a:rPr>
            </a:br>
            <a:r>
              <a:rPr lang="en-US" sz="2400" b="1" dirty="0">
                <a:solidFill>
                  <a:srgbClr val="FFFFFF"/>
                </a:solidFill>
                <a:latin typeface="Times New Roman" panose="02020603050405020304" pitchFamily="18" charset="0"/>
                <a:cs typeface="Times New Roman" panose="02020603050405020304" pitchFamily="18" charset="0"/>
              </a:rPr>
              <a:t>Award Management (SAM)</a:t>
            </a:r>
          </a:p>
        </p:txBody>
      </p:sp>
      <p:grpSp>
        <p:nvGrpSpPr>
          <p:cNvPr id="20" name="Group 19">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21"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2"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3"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4"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5"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6"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Content Placeholder 1">
            <a:extLst>
              <a:ext uri="{FF2B5EF4-FFF2-40B4-BE49-F238E27FC236}">
                <a16:creationId xmlns:a16="http://schemas.microsoft.com/office/drawing/2014/main" id="{09B466B7-EC0C-C5F6-6007-36C3BB349522}"/>
              </a:ext>
            </a:extLst>
          </p:cNvPr>
          <p:cNvSpPr>
            <a:spLocks noGrp="1"/>
          </p:cNvSpPr>
          <p:nvPr>
            <p:ph idx="1"/>
          </p:nvPr>
        </p:nvSpPr>
        <p:spPr>
          <a:xfrm>
            <a:off x="3837829" y="197963"/>
            <a:ext cx="4789439" cy="6542202"/>
          </a:xfrm>
        </p:spPr>
        <p:txBody>
          <a:bodyPr vert="horz" lIns="91440" tIns="45720" rIns="91440" bIns="45720" rtlCol="0" anchor="ctr">
            <a:noAutofit/>
          </a:bodyPr>
          <a:lstStyle/>
          <a:p>
            <a:pPr>
              <a:lnSpc>
                <a:spcPct val="90000"/>
              </a:lnSpc>
            </a:pPr>
            <a:r>
              <a:rPr lang="en-US" sz="1600" dirty="0">
                <a:latin typeface="Times New Roman" panose="02020603050405020304" pitchFamily="18" charset="0"/>
                <a:cs typeface="Times New Roman" panose="02020603050405020304" pitchFamily="18" charset="0"/>
              </a:rPr>
              <a:t>Each applicant (unless the applicant is eligible for an exception under 2CFR subsection 25.110(b), (c), or (d) is required to:</a:t>
            </a:r>
          </a:p>
          <a:p>
            <a:pPr lvl="1">
              <a:lnSpc>
                <a:spcPct val="90000"/>
              </a:lnSpc>
            </a:pPr>
            <a:r>
              <a:rPr lang="en-US" sz="1600" b="1" i="1" dirty="0">
                <a:latin typeface="Times New Roman" panose="02020603050405020304" pitchFamily="18" charset="0"/>
                <a:cs typeface="Times New Roman" panose="02020603050405020304" pitchFamily="18" charset="0"/>
              </a:rPr>
              <a:t>Register in the SAM, BEFORE submitting an application (Please DO NOT WAIT until the last minute)</a:t>
            </a:r>
          </a:p>
          <a:p>
            <a:pPr lvl="1">
              <a:lnSpc>
                <a:spcPct val="90000"/>
              </a:lnSpc>
            </a:pPr>
            <a:r>
              <a:rPr lang="en-US" sz="1600" dirty="0">
                <a:latin typeface="Times New Roman" panose="02020603050405020304" pitchFamily="18" charset="0"/>
                <a:cs typeface="Times New Roman" panose="02020603050405020304" pitchFamily="18" charset="0"/>
              </a:rPr>
              <a:t>Provide a valid unique entity identifier in the application; and,</a:t>
            </a:r>
          </a:p>
          <a:p>
            <a:pPr lvl="1">
              <a:lnSpc>
                <a:spcPct val="90000"/>
              </a:lnSpc>
            </a:pPr>
            <a:r>
              <a:rPr lang="en-US" sz="1600" dirty="0">
                <a:latin typeface="Times New Roman" panose="02020603050405020304" pitchFamily="18" charset="0"/>
                <a:cs typeface="Times New Roman" panose="02020603050405020304" pitchFamily="18" charset="0"/>
              </a:rPr>
              <a:t>Continue to maintain an active </a:t>
            </a:r>
            <a:r>
              <a:rPr lang="en-US" sz="1600" b="1" dirty="0">
                <a:latin typeface="Times New Roman" panose="02020603050405020304" pitchFamily="18" charset="0"/>
                <a:cs typeface="Times New Roman" panose="02020603050405020304" pitchFamily="18" charset="0"/>
              </a:rPr>
              <a:t>SAM </a:t>
            </a:r>
            <a:r>
              <a:rPr lang="en-US" sz="1600" dirty="0">
                <a:latin typeface="Times New Roman" panose="02020603050405020304" pitchFamily="18" charset="0"/>
                <a:cs typeface="Times New Roman" panose="02020603050405020304" pitchFamily="18" charset="0"/>
              </a:rPr>
              <a:t>registration with current information at all times during which the applicant has an active Federal award or an application or plan under consideration by MBDA (or any other Federal agency).</a:t>
            </a:r>
          </a:p>
          <a:p>
            <a:pPr lvl="1">
              <a:lnSpc>
                <a:spcPct val="90000"/>
              </a:lnSpc>
            </a:pPr>
            <a:r>
              <a:rPr lang="en-US" sz="1600" b="1" u="sng" dirty="0">
                <a:latin typeface="Times New Roman" panose="02020603050405020304" pitchFamily="18" charset="0"/>
                <a:cs typeface="Times New Roman" panose="02020603050405020304" pitchFamily="18" charset="0"/>
              </a:rPr>
              <a:t>SPECIAL MENTION:</a:t>
            </a:r>
            <a:r>
              <a:rPr lang="en-US" sz="1600" dirty="0">
                <a:latin typeface="Times New Roman" panose="02020603050405020304" pitchFamily="18" charset="0"/>
                <a:cs typeface="Times New Roman" panose="02020603050405020304" pitchFamily="18" charset="0"/>
              </a:rPr>
              <a:t> MBDA </a:t>
            </a:r>
            <a:r>
              <a:rPr lang="en-US" sz="1600" b="1" dirty="0">
                <a:latin typeface="Times New Roman" panose="02020603050405020304" pitchFamily="18" charset="0"/>
                <a:cs typeface="Times New Roman" panose="02020603050405020304" pitchFamily="18" charset="0"/>
              </a:rPr>
              <a:t>MAY NOT </a:t>
            </a:r>
            <a:r>
              <a:rPr lang="en-US" sz="1600" dirty="0">
                <a:latin typeface="Times New Roman" panose="02020603050405020304" pitchFamily="18" charset="0"/>
                <a:cs typeface="Times New Roman" panose="02020603050405020304" pitchFamily="18" charset="0"/>
              </a:rPr>
              <a:t>make a federal award to an applicant until the applicant has complied with all applicable unique entity identifier and SAM requirements. If an applicant has not fully complied with the requirements by the time MBDA is ready to make the award, MBDA may determine that the applicant is NOT QUALIFIED to receive a Federal award and use that determination as a basis for making an award to another applicant</a:t>
            </a:r>
          </a:p>
        </p:txBody>
      </p:sp>
    </p:spTree>
    <p:extLst>
      <p:ext uri="{BB962C8B-B14F-4D97-AF65-F5344CB8AC3E}">
        <p14:creationId xmlns:p14="http://schemas.microsoft.com/office/powerpoint/2010/main" val="27540438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0230" y="221282"/>
            <a:ext cx="7704667" cy="1981200"/>
          </a:xfrm>
        </p:spPr>
        <p:txBody>
          <a:bodyPr>
            <a:normAutofit/>
          </a:bodyPr>
          <a:lstStyle/>
          <a:p>
            <a:r>
              <a:rPr lang="en-US" sz="4400" b="1" dirty="0">
                <a:solidFill>
                  <a:schemeClr val="bg1"/>
                </a:solidFill>
                <a:latin typeface="Times New Roman" panose="02020603050405020304" pitchFamily="18" charset="0"/>
                <a:cs typeface="Times New Roman" panose="02020603050405020304" pitchFamily="18" charset="0"/>
              </a:rPr>
              <a:t>Award Information </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627833" y="1451031"/>
            <a:ext cx="7704667" cy="4612144"/>
          </a:xfrm>
        </p:spPr>
        <p:txBody>
          <a:bodyPr>
            <a:noAutofit/>
          </a:bodyPr>
          <a:lstStyle/>
          <a:p>
            <a:pPr marL="0" indent="0">
              <a:buNone/>
            </a:pPr>
            <a:r>
              <a:rPr lang="en-US" sz="1600" b="1" dirty="0">
                <a:latin typeface="Times New Roman" panose="02020603050405020304" pitchFamily="18" charset="0"/>
                <a:cs typeface="Times New Roman" panose="02020603050405020304" pitchFamily="18" charset="0"/>
              </a:rPr>
              <a:t>A. Funding Availability</a:t>
            </a:r>
          </a:p>
          <a:p>
            <a:pPr marL="0" indent="0">
              <a:buNone/>
            </a:pPr>
            <a:r>
              <a:rPr lang="en-US" sz="1400" dirty="0">
                <a:latin typeface="Times New Roman" panose="02020603050405020304" pitchFamily="18" charset="0"/>
                <a:cs typeface="Times New Roman" panose="02020603050405020304" pitchFamily="18" charset="0"/>
              </a:rPr>
              <a:t>MBDA expects to expend approximately $2.1M in fiscal year (FY) 2022 funds for the financial assistance awards under this Announcement. MBDA anticipates making 6 awards under this announcement. The funding amount for each award in FY 2022 will be $350,000. MBDA anticipates that up to $7.56M will be available in FY 2023 through FY 2025 to support continuation funding for this program. The funding amounts referenced in this NOFO are subject to the availability of appropriated funds. Publication of this NOFO does not obligate the U.S. Department of Commerce or MBDA to award any specific cooperative agreement or to obligate all or any part of available funds.</a:t>
            </a:r>
          </a:p>
          <a:p>
            <a:pPr marL="0" indent="0">
              <a:buNone/>
            </a:pPr>
            <a:r>
              <a:rPr lang="en-US" sz="1600" b="1" dirty="0">
                <a:latin typeface="Times New Roman" panose="02020603050405020304" pitchFamily="18" charset="0"/>
                <a:cs typeface="Times New Roman" panose="02020603050405020304" pitchFamily="18" charset="0"/>
              </a:rPr>
              <a:t>B. Project/Award Period</a:t>
            </a:r>
          </a:p>
          <a:p>
            <a:pPr marL="0" indent="0">
              <a:buNone/>
            </a:pPr>
            <a:r>
              <a:rPr lang="en-US" sz="1400" dirty="0">
                <a:latin typeface="Times New Roman" panose="02020603050405020304" pitchFamily="18" charset="0"/>
                <a:cs typeface="Times New Roman" panose="02020603050405020304" pitchFamily="18" charset="0"/>
              </a:rPr>
              <a:t>MBDA will issue awards for a 10 month period the first award year and a three-year term from July 1, 2023 – August 31, 2026. Receipt of any prospective funding also is contingent upon the availability of funds from Congress, satisfactory performance, and continued relevance to program objectives and will be at the sole discretion of the Department of Commerce.</a:t>
            </a:r>
          </a:p>
          <a:p>
            <a:pPr marL="0" indent="0">
              <a:buNone/>
            </a:pPr>
            <a:r>
              <a:rPr lang="en-US" sz="1600" b="1" dirty="0">
                <a:latin typeface="Times New Roman" panose="02020603050405020304" pitchFamily="18" charset="0"/>
                <a:cs typeface="Times New Roman" panose="02020603050405020304" pitchFamily="18" charset="0"/>
              </a:rPr>
              <a:t>C. Type of Funding Instrument</a:t>
            </a:r>
          </a:p>
          <a:p>
            <a:pPr marL="0" indent="0">
              <a:buNone/>
            </a:pPr>
            <a:r>
              <a:rPr lang="en-US" sz="1400" dirty="0">
                <a:latin typeface="Times New Roman" panose="02020603050405020304" pitchFamily="18" charset="0"/>
                <a:cs typeface="Times New Roman" panose="02020603050405020304" pitchFamily="18" charset="0"/>
              </a:rPr>
              <a:t>Selected applicant(s) will receive funding through a cooperative agreement under this Announcement. After the award is made, MBDA staff may assist the project by means of a post-award conference, ongoing collaboration, and communication.</a:t>
            </a:r>
          </a:p>
        </p:txBody>
      </p:sp>
    </p:spTree>
    <p:extLst>
      <p:ext uri="{BB962C8B-B14F-4D97-AF65-F5344CB8AC3E}">
        <p14:creationId xmlns:p14="http://schemas.microsoft.com/office/powerpoint/2010/main" val="140367424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6435" y="452888"/>
            <a:ext cx="6425082" cy="989306"/>
          </a:xfrm>
        </p:spPr>
        <p:txBody>
          <a:bodyPr>
            <a:normAutofit/>
          </a:bodyPr>
          <a:lstStyle/>
          <a:p>
            <a:pPr marL="0" indent="0" algn="ctr">
              <a:buNone/>
            </a:pPr>
            <a:r>
              <a:rPr lang="en-US" sz="2800" b="1">
                <a:solidFill>
                  <a:schemeClr val="bg1"/>
                </a:solidFill>
                <a:latin typeface="Times New Roman"/>
                <a:cs typeface="Times New Roman"/>
              </a:rPr>
              <a:t>Questions?</a:t>
            </a:r>
            <a:endParaRPr lang="en-US" sz="2800"/>
          </a:p>
        </p:txBody>
      </p:sp>
      <p:pic>
        <p:nvPicPr>
          <p:cNvPr id="8" name="Picture 8">
            <a:extLst>
              <a:ext uri="{FF2B5EF4-FFF2-40B4-BE49-F238E27FC236}">
                <a16:creationId xmlns:a16="http://schemas.microsoft.com/office/drawing/2014/main" id="{F7C745EA-DA9E-CC10-3E61-FDD9158EE616}"/>
              </a:ext>
            </a:extLst>
          </p:cNvPr>
          <p:cNvPicPr>
            <a:picLocks noChangeAspect="1"/>
          </p:cNvPicPr>
          <p:nvPr/>
        </p:nvPicPr>
        <p:blipFill>
          <a:blip r:embed="rId2"/>
          <a:stretch>
            <a:fillRect/>
          </a:stretch>
        </p:blipFill>
        <p:spPr>
          <a:xfrm>
            <a:off x="152400" y="1248282"/>
            <a:ext cx="8810444" cy="5152190"/>
          </a:xfrm>
          <a:prstGeom prst="rect">
            <a:avLst/>
          </a:prstGeom>
        </p:spPr>
      </p:pic>
    </p:spTree>
    <p:extLst>
      <p:ext uri="{BB962C8B-B14F-4D97-AF65-F5344CB8AC3E}">
        <p14:creationId xmlns:p14="http://schemas.microsoft.com/office/powerpoint/2010/main" val="8328097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6435" y="452888"/>
            <a:ext cx="6425082" cy="989306"/>
          </a:xfrm>
        </p:spPr>
        <p:txBody>
          <a:bodyPr>
            <a:normAutofit/>
          </a:bodyPr>
          <a:lstStyle/>
          <a:p>
            <a:pPr marL="0" indent="0" algn="ctr">
              <a:buNone/>
            </a:pPr>
            <a:r>
              <a:rPr lang="en-US" sz="2800" b="1">
                <a:solidFill>
                  <a:schemeClr val="bg1"/>
                </a:solidFill>
                <a:latin typeface="Times New Roman"/>
                <a:cs typeface="Times New Roman"/>
              </a:rPr>
              <a:t>Don't Forget!</a:t>
            </a:r>
          </a:p>
        </p:txBody>
      </p:sp>
      <p:pic>
        <p:nvPicPr>
          <p:cNvPr id="3" name="Picture 4">
            <a:extLst>
              <a:ext uri="{FF2B5EF4-FFF2-40B4-BE49-F238E27FC236}">
                <a16:creationId xmlns:a16="http://schemas.microsoft.com/office/drawing/2014/main" id="{19F51462-747F-5647-5F6E-B34748E44F76}"/>
              </a:ext>
            </a:extLst>
          </p:cNvPr>
          <p:cNvPicPr>
            <a:picLocks noChangeAspect="1"/>
          </p:cNvPicPr>
          <p:nvPr/>
        </p:nvPicPr>
        <p:blipFill rotWithShape="1">
          <a:blip r:embed="rId2"/>
          <a:srcRect t="633" r="24761" b="1221"/>
          <a:stretch/>
        </p:blipFill>
        <p:spPr>
          <a:xfrm>
            <a:off x="466817" y="1435060"/>
            <a:ext cx="3815340" cy="4984111"/>
          </a:xfrm>
          <a:prstGeom prst="rect">
            <a:avLst/>
          </a:prstGeom>
        </p:spPr>
      </p:pic>
      <p:sp>
        <p:nvSpPr>
          <p:cNvPr id="5" name="TextBox 4">
            <a:extLst>
              <a:ext uri="{FF2B5EF4-FFF2-40B4-BE49-F238E27FC236}">
                <a16:creationId xmlns:a16="http://schemas.microsoft.com/office/drawing/2014/main" id="{E6863AB3-CD62-B164-9573-798216ED8AED}"/>
              </a:ext>
            </a:extLst>
          </p:cNvPr>
          <p:cNvSpPr txBox="1"/>
          <p:nvPr/>
        </p:nvSpPr>
        <p:spPr>
          <a:xfrm>
            <a:off x="4350588" y="1864499"/>
            <a:ext cx="4339085" cy="4170372"/>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spcAft>
                <a:spcPts val="600"/>
              </a:spcAft>
            </a:pPr>
            <a:r>
              <a:rPr lang="en-US" sz="2000" b="1" dirty="0">
                <a:latin typeface="Times New Roman"/>
                <a:cs typeface="Times New Roman"/>
              </a:rPr>
              <a:t>Pre-Application Conference Wrap Up Part 4</a:t>
            </a:r>
            <a:endParaRPr lang="en-US" sz="2000" dirty="0">
              <a:ea typeface="+mn-lt"/>
              <a:cs typeface="+mn-lt"/>
            </a:endParaRPr>
          </a:p>
          <a:p>
            <a:pPr marL="285750" indent="-285750">
              <a:spcAft>
                <a:spcPts val="600"/>
              </a:spcAft>
              <a:buFont typeface="Arial,Sans-Serif"/>
              <a:buChar char="•"/>
            </a:pPr>
            <a:r>
              <a:rPr lang="en-US" sz="2000" b="1" dirty="0">
                <a:latin typeface="Times New Roman"/>
                <a:cs typeface="Times New Roman"/>
              </a:rPr>
              <a:t>May 17th</a:t>
            </a:r>
            <a:r>
              <a:rPr lang="en-US" sz="2000" dirty="0">
                <a:latin typeface="Times New Roman"/>
                <a:cs typeface="Times New Roman"/>
              </a:rPr>
              <a:t>, 2:00-3:00 p.m. ET - Measuring Success &amp; Final Q&amp;A</a:t>
            </a:r>
            <a:endParaRPr lang="en-US" sz="2000" dirty="0">
              <a:ea typeface="+mn-lt"/>
              <a:cs typeface="+mn-lt"/>
            </a:endParaRPr>
          </a:p>
          <a:p>
            <a:pPr>
              <a:spcAft>
                <a:spcPts val="600"/>
              </a:spcAft>
            </a:pPr>
            <a:r>
              <a:rPr lang="en-US" sz="2000" i="1" dirty="0">
                <a:latin typeface="Times New Roman"/>
                <a:cs typeface="Times New Roman"/>
              </a:rPr>
              <a:t>Register at least 24 hours in advance at </a:t>
            </a:r>
            <a:r>
              <a:rPr lang="en-US" sz="2000" i="1" dirty="0">
                <a:latin typeface="Times New Roman"/>
                <a:cs typeface="Times New Roman"/>
                <a:hlinkClick r:id="rId3"/>
              </a:rPr>
              <a:t>www.mbda.gov</a:t>
            </a:r>
            <a:r>
              <a:rPr lang="en-US" sz="2000" i="1" dirty="0">
                <a:latin typeface="Times New Roman"/>
                <a:cs typeface="Times New Roman"/>
              </a:rPr>
              <a:t> </a:t>
            </a:r>
            <a:endParaRPr lang="en-US" sz="2000" dirty="0">
              <a:ea typeface="+mn-lt"/>
              <a:cs typeface="+mn-lt"/>
            </a:endParaRPr>
          </a:p>
          <a:p>
            <a:pPr>
              <a:spcAft>
                <a:spcPts val="600"/>
              </a:spcAft>
            </a:pPr>
            <a:endParaRPr lang="en-US" sz="2000" b="1" dirty="0">
              <a:latin typeface="Times New Roman"/>
              <a:cs typeface="Arial"/>
            </a:endParaRPr>
          </a:p>
          <a:p>
            <a:pPr>
              <a:spcAft>
                <a:spcPts val="600"/>
              </a:spcAft>
            </a:pPr>
            <a:r>
              <a:rPr lang="en-US" sz="2000" b="1" dirty="0">
                <a:latin typeface="Times New Roman"/>
                <a:cs typeface="Arial"/>
              </a:rPr>
              <a:t>Agency Contact</a:t>
            </a:r>
            <a:endParaRPr lang="en-US" sz="2000" dirty="0"/>
          </a:p>
          <a:p>
            <a:r>
              <a:rPr lang="en-US" sz="2000" dirty="0">
                <a:latin typeface="Times New Roman"/>
                <a:cs typeface="Times New Roman"/>
              </a:rPr>
              <a:t>Mrs. Nakita Chambers</a:t>
            </a:r>
            <a:endParaRPr lang="en-US" sz="2000" dirty="0">
              <a:ea typeface="+mn-lt"/>
              <a:cs typeface="+mn-lt"/>
            </a:endParaRPr>
          </a:p>
          <a:p>
            <a:r>
              <a:rPr lang="en-US" sz="2000" dirty="0">
                <a:latin typeface="Times New Roman"/>
                <a:cs typeface="Times New Roman"/>
              </a:rPr>
              <a:t>MBDA Program Manager</a:t>
            </a:r>
            <a:endParaRPr lang="en-US" sz="2000" dirty="0">
              <a:ea typeface="+mn-lt"/>
              <a:cs typeface="+mn-lt"/>
            </a:endParaRPr>
          </a:p>
          <a:p>
            <a:pPr marL="285750" indent="-285750">
              <a:buFont typeface="Arial"/>
              <a:buChar char="•"/>
            </a:pPr>
            <a:r>
              <a:rPr lang="en-US" sz="2000" dirty="0">
                <a:latin typeface="Times New Roman"/>
                <a:cs typeface="Times New Roman"/>
              </a:rPr>
              <a:t>Email: </a:t>
            </a:r>
            <a:r>
              <a:rPr lang="en-US" sz="2000" dirty="0">
                <a:latin typeface="Times New Roman"/>
                <a:cs typeface="Times New Roman"/>
                <a:hlinkClick r:id="rId4"/>
              </a:rPr>
              <a:t>nchambers@mbda.gov</a:t>
            </a:r>
            <a:endParaRPr lang="en-US" sz="2000" dirty="0">
              <a:ea typeface="+mn-lt"/>
              <a:cs typeface="+mn-lt"/>
            </a:endParaRPr>
          </a:p>
          <a:p>
            <a:pPr marL="285750" indent="-285750">
              <a:buFont typeface="Arial"/>
              <a:buChar char="•"/>
            </a:pPr>
            <a:r>
              <a:rPr lang="en-US" sz="2000" dirty="0">
                <a:latin typeface="Times New Roman"/>
                <a:cs typeface="Times New Roman"/>
              </a:rPr>
              <a:t>Tel: 202-482-0065</a:t>
            </a:r>
            <a:endParaRPr lang="en-US" sz="2000" dirty="0"/>
          </a:p>
        </p:txBody>
      </p:sp>
    </p:spTree>
    <p:extLst>
      <p:ext uri="{BB962C8B-B14F-4D97-AF65-F5344CB8AC3E}">
        <p14:creationId xmlns:p14="http://schemas.microsoft.com/office/powerpoint/2010/main" val="23356249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11471E0-645D-46D4-A9B3-10560205BAE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57199" y="422031"/>
            <a:ext cx="8292905" cy="6045372"/>
          </a:xfrm>
          <a:prstGeom prst="rect">
            <a:avLst/>
          </a:prstGeom>
        </p:spPr>
      </p:pic>
      <p:sp>
        <p:nvSpPr>
          <p:cNvPr id="2" name="Content Placeholder 1"/>
          <p:cNvSpPr>
            <a:spLocks noGrp="1"/>
          </p:cNvSpPr>
          <p:nvPr>
            <p:ph idx="1"/>
          </p:nvPr>
        </p:nvSpPr>
        <p:spPr/>
        <p:txBody>
          <a:bodyPr/>
          <a:lstStyle/>
          <a:p>
            <a:pPr marL="0" indent="0" algn="ctr">
              <a:buNone/>
            </a:pPr>
            <a:endParaRPr lang="en-US"/>
          </a:p>
          <a:p>
            <a:pPr marL="0" indent="0" algn="ctr">
              <a:buNone/>
            </a:pPr>
            <a:endParaRPr lang="en-US"/>
          </a:p>
          <a:p>
            <a:pPr marL="0" indent="0" algn="ctr">
              <a:buNone/>
            </a:pPr>
            <a:endParaRPr lang="en-US"/>
          </a:p>
          <a:p>
            <a:pPr marL="0" indent="0" algn="ctr">
              <a:buNone/>
            </a:pPr>
            <a:r>
              <a:rPr lang="en-US">
                <a:latin typeface="Times New Roman" panose="02020603050405020304" pitchFamily="18" charset="0"/>
                <a:cs typeface="Times New Roman" panose="02020603050405020304" pitchFamily="18" charset="0"/>
              </a:rPr>
              <a:t>Thank you for your participation &amp;</a:t>
            </a:r>
            <a:br>
              <a:rPr lang="en-US">
                <a:latin typeface="Times New Roman" panose="02020603050405020304" pitchFamily="18" charset="0"/>
                <a:cs typeface="Times New Roman" panose="02020603050405020304" pitchFamily="18" charset="0"/>
              </a:rPr>
            </a:br>
            <a:r>
              <a:rPr lang="en-US">
                <a:latin typeface="Times New Roman" panose="02020603050405020304" pitchFamily="18" charset="0"/>
                <a:cs typeface="Times New Roman" panose="02020603050405020304" pitchFamily="18" charset="0"/>
              </a:rPr>
              <a:t>Good luck!</a:t>
            </a:r>
          </a:p>
        </p:txBody>
      </p:sp>
    </p:spTree>
    <p:extLst>
      <p:ext uri="{BB962C8B-B14F-4D97-AF65-F5344CB8AC3E}">
        <p14:creationId xmlns:p14="http://schemas.microsoft.com/office/powerpoint/2010/main" val="8966863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58727"/>
            <a:ext cx="7704667" cy="1981200"/>
          </a:xfrm>
        </p:spPr>
        <p:txBody>
          <a:bodyPr>
            <a:normAutofit/>
          </a:bodyPr>
          <a:lstStyle/>
          <a:p>
            <a:r>
              <a:rPr lang="en-US" sz="5400" b="1" dirty="0">
                <a:solidFill>
                  <a:schemeClr val="bg1"/>
                </a:solidFill>
                <a:latin typeface="Times New Roman" panose="02020603050405020304" pitchFamily="18" charset="0"/>
                <a:ea typeface="Verdana" pitchFamily="34" charset="0"/>
                <a:cs typeface="Times New Roman" panose="02020603050405020304" pitchFamily="18" charset="0"/>
              </a:rPr>
              <a:t>Overview</a:t>
            </a:r>
            <a:br>
              <a:rPr lang="en-US" sz="2400" dirty="0">
                <a:latin typeface="Times New Roman" panose="02020603050405020304" pitchFamily="18" charset="0"/>
                <a:ea typeface="Verdana" pitchFamily="34" charset="0"/>
                <a:cs typeface="Times New Roman" panose="02020603050405020304" pitchFamily="18" charset="0"/>
              </a:rPr>
            </a:br>
            <a:endParaRPr lang="en-US" b="1" dirty="0">
              <a:latin typeface="Times New Roman" panose="02020603050405020304" pitchFamily="18" charset="0"/>
              <a:ea typeface="Verdana" pitchFamily="34" charset="0"/>
              <a:cs typeface="Times New Roman" panose="02020603050405020304" pitchFamily="18" charset="0"/>
            </a:endParaRPr>
          </a:p>
        </p:txBody>
      </p:sp>
      <p:sp>
        <p:nvSpPr>
          <p:cNvPr id="2" name="Content Placeholder 1"/>
          <p:cNvSpPr>
            <a:spLocks noGrp="1"/>
          </p:cNvSpPr>
          <p:nvPr>
            <p:ph idx="1"/>
          </p:nvPr>
        </p:nvSpPr>
        <p:spPr>
          <a:xfrm>
            <a:off x="843379" y="1863739"/>
            <a:ext cx="7843421" cy="4537060"/>
          </a:xfrm>
        </p:spPr>
        <p:txBody>
          <a:bodyPr>
            <a:normAutofit lnSpcReduction="10000"/>
          </a:bodyPr>
          <a:lstStyle/>
          <a:p>
            <a:pPr lvl="0">
              <a:buFont typeface="Wingdings" panose="05000000000000000000" pitchFamily="2" charset="2"/>
              <a:buChar char="q"/>
            </a:pPr>
            <a:r>
              <a:rPr lang="en-US" sz="1400" dirty="0">
                <a:solidFill>
                  <a:prstClr val="black"/>
                </a:solidFill>
                <a:latin typeface="Times New Roman" panose="02020603050405020304" pitchFamily="18" charset="0"/>
                <a:cs typeface="Times New Roman" panose="02020603050405020304" pitchFamily="18" charset="0"/>
              </a:rPr>
              <a:t>Teleconference Protocol </a:t>
            </a:r>
          </a:p>
          <a:p>
            <a:pPr lvl="0">
              <a:buFont typeface="Wingdings" panose="05000000000000000000" pitchFamily="2" charset="2"/>
              <a:buChar char="q"/>
            </a:pPr>
            <a:r>
              <a:rPr lang="en-US" sz="1400" dirty="0">
                <a:solidFill>
                  <a:prstClr val="black"/>
                </a:solidFill>
                <a:latin typeface="Times New Roman" panose="02020603050405020304" pitchFamily="18" charset="0"/>
                <a:cs typeface="Times New Roman" panose="02020603050405020304" pitchFamily="18" charset="0"/>
              </a:rPr>
              <a:t>Important Dates  </a:t>
            </a:r>
          </a:p>
          <a:p>
            <a:pPr lvl="0">
              <a:buFont typeface="Wingdings" panose="05000000000000000000" pitchFamily="2" charset="2"/>
              <a:buChar char="q"/>
            </a:pPr>
            <a:r>
              <a:rPr lang="en-US" sz="1400" dirty="0">
                <a:solidFill>
                  <a:prstClr val="black"/>
                </a:solidFill>
                <a:latin typeface="Times New Roman" panose="02020603050405020304" pitchFamily="18" charset="0"/>
                <a:cs typeface="Times New Roman" panose="02020603050405020304" pitchFamily="18" charset="0"/>
              </a:rPr>
              <a:t>MBDA Alignment &amp; Authority</a:t>
            </a:r>
          </a:p>
          <a:p>
            <a:pPr lvl="0">
              <a:buFont typeface="Wingdings" panose="05000000000000000000" pitchFamily="2" charset="2"/>
              <a:buChar char="q"/>
            </a:pPr>
            <a:r>
              <a:rPr lang="en-US" sz="1400" dirty="0">
                <a:solidFill>
                  <a:prstClr val="black"/>
                </a:solidFill>
                <a:latin typeface="Times New Roman" panose="02020603050405020304" pitchFamily="18" charset="0"/>
                <a:cs typeface="Times New Roman" panose="02020603050405020304" pitchFamily="18" charset="0"/>
              </a:rPr>
              <a:t>Notice of Funding Opportunity Announcement </a:t>
            </a:r>
          </a:p>
          <a:p>
            <a:pPr lvl="1">
              <a:buFont typeface="Wingdings" panose="05000000000000000000" pitchFamily="2" charset="2"/>
              <a:buChar char="q"/>
            </a:pPr>
            <a:r>
              <a:rPr lang="en-US" sz="1400" dirty="0">
                <a:solidFill>
                  <a:prstClr val="black"/>
                </a:solidFill>
                <a:latin typeface="Times New Roman" panose="02020603050405020304" pitchFamily="18" charset="0"/>
                <a:cs typeface="Times New Roman" panose="02020603050405020304" pitchFamily="18" charset="0"/>
              </a:rPr>
              <a:t>Budget Pitfalls</a:t>
            </a:r>
          </a:p>
          <a:p>
            <a:pPr lvl="1">
              <a:buFont typeface="Wingdings" panose="05000000000000000000" pitchFamily="2" charset="2"/>
              <a:buChar char="q"/>
            </a:pPr>
            <a:r>
              <a:rPr lang="en-US" sz="1400" dirty="0">
                <a:solidFill>
                  <a:prstClr val="black"/>
                </a:solidFill>
                <a:latin typeface="Times New Roman" panose="02020603050405020304" pitchFamily="18" charset="0"/>
                <a:cs typeface="Times New Roman" panose="02020603050405020304" pitchFamily="18" charset="0"/>
              </a:rPr>
              <a:t>SF-424 </a:t>
            </a:r>
          </a:p>
          <a:p>
            <a:pPr lvl="1">
              <a:buFont typeface="Wingdings" panose="05000000000000000000" pitchFamily="2" charset="2"/>
              <a:buChar char="q"/>
            </a:pPr>
            <a:r>
              <a:rPr lang="en-US" sz="1400" dirty="0">
                <a:solidFill>
                  <a:prstClr val="black"/>
                </a:solidFill>
                <a:latin typeface="Times New Roman" panose="02020603050405020304" pitchFamily="18" charset="0"/>
                <a:cs typeface="Times New Roman" panose="02020603050405020304" pitchFamily="18" charset="0"/>
              </a:rPr>
              <a:t>SF-424A</a:t>
            </a:r>
          </a:p>
          <a:p>
            <a:pPr lvl="1">
              <a:buFont typeface="Wingdings" panose="05000000000000000000" pitchFamily="2" charset="2"/>
              <a:buChar char="q"/>
            </a:pPr>
            <a:r>
              <a:rPr lang="en-US" sz="1400" dirty="0">
                <a:solidFill>
                  <a:prstClr val="black"/>
                </a:solidFill>
                <a:latin typeface="Times New Roman" panose="02020603050405020304" pitchFamily="18" charset="0"/>
                <a:cs typeface="Times New Roman" panose="02020603050405020304" pitchFamily="18" charset="0"/>
              </a:rPr>
              <a:t>SF-424B</a:t>
            </a:r>
          </a:p>
          <a:p>
            <a:pPr lvl="1">
              <a:buFont typeface="Wingdings" panose="05000000000000000000" pitchFamily="2" charset="2"/>
              <a:buChar char="q"/>
            </a:pPr>
            <a:r>
              <a:rPr lang="en-US" sz="1400" dirty="0">
                <a:solidFill>
                  <a:prstClr val="black"/>
                </a:solidFill>
                <a:latin typeface="Times New Roman" panose="02020603050405020304" pitchFamily="18" charset="0"/>
                <a:cs typeface="Times New Roman" panose="02020603050405020304" pitchFamily="18" charset="0"/>
              </a:rPr>
              <a:t>Sample Project Narrative</a:t>
            </a:r>
          </a:p>
          <a:p>
            <a:pPr lvl="1">
              <a:buFont typeface="Wingdings" panose="05000000000000000000" pitchFamily="2" charset="2"/>
              <a:buChar char="q"/>
            </a:pPr>
            <a:r>
              <a:rPr lang="en-US" sz="1400" dirty="0">
                <a:solidFill>
                  <a:prstClr val="black"/>
                </a:solidFill>
                <a:latin typeface="Times New Roman" panose="02020603050405020304" pitchFamily="18" charset="0"/>
                <a:cs typeface="Times New Roman" panose="02020603050405020304" pitchFamily="18" charset="0"/>
              </a:rPr>
              <a:t>CD-511</a:t>
            </a:r>
          </a:p>
          <a:p>
            <a:pPr lvl="1">
              <a:buFont typeface="Wingdings" panose="05000000000000000000" pitchFamily="2" charset="2"/>
              <a:buChar char="q"/>
            </a:pPr>
            <a:r>
              <a:rPr lang="en-US" sz="1400" dirty="0">
                <a:solidFill>
                  <a:prstClr val="black"/>
                </a:solidFill>
                <a:latin typeface="Times New Roman" panose="02020603050405020304" pitchFamily="18" charset="0"/>
                <a:cs typeface="Times New Roman" panose="02020603050405020304" pitchFamily="18" charset="0"/>
              </a:rPr>
              <a:t>SF-LLL</a:t>
            </a:r>
          </a:p>
          <a:p>
            <a:pPr lvl="1">
              <a:buFont typeface="Wingdings" panose="05000000000000000000" pitchFamily="2" charset="2"/>
              <a:buChar char="q"/>
            </a:pPr>
            <a:r>
              <a:rPr lang="en-US" sz="1400" dirty="0">
                <a:solidFill>
                  <a:prstClr val="black"/>
                </a:solidFill>
                <a:latin typeface="Times New Roman" panose="02020603050405020304" pitchFamily="18" charset="0"/>
                <a:cs typeface="Times New Roman" panose="02020603050405020304" pitchFamily="18" charset="0"/>
              </a:rPr>
              <a:t>Agency Contact</a:t>
            </a:r>
          </a:p>
          <a:p>
            <a:pPr lvl="1">
              <a:buFont typeface="Wingdings" panose="05000000000000000000" pitchFamily="2" charset="2"/>
              <a:buChar char="q"/>
            </a:pPr>
            <a:r>
              <a:rPr lang="en-US" sz="1400" dirty="0">
                <a:solidFill>
                  <a:prstClr val="black"/>
                </a:solidFill>
                <a:latin typeface="Times New Roman" panose="02020603050405020304" pitchFamily="18" charset="0"/>
                <a:cs typeface="Times New Roman" panose="02020603050405020304" pitchFamily="18" charset="0"/>
              </a:rPr>
              <a:t>Q&amp;A</a:t>
            </a:r>
          </a:p>
          <a:p>
            <a:pPr lvl="0">
              <a:buFont typeface="Wingdings" panose="05000000000000000000" pitchFamily="2" charset="2"/>
              <a:buChar char="q"/>
            </a:pPr>
            <a:r>
              <a:rPr lang="en-US" sz="1400" dirty="0">
                <a:solidFill>
                  <a:prstClr val="black"/>
                </a:solidFill>
                <a:latin typeface="Times New Roman" panose="02020603050405020304" pitchFamily="18" charset="0"/>
                <a:cs typeface="Times New Roman" panose="02020603050405020304" pitchFamily="18" charset="0"/>
              </a:rPr>
              <a:t>Thank You </a:t>
            </a:r>
          </a:p>
          <a:p>
            <a:endParaRPr lang="en-US" sz="3600" dirty="0">
              <a:latin typeface="Times New Roman" panose="02020603050405020304" pitchFamily="18" charset="0"/>
              <a:cs typeface="Times New Roman" panose="02020603050405020304" pitchFamily="18" charset="0"/>
            </a:endParaRPr>
          </a:p>
        </p:txBody>
      </p:sp>
      <p:pic>
        <p:nvPicPr>
          <p:cNvPr id="6" name="Picture 5" descr="Icon&#10;&#10;Description automatically generated">
            <a:extLst>
              <a:ext uri="{FF2B5EF4-FFF2-40B4-BE49-F238E27FC236}">
                <a16:creationId xmlns:a16="http://schemas.microsoft.com/office/drawing/2014/main" id="{A6EF1068-6F64-4D09-B86C-0FCD67B89159}"/>
              </a:ext>
            </a:extLst>
          </p:cNvPr>
          <p:cNvPicPr>
            <a:picLocks noChangeAspect="1"/>
          </p:cNvPicPr>
          <p:nvPr/>
        </p:nvPicPr>
        <p:blipFill>
          <a:blip r:embed="rId2">
            <a:alphaModFix amt="49000"/>
            <a:extLst>
              <a:ext uri="{837473B0-CC2E-450A-ABE3-18F120FF3D39}">
                <a1611:picAttrSrcUrl xmlns:a1611="http://schemas.microsoft.com/office/drawing/2016/11/main" r:id="rId3"/>
              </a:ext>
            </a:extLst>
          </a:blip>
          <a:stretch>
            <a:fillRect/>
          </a:stretch>
        </p:blipFill>
        <p:spPr>
          <a:xfrm>
            <a:off x="5444197" y="1997612"/>
            <a:ext cx="3103849" cy="3473732"/>
          </a:xfrm>
          <a:prstGeom prst="rect">
            <a:avLst/>
          </a:prstGeom>
        </p:spPr>
      </p:pic>
    </p:spTree>
    <p:extLst>
      <p:ext uri="{BB962C8B-B14F-4D97-AF65-F5344CB8AC3E}">
        <p14:creationId xmlns:p14="http://schemas.microsoft.com/office/powerpoint/2010/main" val="114333591"/>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8410" y="82820"/>
            <a:ext cx="7704667" cy="1981200"/>
          </a:xfrm>
        </p:spPr>
        <p:txBody>
          <a:bodyPr>
            <a:normAutofit/>
          </a:bodyPr>
          <a:lstStyle/>
          <a:p>
            <a:r>
              <a:rPr lang="en-US" sz="4400" b="1" dirty="0">
                <a:solidFill>
                  <a:schemeClr val="bg1"/>
                </a:solidFill>
                <a:latin typeface="Times New Roman" panose="02020603050405020304" pitchFamily="18" charset="0"/>
                <a:ea typeface="Verdana" pitchFamily="34" charset="0"/>
                <a:cs typeface="Times New Roman" panose="02020603050405020304" pitchFamily="18" charset="0"/>
              </a:rPr>
              <a:t>Important Dates  </a:t>
            </a:r>
          </a:p>
        </p:txBody>
      </p:sp>
      <p:sp>
        <p:nvSpPr>
          <p:cNvPr id="2" name="Content Placeholder 1"/>
          <p:cNvSpPr>
            <a:spLocks noGrp="1"/>
          </p:cNvSpPr>
          <p:nvPr>
            <p:ph idx="1"/>
          </p:nvPr>
        </p:nvSpPr>
        <p:spPr>
          <a:xfrm>
            <a:off x="719666" y="1772529"/>
            <a:ext cx="7704667" cy="4023360"/>
          </a:xfrm>
        </p:spPr>
        <p:txBody>
          <a:bodyPr>
            <a:normAutofit fontScale="92500" lnSpcReduction="10000"/>
          </a:bodyPr>
          <a:lstStyle/>
          <a:p>
            <a:pPr>
              <a:buFont typeface="Wingdings" panose="05000000000000000000" pitchFamily="2" charset="2"/>
              <a:buChar char="Ø"/>
            </a:pPr>
            <a:r>
              <a:rPr lang="en-US" sz="3000" dirty="0">
                <a:latin typeface="Times New Roman" panose="02020603050405020304" pitchFamily="18" charset="0"/>
                <a:cs typeface="Times New Roman" panose="02020603050405020304" pitchFamily="18" charset="0"/>
              </a:rPr>
              <a:t>CFDA #11.805, Business Center  </a:t>
            </a:r>
          </a:p>
          <a:p>
            <a:pPr>
              <a:buFont typeface="Wingdings" panose="05000000000000000000" pitchFamily="2" charset="2"/>
              <a:buChar char="Ø"/>
            </a:pPr>
            <a:r>
              <a:rPr lang="en-US" sz="3000" dirty="0">
                <a:latin typeface="Times New Roman" panose="02020603050405020304" pitchFamily="18" charset="0"/>
                <a:cs typeface="Times New Roman" panose="02020603050405020304" pitchFamily="18" charset="0"/>
              </a:rPr>
              <a:t>Competition  </a:t>
            </a:r>
          </a:p>
          <a:p>
            <a:pPr lvl="1"/>
            <a:r>
              <a:rPr lang="en-US" sz="3000" dirty="0">
                <a:latin typeface="Times New Roman" panose="02020603050405020304" pitchFamily="18" charset="0"/>
                <a:cs typeface="Times New Roman" panose="02020603050405020304" pitchFamily="18" charset="0"/>
              </a:rPr>
              <a:t>Published Date: April 18, 2022</a:t>
            </a:r>
          </a:p>
          <a:p>
            <a:pPr lvl="1"/>
            <a:r>
              <a:rPr lang="en-US" sz="3000" dirty="0">
                <a:latin typeface="Times New Roman" panose="02020603050405020304" pitchFamily="18" charset="0"/>
                <a:cs typeface="Times New Roman" panose="02020603050405020304" pitchFamily="18" charset="0"/>
              </a:rPr>
              <a:t>Deadline Date: June 2, 2022 at 11:59 P.M., E.S.T.  </a:t>
            </a:r>
          </a:p>
          <a:p>
            <a:pPr>
              <a:buFont typeface="Wingdings" panose="05000000000000000000" pitchFamily="2" charset="2"/>
              <a:buChar char="Ø"/>
            </a:pPr>
            <a:r>
              <a:rPr lang="en-US" sz="3000" dirty="0">
                <a:latin typeface="Times New Roman" panose="02020603050405020304" pitchFamily="18" charset="0"/>
                <a:cs typeface="Times New Roman" panose="02020603050405020304" pitchFamily="18" charset="0"/>
              </a:rPr>
              <a:t>Electronic applications only </a:t>
            </a:r>
          </a:p>
          <a:p>
            <a:pPr>
              <a:buFont typeface="Wingdings" panose="05000000000000000000" pitchFamily="2" charset="2"/>
              <a:buChar char="Ø"/>
            </a:pPr>
            <a:r>
              <a:rPr lang="en-US" sz="3000" dirty="0">
                <a:latin typeface="Times New Roman" panose="02020603050405020304" pitchFamily="18" charset="0"/>
                <a:cs typeface="Times New Roman" panose="02020603050405020304" pitchFamily="18" charset="0"/>
              </a:rPr>
              <a:t>Anticipated Award   </a:t>
            </a:r>
          </a:p>
          <a:p>
            <a:pPr lvl="1"/>
            <a:r>
              <a:rPr lang="en-US" dirty="0">
                <a:latin typeface="Times New Roman" panose="02020603050405020304" pitchFamily="18" charset="0"/>
                <a:cs typeface="Times New Roman" panose="02020603050405020304" pitchFamily="18" charset="0"/>
              </a:rPr>
              <a:t>Start Date:  September 1, 2022</a:t>
            </a:r>
          </a:p>
        </p:txBody>
      </p:sp>
      <p:pic>
        <p:nvPicPr>
          <p:cNvPr id="6" name="Picture 5" descr="Shape&#10;&#10;Description automatically generated with medium confidence">
            <a:extLst>
              <a:ext uri="{FF2B5EF4-FFF2-40B4-BE49-F238E27FC236}">
                <a16:creationId xmlns:a16="http://schemas.microsoft.com/office/drawing/2014/main" id="{BEA68470-8018-49BA-B7FD-6378D935161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331655" y="3856219"/>
            <a:ext cx="3362179" cy="2483827"/>
          </a:xfrm>
          <a:prstGeom prst="rect">
            <a:avLst/>
          </a:prstGeom>
        </p:spPr>
      </p:pic>
    </p:spTree>
    <p:extLst>
      <p:ext uri="{BB962C8B-B14F-4D97-AF65-F5344CB8AC3E}">
        <p14:creationId xmlns:p14="http://schemas.microsoft.com/office/powerpoint/2010/main" val="33742338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3" name="Title 1"/>
          <p:cNvSpPr>
            <a:spLocks noGrp="1"/>
          </p:cNvSpPr>
          <p:nvPr>
            <p:ph type="title"/>
          </p:nvPr>
        </p:nvSpPr>
        <p:spPr>
          <a:xfrm>
            <a:off x="-583809" y="514411"/>
            <a:ext cx="8143875" cy="858838"/>
          </a:xfrm>
        </p:spPr>
        <p:txBody>
          <a:bodyPr/>
          <a:lstStyle/>
          <a:p>
            <a:r>
              <a:rPr lang="en-US" altLang="en-US" b="0" cap="small" spc="300" dirty="0">
                <a:latin typeface="Verdana" panose="020B0604030504040204" pitchFamily="34" charset="0"/>
                <a:cs typeface="Verdana" panose="020B0604030504040204" pitchFamily="34" charset="0"/>
              </a:rPr>
              <a:t> </a:t>
            </a:r>
            <a:r>
              <a:rPr lang="en-US" altLang="en-US" sz="3200" b="1" cap="small" spc="300" dirty="0">
                <a:solidFill>
                  <a:schemeClr val="bg1"/>
                </a:solidFill>
                <a:latin typeface="Times New Roman" panose="02020603050405020304" pitchFamily="18" charset="0"/>
                <a:cs typeface="Times New Roman" panose="02020603050405020304" pitchFamily="18" charset="0"/>
              </a:rPr>
              <a:t>MBDA Strategic Alignment</a:t>
            </a:r>
          </a:p>
        </p:txBody>
      </p:sp>
      <p:sp>
        <p:nvSpPr>
          <p:cNvPr id="4100" name="Rectangle 3"/>
          <p:cNvSpPr>
            <a:spLocks noGrp="1" noChangeArrowheads="1"/>
          </p:cNvSpPr>
          <p:nvPr>
            <p:ph idx="1"/>
          </p:nvPr>
        </p:nvSpPr>
        <p:spPr>
          <a:xfrm>
            <a:off x="4904042" y="4779793"/>
            <a:ext cx="2346804" cy="788451"/>
          </a:xfrm>
        </p:spPr>
        <p:txBody>
          <a:bodyPr anchor="ctr">
            <a:normAutofit lnSpcReduction="10000"/>
          </a:bodyPr>
          <a:lstStyle/>
          <a:p>
            <a:pPr marL="0" indent="0" algn="ctr" eaLnBrk="1" hangingPunct="1">
              <a:lnSpc>
                <a:spcPct val="80000"/>
              </a:lnSpc>
              <a:spcBef>
                <a:spcPts val="0"/>
              </a:spcBef>
              <a:spcAft>
                <a:spcPts val="0"/>
              </a:spcAft>
              <a:buFont typeface="Utsaah" pitchFamily="34" charset="0"/>
              <a:buNone/>
              <a:defRPr/>
            </a:pPr>
            <a:r>
              <a:rPr lang="en-US" sz="1800" b="1" cap="small" dirty="0">
                <a:solidFill>
                  <a:schemeClr val="accent1"/>
                </a:solidFill>
                <a:latin typeface="Times New Roman" panose="02020603050405020304" pitchFamily="18" charset="0"/>
                <a:cs typeface="Times New Roman" panose="02020603050405020304" pitchFamily="18" charset="0"/>
              </a:rPr>
              <a:t>Strategy</a:t>
            </a:r>
          </a:p>
          <a:p>
            <a:pPr marL="0" indent="0" algn="ctr" eaLnBrk="1" hangingPunct="1">
              <a:lnSpc>
                <a:spcPct val="80000"/>
              </a:lnSpc>
              <a:spcBef>
                <a:spcPts val="0"/>
              </a:spcBef>
              <a:spcAft>
                <a:spcPts val="0"/>
              </a:spcAft>
              <a:buNone/>
              <a:defRPr/>
            </a:pPr>
            <a:r>
              <a:rPr lang="en-US" sz="1400" dirty="0">
                <a:solidFill>
                  <a:prstClr val="black"/>
                </a:solidFill>
                <a:latin typeface="Times New Roman" panose="02020603050405020304" pitchFamily="18" charset="0"/>
                <a:cs typeface="Times New Roman" panose="02020603050405020304" pitchFamily="18" charset="0"/>
              </a:rPr>
              <a:t>To increase the number of MBEs and their gross revenues</a:t>
            </a:r>
          </a:p>
          <a:p>
            <a:pPr marL="0" indent="0" algn="ctr" eaLnBrk="1" hangingPunct="1">
              <a:lnSpc>
                <a:spcPct val="80000"/>
              </a:lnSpc>
              <a:spcBef>
                <a:spcPts val="0"/>
              </a:spcBef>
              <a:spcAft>
                <a:spcPts val="0"/>
              </a:spcAft>
              <a:buFont typeface="Utsaah" pitchFamily="34" charset="0"/>
              <a:buNone/>
              <a:defRPr/>
            </a:pPr>
            <a:endParaRPr lang="en-US" sz="1400" b="1" cap="small" dirty="0">
              <a:solidFill>
                <a:schemeClr val="accent1"/>
              </a:solidFill>
              <a:latin typeface="Verdana" pitchFamily="34" charset="0"/>
              <a:cs typeface="Verdana" pitchFamily="34" charset="0"/>
            </a:endParaRPr>
          </a:p>
          <a:p>
            <a:pPr marL="0" indent="0" algn="ctr" eaLnBrk="1" hangingPunct="1">
              <a:lnSpc>
                <a:spcPct val="80000"/>
              </a:lnSpc>
              <a:spcBef>
                <a:spcPts val="0"/>
              </a:spcBef>
              <a:spcAft>
                <a:spcPts val="0"/>
              </a:spcAft>
              <a:buFont typeface="Utsaah" pitchFamily="34" charset="0"/>
              <a:buNone/>
              <a:defRPr/>
            </a:pPr>
            <a:endParaRPr lang="en-US" sz="1400" b="1" cap="small" dirty="0">
              <a:solidFill>
                <a:schemeClr val="accent1"/>
              </a:solidFill>
              <a:latin typeface="Verdana" pitchFamily="34" charset="0"/>
              <a:cs typeface="Verdana" pitchFamily="34" charset="0"/>
            </a:endParaRPr>
          </a:p>
        </p:txBody>
      </p:sp>
      <p:sp>
        <p:nvSpPr>
          <p:cNvPr id="7" name="Slide Number Placeholder 2">
            <a:extLst>
              <a:ext uri="{FF2B5EF4-FFF2-40B4-BE49-F238E27FC236}">
                <a16:creationId xmlns:a16="http://schemas.microsoft.com/office/drawing/2014/main" id="{303264EA-912E-4649-A5A7-679A24B8B992}"/>
              </a:ext>
            </a:extLst>
          </p:cNvPr>
          <p:cNvSpPr>
            <a:spLocks noGrp="1"/>
          </p:cNvSpPr>
          <p:nvPr>
            <p:ph type="sldNum" sz="quarter" idx="12"/>
          </p:nvPr>
        </p:nvSpPr>
        <p:spPr>
          <a:prstGeom prst="rect">
            <a:avLst/>
          </a:prstGeom>
        </p:spPr>
        <p:txBody>
          <a:bodyPr/>
          <a:lstStyle>
            <a:defPPr>
              <a:defRPr lang="en-US"/>
            </a:defPPr>
            <a:lvl1pPr algn="r" defTabSz="457200" rtl="0" fontAlgn="base">
              <a:spcBef>
                <a:spcPct val="0"/>
              </a:spcBef>
              <a:spcAft>
                <a:spcPct val="0"/>
              </a:spcAft>
              <a:defRPr sz="1000" kern="1200">
                <a:solidFill>
                  <a:schemeClr val="bg1">
                    <a:lumMod val="65000"/>
                  </a:schemeClr>
                </a:solidFill>
                <a:latin typeface="Arial" pitchFamily="34" charset="0"/>
                <a:ea typeface="+mn-ea"/>
                <a:cs typeface="Arial" pitchFamily="34" charset="0"/>
              </a:defRPr>
            </a:lvl1pPr>
            <a:lvl2pPr marL="457200" algn="l" defTabSz="457200" rtl="0" fontAlgn="base">
              <a:spcBef>
                <a:spcPct val="0"/>
              </a:spcBef>
              <a:spcAft>
                <a:spcPct val="0"/>
              </a:spcAft>
              <a:defRPr kern="1200">
                <a:solidFill>
                  <a:schemeClr val="tx1"/>
                </a:solidFill>
                <a:latin typeface="Arial" pitchFamily="34" charset="0"/>
                <a:ea typeface="+mn-ea"/>
                <a:cs typeface="Arial" pitchFamily="34" charset="0"/>
              </a:defRPr>
            </a:lvl2pPr>
            <a:lvl3pPr marL="914400" algn="l" defTabSz="457200"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defTabSz="457200"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defTabSz="457200"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US" sz="1400" b="1" dirty="0">
                <a:solidFill>
                  <a:prstClr val="white">
                    <a:lumMod val="65000"/>
                  </a:prstClr>
                </a:solidFill>
                <a:latin typeface="Times New Roman" panose="02020603050405020304" pitchFamily="18" charset="0"/>
                <a:cs typeface="Times New Roman" panose="02020603050405020304" pitchFamily="18" charset="0"/>
              </a:rPr>
              <a:t>5</a:t>
            </a:r>
            <a:endParaRPr kumimoji="0" lang="en-US" sz="1400" b="1" i="0" u="none" strike="noStrike" kern="1200" cap="none" spc="0" normalizeH="0" baseline="0" noProof="0" dirty="0">
              <a:ln>
                <a:noFill/>
              </a:ln>
              <a:solidFill>
                <a:prstClr val="white">
                  <a:lumMod val="65000"/>
                </a:prstClr>
              </a:solidFill>
              <a:effectLst/>
              <a:uLnTx/>
              <a:uFillTx/>
              <a:latin typeface="Times New Roman" panose="02020603050405020304" pitchFamily="18" charset="0"/>
              <a:cs typeface="Times New Roman" panose="02020603050405020304" pitchFamily="18" charset="0"/>
            </a:endParaRPr>
          </a:p>
        </p:txBody>
      </p:sp>
      <p:sp>
        <p:nvSpPr>
          <p:cNvPr id="9" name="TextBox 8"/>
          <p:cNvSpPr txBox="1"/>
          <p:nvPr/>
        </p:nvSpPr>
        <p:spPr>
          <a:xfrm>
            <a:off x="665817" y="1712885"/>
            <a:ext cx="2405062" cy="81541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small" spc="0" normalizeH="0" baseline="0" noProof="0" dirty="0">
                <a:ln>
                  <a:noFill/>
                </a:ln>
                <a:solidFill>
                  <a:srgbClr val="4F81BD"/>
                </a:solidFill>
                <a:effectLst/>
                <a:uLnTx/>
                <a:uFillTx/>
                <a:latin typeface="Times New Roman" panose="02020603050405020304" pitchFamily="18" charset="0"/>
                <a:ea typeface="Verdana" panose="020B0604030504040204" pitchFamily="34" charset="0"/>
                <a:cs typeface="Times New Roman" panose="02020603050405020304" pitchFamily="18" charset="0"/>
              </a:rPr>
              <a:t>Vision</a:t>
            </a:r>
          </a:p>
          <a:p>
            <a:pPr marL="0" marR="0" lvl="0" indent="0" algn="ctr" defTabSz="457200" rtl="0" eaLnBrk="1" fontAlgn="auto" latinLnBrk="0" hangingPunct="1">
              <a:lnSpc>
                <a:spcPts val="18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Verdana" panose="020B0604030504040204" pitchFamily="34" charset="0"/>
                <a:cs typeface="Times New Roman" panose="02020603050405020304" pitchFamily="18" charset="0"/>
              </a:rPr>
              <a:t>MBDA is the champion for minority business enterprises</a:t>
            </a:r>
          </a:p>
        </p:txBody>
      </p:sp>
      <p:sp>
        <p:nvSpPr>
          <p:cNvPr id="16" name="TextBox 15"/>
          <p:cNvSpPr txBox="1"/>
          <p:nvPr/>
        </p:nvSpPr>
        <p:spPr>
          <a:xfrm>
            <a:off x="2285595" y="3145343"/>
            <a:ext cx="2405063" cy="1041375"/>
          </a:xfrm>
          <a:prstGeom prst="rect">
            <a:avLst/>
          </a:prstGeom>
          <a:noFill/>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small" spc="0" normalizeH="0" baseline="0" noProof="0" dirty="0">
                <a:ln>
                  <a:noFill/>
                </a:ln>
                <a:solidFill>
                  <a:srgbClr val="4F81BD"/>
                </a:solidFill>
                <a:effectLst/>
                <a:uLnTx/>
                <a:uFillTx/>
                <a:latin typeface="Times New Roman" panose="02020603050405020304" pitchFamily="18" charset="0"/>
                <a:ea typeface="Verdana" panose="020B0604030504040204" pitchFamily="34" charset="0"/>
                <a:cs typeface="Times New Roman" panose="02020603050405020304" pitchFamily="18" charset="0"/>
              </a:rPr>
              <a:t>Mission</a:t>
            </a:r>
          </a:p>
          <a:p>
            <a:pPr marL="0" marR="0" lvl="0" indent="0" algn="ctr" defTabSz="457200" rtl="0" eaLnBrk="1" fontAlgn="auto" latinLnBrk="0" hangingPunct="1">
              <a:lnSpc>
                <a:spcPts val="18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Verdana" panose="020B0604030504040204" pitchFamily="34" charset="0"/>
                <a:cs typeface="Times New Roman" panose="02020603050405020304" pitchFamily="18" charset="0"/>
              </a:rPr>
              <a:t>To promote the growth of 11 million minority  business enterprises</a:t>
            </a:r>
          </a:p>
        </p:txBody>
      </p:sp>
      <p:pic>
        <p:nvPicPr>
          <p:cNvPr id="14341" name="Picture 14" descr="doc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941888"/>
            <a:ext cx="1671638" cy="161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picture containing toy&#10;&#10;Description automatically generated">
            <a:extLst>
              <a:ext uri="{FF2B5EF4-FFF2-40B4-BE49-F238E27FC236}">
                <a16:creationId xmlns:a16="http://schemas.microsoft.com/office/drawing/2014/main" id="{2522DB62-FDB4-4F53-8F44-1DCCEDAB0DB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3070879" y="1500133"/>
            <a:ext cx="1247775" cy="1576388"/>
          </a:xfrm>
          <a:prstGeom prst="rect">
            <a:avLst/>
          </a:prstGeom>
        </p:spPr>
      </p:pic>
      <p:pic>
        <p:nvPicPr>
          <p:cNvPr id="6" name="Picture 5" descr="Logo&#10;&#10;Description automatically generated">
            <a:extLst>
              <a:ext uri="{FF2B5EF4-FFF2-40B4-BE49-F238E27FC236}">
                <a16:creationId xmlns:a16="http://schemas.microsoft.com/office/drawing/2014/main" id="{826182D8-3084-4A06-B700-CEA5BAC93BC4}"/>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4363158" y="2808887"/>
            <a:ext cx="1714286" cy="1714286"/>
          </a:xfrm>
          <a:prstGeom prst="rect">
            <a:avLst/>
          </a:prstGeom>
        </p:spPr>
      </p:pic>
      <p:pic>
        <p:nvPicPr>
          <p:cNvPr id="11" name="Picture 10" descr="A green sign with white lettering&#10;&#10;Description automatically generated with low confidence">
            <a:extLst>
              <a:ext uri="{FF2B5EF4-FFF2-40B4-BE49-F238E27FC236}">
                <a16:creationId xmlns:a16="http://schemas.microsoft.com/office/drawing/2014/main" id="{69F6A4CB-401C-45A9-A493-BCC48360C6EA}"/>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6724247" y="5229164"/>
            <a:ext cx="1671638" cy="1114425"/>
          </a:xfrm>
          <a:prstGeom prst="rect">
            <a:avLst/>
          </a:prstGeom>
        </p:spPr>
      </p:pic>
    </p:spTree>
    <p:extLst>
      <p:ext uri="{BB962C8B-B14F-4D97-AF65-F5344CB8AC3E}">
        <p14:creationId xmlns:p14="http://schemas.microsoft.com/office/powerpoint/2010/main" val="32006243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1756" y="221282"/>
            <a:ext cx="7704667" cy="1981200"/>
          </a:xfrm>
        </p:spPr>
        <p:txBody>
          <a:bodyPr>
            <a:normAutofit/>
          </a:bodyPr>
          <a:lstStyle/>
          <a:p>
            <a:r>
              <a:rPr lang="en-US" sz="4400" b="1" dirty="0">
                <a:solidFill>
                  <a:schemeClr val="bg1"/>
                </a:solidFill>
                <a:latin typeface="Times New Roman" panose="02020603050405020304" pitchFamily="18" charset="0"/>
                <a:cs typeface="Times New Roman" panose="02020603050405020304" pitchFamily="18" charset="0"/>
              </a:rPr>
              <a:t>Program</a:t>
            </a:r>
            <a:r>
              <a:rPr lang="en-US" sz="4400" b="1" dirty="0">
                <a:latin typeface="Times New Roman" panose="02020603050405020304" pitchFamily="18" charset="0"/>
                <a:cs typeface="Times New Roman" panose="02020603050405020304" pitchFamily="18" charset="0"/>
              </a:rPr>
              <a:t> </a:t>
            </a:r>
            <a:r>
              <a:rPr lang="en-US" sz="4400" b="1" dirty="0">
                <a:solidFill>
                  <a:schemeClr val="bg1"/>
                </a:solidFill>
                <a:latin typeface="Times New Roman" panose="02020603050405020304" pitchFamily="18" charset="0"/>
                <a:cs typeface="Times New Roman" panose="02020603050405020304" pitchFamily="18" charset="0"/>
              </a:rPr>
              <a:t>Authority</a:t>
            </a:r>
            <a:r>
              <a:rPr lang="en-US" sz="4400" b="1" dirty="0">
                <a:latin typeface="Times New Roman" panose="02020603050405020304" pitchFamily="18" charset="0"/>
                <a:cs typeface="Times New Roman" panose="02020603050405020304" pitchFamily="18" charset="0"/>
              </a:rPr>
              <a:t> </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632581" y="1977683"/>
            <a:ext cx="7704667" cy="3332816"/>
          </a:xfrm>
        </p:spPr>
        <p:txBody>
          <a:bodyPr>
            <a:normAutofit/>
          </a:bodyPr>
          <a:lstStyle/>
          <a:p>
            <a:pPr marL="0" indent="0" algn="l">
              <a:buNone/>
            </a:pPr>
            <a:r>
              <a:rPr lang="en-US" sz="1800" b="0" i="0" u="none" strike="noStrike" baseline="0" dirty="0">
                <a:latin typeface="Times New Roman" panose="02020603050405020304" pitchFamily="18" charset="0"/>
              </a:rPr>
              <a:t>The statutory authority for this program is the Minority Business Development Act (“MBDA Act”), 15 U.S.C. §§ 9501-9598, specifically, §§9521-26 and 9598.</a:t>
            </a:r>
            <a:endParaRPr lang="en-US" sz="2000" b="1" dirty="0">
              <a:solidFill>
                <a:schemeClr val="accent4"/>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38091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F1527C3-06F4-4F4D-B364-8E97266450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9" name="Freeform 6">
              <a:extLst>
                <a:ext uri="{FF2B5EF4-FFF2-40B4-BE49-F238E27FC236}">
                  <a16:creationId xmlns:a16="http://schemas.microsoft.com/office/drawing/2014/main" id="{BF1C23D2-D74F-4456-AD7B-904A6E287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0" name="Freeform 7">
              <a:extLst>
                <a:ext uri="{FF2B5EF4-FFF2-40B4-BE49-F238E27FC236}">
                  <a16:creationId xmlns:a16="http://schemas.microsoft.com/office/drawing/2014/main" id="{578577AD-563A-4936-9ACB-FDCF298412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1" name="Freeform 8">
              <a:extLst>
                <a:ext uri="{FF2B5EF4-FFF2-40B4-BE49-F238E27FC236}">
                  <a16:creationId xmlns:a16="http://schemas.microsoft.com/office/drawing/2014/main" id="{1C9F3743-BFAB-4636-81C7-ACD99C694B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2" name="Freeform 9">
              <a:extLst>
                <a:ext uri="{FF2B5EF4-FFF2-40B4-BE49-F238E27FC236}">
                  <a16:creationId xmlns:a16="http://schemas.microsoft.com/office/drawing/2014/main" id="{FC58029E-BC15-45E4-AA28-CC80C96A3F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3" name="Freeform 10">
              <a:extLst>
                <a:ext uri="{FF2B5EF4-FFF2-40B4-BE49-F238E27FC236}">
                  <a16:creationId xmlns:a16="http://schemas.microsoft.com/office/drawing/2014/main" id="{41CBB721-7EDD-4FEA-9D6B-A3656D9F45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4" name="Freeform 11">
              <a:extLst>
                <a:ext uri="{FF2B5EF4-FFF2-40B4-BE49-F238E27FC236}">
                  <a16:creationId xmlns:a16="http://schemas.microsoft.com/office/drawing/2014/main" id="{4C945CDA-4F14-4FA0-B272-B1E25B4FA1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16" name="Rectangle 15">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itle 2">
            <a:extLst>
              <a:ext uri="{FF2B5EF4-FFF2-40B4-BE49-F238E27FC236}">
                <a16:creationId xmlns:a16="http://schemas.microsoft.com/office/drawing/2014/main" id="{E74F9429-8110-1C58-F8C4-4708B969D545}"/>
              </a:ext>
            </a:extLst>
          </p:cNvPr>
          <p:cNvSpPr>
            <a:spLocks noGrp="1"/>
          </p:cNvSpPr>
          <p:nvPr>
            <p:ph type="title"/>
          </p:nvPr>
        </p:nvSpPr>
        <p:spPr>
          <a:xfrm>
            <a:off x="372084" y="685801"/>
            <a:ext cx="2057400" cy="5105400"/>
          </a:xfrm>
        </p:spPr>
        <p:txBody>
          <a:bodyPr vert="horz" lIns="91440" tIns="45720" rIns="91440" bIns="45720" rtlCol="0" anchor="ctr">
            <a:normAutofit/>
          </a:bodyPr>
          <a:lstStyle/>
          <a:p>
            <a:pPr algn="l"/>
            <a:r>
              <a:rPr lang="en-US" sz="2800" b="1" dirty="0">
                <a:solidFill>
                  <a:srgbClr val="FFFFFF"/>
                </a:solidFill>
                <a:latin typeface="Times New Roman" panose="02020603050405020304" pitchFamily="18" charset="0"/>
                <a:cs typeface="Times New Roman" panose="02020603050405020304" pitchFamily="18" charset="0"/>
              </a:rPr>
              <a:t>What are some of the Common Mistakes &amp; </a:t>
            </a:r>
            <a:br>
              <a:rPr lang="en-US" sz="2800" b="1" dirty="0">
                <a:solidFill>
                  <a:srgbClr val="FFFFFF"/>
                </a:solidFill>
                <a:latin typeface="Times New Roman" panose="02020603050405020304" pitchFamily="18" charset="0"/>
                <a:cs typeface="Times New Roman" panose="02020603050405020304" pitchFamily="18" charset="0"/>
              </a:rPr>
            </a:br>
            <a:r>
              <a:rPr lang="en-US" sz="2800" b="1" dirty="0">
                <a:solidFill>
                  <a:srgbClr val="FFFFFF"/>
                </a:solidFill>
                <a:latin typeface="Times New Roman" panose="02020603050405020304" pitchFamily="18" charset="0"/>
                <a:cs typeface="Times New Roman" panose="02020603050405020304" pitchFamily="18" charset="0"/>
              </a:rPr>
              <a:t>Budget Pitfalls?</a:t>
            </a:r>
          </a:p>
        </p:txBody>
      </p:sp>
      <p:grpSp>
        <p:nvGrpSpPr>
          <p:cNvPr id="20" name="Group 19">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21"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2"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3"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4"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5"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6"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Content Placeholder 1">
            <a:extLst>
              <a:ext uri="{FF2B5EF4-FFF2-40B4-BE49-F238E27FC236}">
                <a16:creationId xmlns:a16="http://schemas.microsoft.com/office/drawing/2014/main" id="{F4F30EE5-F5A7-822B-3D4D-D0E152DD5D49}"/>
              </a:ext>
            </a:extLst>
          </p:cNvPr>
          <p:cNvSpPr>
            <a:spLocks noGrp="1"/>
          </p:cNvSpPr>
          <p:nvPr>
            <p:ph idx="1"/>
          </p:nvPr>
        </p:nvSpPr>
        <p:spPr>
          <a:xfrm>
            <a:off x="3837829" y="150829"/>
            <a:ext cx="4789439" cy="6570482"/>
          </a:xfrm>
        </p:spPr>
        <p:txBody>
          <a:bodyPr vert="horz" lIns="91440" tIns="45720" rIns="91440" bIns="45720" rtlCol="0" anchor="ctr">
            <a:normAutofit fontScale="92500" lnSpcReduction="10000"/>
          </a:bodyPr>
          <a:lstStyle/>
          <a:p>
            <a:pPr marL="0" indent="0">
              <a:buNone/>
            </a:pP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Missing Budget Year for the entire segment of the Award Cycle (i.e. 1-2 years. vs. the entire 4 years and the required SFs for each of those programmatic years)</a:t>
            </a:r>
          </a:p>
          <a:p>
            <a:r>
              <a:rPr lang="en-US" sz="2000" dirty="0">
                <a:latin typeface="Times New Roman" panose="02020603050405020304" pitchFamily="18" charset="0"/>
                <a:cs typeface="Times New Roman" panose="02020603050405020304" pitchFamily="18" charset="0"/>
              </a:rPr>
              <a:t>Transposing Numbers</a:t>
            </a:r>
          </a:p>
          <a:p>
            <a:r>
              <a:rPr lang="en-US" sz="2000" dirty="0">
                <a:latin typeface="Times New Roman" panose="02020603050405020304" pitchFamily="18" charset="0"/>
                <a:cs typeface="Times New Roman" panose="02020603050405020304" pitchFamily="18" charset="0"/>
              </a:rPr>
              <a:t>Alignment of SF 424, 424A, &amp; Budget Narrative</a:t>
            </a:r>
          </a:p>
          <a:p>
            <a:r>
              <a:rPr lang="en-US" sz="2000" dirty="0">
                <a:latin typeface="Times New Roman" panose="02020603050405020304" pitchFamily="18" charset="0"/>
                <a:cs typeface="Times New Roman" panose="02020603050405020304" pitchFamily="18" charset="0"/>
              </a:rPr>
              <a:t>Proposing more funding than allocated for the Award Year and Cycle</a:t>
            </a:r>
          </a:p>
          <a:p>
            <a:r>
              <a:rPr lang="en-US" sz="2000" dirty="0">
                <a:latin typeface="Times New Roman" panose="02020603050405020304" pitchFamily="18" charset="0"/>
                <a:cs typeface="Times New Roman" panose="02020603050405020304" pitchFamily="18" charset="0"/>
              </a:rPr>
              <a:t>Not proposing the full amount of funding allowed in a given year of the budget cycle</a:t>
            </a:r>
          </a:p>
          <a:p>
            <a:r>
              <a:rPr lang="en-US" sz="2000" dirty="0">
                <a:latin typeface="Times New Roman" panose="02020603050405020304" pitchFamily="18" charset="0"/>
                <a:cs typeface="Times New Roman" panose="02020603050405020304" pitchFamily="18" charset="0"/>
              </a:rPr>
              <a:t>Completion of Standard Forms (SF) and Budget Narrative for 3 Years and 10 Months; SF-LLL, and Signed Commerce Department CD-511</a:t>
            </a:r>
          </a:p>
          <a:p>
            <a:r>
              <a:rPr lang="en-US" sz="2000" b="1" i="1" dirty="0">
                <a:latin typeface="Times New Roman" panose="02020603050405020304" pitchFamily="18" charset="0"/>
                <a:cs typeface="Times New Roman" panose="02020603050405020304" pitchFamily="18" charset="0"/>
              </a:rPr>
              <a:t>Register in the SAM, BEFORE submitting an application (Please DO NOT WAIT until the last minute) – This critical action can take at least two weeks to process</a:t>
            </a:r>
          </a:p>
          <a:p>
            <a:endParaRPr lang="en-US" sz="2000" dirty="0">
              <a:latin typeface="Times New Roman" panose="02020603050405020304" pitchFamily="18" charset="0"/>
              <a:cs typeface="Times New Roman" panose="02020603050405020304" pitchFamily="18" charset="0"/>
            </a:endParaRPr>
          </a:p>
          <a:p>
            <a:endParaRPr lang="en-US" sz="1700" dirty="0">
              <a:latin typeface="+mn-lt"/>
              <a:cs typeface="+mn-cs"/>
            </a:endParaRPr>
          </a:p>
          <a:p>
            <a:endParaRPr lang="en-US" sz="1700" dirty="0">
              <a:latin typeface="+mn-lt"/>
              <a:cs typeface="+mn-cs"/>
            </a:endParaRPr>
          </a:p>
        </p:txBody>
      </p:sp>
    </p:spTree>
    <p:extLst>
      <p:ext uri="{BB962C8B-B14F-4D97-AF65-F5344CB8AC3E}">
        <p14:creationId xmlns:p14="http://schemas.microsoft.com/office/powerpoint/2010/main" val="3458816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F1527C3-06F4-4F4D-B364-8E97266450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9" name="Freeform 6">
              <a:extLst>
                <a:ext uri="{FF2B5EF4-FFF2-40B4-BE49-F238E27FC236}">
                  <a16:creationId xmlns:a16="http://schemas.microsoft.com/office/drawing/2014/main" id="{BF1C23D2-D74F-4456-AD7B-904A6E287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0" name="Freeform 7">
              <a:extLst>
                <a:ext uri="{FF2B5EF4-FFF2-40B4-BE49-F238E27FC236}">
                  <a16:creationId xmlns:a16="http://schemas.microsoft.com/office/drawing/2014/main" id="{578577AD-563A-4936-9ACB-FDCF298412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1" name="Freeform 8">
              <a:extLst>
                <a:ext uri="{FF2B5EF4-FFF2-40B4-BE49-F238E27FC236}">
                  <a16:creationId xmlns:a16="http://schemas.microsoft.com/office/drawing/2014/main" id="{1C9F3743-BFAB-4636-81C7-ACD99C694B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2" name="Freeform 9">
              <a:extLst>
                <a:ext uri="{FF2B5EF4-FFF2-40B4-BE49-F238E27FC236}">
                  <a16:creationId xmlns:a16="http://schemas.microsoft.com/office/drawing/2014/main" id="{FC58029E-BC15-45E4-AA28-CC80C96A3F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3" name="Freeform 10">
              <a:extLst>
                <a:ext uri="{FF2B5EF4-FFF2-40B4-BE49-F238E27FC236}">
                  <a16:creationId xmlns:a16="http://schemas.microsoft.com/office/drawing/2014/main" id="{41CBB721-7EDD-4FEA-9D6B-A3656D9F45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4" name="Freeform 11">
              <a:extLst>
                <a:ext uri="{FF2B5EF4-FFF2-40B4-BE49-F238E27FC236}">
                  <a16:creationId xmlns:a16="http://schemas.microsoft.com/office/drawing/2014/main" id="{4C945CDA-4F14-4FA0-B272-B1E25B4FA1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16" name="Rectangle 15">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itle 2">
            <a:extLst>
              <a:ext uri="{FF2B5EF4-FFF2-40B4-BE49-F238E27FC236}">
                <a16:creationId xmlns:a16="http://schemas.microsoft.com/office/drawing/2014/main" id="{85E03E49-FDE4-6AC0-452B-F8B4BE9D0B8F}"/>
              </a:ext>
            </a:extLst>
          </p:cNvPr>
          <p:cNvSpPr>
            <a:spLocks noGrp="1"/>
          </p:cNvSpPr>
          <p:nvPr>
            <p:ph type="title"/>
          </p:nvPr>
        </p:nvSpPr>
        <p:spPr>
          <a:xfrm>
            <a:off x="372084" y="685801"/>
            <a:ext cx="2057400" cy="5105400"/>
          </a:xfrm>
        </p:spPr>
        <p:txBody>
          <a:bodyPr vert="horz" lIns="91440" tIns="45720" rIns="91440" bIns="45720" rtlCol="0" anchor="ctr">
            <a:normAutofit/>
          </a:bodyPr>
          <a:lstStyle/>
          <a:p>
            <a:pPr algn="l"/>
            <a:r>
              <a:rPr lang="en-US" sz="2800" b="1" dirty="0">
                <a:solidFill>
                  <a:srgbClr val="FFFFFF"/>
                </a:solidFill>
                <a:latin typeface="Times New Roman" panose="02020603050405020304" pitchFamily="18" charset="0"/>
                <a:cs typeface="Times New Roman" panose="02020603050405020304" pitchFamily="18" charset="0"/>
              </a:rPr>
              <a:t>What are the Standard Application Forms?</a:t>
            </a:r>
          </a:p>
        </p:txBody>
      </p:sp>
      <p:grpSp>
        <p:nvGrpSpPr>
          <p:cNvPr id="20" name="Group 19">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21"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2"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3"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4"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5"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6"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Content Placeholder 1">
            <a:extLst>
              <a:ext uri="{FF2B5EF4-FFF2-40B4-BE49-F238E27FC236}">
                <a16:creationId xmlns:a16="http://schemas.microsoft.com/office/drawing/2014/main" id="{A1AB07ED-32B6-B850-5B54-D12D61BFB4E6}"/>
              </a:ext>
            </a:extLst>
          </p:cNvPr>
          <p:cNvSpPr>
            <a:spLocks noGrp="1"/>
          </p:cNvSpPr>
          <p:nvPr>
            <p:ph idx="1"/>
          </p:nvPr>
        </p:nvSpPr>
        <p:spPr>
          <a:xfrm>
            <a:off x="3837829" y="685801"/>
            <a:ext cx="4789439" cy="5705572"/>
          </a:xfrm>
        </p:spPr>
        <p:txBody>
          <a:bodyPr vert="horz" lIns="91440" tIns="45720" rIns="91440" bIns="45720" rtlCol="0" anchor="ctr">
            <a:normAutofit/>
          </a:bodyPr>
          <a:lstStyle/>
          <a:p>
            <a:pPr marL="0" indent="0"/>
            <a:endParaRPr lang="en-US" sz="1700" dirty="0">
              <a:latin typeface="+mn-lt"/>
              <a:cs typeface="+mn-cs"/>
            </a:endParaRPr>
          </a:p>
          <a:p>
            <a:r>
              <a:rPr lang="en-US" sz="2800" b="1" u="sng" dirty="0">
                <a:latin typeface="Times New Roman" panose="02020603050405020304" pitchFamily="18" charset="0"/>
                <a:cs typeface="Times New Roman" panose="02020603050405020304" pitchFamily="18" charset="0"/>
              </a:rPr>
              <a:t>Standard Applications:</a:t>
            </a:r>
            <a:r>
              <a:rPr lang="en-US" sz="2800" dirty="0">
                <a:latin typeface="Times New Roman" panose="02020603050405020304" pitchFamily="18" charset="0"/>
                <a:cs typeface="Times New Roman" panose="02020603050405020304" pitchFamily="18" charset="0"/>
              </a:rPr>
              <a:t> Please refer to the application package available through Grants.gov. Also, please review each form to determine which is required with a submission. Each applicant may not be required to submit all forms listed, depending on the project type or the applicant type.</a:t>
            </a:r>
          </a:p>
        </p:txBody>
      </p:sp>
    </p:spTree>
    <p:extLst>
      <p:ext uri="{BB962C8B-B14F-4D97-AF65-F5344CB8AC3E}">
        <p14:creationId xmlns:p14="http://schemas.microsoft.com/office/powerpoint/2010/main" val="2142707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F1527C3-06F4-4F4D-B364-8E97266450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9" name="Freeform 6">
              <a:extLst>
                <a:ext uri="{FF2B5EF4-FFF2-40B4-BE49-F238E27FC236}">
                  <a16:creationId xmlns:a16="http://schemas.microsoft.com/office/drawing/2014/main" id="{BF1C23D2-D74F-4456-AD7B-904A6E287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0" name="Freeform 7">
              <a:extLst>
                <a:ext uri="{FF2B5EF4-FFF2-40B4-BE49-F238E27FC236}">
                  <a16:creationId xmlns:a16="http://schemas.microsoft.com/office/drawing/2014/main" id="{578577AD-563A-4936-9ACB-FDCF298412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1" name="Freeform 8">
              <a:extLst>
                <a:ext uri="{FF2B5EF4-FFF2-40B4-BE49-F238E27FC236}">
                  <a16:creationId xmlns:a16="http://schemas.microsoft.com/office/drawing/2014/main" id="{1C9F3743-BFAB-4636-81C7-ACD99C694B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2" name="Freeform 9">
              <a:extLst>
                <a:ext uri="{FF2B5EF4-FFF2-40B4-BE49-F238E27FC236}">
                  <a16:creationId xmlns:a16="http://schemas.microsoft.com/office/drawing/2014/main" id="{FC58029E-BC15-45E4-AA28-CC80C96A3F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3" name="Freeform 10">
              <a:extLst>
                <a:ext uri="{FF2B5EF4-FFF2-40B4-BE49-F238E27FC236}">
                  <a16:creationId xmlns:a16="http://schemas.microsoft.com/office/drawing/2014/main" id="{41CBB721-7EDD-4FEA-9D6B-A3656D9F45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4" name="Freeform 11">
              <a:extLst>
                <a:ext uri="{FF2B5EF4-FFF2-40B4-BE49-F238E27FC236}">
                  <a16:creationId xmlns:a16="http://schemas.microsoft.com/office/drawing/2014/main" id="{4C945CDA-4F14-4FA0-B272-B1E25B4FA1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16" name="Rectangle 15">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itle 2">
            <a:extLst>
              <a:ext uri="{FF2B5EF4-FFF2-40B4-BE49-F238E27FC236}">
                <a16:creationId xmlns:a16="http://schemas.microsoft.com/office/drawing/2014/main" id="{DC0CBF05-26DD-6279-ABE4-24E81A966ABD}"/>
              </a:ext>
            </a:extLst>
          </p:cNvPr>
          <p:cNvSpPr>
            <a:spLocks noGrp="1"/>
          </p:cNvSpPr>
          <p:nvPr>
            <p:ph type="title"/>
          </p:nvPr>
        </p:nvSpPr>
        <p:spPr>
          <a:xfrm>
            <a:off x="372084" y="685801"/>
            <a:ext cx="2057400" cy="5105400"/>
          </a:xfrm>
        </p:spPr>
        <p:txBody>
          <a:bodyPr vert="horz" lIns="91440" tIns="45720" rIns="91440" bIns="45720" rtlCol="0" anchor="ctr">
            <a:normAutofit/>
          </a:bodyPr>
          <a:lstStyle/>
          <a:p>
            <a:pPr algn="l"/>
            <a:r>
              <a:rPr lang="en-US" sz="2800" b="1" dirty="0">
                <a:solidFill>
                  <a:srgbClr val="FFFFFF"/>
                </a:solidFill>
                <a:latin typeface="Times New Roman" panose="02020603050405020304" pitchFamily="18" charset="0"/>
                <a:cs typeface="Times New Roman" panose="02020603050405020304" pitchFamily="18" charset="0"/>
              </a:rPr>
              <a:t>What is the SF-424 and Why Do I Need to Complete and Sign this Form?</a:t>
            </a:r>
          </a:p>
        </p:txBody>
      </p:sp>
      <p:grpSp>
        <p:nvGrpSpPr>
          <p:cNvPr id="20" name="Group 19">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21"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2"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3"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4"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5"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6"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Content Placeholder 1">
            <a:extLst>
              <a:ext uri="{FF2B5EF4-FFF2-40B4-BE49-F238E27FC236}">
                <a16:creationId xmlns:a16="http://schemas.microsoft.com/office/drawing/2014/main" id="{B52489FA-65ED-4CFA-03A9-19CD16D211EC}"/>
              </a:ext>
            </a:extLst>
          </p:cNvPr>
          <p:cNvSpPr>
            <a:spLocks noGrp="1"/>
          </p:cNvSpPr>
          <p:nvPr>
            <p:ph idx="1"/>
          </p:nvPr>
        </p:nvSpPr>
        <p:spPr>
          <a:xfrm>
            <a:off x="3837829" y="685801"/>
            <a:ext cx="4789439" cy="5105400"/>
          </a:xfrm>
        </p:spPr>
        <p:txBody>
          <a:bodyPr vert="horz" lIns="91440" tIns="45720" rIns="91440" bIns="45720" rtlCol="0" anchor="ctr">
            <a:noAutofit/>
          </a:bodyPr>
          <a:lstStyle/>
          <a:p>
            <a:r>
              <a:rPr lang="en-US" sz="3600" b="1" dirty="0">
                <a:latin typeface="Times New Roman" panose="02020603050405020304" pitchFamily="18" charset="0"/>
                <a:cs typeface="Times New Roman" panose="02020603050405020304" pitchFamily="18" charset="0"/>
              </a:rPr>
              <a:t>Must be signed by the Authorized Representative. </a:t>
            </a:r>
          </a:p>
          <a:p>
            <a:r>
              <a:rPr lang="en-US" sz="3600" b="1" dirty="0">
                <a:latin typeface="Times New Roman" panose="02020603050405020304" pitchFamily="18" charset="0"/>
                <a:cs typeface="Times New Roman" panose="02020603050405020304" pitchFamily="18" charset="0"/>
              </a:rPr>
              <a:t>Electronic signatures submitted through Grants.gov satisfy this requirement. One form will cover all funding periods.</a:t>
            </a:r>
          </a:p>
        </p:txBody>
      </p:sp>
    </p:spTree>
    <p:extLst>
      <p:ext uri="{BB962C8B-B14F-4D97-AF65-F5344CB8AC3E}">
        <p14:creationId xmlns:p14="http://schemas.microsoft.com/office/powerpoint/2010/main" val="8938379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A3A1326B6F167458AEF8FAAC882658A" ma:contentTypeVersion="13" ma:contentTypeDescription="Create a new document." ma:contentTypeScope="" ma:versionID="f22824ec377d19585806f5e1a571b464">
  <xsd:schema xmlns:xsd="http://www.w3.org/2001/XMLSchema" xmlns:xs="http://www.w3.org/2001/XMLSchema" xmlns:p="http://schemas.microsoft.com/office/2006/metadata/properties" xmlns:ns1="http://schemas.microsoft.com/sharepoint/v3" xmlns:ns3="e2d3d16d-9f26-4416-9c33-9c53dc4ef9fe" xmlns:ns4="745c7e65-57ac-4a3a-b2a9-07c4eb3b7314" targetNamespace="http://schemas.microsoft.com/office/2006/metadata/properties" ma:root="true" ma:fieldsID="d63ea3f089f623c8e9c58b70882b72f9" ns1:_="" ns3:_="" ns4:_="">
    <xsd:import namespace="http://schemas.microsoft.com/sharepoint/v3"/>
    <xsd:import namespace="e2d3d16d-9f26-4416-9c33-9c53dc4ef9fe"/>
    <xsd:import namespace="745c7e65-57ac-4a3a-b2a9-07c4eb3b7314"/>
    <xsd:element name="properties">
      <xsd:complexType>
        <xsd:sequence>
          <xsd:element name="documentManagement">
            <xsd:complexType>
              <xsd:all>
                <xsd:element ref="ns3:MediaServiceMetadata" minOccurs="0"/>
                <xsd:element ref="ns3:MediaServiceFastMetadata" minOccurs="0"/>
                <xsd:element ref="ns1:_ip_UnifiedCompliancePolicyProperties" minOccurs="0"/>
                <xsd:element ref="ns1:_ip_UnifiedCompliancePolicyUIAction" minOccurs="0"/>
                <xsd:element ref="ns3:MediaLengthInSeconds"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2d3d16d-9f26-4416-9c33-9c53dc4ef9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2" nillable="true" ma:displayName="Length (seconds)" ma:internalName="MediaLengthInSeconds" ma:readOnly="true">
      <xsd:simpleType>
        <xsd:restriction base="dms:Unknow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45c7e65-57ac-4a3a-b2a9-07c4eb3b731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8FEDA94-6246-4194-856C-856FD6DB1D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2d3d16d-9f26-4416-9c33-9c53dc4ef9fe"/>
    <ds:schemaRef ds:uri="745c7e65-57ac-4a3a-b2a9-07c4eb3b73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F370126-8CE1-47DE-BA03-90A22388BE3C}">
  <ds:schemaRefs>
    <ds:schemaRef ds:uri="http://purl.org/dc/terms/"/>
    <ds:schemaRef ds:uri="http://schemas.microsoft.com/office/2006/metadata/properties"/>
    <ds:schemaRef ds:uri="745c7e65-57ac-4a3a-b2a9-07c4eb3b7314"/>
    <ds:schemaRef ds:uri="http://purl.org/dc/elements/1.1/"/>
    <ds:schemaRef ds:uri="http://schemas.microsoft.com/office/2006/documentManagement/types"/>
    <ds:schemaRef ds:uri="e2d3d16d-9f26-4416-9c33-9c53dc4ef9fe"/>
    <ds:schemaRef ds:uri="http://schemas.microsoft.com/sharepoint/v3"/>
    <ds:schemaRef ds:uri="http://www.w3.org/XML/1998/namespace"/>
    <ds:schemaRef ds:uri="http://purl.org/dc/dcmitype/"/>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0147D619-4416-4D6C-8EC2-E20C211BF0F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TM03457496[[fn=Parallax]]</Template>
  <TotalTime>73645</TotalTime>
  <Words>1635</Words>
  <Application>Microsoft Office PowerPoint</Application>
  <PresentationFormat>On-screen Show (4:3)</PresentationFormat>
  <Paragraphs>123</Paragraphs>
  <Slides>26</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6" baseType="lpstr">
      <vt:lpstr>Arial</vt:lpstr>
      <vt:lpstr>Arial,Sans-Serif</vt:lpstr>
      <vt:lpstr>Calibri</vt:lpstr>
      <vt:lpstr>Corbel</vt:lpstr>
      <vt:lpstr>Times New Roman</vt:lpstr>
      <vt:lpstr>Utsaah</vt:lpstr>
      <vt:lpstr>Verdana</vt:lpstr>
      <vt:lpstr>Wingdings</vt:lpstr>
      <vt:lpstr>Parallax</vt:lpstr>
      <vt:lpstr>Acrobat Document</vt:lpstr>
      <vt:lpstr>   PRE-APPLICATION CONFERENCE: Part 3 of 4 topic: budget pitfalls MBDA Business Center Program  Notice of  funding opportunity announcement  MBDA-OBD-2022-2007282 May 10, 2022 2:00 – 3:00pm EsT   </vt:lpstr>
      <vt:lpstr>Teleconference Protocol </vt:lpstr>
      <vt:lpstr>Overview </vt:lpstr>
      <vt:lpstr>Important Dates  </vt:lpstr>
      <vt:lpstr> MBDA Strategic Alignment</vt:lpstr>
      <vt:lpstr>Program Authority  </vt:lpstr>
      <vt:lpstr>What are some of the Common Mistakes &amp;  Budget Pitfalls?</vt:lpstr>
      <vt:lpstr>What are the Standard Application Forms?</vt:lpstr>
      <vt:lpstr>What is the SF-424 and Why Do I Need to Complete and Sign this Form?</vt:lpstr>
      <vt:lpstr>SF-424</vt:lpstr>
      <vt:lpstr>SF-424A</vt:lpstr>
      <vt:lpstr>SF-424A</vt:lpstr>
      <vt:lpstr>What is a Signed SF-424B</vt:lpstr>
      <vt:lpstr>SF-424B</vt:lpstr>
      <vt:lpstr>What exactly is the Signed Commerce Department CD-511?</vt:lpstr>
      <vt:lpstr>Sample CD-511</vt:lpstr>
      <vt:lpstr>SF-LLL – Disclosure of Lobbying Activities</vt:lpstr>
      <vt:lpstr>What’s involved with the Budget Narrative?</vt:lpstr>
      <vt:lpstr>What are the Required Travel Items?</vt:lpstr>
      <vt:lpstr>What is an  Indirect Cost Rate Agreement?  </vt:lpstr>
      <vt:lpstr>What are the Format Requirements?</vt:lpstr>
      <vt:lpstr>What is the Unique Entity Identifier and System for  Award Management (SAM)</vt:lpstr>
      <vt:lpstr>Award Information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Jileen Hohle</dc:creator>
  <cp:lastModifiedBy>Chambers, Nakita (Federal)</cp:lastModifiedBy>
  <cp:revision>284</cp:revision>
  <cp:lastPrinted>2016-05-17T20:15:38Z</cp:lastPrinted>
  <dcterms:created xsi:type="dcterms:W3CDTF">2012-08-22T19:45:22Z</dcterms:created>
  <dcterms:modified xsi:type="dcterms:W3CDTF">2022-05-11T14:20:24Z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0x0101003A3A1326B6F167458AEF8FAAC882658A</vt:lpwstr>
  </property>
</Properties>
</file>