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38"/>
  </p:notesMasterIdLst>
  <p:handoutMasterIdLst>
    <p:handoutMasterId r:id="rId39"/>
  </p:handoutMasterIdLst>
  <p:sldIdLst>
    <p:sldId id="256" r:id="rId5"/>
    <p:sldId id="264" r:id="rId6"/>
    <p:sldId id="257" r:id="rId7"/>
    <p:sldId id="395" r:id="rId8"/>
    <p:sldId id="343" r:id="rId9"/>
    <p:sldId id="326" r:id="rId10"/>
    <p:sldId id="369" r:id="rId11"/>
    <p:sldId id="387" r:id="rId12"/>
    <p:sldId id="378" r:id="rId13"/>
    <p:sldId id="379" r:id="rId14"/>
    <p:sldId id="382" r:id="rId15"/>
    <p:sldId id="380" r:id="rId16"/>
    <p:sldId id="383" r:id="rId17"/>
    <p:sldId id="381" r:id="rId18"/>
    <p:sldId id="384" r:id="rId19"/>
    <p:sldId id="390" r:id="rId20"/>
    <p:sldId id="386" r:id="rId21"/>
    <p:sldId id="388" r:id="rId22"/>
    <p:sldId id="389" r:id="rId23"/>
    <p:sldId id="391" r:id="rId24"/>
    <p:sldId id="392" r:id="rId25"/>
    <p:sldId id="393" r:id="rId26"/>
    <p:sldId id="394" r:id="rId27"/>
    <p:sldId id="396" r:id="rId28"/>
    <p:sldId id="397" r:id="rId29"/>
    <p:sldId id="399" r:id="rId30"/>
    <p:sldId id="400" r:id="rId31"/>
    <p:sldId id="401" r:id="rId32"/>
    <p:sldId id="402" r:id="rId33"/>
    <p:sldId id="403" r:id="rId34"/>
    <p:sldId id="296" r:id="rId35"/>
    <p:sldId id="377" r:id="rId36"/>
    <p:sldId id="376"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CC812F-3D91-E503-2206-40BC6023AA2A}" name="Pasternak, Sharone (Detailee)" initials="PS(" userId="S::SPasternak@doc.gov::2fe95e50-1fdb-47d7-a9a1-e81b063a94fa" providerId="AD"/>
  <p188:author id="{4A1B167D-A659-C35B-3C8C-4974F2311CBE}" name="Pauli, Danae (Federal)" initials="P(" userId="S::dpauli@doc.gov::d679b114-51fe-468a-b06b-922e6c406cd2" providerId="AD"/>
  <p188:author id="{E940C7BA-1EF1-F821-66F3-E1ADD474E8B7}" name="Licht, Jeremy (Federal)" initials="L(" userId="S::jlicht@doc.gov::77471547-5b49-4af7-9b48-e1041de4f72c"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66"/>
    <a:srgbClr val="0060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148E7-A62F-7D33-4FB4-FDFFE0EFFE9D}" v="13" dt="2022-05-26T15:49:46.439"/>
    <p1510:client id="{82565388-75B9-478B-8F8A-412BCDC9D2D6}" v="2" dt="2022-05-26T07:50:12.026"/>
    <p1510:client id="{9102FB0D-73BA-45BE-85A3-9749207B0B77}" v="1" dt="2022-05-26T15:58:28.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0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EEE5C3-2B1A-449C-9B77-C9A8D6CF22AA}" type="datetimeFigureOut">
              <a:rPr lang="en-US" smtClean="0"/>
              <a:t>5/26/2022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A46689E-5EFD-4874-9289-FC892A62B6E9}" type="datetimeFigureOut">
              <a:rPr lang="en-US" smtClean="0"/>
              <a:t>5/26/2022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6021F-123E-47B4-A079-D673F4AE8B1E}" type="slidenum">
              <a:rPr lang="en-US" smtClean="0"/>
              <a:t>4</a:t>
            </a:fld>
            <a:endParaRPr lang="en-US"/>
          </a:p>
        </p:txBody>
      </p:sp>
    </p:spTree>
    <p:extLst>
      <p:ext uri="{BB962C8B-B14F-4D97-AF65-F5344CB8AC3E}">
        <p14:creationId xmlns:p14="http://schemas.microsoft.com/office/powerpoint/2010/main" val="419176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97379" indent="-3057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2648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1806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09642"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8313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5663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3012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362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DEF197B-EE4D-45CA-84EA-6E6AABDFC52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387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6021F-123E-47B4-A079-D673F4AE8B1E}" type="slidenum">
              <a:rPr lang="en-US" smtClean="0"/>
              <a:t>28</a:t>
            </a:fld>
            <a:endParaRPr lang="en-US"/>
          </a:p>
        </p:txBody>
      </p:sp>
    </p:spTree>
    <p:extLst>
      <p:ext uri="{BB962C8B-B14F-4D97-AF65-F5344CB8AC3E}">
        <p14:creationId xmlns:p14="http://schemas.microsoft.com/office/powerpoint/2010/main" val="3983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5/26/2022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5/26/2022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5/26/2022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5/26/2022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5/26/2022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5/26/2022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5/26/2022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bda.gov/"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mailto:nchambers@mbda.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illustrations/elephant-proboscis-shield-reminder-27990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sz="1600">
                <a:latin typeface="Times New Roman"/>
                <a:cs typeface="Times New Roman"/>
              </a:rPr>
            </a:br>
            <a:br>
              <a:rPr lang="en-US" sz="1600">
                <a:latin typeface="Times New Roman"/>
                <a:cs typeface="Times New Roman"/>
              </a:rPr>
            </a:br>
            <a:br>
              <a:rPr lang="en-US" sz="1600">
                <a:latin typeface="Times New Roman"/>
                <a:cs typeface="Times New Roman"/>
              </a:rPr>
            </a:br>
            <a:r>
              <a:rPr lang="en-US" sz="1600">
                <a:latin typeface="Times New Roman"/>
                <a:cs typeface="Times New Roman"/>
              </a:rPr>
              <a:t>PRE-APPLICATION CONFERENCE: part 3 (final session)</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topic: budget pitfalls and measuring success</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MBDA access to capital: innovative finance </a:t>
            </a:r>
            <a:br>
              <a:rPr lang="en-US" sz="1600">
                <a:latin typeface="Times New Roman"/>
                <a:cs typeface="Times New Roman"/>
              </a:rPr>
            </a:br>
            <a:r>
              <a:rPr lang="en-US" sz="1600">
                <a:latin typeface="Times New Roman"/>
                <a:cs typeface="Times New Roman"/>
              </a:rPr>
              <a:t>Notice of  funding opportunity announcement </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MBDA-OBD-2022-2007329</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May 26, 2022</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2:00 – 3:00pm EDT</a:t>
            </a:r>
            <a:br>
              <a:rPr lang="en-US" sz="1600">
                <a:latin typeface="Times New Roman" panose="02020603050405020304" pitchFamily="18" charset="0"/>
                <a:cs typeface="Times New Roman" panose="02020603050405020304" pitchFamily="18" charset="0"/>
              </a:rPr>
            </a:br>
            <a:br>
              <a:rPr lang="en-US">
                <a:latin typeface="Times New Roman" panose="02020603050405020304" pitchFamily="18" charset="0"/>
                <a:cs typeface="Times New Roman" panose="02020603050405020304" pitchFamily="18" charset="0"/>
              </a:rPr>
            </a:br>
            <a:br>
              <a:rPr lang="en-US" sz="1800">
                <a:latin typeface="Times New Roman" panose="02020603050405020304" pitchFamily="18" charset="0"/>
                <a:cs typeface="Times New Roman" panose="02020603050405020304" pitchFamily="18" charset="0"/>
              </a:rPr>
            </a:b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DC0CBF05-26DD-6279-ABE4-24E81A966ABD}"/>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is the SF-424 and Why Do I Need to Complete and Sign this Form?</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B52489FA-65ED-4CFA-03A9-19CD16D211EC}"/>
              </a:ext>
            </a:extLst>
          </p:cNvPr>
          <p:cNvSpPr>
            <a:spLocks noGrp="1"/>
          </p:cNvSpPr>
          <p:nvPr>
            <p:ph idx="1"/>
          </p:nvPr>
        </p:nvSpPr>
        <p:spPr>
          <a:xfrm>
            <a:off x="3837829" y="685801"/>
            <a:ext cx="4789439" cy="5105400"/>
          </a:xfrm>
        </p:spPr>
        <p:txBody>
          <a:bodyPr vert="horz" lIns="91440" tIns="45720" rIns="91440" bIns="45720" rtlCol="0" anchor="ctr">
            <a:noAutofit/>
          </a:bodyPr>
          <a:lstStyle/>
          <a:p>
            <a:r>
              <a:rPr lang="en-US" sz="3600" b="1">
                <a:latin typeface="Times New Roman" panose="02020603050405020304" pitchFamily="18" charset="0"/>
                <a:cs typeface="Times New Roman" panose="02020603050405020304" pitchFamily="18" charset="0"/>
              </a:rPr>
              <a:t>Must be signed by the Authorized Representative. </a:t>
            </a:r>
          </a:p>
          <a:p>
            <a:r>
              <a:rPr lang="en-US" sz="3600" b="1">
                <a:latin typeface="Times New Roman" panose="02020603050405020304" pitchFamily="18" charset="0"/>
                <a:cs typeface="Times New Roman" panose="02020603050405020304" pitchFamily="18" charset="0"/>
              </a:rPr>
              <a:t>Electronic signatures submitted through Grants.gov satisfy this requirement. One form will cover all funding periods.</a:t>
            </a:r>
          </a:p>
        </p:txBody>
      </p:sp>
    </p:spTree>
    <p:extLst>
      <p:ext uri="{BB962C8B-B14F-4D97-AF65-F5344CB8AC3E}">
        <p14:creationId xmlns:p14="http://schemas.microsoft.com/office/powerpoint/2010/main" val="89383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604AC-9DC6-14C5-A19F-3DF1380431B1}"/>
              </a:ext>
            </a:extLst>
          </p:cNvPr>
          <p:cNvSpPr>
            <a:spLocks noGrp="1"/>
          </p:cNvSpPr>
          <p:nvPr>
            <p:ph type="title"/>
          </p:nvPr>
        </p:nvSpPr>
        <p:spPr/>
        <p:txBody>
          <a:bodyPr>
            <a:normAutofit/>
          </a:bodyPr>
          <a:lstStyle/>
          <a:p>
            <a:pPr algn="l"/>
            <a:r>
              <a:rPr lang="en-US" sz="4000">
                <a:solidFill>
                  <a:schemeClr val="bg1"/>
                </a:solidFill>
                <a:latin typeface="Times New Roman" panose="02020603050405020304" pitchFamily="18" charset="0"/>
                <a:cs typeface="Times New Roman" panose="02020603050405020304" pitchFamily="18" charset="0"/>
              </a:rPr>
              <a:t>SF-424</a:t>
            </a:r>
          </a:p>
        </p:txBody>
      </p:sp>
      <p:graphicFrame>
        <p:nvGraphicFramePr>
          <p:cNvPr id="4" name="Content Placeholder 3">
            <a:extLst>
              <a:ext uri="{FF2B5EF4-FFF2-40B4-BE49-F238E27FC236}">
                <a16:creationId xmlns:a16="http://schemas.microsoft.com/office/drawing/2014/main" id="{EF6BDE38-69D9-6AE6-F3B3-5B54BA8B7BD1}"/>
              </a:ext>
            </a:extLst>
          </p:cNvPr>
          <p:cNvGraphicFramePr>
            <a:graphicFrameLocks noGrp="1" noChangeAspect="1"/>
          </p:cNvGraphicFramePr>
          <p:nvPr>
            <p:ph idx="1"/>
            <p:extLst>
              <p:ext uri="{D42A27DB-BD31-4B8C-83A1-F6EECF244321}">
                <p14:modId xmlns:p14="http://schemas.microsoft.com/office/powerpoint/2010/main" val="4122734263"/>
              </p:ext>
            </p:extLst>
          </p:nvPr>
        </p:nvGraphicFramePr>
        <p:xfrm>
          <a:off x="924206" y="1555423"/>
          <a:ext cx="6674178" cy="4760536"/>
        </p:xfrm>
        <a:graphic>
          <a:graphicData uri="http://schemas.openxmlformats.org/presentationml/2006/ole">
            <mc:AlternateContent xmlns:mc="http://schemas.openxmlformats.org/markup-compatibility/2006">
              <mc:Choice xmlns:v="urn:schemas-microsoft-com:vml" Requires="v">
                <p:oleObj spid="_x0000_s1026"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EF6BDE38-69D9-6AE6-F3B3-5B54BA8B7BD1}"/>
                          </a:ext>
                        </a:extLst>
                      </p:cNvPr>
                      <p:cNvPicPr/>
                      <p:nvPr/>
                    </p:nvPicPr>
                    <p:blipFill>
                      <a:blip r:embed="rId4"/>
                      <a:stretch>
                        <a:fillRect/>
                      </a:stretch>
                    </p:blipFill>
                    <p:spPr>
                      <a:xfrm>
                        <a:off x="924206" y="1555423"/>
                        <a:ext cx="6674178" cy="4760536"/>
                      </a:xfrm>
                      <a:prstGeom prst="rect">
                        <a:avLst/>
                      </a:prstGeom>
                    </p:spPr>
                  </p:pic>
                </p:oleObj>
              </mc:Fallback>
            </mc:AlternateContent>
          </a:graphicData>
        </a:graphic>
      </p:graphicFrame>
    </p:spTree>
    <p:extLst>
      <p:ext uri="{BB962C8B-B14F-4D97-AF65-F5344CB8AC3E}">
        <p14:creationId xmlns:p14="http://schemas.microsoft.com/office/powerpoint/2010/main" val="56659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a:extLst>
              <a:ext uri="{FF2B5EF4-FFF2-40B4-BE49-F238E27FC236}">
                <a16:creationId xmlns:a16="http://schemas.microsoft.com/office/drawing/2014/main" id="{FDDF7CCB-FF3D-1CD9-BBB1-28FC49629030}"/>
              </a:ext>
            </a:extLst>
          </p:cNvPr>
          <p:cNvSpPr>
            <a:spLocks noGrp="1"/>
          </p:cNvSpPr>
          <p:nvPr>
            <p:ph type="title"/>
          </p:nvPr>
        </p:nvSpPr>
        <p:spPr>
          <a:xfrm>
            <a:off x="3637803" y="1396180"/>
            <a:ext cx="5023596" cy="3842570"/>
          </a:xfrm>
        </p:spPr>
        <p:txBody>
          <a:bodyPr vert="horz" lIns="91440" tIns="45720" rIns="91440" bIns="45720" rtlCol="0" anchor="ctr">
            <a:normAutofit/>
          </a:bodyPr>
          <a:lstStyle/>
          <a:p>
            <a:pPr algn="l"/>
            <a:r>
              <a:rPr lang="en-US" sz="6000" b="1">
                <a:latin typeface="Times New Roman" panose="02020603050405020304" pitchFamily="18" charset="0"/>
                <a:cs typeface="Times New Roman" panose="02020603050405020304" pitchFamily="18" charset="0"/>
              </a:rPr>
              <a:t>SF-424A</a:t>
            </a:r>
          </a:p>
        </p:txBody>
      </p:sp>
      <p:sp>
        <p:nvSpPr>
          <p:cNvPr id="2" name="Content Placeholder 1">
            <a:extLst>
              <a:ext uri="{FF2B5EF4-FFF2-40B4-BE49-F238E27FC236}">
                <a16:creationId xmlns:a16="http://schemas.microsoft.com/office/drawing/2014/main" id="{BECD92F4-55FC-E052-A977-03476545A85C}"/>
              </a:ext>
            </a:extLst>
          </p:cNvPr>
          <p:cNvSpPr>
            <a:spLocks noGrp="1"/>
          </p:cNvSpPr>
          <p:nvPr>
            <p:ph idx="1"/>
          </p:nvPr>
        </p:nvSpPr>
        <p:spPr>
          <a:xfrm>
            <a:off x="482600" y="1396180"/>
            <a:ext cx="1898637" cy="3842569"/>
          </a:xfrm>
        </p:spPr>
        <p:txBody>
          <a:bodyPr vert="horz" lIns="91440" tIns="45720" rIns="91440" bIns="45720" rtlCol="0" anchor="ctr">
            <a:normAutofit/>
          </a:bodyPr>
          <a:lstStyle/>
          <a:p>
            <a:pPr marL="0" indent="0" algn="r">
              <a:buNone/>
            </a:pPr>
            <a:r>
              <a:rPr lang="en-US" sz="2100" b="1">
                <a:solidFill>
                  <a:srgbClr val="FFFFFF"/>
                </a:solidFill>
                <a:latin typeface="Times New Roman" panose="02020603050405020304" pitchFamily="18" charset="0"/>
                <a:cs typeface="Times New Roman" panose="02020603050405020304" pitchFamily="18" charset="0"/>
              </a:rPr>
              <a:t>Can you explain the </a:t>
            </a:r>
          </a:p>
          <a:p>
            <a:pPr marL="0" indent="0" algn="r">
              <a:buNone/>
            </a:pPr>
            <a:r>
              <a:rPr lang="en-US" sz="2100" b="1">
                <a:solidFill>
                  <a:srgbClr val="FFFFFF"/>
                </a:solidFill>
                <a:latin typeface="Times New Roman" panose="02020603050405020304" pitchFamily="18" charset="0"/>
                <a:cs typeface="Times New Roman" panose="02020603050405020304" pitchFamily="18" charset="0"/>
              </a:rPr>
              <a:t>Budget Information: Non-Construction Programs and why it MUST be submitted for all budget periods?</a:t>
            </a:r>
          </a:p>
        </p:txBody>
      </p:sp>
    </p:spTree>
    <p:extLst>
      <p:ext uri="{BB962C8B-B14F-4D97-AF65-F5344CB8AC3E}">
        <p14:creationId xmlns:p14="http://schemas.microsoft.com/office/powerpoint/2010/main" val="353309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F046B5-6894-8B73-DBE7-1D0DA3C8A11F}"/>
              </a:ext>
            </a:extLst>
          </p:cNvPr>
          <p:cNvSpPr>
            <a:spLocks noGrp="1"/>
          </p:cNvSpPr>
          <p:nvPr>
            <p:ph type="title"/>
          </p:nvPr>
        </p:nvSpPr>
        <p:spPr/>
        <p:txBody>
          <a:bodyPr>
            <a:normAutofit/>
          </a:bodyPr>
          <a:lstStyle/>
          <a:p>
            <a:pPr algn="l"/>
            <a:r>
              <a:rPr lang="en-US" sz="4000" b="1">
                <a:solidFill>
                  <a:schemeClr val="bg1"/>
                </a:solidFill>
                <a:latin typeface="Times New Roman" panose="02020603050405020304" pitchFamily="18" charset="0"/>
                <a:cs typeface="Times New Roman" panose="02020603050405020304" pitchFamily="18" charset="0"/>
              </a:rPr>
              <a:t>SF-424A</a:t>
            </a:r>
          </a:p>
        </p:txBody>
      </p:sp>
      <p:graphicFrame>
        <p:nvGraphicFramePr>
          <p:cNvPr id="4" name="Content Placeholder 3">
            <a:extLst>
              <a:ext uri="{FF2B5EF4-FFF2-40B4-BE49-F238E27FC236}">
                <a16:creationId xmlns:a16="http://schemas.microsoft.com/office/drawing/2014/main" id="{B9317851-68D9-DFBA-ACDE-4D1AD7811AA8}"/>
              </a:ext>
            </a:extLst>
          </p:cNvPr>
          <p:cNvGraphicFramePr>
            <a:graphicFrameLocks noGrp="1" noChangeAspect="1"/>
          </p:cNvGraphicFramePr>
          <p:nvPr>
            <p:ph idx="1"/>
            <p:extLst>
              <p:ext uri="{D42A27DB-BD31-4B8C-83A1-F6EECF244321}">
                <p14:modId xmlns:p14="http://schemas.microsoft.com/office/powerpoint/2010/main" val="1949734783"/>
              </p:ext>
            </p:extLst>
          </p:nvPr>
        </p:nvGraphicFramePr>
        <p:xfrm>
          <a:off x="697585" y="1555423"/>
          <a:ext cx="7762592" cy="4760536"/>
        </p:xfrm>
        <a:graphic>
          <a:graphicData uri="http://schemas.openxmlformats.org/presentationml/2006/ole">
            <mc:AlternateContent xmlns:mc="http://schemas.openxmlformats.org/markup-compatibility/2006">
              <mc:Choice xmlns:v="urn:schemas-microsoft-com:vml" Requires="v">
                <p:oleObj spid="_x0000_s2050" name="Acrobat Document" r:id="rId3" imgW="6035040" imgH="4663299" progId="Acrobat.Document.DC">
                  <p:embed/>
                </p:oleObj>
              </mc:Choice>
              <mc:Fallback>
                <p:oleObj name="Acrobat Document" r:id="rId3" imgW="6035040" imgH="4663299" progId="Acrobat.Document.DC">
                  <p:embed/>
                  <p:pic>
                    <p:nvPicPr>
                      <p:cNvPr id="4" name="Content Placeholder 3">
                        <a:extLst>
                          <a:ext uri="{FF2B5EF4-FFF2-40B4-BE49-F238E27FC236}">
                            <a16:creationId xmlns:a16="http://schemas.microsoft.com/office/drawing/2014/main" id="{B9317851-68D9-DFBA-ACDE-4D1AD7811AA8}"/>
                          </a:ext>
                        </a:extLst>
                      </p:cNvPr>
                      <p:cNvPicPr/>
                      <p:nvPr/>
                    </p:nvPicPr>
                    <p:blipFill>
                      <a:blip r:embed="rId4"/>
                      <a:stretch>
                        <a:fillRect/>
                      </a:stretch>
                    </p:blipFill>
                    <p:spPr>
                      <a:xfrm>
                        <a:off x="697585" y="1555423"/>
                        <a:ext cx="7762592" cy="4760536"/>
                      </a:xfrm>
                      <a:prstGeom prst="rect">
                        <a:avLst/>
                      </a:prstGeom>
                    </p:spPr>
                  </p:pic>
                </p:oleObj>
              </mc:Fallback>
            </mc:AlternateContent>
          </a:graphicData>
        </a:graphic>
      </p:graphicFrame>
    </p:spTree>
    <p:extLst>
      <p:ext uri="{BB962C8B-B14F-4D97-AF65-F5344CB8AC3E}">
        <p14:creationId xmlns:p14="http://schemas.microsoft.com/office/powerpoint/2010/main" val="367963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52F1C54-DDD4-784F-9198-BB94373774DD}"/>
              </a:ext>
            </a:extLst>
          </p:cNvPr>
          <p:cNvSpPr>
            <a:spLocks noGrp="1"/>
          </p:cNvSpPr>
          <p:nvPr>
            <p:ph type="title"/>
          </p:nvPr>
        </p:nvSpPr>
        <p:spPr>
          <a:xfrm>
            <a:off x="276233" y="421852"/>
            <a:ext cx="2057400" cy="5105400"/>
          </a:xfrm>
        </p:spPr>
        <p:txBody>
          <a:bodyPr vert="horz" lIns="91440" tIns="45720" rIns="91440" bIns="45720" rtlCol="0" anchor="ctr">
            <a:normAutofit/>
          </a:bodyPr>
          <a:lstStyle/>
          <a:p>
            <a:pPr algn="l"/>
            <a:r>
              <a:rPr lang="en-US" sz="3600" b="1">
                <a:solidFill>
                  <a:srgbClr val="FFFFFF"/>
                </a:solidFill>
                <a:latin typeface="Times New Roman"/>
                <a:cs typeface="Times New Roman"/>
              </a:rPr>
              <a:t>What is a</a:t>
            </a:r>
            <a:br>
              <a:rPr lang="en-US" sz="3600" b="1">
                <a:latin typeface="Times New Roman" panose="02020603050405020304" pitchFamily="18" charset="0"/>
                <a:cs typeface="Times New Roman" panose="02020603050405020304" pitchFamily="18" charset="0"/>
              </a:rPr>
            </a:br>
            <a:r>
              <a:rPr lang="en-US" sz="3600" b="1">
                <a:solidFill>
                  <a:srgbClr val="FFFFFF"/>
                </a:solidFill>
                <a:latin typeface="Times New Roman"/>
                <a:cs typeface="Times New Roman"/>
              </a:rPr>
              <a:t>Signed SF-424B?</a:t>
            </a:r>
            <a:endParaRPr lang="en-US" sz="3600" b="1">
              <a:solidFill>
                <a:srgbClr val="FFFFFF"/>
              </a:solidFill>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68ACC3F1-E60A-0B51-8B5C-6243A91E6BB4}"/>
              </a:ext>
            </a:extLst>
          </p:cNvPr>
          <p:cNvSpPr>
            <a:spLocks noGrp="1"/>
          </p:cNvSpPr>
          <p:nvPr>
            <p:ph idx="1"/>
          </p:nvPr>
        </p:nvSpPr>
        <p:spPr>
          <a:xfrm>
            <a:off x="3837829" y="685801"/>
            <a:ext cx="4789439" cy="5724426"/>
          </a:xfrm>
        </p:spPr>
        <p:txBody>
          <a:bodyPr vert="horz" lIns="91440" tIns="45720" rIns="91440" bIns="45720" rtlCol="0" anchor="ctr">
            <a:normAutofit/>
          </a:bodyPr>
          <a:lstStyle/>
          <a:p>
            <a:r>
              <a:rPr lang="en-US" sz="3200">
                <a:latin typeface="Times New Roman" panose="02020603050405020304" pitchFamily="18" charset="0"/>
                <a:cs typeface="Times New Roman" panose="02020603050405020304" pitchFamily="18" charset="0"/>
              </a:rPr>
              <a:t>Assurances for Non-Construction Programs. Budget Narrative must be completed and submitted for all non-construction applications. Must be signed by the Authorized Representative.</a:t>
            </a:r>
          </a:p>
        </p:txBody>
      </p:sp>
    </p:spTree>
    <p:extLst>
      <p:ext uri="{BB962C8B-B14F-4D97-AF65-F5344CB8AC3E}">
        <p14:creationId xmlns:p14="http://schemas.microsoft.com/office/powerpoint/2010/main" val="403770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26DE9-A447-4A6E-F684-D99B4A24A9C6}"/>
              </a:ext>
            </a:extLst>
          </p:cNvPr>
          <p:cNvSpPr>
            <a:spLocks noGrp="1"/>
          </p:cNvSpPr>
          <p:nvPr>
            <p:ph type="title"/>
          </p:nvPr>
        </p:nvSpPr>
        <p:spPr/>
        <p:txBody>
          <a:bodyPr>
            <a:normAutofit/>
          </a:bodyPr>
          <a:lstStyle/>
          <a:p>
            <a:pPr algn="l"/>
            <a:r>
              <a:rPr lang="en-US" sz="4000" b="1">
                <a:solidFill>
                  <a:schemeClr val="bg1"/>
                </a:solidFill>
                <a:latin typeface="Times New Roman" panose="02020603050405020304" pitchFamily="18" charset="0"/>
                <a:cs typeface="Times New Roman" panose="02020603050405020304" pitchFamily="18" charset="0"/>
              </a:rPr>
              <a:t>SF-424B</a:t>
            </a:r>
          </a:p>
        </p:txBody>
      </p:sp>
      <p:graphicFrame>
        <p:nvGraphicFramePr>
          <p:cNvPr id="4" name="Content Placeholder 3">
            <a:extLst>
              <a:ext uri="{FF2B5EF4-FFF2-40B4-BE49-F238E27FC236}">
                <a16:creationId xmlns:a16="http://schemas.microsoft.com/office/drawing/2014/main" id="{582B8B81-861F-227E-29E6-DDBF0108BFFB}"/>
              </a:ext>
            </a:extLst>
          </p:cNvPr>
          <p:cNvGraphicFramePr>
            <a:graphicFrameLocks noGrp="1" noChangeAspect="1"/>
          </p:cNvGraphicFramePr>
          <p:nvPr>
            <p:ph idx="1"/>
            <p:extLst>
              <p:ext uri="{D42A27DB-BD31-4B8C-83A1-F6EECF244321}">
                <p14:modId xmlns:p14="http://schemas.microsoft.com/office/powerpoint/2010/main" val="3685780526"/>
              </p:ext>
            </p:extLst>
          </p:nvPr>
        </p:nvGraphicFramePr>
        <p:xfrm>
          <a:off x="924206" y="1611984"/>
          <a:ext cx="7465650" cy="4675694"/>
        </p:xfrm>
        <a:graphic>
          <a:graphicData uri="http://schemas.openxmlformats.org/presentationml/2006/ole">
            <mc:AlternateContent xmlns:mc="http://schemas.openxmlformats.org/markup-compatibility/2006">
              <mc:Choice xmlns:v="urn:schemas-microsoft-com:vml" Requires="v">
                <p:oleObj spid="_x0000_s3074"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582B8B81-861F-227E-29E6-DDBF0108BFFB}"/>
                          </a:ext>
                        </a:extLst>
                      </p:cNvPr>
                      <p:cNvPicPr/>
                      <p:nvPr/>
                    </p:nvPicPr>
                    <p:blipFill>
                      <a:blip r:embed="rId4"/>
                      <a:stretch>
                        <a:fillRect/>
                      </a:stretch>
                    </p:blipFill>
                    <p:spPr>
                      <a:xfrm>
                        <a:off x="924206" y="1611984"/>
                        <a:ext cx="7465650" cy="4675694"/>
                      </a:xfrm>
                      <a:prstGeom prst="rect">
                        <a:avLst/>
                      </a:prstGeom>
                    </p:spPr>
                  </p:pic>
                </p:oleObj>
              </mc:Fallback>
            </mc:AlternateContent>
          </a:graphicData>
        </a:graphic>
      </p:graphicFrame>
    </p:spTree>
    <p:extLst>
      <p:ext uri="{BB962C8B-B14F-4D97-AF65-F5344CB8AC3E}">
        <p14:creationId xmlns:p14="http://schemas.microsoft.com/office/powerpoint/2010/main" val="198495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89488B60-4608-5800-736F-F159DE67FB55}"/>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exactly is the Signed Commerce</a:t>
            </a:r>
            <a:br>
              <a:rPr lang="en-US" sz="2800" b="1">
                <a:solidFill>
                  <a:srgbClr val="FFFFFF"/>
                </a:solidFill>
                <a:latin typeface="Times New Roman" panose="02020603050405020304" pitchFamily="18" charset="0"/>
                <a:cs typeface="Times New Roman" panose="02020603050405020304" pitchFamily="18" charset="0"/>
              </a:rPr>
            </a:br>
            <a:r>
              <a:rPr lang="en-US" sz="2800" b="1">
                <a:solidFill>
                  <a:srgbClr val="FFFFFF"/>
                </a:solidFill>
                <a:latin typeface="Times New Roman" panose="02020603050405020304" pitchFamily="18" charset="0"/>
                <a:cs typeface="Times New Roman" panose="02020603050405020304" pitchFamily="18" charset="0"/>
              </a:rPr>
              <a:t>Department CD-511?</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9F02865-999D-4280-A2C7-B257D57BAD1A}"/>
              </a:ext>
            </a:extLst>
          </p:cNvPr>
          <p:cNvSpPr>
            <a:spLocks noGrp="1"/>
          </p:cNvSpPr>
          <p:nvPr>
            <p:ph idx="1"/>
          </p:nvPr>
        </p:nvSpPr>
        <p:spPr>
          <a:xfrm>
            <a:off x="3837829" y="685801"/>
            <a:ext cx="4789439" cy="5105400"/>
          </a:xfrm>
        </p:spPr>
        <p:txBody>
          <a:bodyPr vert="horz" lIns="91440" tIns="45720" rIns="91440" bIns="45720" rtlCol="0" anchor="ctr">
            <a:normAutofit lnSpcReduction="10000"/>
          </a:bodyPr>
          <a:lstStyle/>
          <a:p>
            <a:r>
              <a:rPr lang="en-US" sz="3200">
                <a:latin typeface="Times New Roman" panose="02020603050405020304" pitchFamily="18" charset="0"/>
                <a:cs typeface="Times New Roman" panose="02020603050405020304" pitchFamily="18" charset="0"/>
              </a:rPr>
              <a:t>This is a Certification Regarding Lobbying. It is also, a Certification regarding debarment, suspension, and other responsibility matters, drug free workplace requirements, and lobbying. It </a:t>
            </a:r>
            <a:r>
              <a:rPr lang="en-US" sz="3200" b="1" u="sng">
                <a:latin typeface="Times New Roman" panose="02020603050405020304" pitchFamily="18" charset="0"/>
                <a:cs typeface="Times New Roman" panose="02020603050405020304" pitchFamily="18" charset="0"/>
              </a:rPr>
              <a:t>MUST</a:t>
            </a:r>
            <a:r>
              <a:rPr lang="en-US" sz="3200">
                <a:latin typeface="Times New Roman" panose="02020603050405020304" pitchFamily="18" charset="0"/>
                <a:cs typeface="Times New Roman" panose="02020603050405020304" pitchFamily="18" charset="0"/>
              </a:rPr>
              <a:t> be signed by the Authorized Representative.</a:t>
            </a:r>
          </a:p>
        </p:txBody>
      </p:sp>
    </p:spTree>
    <p:extLst>
      <p:ext uri="{BB962C8B-B14F-4D97-AF65-F5344CB8AC3E}">
        <p14:creationId xmlns:p14="http://schemas.microsoft.com/office/powerpoint/2010/main" val="360514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880D2-BF30-5D3F-F797-D651818007F9}"/>
              </a:ext>
            </a:extLst>
          </p:cNvPr>
          <p:cNvSpPr>
            <a:spLocks noGrp="1"/>
          </p:cNvSpPr>
          <p:nvPr>
            <p:ph type="title"/>
          </p:nvPr>
        </p:nvSpPr>
        <p:spPr/>
        <p:txBody>
          <a:bodyPr>
            <a:normAutofit/>
          </a:bodyPr>
          <a:lstStyle/>
          <a:p>
            <a:pPr algn="l"/>
            <a:r>
              <a:rPr lang="en-US" sz="4000" b="1">
                <a:solidFill>
                  <a:schemeClr val="bg1"/>
                </a:solidFill>
                <a:latin typeface="Times New Roman" panose="02020603050405020304" pitchFamily="18" charset="0"/>
                <a:cs typeface="Times New Roman" panose="02020603050405020304" pitchFamily="18" charset="0"/>
              </a:rPr>
              <a:t>Sample CD-511</a:t>
            </a:r>
          </a:p>
        </p:txBody>
      </p:sp>
      <p:graphicFrame>
        <p:nvGraphicFramePr>
          <p:cNvPr id="4" name="Content Placeholder 3">
            <a:extLst>
              <a:ext uri="{FF2B5EF4-FFF2-40B4-BE49-F238E27FC236}">
                <a16:creationId xmlns:a16="http://schemas.microsoft.com/office/drawing/2014/main" id="{C9A2FAD7-EDAE-9478-036E-5370CE896974}"/>
              </a:ext>
            </a:extLst>
          </p:cNvPr>
          <p:cNvGraphicFramePr>
            <a:graphicFrameLocks noGrp="1" noChangeAspect="1"/>
          </p:cNvGraphicFramePr>
          <p:nvPr>
            <p:ph idx="1"/>
            <p:extLst>
              <p:ext uri="{D42A27DB-BD31-4B8C-83A1-F6EECF244321}">
                <p14:modId xmlns:p14="http://schemas.microsoft.com/office/powerpoint/2010/main" val="1061914954"/>
              </p:ext>
            </p:extLst>
          </p:nvPr>
        </p:nvGraphicFramePr>
        <p:xfrm>
          <a:off x="1244337" y="1593130"/>
          <a:ext cx="6372520" cy="4685122"/>
        </p:xfrm>
        <a:graphic>
          <a:graphicData uri="http://schemas.openxmlformats.org/presentationml/2006/ole">
            <mc:AlternateContent xmlns:mc="http://schemas.openxmlformats.org/markup-compatibility/2006">
              <mc:Choice xmlns:v="urn:schemas-microsoft-com:vml" Requires="v">
                <p:oleObj spid="_x0000_s4098"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C9A2FAD7-EDAE-9478-036E-5370CE896974}"/>
                          </a:ext>
                        </a:extLst>
                      </p:cNvPr>
                      <p:cNvPicPr/>
                      <p:nvPr/>
                    </p:nvPicPr>
                    <p:blipFill>
                      <a:blip r:embed="rId4"/>
                      <a:stretch>
                        <a:fillRect/>
                      </a:stretch>
                    </p:blipFill>
                    <p:spPr>
                      <a:xfrm>
                        <a:off x="1244337" y="1593130"/>
                        <a:ext cx="6372520" cy="4685122"/>
                      </a:xfrm>
                      <a:prstGeom prst="rect">
                        <a:avLst/>
                      </a:prstGeom>
                    </p:spPr>
                  </p:pic>
                </p:oleObj>
              </mc:Fallback>
            </mc:AlternateContent>
          </a:graphicData>
        </a:graphic>
      </p:graphicFrame>
    </p:spTree>
    <p:extLst>
      <p:ext uri="{BB962C8B-B14F-4D97-AF65-F5344CB8AC3E}">
        <p14:creationId xmlns:p14="http://schemas.microsoft.com/office/powerpoint/2010/main" val="353950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8A011D-00D5-6AA7-9AE4-16B9A6630006}"/>
              </a:ext>
            </a:extLst>
          </p:cNvPr>
          <p:cNvSpPr>
            <a:spLocks noGrp="1"/>
          </p:cNvSpPr>
          <p:nvPr>
            <p:ph type="title"/>
          </p:nvPr>
        </p:nvSpPr>
        <p:spPr/>
        <p:txBody>
          <a:bodyPr>
            <a:normAutofit fontScale="90000"/>
          </a:bodyPr>
          <a:lstStyle/>
          <a:p>
            <a:pPr algn="l"/>
            <a:r>
              <a:rPr lang="en-US" sz="4000" b="1">
                <a:solidFill>
                  <a:schemeClr val="bg1"/>
                </a:solidFill>
                <a:latin typeface="Times New Roman" panose="02020603050405020304" pitchFamily="18" charset="0"/>
                <a:cs typeface="Times New Roman" panose="02020603050405020304" pitchFamily="18" charset="0"/>
              </a:rPr>
              <a:t>SF-LLL – Disclosure of</a:t>
            </a:r>
            <a:br>
              <a:rPr lang="en-US" sz="4000" b="1">
                <a:solidFill>
                  <a:schemeClr val="bg1"/>
                </a:solidFill>
                <a:latin typeface="Times New Roman" panose="02020603050405020304" pitchFamily="18" charset="0"/>
                <a:cs typeface="Times New Roman" panose="02020603050405020304" pitchFamily="18" charset="0"/>
              </a:rPr>
            </a:br>
            <a:r>
              <a:rPr lang="en-US" sz="4000" b="1">
                <a:solidFill>
                  <a:schemeClr val="bg1"/>
                </a:solidFill>
                <a:latin typeface="Times New Roman" panose="02020603050405020304" pitchFamily="18" charset="0"/>
                <a:cs typeface="Times New Roman" panose="02020603050405020304" pitchFamily="18" charset="0"/>
              </a:rPr>
              <a:t>Lobbying Activities</a:t>
            </a:r>
          </a:p>
        </p:txBody>
      </p:sp>
      <p:graphicFrame>
        <p:nvGraphicFramePr>
          <p:cNvPr id="4" name="Content Placeholder 3">
            <a:extLst>
              <a:ext uri="{FF2B5EF4-FFF2-40B4-BE49-F238E27FC236}">
                <a16:creationId xmlns:a16="http://schemas.microsoft.com/office/drawing/2014/main" id="{1E7F6F9C-AFB6-A9A1-7D48-1CC6F3B8EEAC}"/>
              </a:ext>
            </a:extLst>
          </p:cNvPr>
          <p:cNvGraphicFramePr>
            <a:graphicFrameLocks noGrp="1" noChangeAspect="1"/>
          </p:cNvGraphicFramePr>
          <p:nvPr>
            <p:ph idx="1"/>
            <p:extLst>
              <p:ext uri="{D42A27DB-BD31-4B8C-83A1-F6EECF244321}">
                <p14:modId xmlns:p14="http://schemas.microsoft.com/office/powerpoint/2010/main" val="2974639209"/>
              </p:ext>
            </p:extLst>
          </p:nvPr>
        </p:nvGraphicFramePr>
        <p:xfrm>
          <a:off x="1140643" y="1593130"/>
          <a:ext cx="6862713" cy="4810805"/>
        </p:xfrm>
        <a:graphic>
          <a:graphicData uri="http://schemas.openxmlformats.org/presentationml/2006/ole">
            <mc:AlternateContent xmlns:mc="http://schemas.openxmlformats.org/markup-compatibility/2006">
              <mc:Choice xmlns:v="urn:schemas-microsoft-com:vml" Requires="v">
                <p:oleObj spid="_x0000_s5122"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1E7F6F9C-AFB6-A9A1-7D48-1CC6F3B8EEAC}"/>
                          </a:ext>
                        </a:extLst>
                      </p:cNvPr>
                      <p:cNvPicPr/>
                      <p:nvPr/>
                    </p:nvPicPr>
                    <p:blipFill>
                      <a:blip r:embed="rId4"/>
                      <a:stretch>
                        <a:fillRect/>
                      </a:stretch>
                    </p:blipFill>
                    <p:spPr>
                      <a:xfrm>
                        <a:off x="1140643" y="1593130"/>
                        <a:ext cx="6862713" cy="4810805"/>
                      </a:xfrm>
                      <a:prstGeom prst="rect">
                        <a:avLst/>
                      </a:prstGeom>
                    </p:spPr>
                  </p:pic>
                </p:oleObj>
              </mc:Fallback>
            </mc:AlternateContent>
          </a:graphicData>
        </a:graphic>
      </p:graphicFrame>
    </p:spTree>
    <p:extLst>
      <p:ext uri="{BB962C8B-B14F-4D97-AF65-F5344CB8AC3E}">
        <p14:creationId xmlns:p14="http://schemas.microsoft.com/office/powerpoint/2010/main" val="386283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5133F277-CE1C-6153-7F7B-39C9C24D55A9}"/>
              </a:ext>
            </a:extLst>
          </p:cNvPr>
          <p:cNvSpPr>
            <a:spLocks noGrp="1"/>
          </p:cNvSpPr>
          <p:nvPr>
            <p:ph type="title"/>
          </p:nvPr>
        </p:nvSpPr>
        <p:spPr>
          <a:xfrm>
            <a:off x="291185" y="457986"/>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What’s involved with</a:t>
            </a:r>
            <a:br>
              <a:rPr lang="en-US" sz="2800" b="1">
                <a:solidFill>
                  <a:srgbClr val="FFFFFF"/>
                </a:solidFill>
                <a:latin typeface="Times New Roman" panose="02020603050405020304" pitchFamily="18" charset="0"/>
                <a:cs typeface="Times New Roman" panose="02020603050405020304" pitchFamily="18" charset="0"/>
              </a:rPr>
            </a:br>
            <a:r>
              <a:rPr lang="en-US" sz="2800" b="1">
                <a:solidFill>
                  <a:srgbClr val="FFFFFF"/>
                </a:solidFill>
                <a:latin typeface="Times New Roman" panose="02020603050405020304" pitchFamily="18" charset="0"/>
                <a:cs typeface="Times New Roman" panose="02020603050405020304" pitchFamily="18" charset="0"/>
              </a:rPr>
              <a:t>the Budget Narrative?</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6B08C8F-F054-0ECE-59C7-4D466C751865}"/>
              </a:ext>
            </a:extLst>
          </p:cNvPr>
          <p:cNvSpPr>
            <a:spLocks noGrp="1"/>
          </p:cNvSpPr>
          <p:nvPr>
            <p:ph idx="1"/>
          </p:nvPr>
        </p:nvSpPr>
        <p:spPr>
          <a:xfrm>
            <a:off x="3837829" y="685801"/>
            <a:ext cx="4789439" cy="5894108"/>
          </a:xfrm>
        </p:spPr>
        <p:txBody>
          <a:bodyPr vert="horz" lIns="91440" tIns="45720" rIns="91440" bIns="45720" rtlCol="0" anchor="ctr">
            <a:normAutofit fontScale="92500" lnSpcReduction="10000"/>
          </a:bodyPr>
          <a:lstStyle/>
          <a:p>
            <a:r>
              <a:rPr lang="en-US" sz="1800">
                <a:latin typeface="Times New Roman" panose="02020603050405020304" pitchFamily="18" charset="0"/>
                <a:cs typeface="Times New Roman" panose="02020603050405020304" pitchFamily="18" charset="0"/>
              </a:rPr>
              <a:t>The applicant </a:t>
            </a:r>
            <a:r>
              <a:rPr lang="en-US" sz="1800" b="1">
                <a:latin typeface="Times New Roman" panose="02020603050405020304" pitchFamily="18" charset="0"/>
                <a:cs typeface="Times New Roman" panose="02020603050405020304" pitchFamily="18" charset="0"/>
              </a:rPr>
              <a:t>MUST</a:t>
            </a:r>
            <a:r>
              <a:rPr lang="en-US" sz="1800">
                <a:latin typeface="Times New Roman" panose="02020603050405020304" pitchFamily="18" charset="0"/>
                <a:cs typeface="Times New Roman" panose="02020603050405020304" pitchFamily="18" charset="0"/>
              </a:rPr>
              <a:t> provide a detailed justification for </a:t>
            </a:r>
            <a:r>
              <a:rPr lang="en-US" sz="1800" b="1">
                <a:latin typeface="Times New Roman" panose="02020603050405020304" pitchFamily="18" charset="0"/>
                <a:cs typeface="Times New Roman" panose="02020603050405020304" pitchFamily="18" charset="0"/>
              </a:rPr>
              <a:t>ALL</a:t>
            </a:r>
            <a:r>
              <a:rPr lang="en-US" sz="1800">
                <a:latin typeface="Times New Roman" panose="02020603050405020304" pitchFamily="18" charset="0"/>
                <a:cs typeface="Times New Roman" panose="02020603050405020304" pitchFamily="18" charset="0"/>
              </a:rPr>
              <a:t> budget items in sufficient detail to enable the proposal reviewers to evaluate the appropriateness of the funding requested (e.g., Staffing, Infrastructure, Work Activities, Materials and Supplies, Equipment, etc.)</a:t>
            </a:r>
          </a:p>
          <a:p>
            <a:r>
              <a:rPr lang="en-US" sz="1800">
                <a:latin typeface="Times New Roman" panose="02020603050405020304" pitchFamily="18" charset="0"/>
                <a:cs typeface="Times New Roman" panose="02020603050405020304" pitchFamily="18" charset="0"/>
              </a:rPr>
              <a:t>The budget justification </a:t>
            </a:r>
            <a:r>
              <a:rPr lang="en-US" sz="1800" b="1">
                <a:latin typeface="Times New Roman" panose="02020603050405020304" pitchFamily="18" charset="0"/>
                <a:cs typeface="Times New Roman" panose="02020603050405020304" pitchFamily="18" charset="0"/>
              </a:rPr>
              <a:t>MUST</a:t>
            </a:r>
            <a:r>
              <a:rPr lang="en-US" sz="1800">
                <a:latin typeface="Times New Roman" panose="02020603050405020304" pitchFamily="18" charset="0"/>
                <a:cs typeface="Times New Roman" panose="02020603050405020304" pitchFamily="18" charset="0"/>
              </a:rPr>
              <a:t> be broken out and detailed using the same budget categories and align with the completed SF-424.</a:t>
            </a:r>
          </a:p>
          <a:p>
            <a:r>
              <a:rPr lang="en-US" sz="1800" b="1">
                <a:latin typeface="Times New Roman" panose="02020603050405020304" pitchFamily="18" charset="0"/>
                <a:cs typeface="Times New Roman" panose="02020603050405020304" pitchFamily="18" charset="0"/>
              </a:rPr>
              <a:t>ALL</a:t>
            </a:r>
            <a:r>
              <a:rPr lang="en-US" sz="1800">
                <a:latin typeface="Times New Roman" panose="02020603050405020304" pitchFamily="18" charset="0"/>
                <a:cs typeface="Times New Roman" panose="02020603050405020304" pitchFamily="18" charset="0"/>
              </a:rPr>
              <a:t> Total Costs on the Budget Narrative must match and align with the SF-424 and SF 424A; </a:t>
            </a:r>
          </a:p>
          <a:p>
            <a:r>
              <a:rPr lang="en-US" sz="1800">
                <a:latin typeface="Times New Roman" panose="02020603050405020304" pitchFamily="18" charset="0"/>
                <a:cs typeface="Times New Roman" panose="02020603050405020304" pitchFamily="18" charset="0"/>
              </a:rPr>
              <a:t>And… The Budget Narrative </a:t>
            </a:r>
            <a:r>
              <a:rPr lang="en-US" sz="1800" b="1">
                <a:latin typeface="Times New Roman" panose="02020603050405020304" pitchFamily="18" charset="0"/>
                <a:cs typeface="Times New Roman" panose="02020603050405020304" pitchFamily="18" charset="0"/>
              </a:rPr>
              <a:t>MUST</a:t>
            </a:r>
            <a:r>
              <a:rPr lang="en-US" sz="1800">
                <a:latin typeface="Times New Roman" panose="02020603050405020304" pitchFamily="18" charset="0"/>
                <a:cs typeface="Times New Roman" panose="02020603050405020304" pitchFamily="18" charset="0"/>
              </a:rPr>
              <a:t> have the same correct Federal and Non-Federal (if applicable)</a:t>
            </a:r>
          </a:p>
          <a:p>
            <a:r>
              <a:rPr lang="en-US" sz="1800">
                <a:latin typeface="Times New Roman" panose="02020603050405020304" pitchFamily="18" charset="0"/>
                <a:cs typeface="Times New Roman" panose="02020603050405020304" pitchFamily="18" charset="0"/>
              </a:rPr>
              <a:t>If the applicant will charge fees or generate income in connection with the operation of the project, it </a:t>
            </a:r>
            <a:r>
              <a:rPr lang="en-US" sz="1800" b="1">
                <a:latin typeface="Times New Roman" panose="02020603050405020304" pitchFamily="18" charset="0"/>
                <a:cs typeface="Times New Roman" panose="02020603050405020304" pitchFamily="18" charset="0"/>
              </a:rPr>
              <a:t>MUST</a:t>
            </a:r>
            <a:r>
              <a:rPr lang="en-US" sz="1800">
                <a:latin typeface="Times New Roman" panose="02020603050405020304" pitchFamily="18" charset="0"/>
                <a:cs typeface="Times New Roman" panose="02020603050405020304" pitchFamily="18" charset="0"/>
              </a:rPr>
              <a:t> provide a description of the types of fees it proposed to charge.</a:t>
            </a:r>
          </a:p>
          <a:p>
            <a:r>
              <a:rPr lang="en-US" sz="1800">
                <a:latin typeface="Times New Roman" panose="02020603050405020304" pitchFamily="18" charset="0"/>
                <a:cs typeface="Times New Roman" panose="02020603050405020304" pitchFamily="18" charset="0"/>
              </a:rPr>
              <a:t>Fees that are not a fee for service, client fee, or membership fee must be approved by MBDA.</a:t>
            </a:r>
          </a:p>
        </p:txBody>
      </p:sp>
    </p:spTree>
    <p:extLst>
      <p:ext uri="{BB962C8B-B14F-4D97-AF65-F5344CB8AC3E}">
        <p14:creationId xmlns:p14="http://schemas.microsoft.com/office/powerpoint/2010/main" val="308160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154745" y="0"/>
            <a:ext cx="7704667" cy="1981200"/>
          </a:xfrm>
        </p:spPr>
        <p:txBody>
          <a:bodyPr>
            <a:normAutofit/>
          </a:bodyPr>
          <a:lstStyle/>
          <a:p>
            <a:r>
              <a:rPr lang="en-US" sz="44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817880" y="1786269"/>
            <a:ext cx="7762594" cy="4359350"/>
          </a:xfrm>
        </p:spPr>
        <p:txBody>
          <a:bodyPr>
            <a:normAutofit lnSpcReduction="10000"/>
          </a:bodyPr>
          <a:lstStyle/>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Questions are prompted at designated times and coordinated through conference moderator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Teleconference focused on MBDA Access to Capital: Innovative Finance Notice of Funding Opportunity Announcement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Keep questions relevant to the topic at hand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If you are a business and not a potential applicant, please visit a MBDA Business Center at mbda.gov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Avoid duplicating questions   </a:t>
            </a:r>
          </a:p>
          <a:p>
            <a:endParaRPr lang="en-US"/>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E0FBC58-869D-3E19-574F-65D6F714F85E}"/>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are the Required Travel Items?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A9D31819-1087-5DAF-35F2-4782812F56BE}"/>
              </a:ext>
            </a:extLst>
          </p:cNvPr>
          <p:cNvSpPr>
            <a:spLocks noGrp="1"/>
          </p:cNvSpPr>
          <p:nvPr>
            <p:ph idx="1"/>
          </p:nvPr>
        </p:nvSpPr>
        <p:spPr>
          <a:xfrm>
            <a:off x="3837829" y="685800"/>
            <a:ext cx="4789439" cy="5931815"/>
          </a:xfrm>
        </p:spPr>
        <p:txBody>
          <a:bodyPr vert="horz" lIns="91440" tIns="45720" rIns="91440" bIns="45720" rtlCol="0" anchor="ctr">
            <a:normAutofit/>
          </a:bodyPr>
          <a:lstStyle/>
          <a:p>
            <a:r>
              <a:rPr lang="en-US" sz="2000">
                <a:latin typeface="Times New Roman"/>
                <a:cs typeface="Times New Roman"/>
              </a:rPr>
              <a:t>Each applicant </a:t>
            </a:r>
            <a:r>
              <a:rPr lang="en-US" sz="2000" b="1">
                <a:latin typeface="Times New Roman"/>
                <a:cs typeface="Times New Roman"/>
              </a:rPr>
              <a:t>MUST</a:t>
            </a:r>
            <a:r>
              <a:rPr lang="en-US" sz="2000">
                <a:latin typeface="Times New Roman"/>
                <a:cs typeface="Times New Roman"/>
              </a:rPr>
              <a:t> include in its budget forms and narrative travel costs for (2) key personnel to attend the events included below. In the event that the COVID-19 pandemic continues to cause limitations on travel and gatherings, the events will be virtual:</a:t>
            </a:r>
          </a:p>
          <a:p>
            <a:pPr lvl="1"/>
            <a:r>
              <a:rPr lang="en-US" b="1">
                <a:latin typeface="Times New Roman" panose="02020603050405020304" pitchFamily="18" charset="0"/>
                <a:cs typeface="Times New Roman" panose="02020603050405020304" pitchFamily="18" charset="0"/>
              </a:rPr>
              <a:t>National Minority Enterprise Development Week</a:t>
            </a:r>
          </a:p>
          <a:p>
            <a:pPr lvl="1"/>
            <a:r>
              <a:rPr lang="en-US" b="1">
                <a:latin typeface="Times New Roman" panose="02020603050405020304" pitchFamily="18" charset="0"/>
                <a:cs typeface="Times New Roman" panose="02020603050405020304" pitchFamily="18" charset="0"/>
              </a:rPr>
              <a:t>National Training Conference</a:t>
            </a:r>
          </a:p>
          <a:p>
            <a:pPr lvl="1"/>
            <a:r>
              <a:rPr lang="en-US" b="1">
                <a:latin typeface="Times New Roman"/>
                <a:cs typeface="Times New Roman"/>
              </a:rPr>
              <a:t>NOAA Grants Management Workshop (Years 1&amp;2)</a:t>
            </a:r>
          </a:p>
          <a:p>
            <a:pPr lvl="1"/>
            <a:r>
              <a:rPr lang="en-US" b="1" u="sng">
                <a:latin typeface="Times New Roman" panose="02020603050405020304" pitchFamily="18" charset="0"/>
                <a:cs typeface="Times New Roman" panose="02020603050405020304" pitchFamily="18" charset="0"/>
              </a:rPr>
              <a:t>Note:</a:t>
            </a:r>
            <a:r>
              <a:rPr lang="en-US" b="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Please refer to section VIII “Other Information” of this NOFO for additional information pertaining to required travel.</a:t>
            </a:r>
          </a:p>
        </p:txBody>
      </p:sp>
    </p:spTree>
    <p:extLst>
      <p:ext uri="{BB962C8B-B14F-4D97-AF65-F5344CB8AC3E}">
        <p14:creationId xmlns:p14="http://schemas.microsoft.com/office/powerpoint/2010/main" val="299838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4D25F26-E556-B23F-DC5F-717E4935CF72}"/>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is an </a:t>
            </a:r>
            <a:br>
              <a:rPr lang="en-US" sz="2800" b="1">
                <a:solidFill>
                  <a:srgbClr val="FFFFFF"/>
                </a:solidFill>
                <a:latin typeface="Times New Roman" panose="02020603050405020304" pitchFamily="18" charset="0"/>
                <a:cs typeface="Times New Roman" panose="02020603050405020304" pitchFamily="18" charset="0"/>
              </a:rPr>
            </a:br>
            <a:r>
              <a:rPr lang="en-US" sz="2800" b="1">
                <a:solidFill>
                  <a:srgbClr val="FFFFFF"/>
                </a:solidFill>
                <a:latin typeface="Times New Roman" panose="02020603050405020304" pitchFamily="18" charset="0"/>
                <a:cs typeface="Times New Roman" panose="02020603050405020304" pitchFamily="18" charset="0"/>
              </a:rPr>
              <a:t>Indirect Cost Rate Agreement? </a:t>
            </a:r>
            <a:br>
              <a:rPr lang="en-US" sz="2600" b="1">
                <a:solidFill>
                  <a:srgbClr val="FFFFFF"/>
                </a:solidFill>
              </a:rPr>
            </a:br>
            <a:endParaRPr lang="en-US" sz="2600" b="1">
              <a:solidFill>
                <a:srgbClr val="FFFFFF"/>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D3BD6BA-BA21-2D2D-2907-C9994B0BB2DC}"/>
              </a:ext>
            </a:extLst>
          </p:cNvPr>
          <p:cNvSpPr>
            <a:spLocks noGrp="1"/>
          </p:cNvSpPr>
          <p:nvPr>
            <p:ph idx="1"/>
          </p:nvPr>
        </p:nvSpPr>
        <p:spPr>
          <a:xfrm>
            <a:off x="3837829" y="311085"/>
            <a:ext cx="4789439" cy="6363092"/>
          </a:xfrm>
        </p:spPr>
        <p:txBody>
          <a:bodyPr vert="horz" lIns="91440" tIns="45720" rIns="91440" bIns="45720" rtlCol="0" anchor="ctr">
            <a:noAutofit/>
          </a:bodyPr>
          <a:lstStyle/>
          <a:p>
            <a:r>
              <a:rPr lang="en-US" sz="2000">
                <a:latin typeface="Times New Roman" panose="02020603050405020304" pitchFamily="18" charset="0"/>
                <a:cs typeface="Times New Roman" panose="02020603050405020304" pitchFamily="18" charset="0"/>
              </a:rPr>
              <a:t>Applicants requesting to charge indirect costs to the grant are required to submit a copy of their current and signed indirect cost rate agreement with the application package. If an applicant does not have a current indirect cost rate established by a cognizant Federal agency, please provide a statement to this effect. </a:t>
            </a:r>
          </a:p>
          <a:p>
            <a:r>
              <a:rPr lang="en-US" sz="2000">
                <a:latin typeface="Times New Roman" panose="02020603050405020304" pitchFamily="18" charset="0"/>
                <a:cs typeface="Times New Roman" panose="02020603050405020304" pitchFamily="18" charset="0"/>
              </a:rPr>
              <a:t>If a successful applicant includes Indirect Costs in the budget and has not established an indirect cost rate with a cognizant Federal agency, the applicant will be required to obtain such a rate in accordance with Section B.06 of the Department of Commerce Financial Assistance Standard Terms and Conditions, dated November 12, 2020. </a:t>
            </a:r>
          </a:p>
          <a:p>
            <a:r>
              <a:rPr lang="en-US" sz="2000">
                <a:latin typeface="Times New Roman" panose="02020603050405020304" pitchFamily="18" charset="0"/>
                <a:cs typeface="Times New Roman" panose="02020603050405020304" pitchFamily="18" charset="0"/>
              </a:rPr>
              <a:t>Tell me more……</a:t>
            </a:r>
          </a:p>
        </p:txBody>
      </p:sp>
    </p:spTree>
    <p:extLst>
      <p:ext uri="{BB962C8B-B14F-4D97-AF65-F5344CB8AC3E}">
        <p14:creationId xmlns:p14="http://schemas.microsoft.com/office/powerpoint/2010/main" val="1753319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5F6D8486-A3F9-79CE-640F-96BFCA9F5E2E}"/>
              </a:ext>
            </a:extLst>
          </p:cNvPr>
          <p:cNvSpPr>
            <a:spLocks noGrp="1"/>
          </p:cNvSpPr>
          <p:nvPr>
            <p:ph type="title"/>
          </p:nvPr>
        </p:nvSpPr>
        <p:spPr>
          <a:xfrm>
            <a:off x="188535" y="685801"/>
            <a:ext cx="2527725"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are the Format Requirements?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67360333-8A6F-624E-48DE-6E48E5FA7BF8}"/>
              </a:ext>
            </a:extLst>
          </p:cNvPr>
          <p:cNvSpPr>
            <a:spLocks noGrp="1"/>
          </p:cNvSpPr>
          <p:nvPr>
            <p:ph idx="1"/>
          </p:nvPr>
        </p:nvSpPr>
        <p:spPr>
          <a:xfrm>
            <a:off x="3837829" y="685801"/>
            <a:ext cx="4789439" cy="5105400"/>
          </a:xfrm>
        </p:spPr>
        <p:txBody>
          <a:bodyPr vert="horz" lIns="91440" tIns="45720" rIns="91440" bIns="45720" rtlCol="0" anchor="ctr">
            <a:noAutofit/>
          </a:bodyPr>
          <a:lstStyle/>
          <a:p>
            <a:r>
              <a:rPr lang="en-US" sz="2000">
                <a:latin typeface="Times New Roman" panose="02020603050405020304" pitchFamily="18" charset="0"/>
                <a:cs typeface="Times New Roman" panose="02020603050405020304" pitchFamily="18" charset="0"/>
              </a:rPr>
              <a:t>All pages must be single-spaced and should be composed of at least 11-point font with one-inch margins on 8 ½ inch x 11-inch paper. </a:t>
            </a:r>
          </a:p>
          <a:p>
            <a:r>
              <a:rPr lang="en-US" sz="2000">
                <a:latin typeface="Times New Roman" panose="02020603050405020304" pitchFamily="18" charset="0"/>
                <a:cs typeface="Times New Roman" panose="02020603050405020304" pitchFamily="18" charset="0"/>
              </a:rPr>
              <a:t>The total proposal shall NOT exceed 20 pages, including the title page, table of contents, applicant narrative, literature cited, budget narrative, letters of support or letters of commitment (if any), and organizational structure. </a:t>
            </a:r>
          </a:p>
          <a:p>
            <a:r>
              <a:rPr lang="en-US" sz="2000">
                <a:latin typeface="Times New Roman" panose="02020603050405020304" pitchFamily="18" charset="0"/>
                <a:cs typeface="Times New Roman" panose="02020603050405020304" pitchFamily="18" charset="0"/>
              </a:rPr>
              <a:t>The following items are NOT included in the 20-page limit: resumes/bios of key personnel and required forms. </a:t>
            </a:r>
          </a:p>
          <a:p>
            <a:r>
              <a:rPr lang="en-US" sz="2000">
                <a:latin typeface="Times New Roman" panose="02020603050405020304" pitchFamily="18" charset="0"/>
                <a:cs typeface="Times New Roman" panose="02020603050405020304" pitchFamily="18" charset="0"/>
              </a:rPr>
              <a:t>Failure to follow the requirements may result in the rejection of the application.</a:t>
            </a:r>
          </a:p>
          <a:p>
            <a:r>
              <a:rPr lang="en-US" sz="2000">
                <a:latin typeface="Times New Roman" panose="02020603050405020304" pitchFamily="18" charset="0"/>
                <a:cs typeface="Times New Roman" panose="02020603050405020304" pitchFamily="18" charset="0"/>
              </a:rPr>
              <a:t>Any PDF or other attachments that are included in an electronic application must meet the above format requirement when printed.  </a:t>
            </a:r>
          </a:p>
        </p:txBody>
      </p:sp>
    </p:spTree>
    <p:extLst>
      <p:ext uri="{BB962C8B-B14F-4D97-AF65-F5344CB8AC3E}">
        <p14:creationId xmlns:p14="http://schemas.microsoft.com/office/powerpoint/2010/main" val="429012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5582F7B-6CBA-9786-CC18-5AF3BEF34D93}"/>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400" b="1">
                <a:solidFill>
                  <a:srgbClr val="FFFFFF"/>
                </a:solidFill>
                <a:latin typeface="Times New Roman" panose="02020603050405020304" pitchFamily="18" charset="0"/>
                <a:cs typeface="Times New Roman" panose="02020603050405020304" pitchFamily="18" charset="0"/>
              </a:rPr>
              <a:t>What is the Unique Entity Identifier and System for </a:t>
            </a:r>
            <a:br>
              <a:rPr lang="en-US" sz="2400" b="1">
                <a:solidFill>
                  <a:srgbClr val="FFFFFF"/>
                </a:solidFill>
                <a:latin typeface="Times New Roman" panose="02020603050405020304" pitchFamily="18" charset="0"/>
                <a:cs typeface="Times New Roman" panose="02020603050405020304" pitchFamily="18" charset="0"/>
              </a:rPr>
            </a:br>
            <a:r>
              <a:rPr lang="en-US" sz="2400" b="1">
                <a:solidFill>
                  <a:srgbClr val="FFFFFF"/>
                </a:solidFill>
                <a:latin typeface="Times New Roman" panose="02020603050405020304" pitchFamily="18" charset="0"/>
                <a:cs typeface="Times New Roman" panose="02020603050405020304" pitchFamily="18" charset="0"/>
              </a:rPr>
              <a:t>Award Management (SAM)</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9B466B7-EC0C-C5F6-6007-36C3BB349522}"/>
              </a:ext>
            </a:extLst>
          </p:cNvPr>
          <p:cNvSpPr>
            <a:spLocks noGrp="1"/>
          </p:cNvSpPr>
          <p:nvPr>
            <p:ph idx="1"/>
          </p:nvPr>
        </p:nvSpPr>
        <p:spPr>
          <a:xfrm>
            <a:off x="3837829" y="197963"/>
            <a:ext cx="4789439" cy="6542202"/>
          </a:xfrm>
        </p:spPr>
        <p:txBody>
          <a:bodyPr vert="horz" lIns="91440" tIns="45720" rIns="91440" bIns="45720" rtlCol="0" anchor="ctr">
            <a:noAutofit/>
          </a:bodyPr>
          <a:lstStyle/>
          <a:p>
            <a:pPr>
              <a:lnSpc>
                <a:spcPct val="90000"/>
              </a:lnSpc>
            </a:pPr>
            <a:r>
              <a:rPr lang="en-US" sz="1600">
                <a:latin typeface="Times New Roman" panose="02020603050405020304" pitchFamily="18" charset="0"/>
                <a:cs typeface="Times New Roman" panose="02020603050405020304" pitchFamily="18" charset="0"/>
              </a:rPr>
              <a:t>Each applicant (unless the applicant is eligible for an exception under 2CFR subsection 25.110(b), (c), or (d)) is required to:</a:t>
            </a:r>
          </a:p>
          <a:p>
            <a:pPr lvl="1">
              <a:lnSpc>
                <a:spcPct val="90000"/>
              </a:lnSpc>
            </a:pPr>
            <a:r>
              <a:rPr lang="en-US" sz="1600" b="1" i="1">
                <a:latin typeface="Times New Roman" panose="02020603050405020304" pitchFamily="18" charset="0"/>
                <a:cs typeface="Times New Roman" panose="02020603050405020304" pitchFamily="18" charset="0"/>
              </a:rPr>
              <a:t>Register in the SAM, BEFORE submitting an application (Please DO NOT WAIT until the last minute)</a:t>
            </a:r>
          </a:p>
          <a:p>
            <a:pPr lvl="1">
              <a:lnSpc>
                <a:spcPct val="90000"/>
              </a:lnSpc>
            </a:pPr>
            <a:r>
              <a:rPr lang="en-US" sz="1600">
                <a:latin typeface="Times New Roman" panose="02020603050405020304" pitchFamily="18" charset="0"/>
                <a:cs typeface="Times New Roman" panose="02020603050405020304" pitchFamily="18" charset="0"/>
              </a:rPr>
              <a:t>Provide a valid unique entity identifier in the application; and,</a:t>
            </a:r>
          </a:p>
          <a:p>
            <a:pPr lvl="1">
              <a:lnSpc>
                <a:spcPct val="90000"/>
              </a:lnSpc>
            </a:pPr>
            <a:r>
              <a:rPr lang="en-US" sz="1600">
                <a:latin typeface="Times New Roman" panose="02020603050405020304" pitchFamily="18" charset="0"/>
                <a:cs typeface="Times New Roman" panose="02020603050405020304" pitchFamily="18" charset="0"/>
              </a:rPr>
              <a:t>Continue to maintain an active </a:t>
            </a:r>
            <a:r>
              <a:rPr lang="en-US" sz="1600" b="1">
                <a:latin typeface="Times New Roman" panose="02020603050405020304" pitchFamily="18" charset="0"/>
                <a:cs typeface="Times New Roman" panose="02020603050405020304" pitchFamily="18" charset="0"/>
              </a:rPr>
              <a:t>SAM </a:t>
            </a:r>
            <a:r>
              <a:rPr lang="en-US" sz="1600">
                <a:latin typeface="Times New Roman" panose="02020603050405020304" pitchFamily="18" charset="0"/>
                <a:cs typeface="Times New Roman" panose="02020603050405020304" pitchFamily="18" charset="0"/>
              </a:rPr>
              <a:t>registration with current information at all times during which the applicant has an active Federal award or an application or plan under consideration by MBDA (or any other Federal agency).</a:t>
            </a:r>
          </a:p>
          <a:p>
            <a:pPr lvl="1">
              <a:lnSpc>
                <a:spcPct val="90000"/>
              </a:lnSpc>
            </a:pPr>
            <a:r>
              <a:rPr lang="en-US" sz="1600" b="1" u="sng">
                <a:latin typeface="Times New Roman" panose="02020603050405020304" pitchFamily="18" charset="0"/>
                <a:cs typeface="Times New Roman" panose="02020603050405020304" pitchFamily="18" charset="0"/>
              </a:rPr>
              <a:t>SPECIAL MENTION:</a:t>
            </a:r>
            <a:r>
              <a:rPr lang="en-US" sz="1600">
                <a:latin typeface="Times New Roman" panose="02020603050405020304" pitchFamily="18" charset="0"/>
                <a:cs typeface="Times New Roman" panose="02020603050405020304" pitchFamily="18" charset="0"/>
              </a:rPr>
              <a:t> MBDA </a:t>
            </a:r>
            <a:r>
              <a:rPr lang="en-US" sz="1600" b="1">
                <a:latin typeface="Times New Roman" panose="02020603050405020304" pitchFamily="18" charset="0"/>
                <a:cs typeface="Times New Roman" panose="02020603050405020304" pitchFamily="18" charset="0"/>
              </a:rPr>
              <a:t>MAY NOT </a:t>
            </a:r>
            <a:r>
              <a:rPr lang="en-US" sz="1600">
                <a:latin typeface="Times New Roman" panose="02020603050405020304" pitchFamily="18" charset="0"/>
                <a:cs typeface="Times New Roman" panose="02020603050405020304" pitchFamily="18" charset="0"/>
              </a:rPr>
              <a:t>make a federal award to an applicant until the applicant has complied with all applicable unique entity identifier and SAM requirements. If an applicant has not fully complied with the requirements by the time MBDA is ready to make the award, MBDA may determine that the applicant is NOT QUALIFIED to receive a Federal award and use that determination as a basis for making an award to another applicant</a:t>
            </a:r>
          </a:p>
        </p:txBody>
      </p:sp>
    </p:spTree>
    <p:extLst>
      <p:ext uri="{BB962C8B-B14F-4D97-AF65-F5344CB8AC3E}">
        <p14:creationId xmlns:p14="http://schemas.microsoft.com/office/powerpoint/2010/main" val="275404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6" name="Group 66">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68"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9"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0"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1"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2"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3"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87" name="Rectangle 74">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A42446-09F1-A224-405B-F39558CD62EB}"/>
              </a:ext>
            </a:extLst>
          </p:cNvPr>
          <p:cNvPicPr>
            <a:picLocks noChangeAspect="1"/>
          </p:cNvPicPr>
          <p:nvPr/>
        </p:nvPicPr>
        <p:blipFill rotWithShape="1">
          <a:blip r:embed="rId3"/>
          <a:srcRect l="23111" r="557" b="1"/>
          <a:stretch/>
        </p:blipFill>
        <p:spPr>
          <a:xfrm>
            <a:off x="-12699" y="42606"/>
            <a:ext cx="9143980" cy="6857990"/>
          </a:xfrm>
          <a:prstGeom prst="rect">
            <a:avLst/>
          </a:prstGeom>
        </p:spPr>
      </p:pic>
      <p:sp>
        <p:nvSpPr>
          <p:cNvPr id="77" name="Freeform 15">
            <a:extLst>
              <a:ext uri="{FF2B5EF4-FFF2-40B4-BE49-F238E27FC236}">
                <a16:creationId xmlns:a16="http://schemas.microsoft.com/office/drawing/2014/main" id="{AAAE29C6-F6DD-4D29-805A-6C214EA9C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99" y="-16933"/>
            <a:ext cx="7118349"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9203266 w 9203266"/>
              <a:gd name="connsiteY0" fmla="*/ 16933 h 6883400"/>
              <a:gd name="connsiteX1" fmla="*/ 4783666 w 9203266"/>
              <a:gd name="connsiteY1" fmla="*/ 2573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203266"/>
              <a:gd name="connsiteY0" fmla="*/ 16933 h 6883400"/>
              <a:gd name="connsiteX1" fmla="*/ 8339666 w 9203266"/>
              <a:gd name="connsiteY1" fmla="*/ 5240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491133"/>
              <a:gd name="connsiteY0" fmla="*/ 16933 h 6883400"/>
              <a:gd name="connsiteX1" fmla="*/ 8339666 w 9491133"/>
              <a:gd name="connsiteY1" fmla="*/ 5240866 h 6883400"/>
              <a:gd name="connsiteX2" fmla="*/ 9491133 w 9491133"/>
              <a:gd name="connsiteY2" fmla="*/ 6883400 h 6883400"/>
              <a:gd name="connsiteX3" fmla="*/ 0 w 9491133"/>
              <a:gd name="connsiteY3" fmla="*/ 6883400 h 6883400"/>
              <a:gd name="connsiteX4" fmla="*/ 8466 w 9491133"/>
              <a:gd name="connsiteY4" fmla="*/ 0 h 6883400"/>
              <a:gd name="connsiteX5" fmla="*/ 9203266 w 9491133"/>
              <a:gd name="connsiteY5" fmla="*/ 16933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133" h="6883400">
                <a:moveTo>
                  <a:pt x="9203266" y="16933"/>
                </a:moveTo>
                <a:lnTo>
                  <a:pt x="8339666" y="5240866"/>
                </a:lnTo>
                <a:lnTo>
                  <a:pt x="9491133" y="6883400"/>
                </a:lnTo>
                <a:lnTo>
                  <a:pt x="0" y="6883400"/>
                </a:lnTo>
                <a:lnTo>
                  <a:pt x="8466" y="0"/>
                </a:lnTo>
                <a:lnTo>
                  <a:pt x="9203266" y="16933"/>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91F7F-69C6-0CDC-14E9-BA6434C67E8C}"/>
              </a:ext>
            </a:extLst>
          </p:cNvPr>
          <p:cNvSpPr>
            <a:spLocks noGrp="1"/>
          </p:cNvSpPr>
          <p:nvPr>
            <p:ph type="title"/>
          </p:nvPr>
        </p:nvSpPr>
        <p:spPr>
          <a:xfrm>
            <a:off x="541182" y="677602"/>
            <a:ext cx="5543550" cy="1176867"/>
          </a:xfrm>
        </p:spPr>
        <p:txBody>
          <a:bodyPr vert="horz" lIns="91440" tIns="45720" rIns="91440" bIns="45720" rtlCol="0" anchor="ctr">
            <a:normAutofit fontScale="90000"/>
          </a:bodyPr>
          <a:lstStyle/>
          <a:p>
            <a:r>
              <a:rPr lang="en-US" b="1">
                <a:solidFill>
                  <a:schemeClr val="bg1"/>
                </a:solidFill>
              </a:rPr>
              <a:t>Measuring Success:</a:t>
            </a:r>
            <a:br>
              <a:rPr lang="en-US" b="1">
                <a:solidFill>
                  <a:schemeClr val="bg1"/>
                </a:solidFill>
              </a:rPr>
            </a:br>
            <a:r>
              <a:rPr lang="en-US" b="1">
                <a:solidFill>
                  <a:schemeClr val="bg1"/>
                </a:solidFill>
              </a:rPr>
              <a:t>Impact of the Proposed Project  (40 Points)</a:t>
            </a:r>
          </a:p>
        </p:txBody>
      </p:sp>
      <p:sp>
        <p:nvSpPr>
          <p:cNvPr id="6" name="TextBox 5">
            <a:extLst>
              <a:ext uri="{FF2B5EF4-FFF2-40B4-BE49-F238E27FC236}">
                <a16:creationId xmlns:a16="http://schemas.microsoft.com/office/drawing/2014/main" id="{E4112AE6-26DB-2708-DAA7-2D4BC94DF6CC}"/>
              </a:ext>
            </a:extLst>
          </p:cNvPr>
          <p:cNvSpPr txBox="1"/>
          <p:nvPr/>
        </p:nvSpPr>
        <p:spPr>
          <a:xfrm>
            <a:off x="514349" y="1888067"/>
            <a:ext cx="5543551" cy="3970866"/>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n-US" sz="1700" b="0" i="0" u="none" strike="noStrike" baseline="0">
                <a:solidFill>
                  <a:schemeClr val="bg1"/>
                </a:solidFill>
              </a:rPr>
              <a:t>Each complete application will be evaluated based on criteria included below. A complete application is one that contains the information detailed in Section IV.B (Content and Form of Application). The number of points that can be earned for each criterion is listed below, with 100 points the maximum total that can be earned.</a:t>
            </a:r>
          </a:p>
          <a:p>
            <a:pPr marL="742950" lvl="1" indent="-285750">
              <a:lnSpc>
                <a:spcPct val="90000"/>
              </a:lnSpc>
              <a:spcBef>
                <a:spcPct val="20000"/>
              </a:spcBef>
              <a:spcAft>
                <a:spcPts val="600"/>
              </a:spcAft>
              <a:buClr>
                <a:schemeClr val="accent1">
                  <a:lumMod val="75000"/>
                </a:schemeClr>
              </a:buClr>
              <a:buSzPct val="145000"/>
              <a:buFont typeface="Wingdings" panose="05000000000000000000" pitchFamily="2" charset="2"/>
              <a:buChar char="ü"/>
            </a:pPr>
            <a:r>
              <a:rPr lang="en-US" sz="1700" b="0" i="0" u="none" strike="noStrike" baseline="0">
                <a:solidFill>
                  <a:schemeClr val="bg1"/>
                </a:solidFill>
              </a:rPr>
              <a:t>This criterion considers the effectiveness of the proposed project, including: </a:t>
            </a:r>
          </a:p>
          <a:p>
            <a:pPr marL="742950" lvl="1" indent="-285750">
              <a:lnSpc>
                <a:spcPct val="90000"/>
              </a:lnSpc>
              <a:spcBef>
                <a:spcPct val="20000"/>
              </a:spcBef>
              <a:spcAft>
                <a:spcPts val="600"/>
              </a:spcAft>
              <a:buClr>
                <a:schemeClr val="accent1">
                  <a:lumMod val="75000"/>
                </a:schemeClr>
              </a:buClr>
              <a:buSzPct val="145000"/>
              <a:buFont typeface="Wingdings" panose="05000000000000000000" pitchFamily="2" charset="2"/>
              <a:buChar char="ü"/>
            </a:pPr>
            <a:r>
              <a:rPr lang="en-US" sz="1700">
                <a:solidFill>
                  <a:schemeClr val="bg1"/>
                </a:solidFill>
              </a:rPr>
              <a:t>A</a:t>
            </a:r>
            <a:r>
              <a:rPr lang="en-US" sz="1700" b="0" i="0" u="none" strike="noStrike" baseline="0">
                <a:solidFill>
                  <a:schemeClr val="bg1"/>
                </a:solidFill>
              </a:rPr>
              <a:t>lignment to the Program Objectives </a:t>
            </a:r>
            <a:r>
              <a:rPr lang="en-US" sz="1700" b="1" i="1" u="none" strike="noStrike" baseline="0">
                <a:solidFill>
                  <a:schemeClr val="bg1"/>
                </a:solidFill>
              </a:rPr>
              <a:t>(8 points) </a:t>
            </a:r>
          </a:p>
          <a:p>
            <a:pPr marL="742950" lvl="1" indent="-285750">
              <a:lnSpc>
                <a:spcPct val="90000"/>
              </a:lnSpc>
              <a:spcBef>
                <a:spcPct val="20000"/>
              </a:spcBef>
              <a:spcAft>
                <a:spcPts val="600"/>
              </a:spcAft>
              <a:buClr>
                <a:schemeClr val="accent1">
                  <a:lumMod val="75000"/>
                </a:schemeClr>
              </a:buClr>
              <a:buSzPct val="145000"/>
              <a:buFont typeface="Wingdings" panose="05000000000000000000" pitchFamily="2" charset="2"/>
              <a:buChar char="ü"/>
            </a:pPr>
            <a:r>
              <a:rPr lang="en-US" sz="1700">
                <a:solidFill>
                  <a:schemeClr val="bg1"/>
                </a:solidFill>
              </a:rPr>
              <a:t>T</a:t>
            </a:r>
            <a:r>
              <a:rPr lang="en-US" sz="1700" b="0" i="0" u="none" strike="noStrike" baseline="0">
                <a:solidFill>
                  <a:schemeClr val="bg1"/>
                </a:solidFill>
              </a:rPr>
              <a:t>he quality and feasibility of the project implementation and timeline </a:t>
            </a:r>
            <a:r>
              <a:rPr lang="en-US" sz="1700" b="1" i="1" u="none" strike="noStrike" baseline="0">
                <a:solidFill>
                  <a:schemeClr val="bg1"/>
                </a:solidFill>
              </a:rPr>
              <a:t>(7 points)</a:t>
            </a:r>
            <a:endParaRPr lang="en-US" sz="1700" b="1" i="1">
              <a:solidFill>
                <a:schemeClr val="bg1"/>
              </a:solidFill>
            </a:endParaRPr>
          </a:p>
        </p:txBody>
      </p:sp>
      <p:sp>
        <p:nvSpPr>
          <p:cNvPr id="3" name="Footer Placeholder 2">
            <a:extLst>
              <a:ext uri="{FF2B5EF4-FFF2-40B4-BE49-F238E27FC236}">
                <a16:creationId xmlns:a16="http://schemas.microsoft.com/office/drawing/2014/main" id="{318EDB30-6A53-DD3E-82F1-5E110139398F}"/>
              </a:ext>
            </a:extLst>
          </p:cNvPr>
          <p:cNvSpPr>
            <a:spLocks noGrp="1"/>
          </p:cNvSpPr>
          <p:nvPr>
            <p:ph type="ftr" sz="quarter" idx="11"/>
          </p:nvPr>
        </p:nvSpPr>
        <p:spPr>
          <a:xfrm>
            <a:off x="710005" y="5883275"/>
            <a:ext cx="4185845"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Federal Funding Opportunity Number: MBDA-OBD-2016-2004577</a:t>
            </a:r>
          </a:p>
        </p:txBody>
      </p:sp>
      <p:grpSp>
        <p:nvGrpSpPr>
          <p:cNvPr id="79" name="Group 7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04359" y="0"/>
            <a:ext cx="1827609" cy="6858001"/>
            <a:chOff x="1320800" y="0"/>
            <a:chExt cx="2436813" cy="6858001"/>
          </a:xfrm>
        </p:grpSpPr>
        <p:sp>
          <p:nvSpPr>
            <p:cNvPr id="80"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1"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5377C326-2976-6609-D9D8-FA1995E58D93}"/>
              </a:ext>
            </a:extLst>
          </p:cNvPr>
          <p:cNvSpPr>
            <a:spLocks noGrp="1"/>
          </p:cNvSpPr>
          <p:nvPr>
            <p:ph type="sldNum" sz="quarter" idx="12"/>
          </p:nvPr>
        </p:nvSpPr>
        <p:spPr>
          <a:xfrm>
            <a:off x="5960268" y="5892531"/>
            <a:ext cx="413376" cy="365125"/>
          </a:xfrm>
        </p:spPr>
        <p:txBody>
          <a:bodyPr vert="horz" lIns="91440" tIns="45720" rIns="91440" bIns="45720" rtlCol="0" anchor="ctr">
            <a:normAutofit/>
          </a:bodyPr>
          <a:lstStyle/>
          <a:p>
            <a:pPr defTabSz="914400">
              <a:spcAft>
                <a:spcPts val="600"/>
              </a:spcAft>
            </a:pPr>
            <a:fld id="{B9717AB4-AEBB-3342-AC3F-86F316DCF676}" type="slidenum">
              <a:rPr lang="en-US" smtClean="0">
                <a:solidFill>
                  <a:schemeClr val="bg1"/>
                </a:solidFill>
              </a:rPr>
              <a:pPr defTabSz="914400">
                <a:spcAft>
                  <a:spcPts val="600"/>
                </a:spcAft>
              </a:pPr>
              <a:t>24</a:t>
            </a:fld>
            <a:endParaRPr lang="en-US">
              <a:solidFill>
                <a:schemeClr val="bg1"/>
              </a:solidFill>
            </a:endParaRPr>
          </a:p>
        </p:txBody>
      </p:sp>
    </p:spTree>
    <p:extLst>
      <p:ext uri="{BB962C8B-B14F-4D97-AF65-F5344CB8AC3E}">
        <p14:creationId xmlns:p14="http://schemas.microsoft.com/office/powerpoint/2010/main" val="276510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98" name="Rectangle 97">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1E58799-3FCF-E55B-E9FD-2E6D2167D5A1}"/>
              </a:ext>
            </a:extLst>
          </p:cNvPr>
          <p:cNvPicPr>
            <a:picLocks noChangeAspect="1"/>
          </p:cNvPicPr>
          <p:nvPr/>
        </p:nvPicPr>
        <p:blipFill rotWithShape="1">
          <a:blip r:embed="rId3"/>
          <a:srcRect l="23108" r="560" b="1"/>
          <a:stretch/>
        </p:blipFill>
        <p:spPr>
          <a:xfrm>
            <a:off x="20" y="10"/>
            <a:ext cx="9143980" cy="6857990"/>
          </a:xfrm>
          <a:prstGeom prst="rect">
            <a:avLst/>
          </a:prstGeom>
        </p:spPr>
      </p:pic>
      <p:sp>
        <p:nvSpPr>
          <p:cNvPr id="100"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03"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4"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2"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6"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3"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8"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F6D52D3-A4E4-DD3C-43CC-04AC3C9D30D3}"/>
              </a:ext>
            </a:extLst>
          </p:cNvPr>
          <p:cNvSpPr>
            <a:spLocks noGrp="1"/>
          </p:cNvSpPr>
          <p:nvPr>
            <p:ph type="title"/>
          </p:nvPr>
        </p:nvSpPr>
        <p:spPr>
          <a:xfrm>
            <a:off x="2978150" y="558800"/>
            <a:ext cx="5651500" cy="1413933"/>
          </a:xfrm>
        </p:spPr>
        <p:txBody>
          <a:bodyPr vert="horz" lIns="91440" tIns="45720" rIns="91440" bIns="45720" rtlCol="0" anchor="ctr">
            <a:normAutofit/>
          </a:bodyPr>
          <a:lstStyle/>
          <a:p>
            <a:r>
              <a:rPr lang="en-US" b="1">
                <a:solidFill>
                  <a:schemeClr val="bg1"/>
                </a:solidFill>
              </a:rPr>
              <a:t>Measuring Success (continued…)</a:t>
            </a:r>
          </a:p>
        </p:txBody>
      </p:sp>
      <p:sp>
        <p:nvSpPr>
          <p:cNvPr id="6" name="TextBox 5">
            <a:extLst>
              <a:ext uri="{FF2B5EF4-FFF2-40B4-BE49-F238E27FC236}">
                <a16:creationId xmlns:a16="http://schemas.microsoft.com/office/drawing/2014/main" id="{C5636822-6B4A-FDCB-A9F5-DC8617AE9599}"/>
              </a:ext>
            </a:extLst>
          </p:cNvPr>
          <p:cNvSpPr txBox="1"/>
          <p:nvPr/>
        </p:nvSpPr>
        <p:spPr>
          <a:xfrm>
            <a:off x="2978150" y="2048933"/>
            <a:ext cx="5649117" cy="3742267"/>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1">
                  <a:lumMod val="75000"/>
                </a:schemeClr>
              </a:buClr>
              <a:buSzPct val="145000"/>
              <a:buFont typeface="Arial"/>
              <a:buChar char="•"/>
            </a:pPr>
            <a:r>
              <a:rPr lang="en-US" b="0" i="0" u="none" strike="noStrike" baseline="0">
                <a:solidFill>
                  <a:schemeClr val="bg1"/>
                </a:solidFill>
              </a:rPr>
              <a:t>The breadth and quality of the applicant’s strategic partners and alliances to support the nontraditional financing ecosystem serving MBEs    </a:t>
            </a:r>
            <a:r>
              <a:rPr lang="en-US" b="1" i="1" u="none" strike="noStrike" baseline="0">
                <a:solidFill>
                  <a:schemeClr val="bg1"/>
                </a:solidFill>
              </a:rPr>
              <a:t>(10 points)</a:t>
            </a:r>
          </a:p>
          <a:p>
            <a:pPr marL="285750" indent="-285750">
              <a:spcBef>
                <a:spcPct val="20000"/>
              </a:spcBef>
              <a:spcAft>
                <a:spcPts val="600"/>
              </a:spcAft>
              <a:buClr>
                <a:schemeClr val="accent1">
                  <a:lumMod val="75000"/>
                </a:schemeClr>
              </a:buClr>
              <a:buSzPct val="145000"/>
              <a:buFont typeface="Arial"/>
              <a:buChar char="•"/>
            </a:pPr>
            <a:r>
              <a:rPr lang="en-US" b="0" i="0" u="none" strike="noStrike" baseline="0">
                <a:solidFill>
                  <a:schemeClr val="bg1"/>
                </a:solidFill>
              </a:rPr>
              <a:t>the appropriateness of the proposed Project Goals and Objectives section of the application, including the monitoring and contingency plans, and how well the analysis ties with the project implementation timeline.      </a:t>
            </a:r>
            <a:r>
              <a:rPr lang="en-US" b="1" i="1" u="none" strike="noStrike" baseline="0">
                <a:solidFill>
                  <a:schemeClr val="bg1"/>
                </a:solidFill>
              </a:rPr>
              <a:t>(15 points)</a:t>
            </a:r>
            <a:endParaRPr lang="en-US" b="1" i="1">
              <a:solidFill>
                <a:schemeClr val="bg1"/>
              </a:solidFill>
            </a:endParaRPr>
          </a:p>
        </p:txBody>
      </p:sp>
      <p:sp>
        <p:nvSpPr>
          <p:cNvPr id="3" name="Footer Placeholder 2">
            <a:extLst>
              <a:ext uri="{FF2B5EF4-FFF2-40B4-BE49-F238E27FC236}">
                <a16:creationId xmlns:a16="http://schemas.microsoft.com/office/drawing/2014/main" id="{39FCFAC4-B04D-1C3D-0F36-6BFA9F476F69}"/>
              </a:ext>
            </a:extLst>
          </p:cNvPr>
          <p:cNvSpPr>
            <a:spLocks noGrp="1"/>
          </p:cNvSpPr>
          <p:nvPr>
            <p:ph type="ftr" sz="quarter" idx="11"/>
          </p:nvPr>
        </p:nvSpPr>
        <p:spPr>
          <a:xfrm>
            <a:off x="3271838" y="5883275"/>
            <a:ext cx="3871912"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Federal Funding Opportunity Number: MBDA-OBD-2016-2004577</a:t>
            </a:r>
          </a:p>
        </p:txBody>
      </p:sp>
      <p:sp>
        <p:nvSpPr>
          <p:cNvPr id="4" name="Slide Number Placeholder 3">
            <a:extLst>
              <a:ext uri="{FF2B5EF4-FFF2-40B4-BE49-F238E27FC236}">
                <a16:creationId xmlns:a16="http://schemas.microsoft.com/office/drawing/2014/main" id="{1934D697-E22B-176A-8C53-7E6DB86B5C52}"/>
              </a:ext>
            </a:extLst>
          </p:cNvPr>
          <p:cNvSpPr>
            <a:spLocks noGrp="1"/>
          </p:cNvSpPr>
          <p:nvPr>
            <p:ph type="sldNum" sz="quarter" idx="12"/>
          </p:nvPr>
        </p:nvSpPr>
        <p:spPr>
          <a:xfrm>
            <a:off x="8213892" y="5892531"/>
            <a:ext cx="413375" cy="365125"/>
          </a:xfrm>
        </p:spPr>
        <p:txBody>
          <a:bodyPr vert="horz" lIns="91440" tIns="45720" rIns="91440" bIns="45720" rtlCol="0" anchor="ctr">
            <a:normAutofit/>
          </a:bodyPr>
          <a:lstStyle/>
          <a:p>
            <a:pPr defTabSz="914400">
              <a:spcAft>
                <a:spcPts val="600"/>
              </a:spcAft>
            </a:pPr>
            <a:fld id="{B9717AB4-AEBB-3342-AC3F-86F316DCF676}" type="slidenum">
              <a:rPr lang="en-US">
                <a:solidFill>
                  <a:schemeClr val="bg1"/>
                </a:solidFill>
              </a:rPr>
              <a:pPr defTabSz="914400">
                <a:spcAft>
                  <a:spcPts val="600"/>
                </a:spcAft>
              </a:pPr>
              <a:t>25</a:t>
            </a:fld>
            <a:endParaRPr lang="en-US">
              <a:solidFill>
                <a:schemeClr val="bg1"/>
              </a:solidFill>
            </a:endParaRPr>
          </a:p>
        </p:txBody>
      </p:sp>
    </p:spTree>
    <p:extLst>
      <p:ext uri="{BB962C8B-B14F-4D97-AF65-F5344CB8AC3E}">
        <p14:creationId xmlns:p14="http://schemas.microsoft.com/office/powerpoint/2010/main" val="210552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4" name="Group 56">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58"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9"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0"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1"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2"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3"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85" name="Rectangle 64">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D71F675-5C73-32DE-1398-7571983F3C53}"/>
              </a:ext>
            </a:extLst>
          </p:cNvPr>
          <p:cNvPicPr>
            <a:picLocks noChangeAspect="1"/>
          </p:cNvPicPr>
          <p:nvPr/>
        </p:nvPicPr>
        <p:blipFill rotWithShape="1">
          <a:blip r:embed="rId3"/>
          <a:srcRect l="23412" r="11921" b="-1"/>
          <a:stretch/>
        </p:blipFill>
        <p:spPr>
          <a:xfrm>
            <a:off x="20" y="10"/>
            <a:ext cx="9143980" cy="6857990"/>
          </a:xfrm>
          <a:prstGeom prst="rect">
            <a:avLst/>
          </a:prstGeom>
        </p:spPr>
      </p:pic>
      <p:sp>
        <p:nvSpPr>
          <p:cNvPr id="86"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68">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70"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1"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2"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3"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4"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5"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E1A5FBE1-9C48-1ADD-6AF5-347C0F19FEE8}"/>
              </a:ext>
            </a:extLst>
          </p:cNvPr>
          <p:cNvSpPr>
            <a:spLocks noGrp="1"/>
          </p:cNvSpPr>
          <p:nvPr>
            <p:ph type="title"/>
          </p:nvPr>
        </p:nvSpPr>
        <p:spPr>
          <a:xfrm>
            <a:off x="2978150" y="558800"/>
            <a:ext cx="5651500" cy="1413933"/>
          </a:xfrm>
        </p:spPr>
        <p:txBody>
          <a:bodyPr vert="horz" lIns="91440" tIns="45720" rIns="91440" bIns="45720" rtlCol="0" anchor="ctr">
            <a:normAutofit/>
          </a:bodyPr>
          <a:lstStyle/>
          <a:p>
            <a:r>
              <a:rPr lang="en-US" b="1">
                <a:solidFill>
                  <a:schemeClr val="bg1"/>
                </a:solidFill>
              </a:rPr>
              <a:t>Applicant Capability:    (25 Points)</a:t>
            </a:r>
          </a:p>
        </p:txBody>
      </p:sp>
      <p:sp>
        <p:nvSpPr>
          <p:cNvPr id="6" name="TextBox 5">
            <a:extLst>
              <a:ext uri="{FF2B5EF4-FFF2-40B4-BE49-F238E27FC236}">
                <a16:creationId xmlns:a16="http://schemas.microsoft.com/office/drawing/2014/main" id="{836C8572-3B30-BCCB-7F57-17B9FA6110C2}"/>
              </a:ext>
            </a:extLst>
          </p:cNvPr>
          <p:cNvSpPr txBox="1"/>
          <p:nvPr/>
        </p:nvSpPr>
        <p:spPr>
          <a:xfrm>
            <a:off x="2978150" y="2048933"/>
            <a:ext cx="5649117" cy="3742267"/>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n-US" sz="1700" b="0" i="0" u="none" strike="noStrike" baseline="0">
                <a:solidFill>
                  <a:schemeClr val="bg1"/>
                </a:solidFill>
              </a:rPr>
              <a:t>This criterion assesses whether the applicant and its personnel possess the experience, background, and qualifications to accomplish the project, including</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700">
                <a:solidFill>
                  <a:schemeClr val="bg1"/>
                </a:solidFill>
              </a:rPr>
              <a:t>T</a:t>
            </a:r>
            <a:r>
              <a:rPr lang="en-US" sz="1700" b="0" i="0" u="none" strike="noStrike" baseline="0">
                <a:solidFill>
                  <a:schemeClr val="bg1"/>
                </a:solidFill>
              </a:rPr>
              <a:t>he quality of the knowledge, experience and demonstrated track record of the applicant (or key implementing partners) related to non-traditional lending sources, MBE access to capital initiatives through technical assistance or research and data, and business development with weight toward specific examples of success </a:t>
            </a:r>
            <a:r>
              <a:rPr lang="en-US" sz="1700" b="1" i="1" u="none" strike="noStrike" baseline="0">
                <a:solidFill>
                  <a:schemeClr val="bg1"/>
                </a:solidFill>
              </a:rPr>
              <a:t>(20 points)</a:t>
            </a:r>
            <a:endParaRPr lang="en-US" sz="1700" b="0" i="0" u="none" strike="noStrike" baseline="0">
              <a:solidFill>
                <a:schemeClr val="bg1"/>
              </a:solidFill>
            </a:endParaRP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700">
                <a:solidFill>
                  <a:schemeClr val="bg1"/>
                </a:solidFill>
              </a:rPr>
              <a:t>T</a:t>
            </a:r>
            <a:r>
              <a:rPr lang="en-US" sz="1700" b="0" i="0" u="none" strike="noStrike" baseline="0">
                <a:solidFill>
                  <a:schemeClr val="bg1"/>
                </a:solidFill>
              </a:rPr>
              <a:t>he knowledge, experience, and qualifications of the key project personnel and understanding of their roles in implementing the project  </a:t>
            </a:r>
            <a:r>
              <a:rPr lang="en-US" sz="1700" b="1" i="1" u="none" strike="noStrike" baseline="0">
                <a:solidFill>
                  <a:schemeClr val="bg1"/>
                </a:solidFill>
              </a:rPr>
              <a:t>(5 points)</a:t>
            </a:r>
            <a:endParaRPr lang="en-US" sz="1700" b="1" i="1">
              <a:solidFill>
                <a:schemeClr val="bg1"/>
              </a:solidFill>
            </a:endParaRPr>
          </a:p>
        </p:txBody>
      </p:sp>
      <p:sp>
        <p:nvSpPr>
          <p:cNvPr id="3" name="Footer Placeholder 2">
            <a:extLst>
              <a:ext uri="{FF2B5EF4-FFF2-40B4-BE49-F238E27FC236}">
                <a16:creationId xmlns:a16="http://schemas.microsoft.com/office/drawing/2014/main" id="{6CFCDBEE-D392-139B-A498-E8369D8B114A}"/>
              </a:ext>
            </a:extLst>
          </p:cNvPr>
          <p:cNvSpPr>
            <a:spLocks noGrp="1"/>
          </p:cNvSpPr>
          <p:nvPr>
            <p:ph type="ftr" sz="quarter" idx="11"/>
          </p:nvPr>
        </p:nvSpPr>
        <p:spPr>
          <a:xfrm>
            <a:off x="3271838" y="5883275"/>
            <a:ext cx="3871912"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Federal Funding Opportunity Number: MBDA-OBD-2016-2004577</a:t>
            </a:r>
          </a:p>
        </p:txBody>
      </p:sp>
      <p:sp>
        <p:nvSpPr>
          <p:cNvPr id="4" name="Slide Number Placeholder 3">
            <a:extLst>
              <a:ext uri="{FF2B5EF4-FFF2-40B4-BE49-F238E27FC236}">
                <a16:creationId xmlns:a16="http://schemas.microsoft.com/office/drawing/2014/main" id="{47B01D57-9A5E-64FF-AFBE-E4F343F0E2E0}"/>
              </a:ext>
            </a:extLst>
          </p:cNvPr>
          <p:cNvSpPr>
            <a:spLocks noGrp="1"/>
          </p:cNvSpPr>
          <p:nvPr>
            <p:ph type="sldNum" sz="quarter" idx="12"/>
          </p:nvPr>
        </p:nvSpPr>
        <p:spPr>
          <a:xfrm>
            <a:off x="8213892" y="5892531"/>
            <a:ext cx="413375" cy="365125"/>
          </a:xfrm>
        </p:spPr>
        <p:txBody>
          <a:bodyPr vert="horz" lIns="91440" tIns="45720" rIns="91440" bIns="45720" rtlCol="0" anchor="ctr">
            <a:normAutofit/>
          </a:bodyPr>
          <a:lstStyle/>
          <a:p>
            <a:pPr defTabSz="914400">
              <a:spcAft>
                <a:spcPts val="600"/>
              </a:spcAft>
            </a:pPr>
            <a:fld id="{B9717AB4-AEBB-3342-AC3F-86F316DCF676}" type="slidenum">
              <a:rPr lang="en-US" smtClean="0">
                <a:solidFill>
                  <a:schemeClr val="bg1"/>
                </a:solidFill>
              </a:rPr>
              <a:pPr defTabSz="914400">
                <a:spcAft>
                  <a:spcPts val="600"/>
                </a:spcAft>
              </a:pPr>
              <a:t>26</a:t>
            </a:fld>
            <a:endParaRPr lang="en-US">
              <a:solidFill>
                <a:schemeClr val="bg1"/>
              </a:solidFill>
            </a:endParaRPr>
          </a:p>
        </p:txBody>
      </p:sp>
    </p:spTree>
    <p:extLst>
      <p:ext uri="{BB962C8B-B14F-4D97-AF65-F5344CB8AC3E}">
        <p14:creationId xmlns:p14="http://schemas.microsoft.com/office/powerpoint/2010/main" val="141846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3" name="Group 73">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5"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6"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7"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8"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9"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0"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94" name="Rectangle 81">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9B5412-2872-F831-42E5-1F953C007668}"/>
              </a:ext>
            </a:extLst>
          </p:cNvPr>
          <p:cNvPicPr>
            <a:picLocks noChangeAspect="1"/>
          </p:cNvPicPr>
          <p:nvPr/>
        </p:nvPicPr>
        <p:blipFill rotWithShape="1">
          <a:blip r:embed="rId3"/>
          <a:srcRect l="23411" r="11921" b="-1"/>
          <a:stretch/>
        </p:blipFill>
        <p:spPr>
          <a:xfrm>
            <a:off x="20" y="10"/>
            <a:ext cx="9143980" cy="6857990"/>
          </a:xfrm>
          <a:prstGeom prst="rect">
            <a:avLst/>
          </a:prstGeom>
        </p:spPr>
      </p:pic>
      <p:sp>
        <p:nvSpPr>
          <p:cNvPr id="95" name="Freeform 15">
            <a:extLst>
              <a:ext uri="{FF2B5EF4-FFF2-40B4-BE49-F238E27FC236}">
                <a16:creationId xmlns:a16="http://schemas.microsoft.com/office/drawing/2014/main" id="{AAAE29C6-F6DD-4D29-805A-6C214EA9C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99" y="-16933"/>
            <a:ext cx="7118349"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9203266 w 9203266"/>
              <a:gd name="connsiteY0" fmla="*/ 16933 h 6883400"/>
              <a:gd name="connsiteX1" fmla="*/ 4783666 w 9203266"/>
              <a:gd name="connsiteY1" fmla="*/ 2573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203266"/>
              <a:gd name="connsiteY0" fmla="*/ 16933 h 6883400"/>
              <a:gd name="connsiteX1" fmla="*/ 8339666 w 9203266"/>
              <a:gd name="connsiteY1" fmla="*/ 5240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491133"/>
              <a:gd name="connsiteY0" fmla="*/ 16933 h 6883400"/>
              <a:gd name="connsiteX1" fmla="*/ 8339666 w 9491133"/>
              <a:gd name="connsiteY1" fmla="*/ 5240866 h 6883400"/>
              <a:gd name="connsiteX2" fmla="*/ 9491133 w 9491133"/>
              <a:gd name="connsiteY2" fmla="*/ 6883400 h 6883400"/>
              <a:gd name="connsiteX3" fmla="*/ 0 w 9491133"/>
              <a:gd name="connsiteY3" fmla="*/ 6883400 h 6883400"/>
              <a:gd name="connsiteX4" fmla="*/ 8466 w 9491133"/>
              <a:gd name="connsiteY4" fmla="*/ 0 h 6883400"/>
              <a:gd name="connsiteX5" fmla="*/ 9203266 w 9491133"/>
              <a:gd name="connsiteY5" fmla="*/ 16933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133" h="6883400">
                <a:moveTo>
                  <a:pt x="9203266" y="16933"/>
                </a:moveTo>
                <a:lnTo>
                  <a:pt x="8339666" y="5240866"/>
                </a:lnTo>
                <a:lnTo>
                  <a:pt x="9491133" y="6883400"/>
                </a:lnTo>
                <a:lnTo>
                  <a:pt x="0" y="6883400"/>
                </a:lnTo>
                <a:lnTo>
                  <a:pt x="8466" y="0"/>
                </a:lnTo>
                <a:lnTo>
                  <a:pt x="9203266" y="16933"/>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B0326-73F0-DC46-F8E8-D6B8C0ADD0B0}"/>
              </a:ext>
            </a:extLst>
          </p:cNvPr>
          <p:cNvSpPr>
            <a:spLocks noGrp="1"/>
          </p:cNvSpPr>
          <p:nvPr>
            <p:ph type="title"/>
          </p:nvPr>
        </p:nvSpPr>
        <p:spPr>
          <a:xfrm>
            <a:off x="514350" y="685800"/>
            <a:ext cx="5543550" cy="1176867"/>
          </a:xfrm>
        </p:spPr>
        <p:txBody>
          <a:bodyPr vert="horz" lIns="91440" tIns="45720" rIns="91440" bIns="45720" rtlCol="0" anchor="ctr">
            <a:normAutofit/>
          </a:bodyPr>
          <a:lstStyle/>
          <a:p>
            <a:pPr>
              <a:lnSpc>
                <a:spcPct val="90000"/>
              </a:lnSpc>
            </a:pPr>
            <a:r>
              <a:rPr lang="en-US" sz="3700" b="1">
                <a:solidFill>
                  <a:schemeClr val="bg1"/>
                </a:solidFill>
              </a:rPr>
              <a:t>Applicant Budget: (35 Points)</a:t>
            </a:r>
          </a:p>
        </p:txBody>
      </p:sp>
      <p:sp>
        <p:nvSpPr>
          <p:cNvPr id="6" name="TextBox 5">
            <a:extLst>
              <a:ext uri="{FF2B5EF4-FFF2-40B4-BE49-F238E27FC236}">
                <a16:creationId xmlns:a16="http://schemas.microsoft.com/office/drawing/2014/main" id="{D389C210-5CB8-F65C-050F-BF466BE1767C}"/>
              </a:ext>
            </a:extLst>
          </p:cNvPr>
          <p:cNvSpPr txBox="1"/>
          <p:nvPr/>
        </p:nvSpPr>
        <p:spPr>
          <a:xfrm>
            <a:off x="514349" y="1888067"/>
            <a:ext cx="5543551" cy="3970866"/>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b="0" i="0" u="none" strike="noStrike" baseline="0">
                <a:solidFill>
                  <a:schemeClr val="bg1"/>
                </a:solidFill>
              </a:rPr>
              <a:t>This criterion evaluates the budget to determine if it is realistic and commensurate with the project needs and time frame, as well as the accuracy of budget breakdown.</a:t>
            </a:r>
          </a:p>
          <a:p>
            <a:pPr>
              <a:spcBef>
                <a:spcPct val="20000"/>
              </a:spcBef>
              <a:spcAft>
                <a:spcPts val="600"/>
              </a:spcAft>
              <a:buClr>
                <a:schemeClr val="accent1">
                  <a:lumMod val="75000"/>
                </a:schemeClr>
              </a:buClr>
              <a:buSzPct val="145000"/>
              <a:buFont typeface="Arial"/>
              <a:buChar char="•"/>
            </a:pPr>
            <a:endParaRPr lang="en-US" b="0" i="0" u="none" strike="noStrike" baseline="0">
              <a:solidFill>
                <a:schemeClr val="bg1"/>
              </a:solidFill>
            </a:endParaRPr>
          </a:p>
          <a:p>
            <a:pPr>
              <a:spcBef>
                <a:spcPct val="20000"/>
              </a:spcBef>
              <a:spcAft>
                <a:spcPts val="600"/>
              </a:spcAft>
              <a:buClr>
                <a:schemeClr val="accent1">
                  <a:lumMod val="75000"/>
                </a:schemeClr>
              </a:buClr>
              <a:buSzPct val="145000"/>
              <a:buFont typeface="Arial"/>
              <a:buChar char="•"/>
            </a:pPr>
            <a:r>
              <a:rPr lang="en-US" b="1" i="0" u="none" strike="noStrike" baseline="0">
                <a:solidFill>
                  <a:schemeClr val="bg1"/>
                </a:solidFill>
              </a:rPr>
              <a:t>Total </a:t>
            </a:r>
            <a:r>
              <a:rPr lang="en-US" b="1">
                <a:solidFill>
                  <a:schemeClr val="bg1"/>
                </a:solidFill>
              </a:rPr>
              <a:t>a</a:t>
            </a:r>
            <a:r>
              <a:rPr lang="en-US" b="1" i="0" u="none" strike="noStrike" baseline="0">
                <a:solidFill>
                  <a:schemeClr val="bg1"/>
                </a:solidFill>
              </a:rPr>
              <a:t>vailable Application Points 100</a:t>
            </a:r>
            <a:endParaRPr lang="en-US" b="1">
              <a:solidFill>
                <a:schemeClr val="bg1"/>
              </a:solidFill>
            </a:endParaRPr>
          </a:p>
        </p:txBody>
      </p:sp>
      <p:sp>
        <p:nvSpPr>
          <p:cNvPr id="3" name="Footer Placeholder 2">
            <a:extLst>
              <a:ext uri="{FF2B5EF4-FFF2-40B4-BE49-F238E27FC236}">
                <a16:creationId xmlns:a16="http://schemas.microsoft.com/office/drawing/2014/main" id="{9F4EB14B-D49C-C851-31C5-85C117B677F4}"/>
              </a:ext>
            </a:extLst>
          </p:cNvPr>
          <p:cNvSpPr>
            <a:spLocks noGrp="1"/>
          </p:cNvSpPr>
          <p:nvPr>
            <p:ph type="ftr" sz="quarter" idx="11"/>
          </p:nvPr>
        </p:nvSpPr>
        <p:spPr>
          <a:xfrm>
            <a:off x="710005" y="5883275"/>
            <a:ext cx="4185845"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Federal Funding Opportunity Number: MBDA-OBD-2016-2004577</a:t>
            </a:r>
          </a:p>
        </p:txBody>
      </p:sp>
      <p:grpSp>
        <p:nvGrpSpPr>
          <p:cNvPr id="86" name="Group 85">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04359" y="0"/>
            <a:ext cx="1827609" cy="6858001"/>
            <a:chOff x="1320800" y="0"/>
            <a:chExt cx="2436813" cy="6858001"/>
          </a:xfrm>
        </p:grpSpPr>
        <p:sp>
          <p:nvSpPr>
            <p:cNvPr id="87"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8"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9"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0"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1"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2"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FB6C52C2-11D9-9194-AFF3-8F29246375EC}"/>
              </a:ext>
            </a:extLst>
          </p:cNvPr>
          <p:cNvSpPr>
            <a:spLocks noGrp="1"/>
          </p:cNvSpPr>
          <p:nvPr>
            <p:ph type="sldNum" sz="quarter" idx="12"/>
          </p:nvPr>
        </p:nvSpPr>
        <p:spPr>
          <a:xfrm>
            <a:off x="5960268" y="5892531"/>
            <a:ext cx="413376" cy="365125"/>
          </a:xfrm>
        </p:spPr>
        <p:txBody>
          <a:bodyPr vert="horz" lIns="91440" tIns="45720" rIns="91440" bIns="45720" rtlCol="0" anchor="ctr">
            <a:normAutofit/>
          </a:bodyPr>
          <a:lstStyle/>
          <a:p>
            <a:pPr defTabSz="914400">
              <a:spcAft>
                <a:spcPts val="600"/>
              </a:spcAft>
            </a:pPr>
            <a:fld id="{B9717AB4-AEBB-3342-AC3F-86F316DCF676}" type="slidenum">
              <a:rPr lang="en-US" smtClean="0">
                <a:solidFill>
                  <a:schemeClr val="bg1"/>
                </a:solidFill>
              </a:rPr>
              <a:pPr defTabSz="914400">
                <a:spcAft>
                  <a:spcPts val="600"/>
                </a:spcAft>
              </a:pPr>
              <a:t>27</a:t>
            </a:fld>
            <a:endParaRPr lang="en-US">
              <a:solidFill>
                <a:schemeClr val="bg1"/>
              </a:solidFill>
            </a:endParaRPr>
          </a:p>
        </p:txBody>
      </p:sp>
    </p:spTree>
    <p:extLst>
      <p:ext uri="{BB962C8B-B14F-4D97-AF65-F5344CB8AC3E}">
        <p14:creationId xmlns:p14="http://schemas.microsoft.com/office/powerpoint/2010/main" val="598154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7" name="Group 12">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4"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8" name="Rectangle 20">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A15A9C-989D-1F01-DB3D-8C9261676066}"/>
              </a:ext>
            </a:extLst>
          </p:cNvPr>
          <p:cNvPicPr>
            <a:picLocks noChangeAspect="1"/>
          </p:cNvPicPr>
          <p:nvPr/>
        </p:nvPicPr>
        <p:blipFill rotWithShape="1">
          <a:blip r:embed="rId4"/>
          <a:srcRect l="23411" r="11922" b="-1"/>
          <a:stretch/>
        </p:blipFill>
        <p:spPr>
          <a:xfrm>
            <a:off x="20" y="10"/>
            <a:ext cx="9143980" cy="6857990"/>
          </a:xfrm>
          <a:prstGeom prst="rect">
            <a:avLst/>
          </a:prstGeom>
        </p:spPr>
      </p:pic>
      <p:sp>
        <p:nvSpPr>
          <p:cNvPr id="49"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24">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6"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8"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9"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0E38F1F-4DF3-9B42-A48C-8BF4153FC2DB}"/>
              </a:ext>
            </a:extLst>
          </p:cNvPr>
          <p:cNvSpPr>
            <a:spLocks noGrp="1"/>
          </p:cNvSpPr>
          <p:nvPr>
            <p:ph type="title"/>
          </p:nvPr>
        </p:nvSpPr>
        <p:spPr>
          <a:xfrm>
            <a:off x="2978150" y="558800"/>
            <a:ext cx="5651500" cy="1413933"/>
          </a:xfrm>
        </p:spPr>
        <p:txBody>
          <a:bodyPr vert="horz" lIns="91440" tIns="45720" rIns="91440" bIns="45720" rtlCol="0" anchor="ctr">
            <a:normAutofit/>
          </a:bodyPr>
          <a:lstStyle/>
          <a:p>
            <a:pPr>
              <a:lnSpc>
                <a:spcPct val="90000"/>
              </a:lnSpc>
            </a:pPr>
            <a:r>
              <a:rPr lang="en-US" sz="3100" b="1">
                <a:solidFill>
                  <a:schemeClr val="bg1"/>
                </a:solidFill>
              </a:rPr>
              <a:t>Submission Guidelines/Content and </a:t>
            </a:r>
            <a:br>
              <a:rPr lang="en-US" sz="3100" b="1">
                <a:solidFill>
                  <a:schemeClr val="bg1"/>
                </a:solidFill>
              </a:rPr>
            </a:br>
            <a:r>
              <a:rPr lang="en-US" sz="3100" b="1">
                <a:solidFill>
                  <a:schemeClr val="bg1"/>
                </a:solidFill>
              </a:rPr>
              <a:t>Form of Application</a:t>
            </a:r>
          </a:p>
        </p:txBody>
      </p:sp>
      <p:sp>
        <p:nvSpPr>
          <p:cNvPr id="6" name="TextBox 5">
            <a:extLst>
              <a:ext uri="{FF2B5EF4-FFF2-40B4-BE49-F238E27FC236}">
                <a16:creationId xmlns:a16="http://schemas.microsoft.com/office/drawing/2014/main" id="{C712645D-1FA5-7315-D65A-8B119B0C7136}"/>
              </a:ext>
            </a:extLst>
          </p:cNvPr>
          <p:cNvSpPr txBox="1"/>
          <p:nvPr/>
        </p:nvSpPr>
        <p:spPr>
          <a:xfrm>
            <a:off x="2978150" y="2048933"/>
            <a:ext cx="5649117" cy="3927661"/>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All applications must adhere to the submission guidelines provided in this section and section IV.B (Content and Form of Application). Omissions will result in the deduction of points from the final score according to the table below up to and including disqualification of the entire application.</a:t>
            </a:r>
          </a:p>
          <a:p>
            <a:pPr>
              <a:lnSpc>
                <a:spcPct val="90000"/>
              </a:lnSpc>
              <a:spcBef>
                <a:spcPct val="20000"/>
              </a:spcBef>
              <a:spcAft>
                <a:spcPts val="600"/>
              </a:spcAft>
              <a:buClr>
                <a:schemeClr val="accent1">
                  <a:lumMod val="75000"/>
                </a:schemeClr>
              </a:buClr>
              <a:buSzPct val="145000"/>
              <a:buFont typeface="Arial"/>
              <a:buChar char="•"/>
            </a:pPr>
            <a:endParaRPr lang="en-US" sz="1100" b="0" i="0" u="none" strike="noStrike" baseline="0">
              <a:solidFill>
                <a:schemeClr val="bg1"/>
              </a:solidFill>
            </a:endParaRPr>
          </a:p>
          <a:p>
            <a:pPr>
              <a:lnSpc>
                <a:spcPct val="90000"/>
              </a:lnSpc>
              <a:spcBef>
                <a:spcPct val="20000"/>
              </a:spcBef>
              <a:spcAft>
                <a:spcPts val="600"/>
              </a:spcAft>
              <a:buClr>
                <a:schemeClr val="accent1">
                  <a:lumMod val="75000"/>
                </a:schemeClr>
              </a:buClr>
              <a:buSzPct val="145000"/>
              <a:buFont typeface="Arial"/>
              <a:buChar char="•"/>
            </a:pPr>
            <a:r>
              <a:rPr lang="en-US" sz="1400" b="1" i="0" u="sng" strike="noStrike" baseline="0">
                <a:solidFill>
                  <a:schemeClr val="bg1"/>
                </a:solidFill>
              </a:rPr>
              <a:t>Mandatory Item: (Failure to Adhere Shall Result In)</a:t>
            </a:r>
          </a:p>
          <a:p>
            <a:pPr>
              <a:lnSpc>
                <a:spcPct val="90000"/>
              </a:lnSpc>
              <a:spcBef>
                <a:spcPct val="20000"/>
              </a:spcBef>
              <a:spcAft>
                <a:spcPts val="600"/>
              </a:spcAft>
              <a:buClr>
                <a:schemeClr val="accent1">
                  <a:lumMod val="75000"/>
                </a:schemeClr>
              </a:buClr>
              <a:buSzPct val="145000"/>
              <a:buFont typeface="Arial"/>
              <a:buChar char="•"/>
            </a:pPr>
            <a:r>
              <a:rPr lang="en-US" sz="1400" b="1" i="0" u="none" strike="noStrike" baseline="0">
                <a:solidFill>
                  <a:schemeClr val="bg1"/>
                </a:solidFill>
              </a:rPr>
              <a:t>Title Page</a:t>
            </a:r>
            <a:r>
              <a:rPr lang="en-US" sz="1400" b="0" i="0" u="none" strike="noStrike" baseline="0">
                <a:solidFill>
                  <a:schemeClr val="bg1"/>
                </a:solidFill>
              </a:rPr>
              <a:t> (5 Point Deduction)</a:t>
            </a:r>
          </a:p>
          <a:p>
            <a:pPr>
              <a:lnSpc>
                <a:spcPct val="90000"/>
              </a:lnSpc>
              <a:spcBef>
                <a:spcPct val="20000"/>
              </a:spcBef>
              <a:spcAft>
                <a:spcPts val="600"/>
              </a:spcAft>
              <a:buClr>
                <a:schemeClr val="accent1">
                  <a:lumMod val="75000"/>
                </a:schemeClr>
              </a:buClr>
              <a:buSzPct val="145000"/>
              <a:buFont typeface="Arial"/>
              <a:buChar char="•"/>
            </a:pPr>
            <a:r>
              <a:rPr lang="en-US" sz="1400" b="1" i="0" u="none" strike="noStrike" baseline="0">
                <a:solidFill>
                  <a:schemeClr val="bg1"/>
                </a:solidFill>
              </a:rPr>
              <a:t>Table of Contents </a:t>
            </a:r>
            <a:r>
              <a:rPr lang="en-US" sz="1400" b="0" i="0" u="none" strike="noStrike" baseline="0">
                <a:solidFill>
                  <a:schemeClr val="bg1"/>
                </a:solidFill>
              </a:rPr>
              <a:t>(5 Point Deduction)</a:t>
            </a:r>
          </a:p>
          <a:p>
            <a:pPr>
              <a:lnSpc>
                <a:spcPct val="90000"/>
              </a:lnSpc>
              <a:spcBef>
                <a:spcPct val="20000"/>
              </a:spcBef>
              <a:spcAft>
                <a:spcPts val="600"/>
              </a:spcAft>
              <a:buClr>
                <a:schemeClr val="accent1">
                  <a:lumMod val="75000"/>
                </a:schemeClr>
              </a:buClr>
              <a:buSzPct val="145000"/>
              <a:buFont typeface="Arial"/>
              <a:buChar char="•"/>
            </a:pPr>
            <a:r>
              <a:rPr lang="en-US" sz="1400" b="1" i="0" u="none" strike="noStrike" baseline="0">
                <a:solidFill>
                  <a:schemeClr val="bg1"/>
                </a:solidFill>
              </a:rPr>
              <a:t>Applicant Narrative </a:t>
            </a:r>
            <a:r>
              <a:rPr lang="en-US" sz="1400" b="0" i="0" u="none" strike="noStrike" baseline="0">
                <a:solidFill>
                  <a:schemeClr val="bg1"/>
                </a:solidFill>
              </a:rPr>
              <a:t>(Disqualification)</a:t>
            </a:r>
          </a:p>
          <a:p>
            <a:pPr>
              <a:lnSpc>
                <a:spcPct val="90000"/>
              </a:lnSpc>
              <a:spcBef>
                <a:spcPct val="20000"/>
              </a:spcBef>
              <a:spcAft>
                <a:spcPts val="600"/>
              </a:spcAft>
              <a:buClr>
                <a:schemeClr val="accent1">
                  <a:lumMod val="75000"/>
                </a:schemeClr>
              </a:buClr>
              <a:buSzPct val="145000"/>
              <a:buFont typeface="Arial"/>
              <a:buChar char="•"/>
            </a:pPr>
            <a:r>
              <a:rPr lang="en-US" sz="1400" b="1" i="0" u="none" strike="noStrike" baseline="0">
                <a:solidFill>
                  <a:schemeClr val="bg1"/>
                </a:solidFill>
              </a:rPr>
              <a:t>Budget Narrative </a:t>
            </a:r>
            <a:r>
              <a:rPr lang="en-US" sz="1400" b="0" i="0" u="none" strike="noStrike" baseline="0">
                <a:solidFill>
                  <a:schemeClr val="bg1"/>
                </a:solidFill>
              </a:rPr>
              <a:t>(Disqualification)</a:t>
            </a:r>
          </a:p>
          <a:p>
            <a:pPr>
              <a:lnSpc>
                <a:spcPct val="90000"/>
              </a:lnSpc>
              <a:spcBef>
                <a:spcPct val="20000"/>
              </a:spcBef>
              <a:spcAft>
                <a:spcPts val="600"/>
              </a:spcAft>
              <a:buClr>
                <a:schemeClr val="accent1">
                  <a:lumMod val="75000"/>
                </a:schemeClr>
              </a:buClr>
              <a:buSzPct val="145000"/>
              <a:buFont typeface="Arial"/>
              <a:buChar char="•"/>
            </a:pPr>
            <a:r>
              <a:rPr lang="en-US" sz="1400" b="1" i="0" u="none" strike="noStrike" baseline="0">
                <a:solidFill>
                  <a:schemeClr val="bg1"/>
                </a:solidFill>
              </a:rPr>
              <a:t>SF 424, SF 424A </a:t>
            </a:r>
            <a:r>
              <a:rPr lang="en-US" sz="1400" b="0" i="0" u="none" strike="noStrike" baseline="0">
                <a:solidFill>
                  <a:schemeClr val="bg1"/>
                </a:solidFill>
              </a:rPr>
              <a:t>(Disqualification)</a:t>
            </a:r>
          </a:p>
          <a:p>
            <a:pPr>
              <a:lnSpc>
                <a:spcPct val="90000"/>
              </a:lnSpc>
              <a:spcBef>
                <a:spcPct val="20000"/>
              </a:spcBef>
              <a:spcAft>
                <a:spcPts val="600"/>
              </a:spcAft>
              <a:buClr>
                <a:schemeClr val="accent1">
                  <a:lumMod val="75000"/>
                </a:schemeClr>
              </a:buClr>
              <a:buSzPct val="145000"/>
              <a:buFont typeface="Arial"/>
              <a:buChar char="•"/>
            </a:pPr>
            <a:endParaRPr lang="en-US" sz="1100">
              <a:solidFill>
                <a:schemeClr val="bg1"/>
              </a:solidFill>
            </a:endParaRPr>
          </a:p>
          <a:p>
            <a:pPr>
              <a:lnSpc>
                <a:spcPct val="90000"/>
              </a:lnSpc>
              <a:spcBef>
                <a:spcPct val="20000"/>
              </a:spcBef>
              <a:spcAft>
                <a:spcPts val="600"/>
              </a:spcAft>
              <a:buClr>
                <a:schemeClr val="accent1">
                  <a:lumMod val="75000"/>
                </a:schemeClr>
              </a:buClr>
              <a:buSzPct val="145000"/>
              <a:buFont typeface="Arial"/>
              <a:buChar char="•"/>
            </a:pPr>
            <a:r>
              <a:rPr lang="en-US" sz="1400" b="1" i="1" u="sng" strike="noStrike" baseline="0">
                <a:solidFill>
                  <a:schemeClr val="bg1"/>
                </a:solidFill>
              </a:rPr>
              <a:t>Note</a:t>
            </a:r>
            <a:r>
              <a:rPr lang="en-US" sz="1400" b="0" i="1" u="none" strike="noStrike" baseline="0">
                <a:solidFill>
                  <a:schemeClr val="bg1"/>
                </a:solidFill>
              </a:rPr>
              <a:t>: All project proposals will be evaluated, and applicant(s) will be selected based on the level at which the proposal addresses the evaluation criteria above, less any points deducted for failure to include the mandatory items noted above.</a:t>
            </a:r>
          </a:p>
          <a:p>
            <a:pPr>
              <a:lnSpc>
                <a:spcPct val="90000"/>
              </a:lnSpc>
              <a:spcBef>
                <a:spcPct val="20000"/>
              </a:spcBef>
              <a:spcAft>
                <a:spcPts val="600"/>
              </a:spcAft>
              <a:buClr>
                <a:schemeClr val="accent1">
                  <a:lumMod val="75000"/>
                </a:schemeClr>
              </a:buClr>
              <a:buSzPct val="145000"/>
              <a:buFont typeface="Arial"/>
              <a:buChar char="•"/>
            </a:pPr>
            <a:endParaRPr lang="en-US" sz="1100" i="1">
              <a:solidFill>
                <a:schemeClr val="bg1"/>
              </a:solidFill>
            </a:endParaRPr>
          </a:p>
        </p:txBody>
      </p:sp>
      <p:sp>
        <p:nvSpPr>
          <p:cNvPr id="3" name="Footer Placeholder 2">
            <a:extLst>
              <a:ext uri="{FF2B5EF4-FFF2-40B4-BE49-F238E27FC236}">
                <a16:creationId xmlns:a16="http://schemas.microsoft.com/office/drawing/2014/main" id="{F0F7F637-3C8F-49B0-A455-7D88453F1C4B}"/>
              </a:ext>
            </a:extLst>
          </p:cNvPr>
          <p:cNvSpPr>
            <a:spLocks noGrp="1"/>
          </p:cNvSpPr>
          <p:nvPr>
            <p:ph type="ftr" sz="quarter" idx="11"/>
          </p:nvPr>
        </p:nvSpPr>
        <p:spPr>
          <a:xfrm>
            <a:off x="3271838" y="5883275"/>
            <a:ext cx="3871912"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Federal Funding Opportunity Number: MBDA-OBD-2016-2004577</a:t>
            </a:r>
          </a:p>
        </p:txBody>
      </p:sp>
      <p:sp>
        <p:nvSpPr>
          <p:cNvPr id="4" name="Slide Number Placeholder 3">
            <a:extLst>
              <a:ext uri="{FF2B5EF4-FFF2-40B4-BE49-F238E27FC236}">
                <a16:creationId xmlns:a16="http://schemas.microsoft.com/office/drawing/2014/main" id="{BB25F02E-AADE-D41D-D387-F580B1E75C0F}"/>
              </a:ext>
            </a:extLst>
          </p:cNvPr>
          <p:cNvSpPr>
            <a:spLocks noGrp="1"/>
          </p:cNvSpPr>
          <p:nvPr>
            <p:ph type="sldNum" sz="quarter" idx="12"/>
          </p:nvPr>
        </p:nvSpPr>
        <p:spPr>
          <a:xfrm>
            <a:off x="8213892" y="5892531"/>
            <a:ext cx="413375" cy="365125"/>
          </a:xfrm>
        </p:spPr>
        <p:txBody>
          <a:bodyPr vert="horz" lIns="91440" tIns="45720" rIns="91440" bIns="45720" rtlCol="0" anchor="ctr">
            <a:normAutofit/>
          </a:bodyPr>
          <a:lstStyle/>
          <a:p>
            <a:pPr defTabSz="914400">
              <a:spcAft>
                <a:spcPts val="600"/>
              </a:spcAft>
            </a:pPr>
            <a:fld id="{B9717AB4-AEBB-3342-AC3F-86F316DCF676}" type="slidenum">
              <a:rPr lang="en-US">
                <a:solidFill>
                  <a:schemeClr val="bg1"/>
                </a:solidFill>
              </a:rPr>
              <a:pPr defTabSz="914400">
                <a:spcAft>
                  <a:spcPts val="600"/>
                </a:spcAft>
              </a:pPr>
              <a:t>28</a:t>
            </a:fld>
            <a:endParaRPr lang="en-US">
              <a:solidFill>
                <a:schemeClr val="bg1"/>
              </a:solidFill>
            </a:endParaRPr>
          </a:p>
        </p:txBody>
      </p:sp>
    </p:spTree>
    <p:extLst>
      <p:ext uri="{BB962C8B-B14F-4D97-AF65-F5344CB8AC3E}">
        <p14:creationId xmlns:p14="http://schemas.microsoft.com/office/powerpoint/2010/main" val="69104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2" name="Group 54">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56"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7"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8"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9"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0"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1"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23" name="Rectangle 62">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A6A1B8-8FA5-A579-BB0C-D6746DC3F773}"/>
              </a:ext>
            </a:extLst>
          </p:cNvPr>
          <p:cNvPicPr>
            <a:picLocks noChangeAspect="1"/>
          </p:cNvPicPr>
          <p:nvPr/>
        </p:nvPicPr>
        <p:blipFill rotWithShape="1">
          <a:blip r:embed="rId3"/>
          <a:srcRect l="23411" r="11921" b="-1"/>
          <a:stretch/>
        </p:blipFill>
        <p:spPr>
          <a:xfrm>
            <a:off x="20" y="10"/>
            <a:ext cx="9143980" cy="6857990"/>
          </a:xfrm>
          <a:prstGeom prst="rect">
            <a:avLst/>
          </a:prstGeom>
        </p:spPr>
      </p:pic>
      <p:sp>
        <p:nvSpPr>
          <p:cNvPr id="124"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66">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68"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9"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0"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6"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7"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28"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EAA2F42F-3F56-A27B-B574-1BF4CB2C1D02}"/>
              </a:ext>
            </a:extLst>
          </p:cNvPr>
          <p:cNvSpPr>
            <a:spLocks noGrp="1"/>
          </p:cNvSpPr>
          <p:nvPr>
            <p:ph type="title"/>
          </p:nvPr>
        </p:nvSpPr>
        <p:spPr>
          <a:xfrm>
            <a:off x="2862660" y="193145"/>
            <a:ext cx="5651500" cy="1413933"/>
          </a:xfrm>
        </p:spPr>
        <p:txBody>
          <a:bodyPr vert="horz" lIns="91440" tIns="45720" rIns="91440" bIns="45720" rtlCol="0" anchor="ctr">
            <a:normAutofit/>
          </a:bodyPr>
          <a:lstStyle/>
          <a:p>
            <a:r>
              <a:rPr lang="en-US" sz="3200" b="1">
                <a:solidFill>
                  <a:schemeClr val="bg1"/>
                </a:solidFill>
              </a:rPr>
              <a:t>Review and Selection Process</a:t>
            </a:r>
          </a:p>
        </p:txBody>
      </p:sp>
      <p:sp>
        <p:nvSpPr>
          <p:cNvPr id="6" name="TextBox 5">
            <a:extLst>
              <a:ext uri="{FF2B5EF4-FFF2-40B4-BE49-F238E27FC236}">
                <a16:creationId xmlns:a16="http://schemas.microsoft.com/office/drawing/2014/main" id="{2AFE2B07-D242-146C-A78B-070215F69707}"/>
              </a:ext>
            </a:extLst>
          </p:cNvPr>
          <p:cNvSpPr txBox="1"/>
          <p:nvPr/>
        </p:nvSpPr>
        <p:spPr>
          <a:xfrm>
            <a:off x="2741521" y="1660526"/>
            <a:ext cx="6050362" cy="3974570"/>
          </a:xfrm>
          <a:prstGeom prst="rect">
            <a:avLst/>
          </a:prstGeom>
        </p:spPr>
        <p:txBody>
          <a:bodyPr vert="horz" lIns="91440" tIns="45720" rIns="91440" bIns="45720" rtlCol="0" anchor="ctr">
            <a:no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n-US" sz="1400" b="1" i="0" u="sng" strike="noStrike" baseline="0">
                <a:solidFill>
                  <a:schemeClr val="bg1"/>
                </a:solidFill>
              </a:rPr>
              <a:t>Initial Screening</a:t>
            </a:r>
            <a:r>
              <a:rPr lang="en-US" sz="1400" b="0" i="0" u="none" strike="noStrike" baseline="0">
                <a:solidFill>
                  <a:schemeClr val="bg1"/>
                </a:solidFill>
              </a:rPr>
              <a:t> – Prior to the formal review process, each application will receive an initial administrative screening to ensure that all required forms, signatures, and documents are present. An application will not be evaluated by the review panel if:</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The application is received after the closing date;</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The application package does not include an application narrative, a budget narrative, an SF 424, and an SF 424A;</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The project synopsis/description fails to address program objectives (see Section I.B,</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“Program Priorities” and Section I.B.1, “Agency Requirements for the Project”);</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The application falls within the scope of an existing MBDA competitive program or announcement for Federal Funding or duplicates a project previously awarded; or </a:t>
            </a:r>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u="none" strike="noStrike" baseline="0">
                <a:solidFill>
                  <a:schemeClr val="bg1"/>
                </a:solidFill>
              </a:rPr>
              <a:t>the principal purpose of the activities in the application is to provide a direct benefit or service to MBDA and not to MBEs.</a:t>
            </a:r>
          </a:p>
          <a:p>
            <a:pPr>
              <a:lnSpc>
                <a:spcPct val="90000"/>
              </a:lnSpc>
              <a:spcBef>
                <a:spcPct val="20000"/>
              </a:spcBef>
              <a:spcAft>
                <a:spcPts val="600"/>
              </a:spcAft>
              <a:buClr>
                <a:schemeClr val="accent1">
                  <a:lumMod val="75000"/>
                </a:schemeClr>
              </a:buClr>
              <a:buSzPct val="145000"/>
              <a:buFont typeface="Arial"/>
              <a:buChar char="•"/>
            </a:pPr>
            <a:r>
              <a:rPr lang="en-US" sz="1400" b="1" i="0" u="sng" strike="noStrike" baseline="0">
                <a:solidFill>
                  <a:schemeClr val="bg1"/>
                </a:solidFill>
              </a:rPr>
              <a:t>Note:</a:t>
            </a:r>
            <a:r>
              <a:rPr lang="en-US" sz="1400" b="0" i="0" u="none" strike="noStrike" baseline="0">
                <a:solidFill>
                  <a:schemeClr val="bg1"/>
                </a:solidFill>
              </a:rPr>
              <a:t> MBDA, in its sole discretion, may continue the review process for an application that is missing non-substantive information that easily may be rectified or cured.</a:t>
            </a:r>
            <a:endParaRPr lang="en-US" sz="1400">
              <a:solidFill>
                <a:schemeClr val="bg1"/>
              </a:solidFill>
            </a:endParaRPr>
          </a:p>
        </p:txBody>
      </p:sp>
      <p:sp>
        <p:nvSpPr>
          <p:cNvPr id="3" name="Footer Placeholder 2">
            <a:extLst>
              <a:ext uri="{FF2B5EF4-FFF2-40B4-BE49-F238E27FC236}">
                <a16:creationId xmlns:a16="http://schemas.microsoft.com/office/drawing/2014/main" id="{6FE29242-9B32-3B88-0867-A1E817610B07}"/>
              </a:ext>
            </a:extLst>
          </p:cNvPr>
          <p:cNvSpPr>
            <a:spLocks noGrp="1"/>
          </p:cNvSpPr>
          <p:nvPr>
            <p:ph type="ftr" sz="quarter" idx="11"/>
          </p:nvPr>
        </p:nvSpPr>
        <p:spPr>
          <a:xfrm>
            <a:off x="4191397" y="6270122"/>
            <a:ext cx="3871912"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Federal Funding Opportunity Number: MBDA-OBD-2016-2004577</a:t>
            </a:r>
          </a:p>
        </p:txBody>
      </p:sp>
    </p:spTree>
    <p:extLst>
      <p:ext uri="{BB962C8B-B14F-4D97-AF65-F5344CB8AC3E}">
        <p14:creationId xmlns:p14="http://schemas.microsoft.com/office/powerpoint/2010/main" val="56286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8727"/>
            <a:ext cx="7704667" cy="1981200"/>
          </a:xfrm>
        </p:spPr>
        <p:txBody>
          <a:bodyPr>
            <a:normAutofit/>
          </a:bodyPr>
          <a:lstStyle/>
          <a:p>
            <a:r>
              <a:rPr lang="en-US" sz="5400" b="1">
                <a:solidFill>
                  <a:schemeClr val="bg1"/>
                </a:solidFill>
                <a:latin typeface="Times New Roman" panose="02020603050405020304" pitchFamily="18" charset="0"/>
                <a:ea typeface="Verdana" pitchFamily="34" charset="0"/>
                <a:cs typeface="Times New Roman" panose="02020603050405020304" pitchFamily="18" charset="0"/>
              </a:rPr>
              <a:t>Overview</a:t>
            </a:r>
            <a:br>
              <a:rPr lang="en-US" sz="2400">
                <a:latin typeface="Times New Roman" panose="02020603050405020304" pitchFamily="18" charset="0"/>
                <a:ea typeface="Verdana" pitchFamily="34" charset="0"/>
                <a:cs typeface="Times New Roman" panose="02020603050405020304" pitchFamily="18" charset="0"/>
              </a:rPr>
            </a:br>
            <a:endParaRPr lang="en-US" b="1">
              <a:latin typeface="Times New Roman" panose="02020603050405020304" pitchFamily="18" charset="0"/>
              <a:ea typeface="Verdana" pitchFamily="34" charset="0"/>
              <a:cs typeface="Times New Roman" panose="02020603050405020304" pitchFamily="18" charset="0"/>
            </a:endParaRPr>
          </a:p>
        </p:txBody>
      </p:sp>
      <p:sp>
        <p:nvSpPr>
          <p:cNvPr id="2" name="Content Placeholder 1"/>
          <p:cNvSpPr>
            <a:spLocks noGrp="1"/>
          </p:cNvSpPr>
          <p:nvPr>
            <p:ph idx="1"/>
          </p:nvPr>
        </p:nvSpPr>
        <p:spPr>
          <a:xfrm>
            <a:off x="843379" y="1863739"/>
            <a:ext cx="7843421" cy="4537060"/>
          </a:xfrm>
        </p:spPr>
        <p:txBody>
          <a:bodyPr>
            <a:normAutofit fontScale="92500" lnSpcReduction="10000"/>
          </a:bodyPr>
          <a:lstStyle/>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Teleconference Protocol </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Important Dates  </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MBDA Alignment &amp; Authority</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Notice of Funding Opportunity Announcement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Budget Pitfalls</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SF-424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SF-424A</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SF-424B</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Sample Project Narrative</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CD-511</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SF-LLL</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Measuring Success</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Agency Contact</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Q&amp;A</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Thank You </a:t>
            </a:r>
          </a:p>
          <a:p>
            <a:endParaRPr lang="en-US" sz="360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444197" y="1997612"/>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2B8F-3A4A-485B-AC82-7FB4D90F40F7}"/>
              </a:ext>
            </a:extLst>
          </p:cNvPr>
          <p:cNvSpPr>
            <a:spLocks noGrp="1"/>
          </p:cNvSpPr>
          <p:nvPr>
            <p:ph type="title"/>
          </p:nvPr>
        </p:nvSpPr>
        <p:spPr/>
        <p:txBody>
          <a:bodyPr/>
          <a:lstStyle/>
          <a:p>
            <a:r>
              <a:rPr lang="en-US" b="1"/>
              <a:t>Merit Review Panel:</a:t>
            </a:r>
          </a:p>
        </p:txBody>
      </p:sp>
      <p:sp>
        <p:nvSpPr>
          <p:cNvPr id="3" name="Footer Placeholder 2">
            <a:extLst>
              <a:ext uri="{FF2B5EF4-FFF2-40B4-BE49-F238E27FC236}">
                <a16:creationId xmlns:a16="http://schemas.microsoft.com/office/drawing/2014/main" id="{36BD5B6A-20B6-5F37-B737-0486620221F9}"/>
              </a:ext>
            </a:extLst>
          </p:cNvPr>
          <p:cNvSpPr>
            <a:spLocks noGrp="1"/>
          </p:cNvSpPr>
          <p:nvPr>
            <p:ph type="ftr" sz="quarter" idx="11"/>
          </p:nvPr>
        </p:nvSpPr>
        <p:spPr/>
        <p:txBody>
          <a:bodyPr/>
          <a:lstStyle/>
          <a:p>
            <a:r>
              <a:rPr lang="en-US"/>
              <a:t>Federal Funding Opportunity Number: MBDA-OBD-2016-2004577</a:t>
            </a:r>
          </a:p>
        </p:txBody>
      </p:sp>
      <p:sp>
        <p:nvSpPr>
          <p:cNvPr id="6" name="TextBox 5">
            <a:extLst>
              <a:ext uri="{FF2B5EF4-FFF2-40B4-BE49-F238E27FC236}">
                <a16:creationId xmlns:a16="http://schemas.microsoft.com/office/drawing/2014/main" id="{D82A37F3-8DCF-4761-2000-A020128F1EF6}"/>
              </a:ext>
            </a:extLst>
          </p:cNvPr>
          <p:cNvSpPr txBox="1"/>
          <p:nvPr/>
        </p:nvSpPr>
        <p:spPr>
          <a:xfrm>
            <a:off x="859585" y="2503820"/>
            <a:ext cx="7963904" cy="1015663"/>
          </a:xfrm>
          <a:prstGeom prst="rect">
            <a:avLst/>
          </a:prstGeom>
          <a:noFill/>
        </p:spPr>
        <p:txBody>
          <a:bodyPr wrap="square">
            <a:spAutoFit/>
          </a:bodyPr>
          <a:lstStyle/>
          <a:p>
            <a:pPr algn="l"/>
            <a:r>
              <a:rPr lang="en-US" sz="2000" b="0" i="0" u="none" strike="noStrike" baseline="0">
                <a:latin typeface="Times New Roman" panose="02020603050405020304" pitchFamily="18" charset="0"/>
              </a:rPr>
              <a:t>MBDA Merit Review Panel - Each responsive application will receive an independent merit review by a panel (Merit Review Panel) qualified to evaluate the applications submitted based on the published criteria. </a:t>
            </a:r>
            <a:endParaRPr lang="en-US" sz="2000"/>
          </a:p>
        </p:txBody>
      </p:sp>
      <p:sp>
        <p:nvSpPr>
          <p:cNvPr id="8" name="TextBox 7">
            <a:extLst>
              <a:ext uri="{FF2B5EF4-FFF2-40B4-BE49-F238E27FC236}">
                <a16:creationId xmlns:a16="http://schemas.microsoft.com/office/drawing/2014/main" id="{4E879E71-8789-9765-B2BC-EB8EC73B00A0}"/>
              </a:ext>
            </a:extLst>
          </p:cNvPr>
          <p:cNvSpPr txBox="1"/>
          <p:nvPr/>
        </p:nvSpPr>
        <p:spPr>
          <a:xfrm>
            <a:off x="1252281" y="3913695"/>
            <a:ext cx="7164370" cy="1015663"/>
          </a:xfrm>
          <a:prstGeom prst="rect">
            <a:avLst/>
          </a:prstGeom>
          <a:noFill/>
        </p:spPr>
        <p:txBody>
          <a:bodyPr wrap="square">
            <a:spAutoFit/>
          </a:bodyPr>
          <a:lstStyle/>
          <a:p>
            <a:pPr algn="l"/>
            <a:r>
              <a:rPr lang="en-US" sz="2000" b="1" i="0" u="sng" strike="noStrike" baseline="0">
                <a:latin typeface="Times New Roman" panose="02020603050405020304" pitchFamily="18" charset="0"/>
              </a:rPr>
              <a:t>Note:</a:t>
            </a:r>
            <a:r>
              <a:rPr lang="en-US" sz="2000" b="1" i="0" strike="noStrike" baseline="0">
                <a:latin typeface="Times New Roman" panose="02020603050405020304" pitchFamily="18" charset="0"/>
              </a:rPr>
              <a:t> </a:t>
            </a:r>
            <a:r>
              <a:rPr lang="en-US" sz="2000" b="0" i="0" u="none" strike="noStrike" baseline="0">
                <a:latin typeface="Times New Roman" panose="02020603050405020304" pitchFamily="18" charset="0"/>
              </a:rPr>
              <a:t>Any applicant scoring at least 60 and above will be considered for selection. Applications that receive fewer than 60 points will not be considered for funding.</a:t>
            </a:r>
            <a:endParaRPr lang="en-US" sz="2000"/>
          </a:p>
        </p:txBody>
      </p:sp>
      <p:pic>
        <p:nvPicPr>
          <p:cNvPr id="12" name="Picture 11">
            <a:extLst>
              <a:ext uri="{FF2B5EF4-FFF2-40B4-BE49-F238E27FC236}">
                <a16:creationId xmlns:a16="http://schemas.microsoft.com/office/drawing/2014/main" id="{192F3291-886B-3567-7772-CC7F9C46367A}"/>
              </a:ext>
            </a:extLst>
          </p:cNvPr>
          <p:cNvPicPr>
            <a:picLocks noChangeAspect="1"/>
          </p:cNvPicPr>
          <p:nvPr/>
        </p:nvPicPr>
        <p:blipFill>
          <a:blip r:embed="rId2"/>
          <a:stretch>
            <a:fillRect/>
          </a:stretch>
        </p:blipFill>
        <p:spPr>
          <a:xfrm>
            <a:off x="6140916" y="4929358"/>
            <a:ext cx="2767414" cy="1820233"/>
          </a:xfrm>
          <a:prstGeom prst="rect">
            <a:avLst/>
          </a:prstGeom>
        </p:spPr>
      </p:pic>
    </p:spTree>
    <p:extLst>
      <p:ext uri="{BB962C8B-B14F-4D97-AF65-F5344CB8AC3E}">
        <p14:creationId xmlns:p14="http://schemas.microsoft.com/office/powerpoint/2010/main" val="62331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2233831"/>
            <a:ext cx="4339085" cy="343170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endParaRPr lang="en-US" sz="2000" b="1" dirty="0">
              <a:latin typeface="Times New Roman"/>
              <a:ea typeface="+mn-lt"/>
              <a:cs typeface="Times New Roman"/>
            </a:endParaRPr>
          </a:p>
          <a:p>
            <a:pPr>
              <a:spcAft>
                <a:spcPts val="600"/>
              </a:spcAft>
            </a:pPr>
            <a:r>
              <a:rPr lang="en-US" sz="1600" i="1" dirty="0">
                <a:latin typeface="Times New Roman"/>
                <a:ea typeface="+mn-lt"/>
                <a:cs typeface="Times New Roman"/>
              </a:rPr>
              <a:t>Please visit our website at </a:t>
            </a:r>
            <a:r>
              <a:rPr lang="en-US" sz="1600" i="1" dirty="0">
                <a:latin typeface="Times New Roman"/>
                <a:ea typeface="+mn-lt"/>
                <a:cs typeface="Times New Roman"/>
                <a:hlinkClick r:id="rId3"/>
              </a:rPr>
              <a:t>www.mbda.gov</a:t>
            </a:r>
            <a:r>
              <a:rPr lang="en-US" sz="1600" i="1" dirty="0">
                <a:latin typeface="Times New Roman"/>
                <a:ea typeface="+mn-lt"/>
                <a:cs typeface="Times New Roman"/>
              </a:rPr>
              <a:t> for previous presentations and recordings</a:t>
            </a:r>
            <a:endParaRPr lang="en-US" sz="1600" i="1" dirty="0">
              <a:ea typeface="+mn-lt"/>
              <a:cs typeface="+mn-lt"/>
            </a:endParaRPr>
          </a:p>
          <a:p>
            <a:pPr>
              <a:spcAft>
                <a:spcPts val="600"/>
              </a:spcAft>
            </a:pPr>
            <a:endParaRPr lang="en-US" sz="2000" b="1" dirty="0">
              <a:latin typeface="Times New Roman"/>
              <a:cs typeface="Arial"/>
            </a:endParaRPr>
          </a:p>
          <a:p>
            <a:pPr>
              <a:spcAft>
                <a:spcPts val="600"/>
              </a:spcAft>
            </a:pPr>
            <a:endParaRPr lang="en-US" sz="2000" b="1" dirty="0">
              <a:latin typeface="Times New Roman"/>
              <a:cs typeface="Arial"/>
            </a:endParaRPr>
          </a:p>
          <a:p>
            <a:pPr>
              <a:spcAft>
                <a:spcPts val="600"/>
              </a:spcAft>
            </a:pPr>
            <a:r>
              <a:rPr lang="en-US" sz="2000" b="1" dirty="0">
                <a:latin typeface="Times New Roman"/>
                <a:cs typeface="Arial"/>
              </a:rPr>
              <a:t>Agency Contact</a:t>
            </a:r>
            <a:endParaRPr lang="en-US" sz="2000" dirty="0"/>
          </a:p>
          <a:p>
            <a:r>
              <a:rPr lang="en-US" sz="2000" dirty="0">
                <a:latin typeface="Times New Roman"/>
                <a:cs typeface="Times New Roman"/>
              </a:rPr>
              <a:t>Mrs. Nakita Chambers</a:t>
            </a:r>
            <a:endParaRPr lang="en-US" sz="2000" dirty="0">
              <a:ea typeface="+mn-lt"/>
              <a:cs typeface="+mn-lt"/>
            </a:endParaRPr>
          </a:p>
          <a:p>
            <a:r>
              <a:rPr lang="en-US" sz="2000" dirty="0">
                <a:latin typeface="Times New Roman"/>
                <a:cs typeface="Times New Roman"/>
              </a:rPr>
              <a:t>MBDA Program Manager</a:t>
            </a:r>
            <a:endParaRPr lang="en-US" sz="2000" dirty="0">
              <a:ea typeface="+mn-lt"/>
              <a:cs typeface="+mn-lt"/>
            </a:endParaRPr>
          </a:p>
          <a:p>
            <a:pPr marL="285750" indent="-285750">
              <a:buFont typeface="Arial"/>
              <a:buChar char="•"/>
            </a:pPr>
            <a:r>
              <a:rPr lang="en-US" sz="2000" dirty="0">
                <a:latin typeface="Times New Roman"/>
                <a:cs typeface="Times New Roman"/>
              </a:rPr>
              <a:t>Email: </a:t>
            </a:r>
            <a:r>
              <a:rPr lang="en-US" sz="2000" dirty="0">
                <a:latin typeface="Times New Roman"/>
                <a:cs typeface="Times New Roman"/>
                <a:hlinkClick r:id="rId4"/>
              </a:rPr>
              <a:t>nchambers@mbda.gov</a:t>
            </a:r>
            <a:endParaRPr lang="en-US" sz="2000" dirty="0">
              <a:ea typeface="+mn-lt"/>
              <a:cs typeface="+mn-lt"/>
            </a:endParaRPr>
          </a:p>
          <a:p>
            <a:pPr marL="285750" indent="-285750">
              <a:buFont typeface="Arial"/>
              <a:buChar char="•"/>
            </a:pPr>
            <a:r>
              <a:rPr lang="en-US" sz="2000" dirty="0">
                <a:latin typeface="Times New Roman"/>
                <a:cs typeface="Times New Roman"/>
              </a:rPr>
              <a:t>Tel: 202-482-0065</a:t>
            </a:r>
            <a:endParaRPr lang="en-US" sz="2000" dirty="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10" y="82820"/>
            <a:ext cx="7704667" cy="1981200"/>
          </a:xfrm>
        </p:spPr>
        <p:txBody>
          <a:bodyPr>
            <a:normAutofit/>
          </a:bodyPr>
          <a:lstStyle/>
          <a:p>
            <a:r>
              <a:rPr lang="en-US" sz="4400" b="1">
                <a:solidFill>
                  <a:schemeClr val="bg1"/>
                </a:solidFill>
                <a:latin typeface="Times New Roman" panose="02020603050405020304" pitchFamily="18" charset="0"/>
                <a:ea typeface="Verdana" pitchFamily="34" charset="0"/>
                <a:cs typeface="Times New Roman" panose="02020603050405020304" pitchFamily="18" charset="0"/>
              </a:rPr>
              <a:t>Important Dates  </a:t>
            </a:r>
          </a:p>
        </p:txBody>
      </p:sp>
      <p:sp>
        <p:nvSpPr>
          <p:cNvPr id="2" name="Content Placeholder 1"/>
          <p:cNvSpPr>
            <a:spLocks noGrp="1"/>
          </p:cNvSpPr>
          <p:nvPr>
            <p:ph idx="1"/>
          </p:nvPr>
        </p:nvSpPr>
        <p:spPr>
          <a:xfrm>
            <a:off x="719666" y="1772529"/>
            <a:ext cx="7704667" cy="4023360"/>
          </a:xfrm>
        </p:spPr>
        <p:txBody>
          <a:bodyPr>
            <a:normAutofit fontScale="92500" lnSpcReduction="20000"/>
          </a:bodyPr>
          <a:lstStyle/>
          <a:p>
            <a:pPr>
              <a:buFont typeface="Wingdings" panose="05000000000000000000" pitchFamily="2" charset="2"/>
              <a:buChar char="Ø"/>
            </a:pPr>
            <a:r>
              <a:rPr lang="en-US" sz="3000">
                <a:latin typeface="Times New Roman"/>
                <a:cs typeface="Times New Roman"/>
              </a:rPr>
              <a:t>CFDA #11.802, Access to Capital: Innovative Finance</a:t>
            </a:r>
          </a:p>
          <a:p>
            <a:pPr>
              <a:buFont typeface="Wingdings" panose="05000000000000000000" pitchFamily="2" charset="2"/>
              <a:buChar char="Ø"/>
            </a:pPr>
            <a:r>
              <a:rPr lang="en-US" sz="3000">
                <a:latin typeface="Times New Roman"/>
                <a:cs typeface="Times New Roman"/>
              </a:rPr>
              <a:t>Competition  </a:t>
            </a:r>
            <a:endParaRPr lang="en-US" sz="3000">
              <a:latin typeface="Times New Roman" panose="02020603050405020304" pitchFamily="18" charset="0"/>
              <a:cs typeface="Times New Roman" panose="02020603050405020304" pitchFamily="18" charset="0"/>
            </a:endParaRPr>
          </a:p>
          <a:p>
            <a:pPr lvl="1"/>
            <a:r>
              <a:rPr lang="en-US" sz="3000">
                <a:latin typeface="Times New Roman"/>
                <a:cs typeface="Times New Roman"/>
              </a:rPr>
              <a:t>Published Date: May 5, 2022</a:t>
            </a:r>
          </a:p>
          <a:p>
            <a:pPr lvl="1"/>
            <a:r>
              <a:rPr lang="en-US" sz="3000">
                <a:latin typeface="Times New Roman"/>
                <a:cs typeface="Times New Roman"/>
              </a:rPr>
              <a:t>Deadline Date: Monday, June 6, 2022 at 11:59 P.M., E.S.T.  </a:t>
            </a:r>
            <a:endParaRPr lang="en-US" sz="3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a:latin typeface="Times New Roman"/>
                <a:cs typeface="Times New Roman"/>
              </a:rPr>
              <a:t>Electronic applications only </a:t>
            </a:r>
            <a:endParaRPr lang="en-US" sz="3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a:latin typeface="Times New Roman"/>
                <a:cs typeface="Times New Roman"/>
              </a:rPr>
              <a:t>Anticipated Award   </a:t>
            </a:r>
            <a:endParaRPr lang="en-US" sz="3000">
              <a:latin typeface="Times New Roman" panose="02020603050405020304" pitchFamily="18" charset="0"/>
              <a:cs typeface="Times New Roman" panose="02020603050405020304" pitchFamily="18" charset="0"/>
            </a:endParaRPr>
          </a:p>
          <a:p>
            <a:pPr lvl="1"/>
            <a:r>
              <a:rPr lang="en-US">
                <a:latin typeface="Times New Roman"/>
                <a:cs typeface="Times New Roman"/>
              </a:rPr>
              <a:t>Start Date:  September 1, 2022</a:t>
            </a:r>
          </a:p>
        </p:txBody>
      </p:sp>
      <p:sp>
        <p:nvSpPr>
          <p:cNvPr id="4" name="TextBox 3"/>
          <p:cNvSpPr txBox="1"/>
          <p:nvPr/>
        </p:nvSpPr>
        <p:spPr>
          <a:xfrm>
            <a:off x="4216454" y="6467403"/>
            <a:ext cx="250390" cy="307777"/>
          </a:xfrm>
          <a:prstGeom prst="rect">
            <a:avLst/>
          </a:prstGeom>
          <a:noFill/>
        </p:spPr>
        <p:txBody>
          <a:bodyPr wrap="square" rtlCol="0">
            <a:spAutoFit/>
          </a:bodyPr>
          <a:lstStyle/>
          <a:p>
            <a:r>
              <a:rPr lang="en-US" sz="1400" b="1">
                <a:latin typeface="Times New Roman" panose="02020603050405020304" pitchFamily="18" charset="0"/>
                <a:cs typeface="Times New Roman" panose="02020603050405020304" pitchFamily="18" charset="0"/>
              </a:rPr>
              <a:t>4</a:t>
            </a:r>
          </a:p>
        </p:txBody>
      </p:sp>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31655" y="4081806"/>
            <a:ext cx="3362179" cy="2258240"/>
          </a:xfrm>
          <a:prstGeom prst="rect">
            <a:avLst/>
          </a:prstGeom>
        </p:spPr>
      </p:pic>
    </p:spTree>
    <p:extLst>
      <p:ext uri="{BB962C8B-B14F-4D97-AF65-F5344CB8AC3E}">
        <p14:creationId xmlns:p14="http://schemas.microsoft.com/office/powerpoint/2010/main" val="2738309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1"/>
          <p:cNvSpPr>
            <a:spLocks noGrp="1"/>
          </p:cNvSpPr>
          <p:nvPr>
            <p:ph type="title"/>
          </p:nvPr>
        </p:nvSpPr>
        <p:spPr>
          <a:xfrm>
            <a:off x="-583809" y="514411"/>
            <a:ext cx="8143875" cy="858838"/>
          </a:xfrm>
        </p:spPr>
        <p:txBody>
          <a:bodyPr/>
          <a:lstStyle/>
          <a:p>
            <a:r>
              <a:rPr lang="en-US" altLang="en-US" b="0" cap="small" spc="300">
                <a:latin typeface="Verdana" panose="020B0604030504040204" pitchFamily="34" charset="0"/>
                <a:cs typeface="Verdana" panose="020B0604030504040204" pitchFamily="34" charset="0"/>
              </a:rPr>
              <a:t> </a:t>
            </a:r>
            <a:r>
              <a:rPr lang="en-US" altLang="en-US" sz="3200" b="1" cap="small" spc="300">
                <a:solidFill>
                  <a:schemeClr val="bg1"/>
                </a:solidFill>
                <a:latin typeface="Times New Roman" panose="02020603050405020304" pitchFamily="18" charset="0"/>
                <a:cs typeface="Times New Roman" panose="02020603050405020304" pitchFamily="18" charset="0"/>
              </a:rPr>
              <a:t>MBDA Strategic Alignment</a:t>
            </a:r>
          </a:p>
        </p:txBody>
      </p:sp>
      <p:sp>
        <p:nvSpPr>
          <p:cNvPr id="4100" name="Rectangle 3"/>
          <p:cNvSpPr>
            <a:spLocks noGrp="1" noChangeArrowheads="1"/>
          </p:cNvSpPr>
          <p:nvPr>
            <p:ph idx="1"/>
          </p:nvPr>
        </p:nvSpPr>
        <p:spPr>
          <a:xfrm>
            <a:off x="4904042" y="4779793"/>
            <a:ext cx="2346804" cy="788451"/>
          </a:xfrm>
        </p:spPr>
        <p:txBody>
          <a:bodyPr anchor="ctr">
            <a:normAutofit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panose="02020603050405020304" pitchFamily="18" charset="0"/>
                <a:cs typeface="Times New Roman" panose="02020603050405020304" pitchFamily="18" charset="0"/>
              </a:rPr>
              <a:t>Strategy</a:t>
            </a:r>
          </a:p>
          <a:p>
            <a:pPr marL="0" indent="0" algn="ctr" eaLnBrk="1" hangingPunct="1">
              <a:lnSpc>
                <a:spcPct val="80000"/>
              </a:lnSpc>
              <a:spcBef>
                <a:spcPts val="0"/>
              </a:spcBef>
              <a:spcAft>
                <a:spcPts val="0"/>
              </a:spcAft>
              <a:buNone/>
              <a:defRPr/>
            </a:pPr>
            <a:r>
              <a:rPr lang="en-US" sz="1400">
                <a:solidFill>
                  <a:prstClr val="black"/>
                </a:solidFill>
                <a:latin typeface="Times New Roman" panose="02020603050405020304" pitchFamily="18" charset="0"/>
                <a:cs typeface="Times New Roman" panose="02020603050405020304" pitchFamily="18" charset="0"/>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p:txBody>
      </p:sp>
      <p:sp>
        <p:nvSpPr>
          <p:cNvPr id="7" name="Slide Number Placeholder 2">
            <a:extLst>
              <a:ext uri="{FF2B5EF4-FFF2-40B4-BE49-F238E27FC236}">
                <a16:creationId xmlns:a16="http://schemas.microsoft.com/office/drawing/2014/main" id="{303264EA-912E-4649-A5A7-679A24B8B992}"/>
              </a:ext>
            </a:extLst>
          </p:cNvPr>
          <p:cNvSpPr>
            <a:spLocks noGrp="1"/>
          </p:cNvSpPr>
          <p:nvPr>
            <p:ph type="sldNum" sz="quarter" idx="12"/>
          </p:nvPr>
        </p:nvSpPr>
        <p:spPr>
          <a:prstGeom prst="rect">
            <a:avLst/>
          </a:prstGeom>
        </p:spPr>
        <p:txBody>
          <a:bodyPr/>
          <a:lstStyle>
            <a:defPPr>
              <a:defRPr lang="en-US"/>
            </a:defPPr>
            <a:lvl1pPr algn="r" defTabSz="457200" rtl="0" fontAlgn="base">
              <a:spcBef>
                <a:spcPct val="0"/>
              </a:spcBef>
              <a:spcAft>
                <a:spcPct val="0"/>
              </a:spcAft>
              <a:defRPr sz="1000" kern="1200">
                <a:solidFill>
                  <a:schemeClr val="bg1">
                    <a:lumMod val="65000"/>
                  </a:schemeClr>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a:solidFill>
                  <a:prstClr val="white">
                    <a:lumMod val="65000"/>
                  </a:prstClr>
                </a:solidFill>
                <a:latin typeface="Times New Roman" panose="02020603050405020304" pitchFamily="18" charset="0"/>
                <a:cs typeface="Times New Roman" panose="02020603050405020304" pitchFamily="18" charset="0"/>
              </a:rPr>
              <a:t>5</a:t>
            </a:r>
            <a:endParaRPr kumimoji="0" lang="en-US" sz="1400" b="1" i="0" u="none" strike="noStrike" kern="1200" cap="none" spc="0" normalizeH="0" baseline="0" noProof="0">
              <a:ln>
                <a:noFill/>
              </a:ln>
              <a:solidFill>
                <a:prstClr val="white">
                  <a:lumMod val="65000"/>
                </a:prstClr>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665817" y="1712885"/>
            <a:ext cx="2405062" cy="8154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MBDA is the champion for minority business enterprises</a:t>
            </a:r>
          </a:p>
        </p:txBody>
      </p:sp>
      <p:sp>
        <p:nvSpPr>
          <p:cNvPr id="16" name="TextBox 15"/>
          <p:cNvSpPr txBox="1"/>
          <p:nvPr/>
        </p:nvSpPr>
        <p:spPr>
          <a:xfrm>
            <a:off x="2285595" y="3145343"/>
            <a:ext cx="2405063" cy="10413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Mission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To promote the growth of 11 million minority  business enterprises</a:t>
            </a: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41888"/>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724247"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56" y="221282"/>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Program</a:t>
            </a:r>
            <a:r>
              <a:rPr lang="en-US" sz="4400" b="1">
                <a:latin typeface="Times New Roman" panose="02020603050405020304" pitchFamily="18" charset="0"/>
                <a:cs typeface="Times New Roman" panose="02020603050405020304" pitchFamily="18" charset="0"/>
              </a:rPr>
              <a:t> </a:t>
            </a:r>
            <a:r>
              <a:rPr lang="en-US" sz="4400" b="1">
                <a:solidFill>
                  <a:schemeClr val="bg1"/>
                </a:solidFill>
                <a:latin typeface="Times New Roman" panose="02020603050405020304" pitchFamily="18" charset="0"/>
                <a:cs typeface="Times New Roman" panose="02020603050405020304" pitchFamily="18" charset="0"/>
              </a:rPr>
              <a:t>Authority</a:t>
            </a:r>
            <a:r>
              <a:rPr lang="en-US" sz="4400" b="1">
                <a:latin typeface="Times New Roman" panose="02020603050405020304" pitchFamily="18" charset="0"/>
                <a:cs typeface="Times New Roman" panose="02020603050405020304" pitchFamily="18" charset="0"/>
              </a:rPr>
              <a:t> </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32581" y="1977683"/>
            <a:ext cx="7704667" cy="3332816"/>
          </a:xfrm>
        </p:spPr>
        <p:txBody>
          <a:bodyPr>
            <a:normAutofit/>
          </a:bodyPr>
          <a:lstStyle/>
          <a:p>
            <a:pPr marL="0" indent="0">
              <a:buNone/>
            </a:pPr>
            <a:r>
              <a:rPr lang="en-US" sz="1800" b="0" i="0" u="none" strike="noStrike" baseline="0">
                <a:latin typeface="Times New Roman"/>
                <a:cs typeface="Times New Roman"/>
              </a:rPr>
              <a:t>The statutory authority for this program is the Minority Business Development Act (“MBDA Act”), 15 U.S.C. §§ 9501-9598, specifically, §§ 9511 and 9513</a:t>
            </a:r>
            <a:r>
              <a:rPr lang="en-US" sz="1800">
                <a:latin typeface="Times New Roman"/>
                <a:cs typeface="Times New Roman"/>
              </a:rPr>
              <a:t>. </a:t>
            </a:r>
          </a:p>
        </p:txBody>
      </p:sp>
    </p:spTree>
    <p:extLst>
      <p:ext uri="{BB962C8B-B14F-4D97-AF65-F5344CB8AC3E}">
        <p14:creationId xmlns:p14="http://schemas.microsoft.com/office/powerpoint/2010/main" val="1713809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230" y="221282"/>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Award Information </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27833" y="1451031"/>
            <a:ext cx="7903425" cy="4612144"/>
          </a:xfrm>
        </p:spPr>
        <p:txBody>
          <a:bodyPr>
            <a:noAutofit/>
          </a:bodyPr>
          <a:lstStyle/>
          <a:p>
            <a:pPr marL="0" indent="0">
              <a:buNone/>
            </a:pPr>
            <a:r>
              <a:rPr lang="en-US" sz="1600" b="1">
                <a:latin typeface="Times New Roman" panose="02020603050405020304" pitchFamily="18" charset="0"/>
                <a:cs typeface="Times New Roman" panose="02020603050405020304" pitchFamily="18" charset="0"/>
              </a:rPr>
              <a:t>A. Funding Availability</a:t>
            </a:r>
          </a:p>
          <a:p>
            <a:pPr marL="0" indent="0">
              <a:buNone/>
            </a:pPr>
            <a:r>
              <a:rPr lang="en-US" sz="1400">
                <a:latin typeface="Times New Roman" panose="02020603050405020304" pitchFamily="18" charset="0"/>
                <a:cs typeface="Times New Roman" panose="02020603050405020304" pitchFamily="18" charset="0"/>
              </a:rPr>
              <a:t>MBDA expects to expend approximately </a:t>
            </a:r>
            <a:r>
              <a:rPr lang="en-US" sz="1400">
                <a:highlight>
                  <a:srgbClr val="FFFFFF"/>
                </a:highlight>
                <a:latin typeface="Times New Roman" panose="02020603050405020304" pitchFamily="18" charset="0"/>
                <a:cs typeface="Times New Roman" panose="02020603050405020304" pitchFamily="18" charset="0"/>
              </a:rPr>
              <a:t>$884,559 </a:t>
            </a:r>
            <a:r>
              <a:rPr lang="en-US" sz="1400">
                <a:latin typeface="Times New Roman" panose="02020603050405020304" pitchFamily="18" charset="0"/>
                <a:cs typeface="Times New Roman" panose="02020603050405020304" pitchFamily="18" charset="0"/>
              </a:rPr>
              <a:t>in fiscal year (FY) 2022 funds for the financial assistance of one award under this Announcement. This award is a two-year term. MBDA anticipates making 1 award under this announcement. The funding amount for each year (FY2022 and FY2023) will be $884,559. MBDA anticipates awarding a total up to $1.77M for the two-year award cycle, collectively. The funding amounts referenced in this NOFO are subject to the availability of appropriated funds. Publication of this NOFO does not obligate the U.S. Department of Commerce or MBDA to award any specific Broad Agency Announcement (BAA) agreement or to obligate all or any part of available funds.</a:t>
            </a:r>
          </a:p>
          <a:p>
            <a:pPr marL="0" indent="0">
              <a:buNone/>
            </a:pPr>
            <a:r>
              <a:rPr lang="en-US" sz="1600" b="1">
                <a:latin typeface="Times New Roman" panose="02020603050405020304" pitchFamily="18" charset="0"/>
                <a:cs typeface="Times New Roman" panose="02020603050405020304" pitchFamily="18" charset="0"/>
              </a:rPr>
              <a:t>B. Project/Award Period</a:t>
            </a:r>
          </a:p>
          <a:p>
            <a:pPr marL="0" indent="0">
              <a:buNone/>
            </a:pPr>
            <a:r>
              <a:rPr lang="en-US" sz="1400">
                <a:latin typeface="Times New Roman" panose="02020603050405020304" pitchFamily="18" charset="0"/>
                <a:cs typeface="Times New Roman" panose="02020603050405020304" pitchFamily="18" charset="0"/>
              </a:rPr>
              <a:t>MBDA will issue 1 award for a 12-month period and the award start date is September 1, 2022 – August 31, 2023. Receipt of any prospective funding also is contingent upon the availability of funds from Congress, satisfactory performance, and continued relevance to program objectives and will be at the sole discretion of the Department of Commerce.</a:t>
            </a:r>
          </a:p>
          <a:p>
            <a:pPr marL="0" indent="0">
              <a:buNone/>
            </a:pPr>
            <a:r>
              <a:rPr lang="en-US" sz="1600" b="1">
                <a:latin typeface="Times New Roman" panose="02020603050405020304" pitchFamily="18" charset="0"/>
                <a:cs typeface="Times New Roman" panose="02020603050405020304" pitchFamily="18" charset="0"/>
              </a:rPr>
              <a:t>C. Type of Funding Instrument</a:t>
            </a:r>
          </a:p>
          <a:p>
            <a:pPr marL="0" indent="0">
              <a:buNone/>
            </a:pPr>
            <a:r>
              <a:rPr lang="en-US" sz="1400">
                <a:latin typeface="Times New Roman" panose="02020603050405020304" pitchFamily="18" charset="0"/>
                <a:cs typeface="Times New Roman" panose="02020603050405020304" pitchFamily="18" charset="0"/>
              </a:rPr>
              <a:t>Selected applicant(s) will receive funding through a BAA under this Announcement. After the award is made, MBDA staff may assist the project by means of a post-award conference, ongoing collaboration, and communication.</a:t>
            </a:r>
          </a:p>
        </p:txBody>
      </p:sp>
    </p:spTree>
    <p:extLst>
      <p:ext uri="{BB962C8B-B14F-4D97-AF65-F5344CB8AC3E}">
        <p14:creationId xmlns:p14="http://schemas.microsoft.com/office/powerpoint/2010/main" val="1403674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74F9429-8110-1C58-F8C4-4708B969D545}"/>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are some of the Common Mistakes &amp; </a:t>
            </a:r>
            <a:br>
              <a:rPr lang="en-US" sz="2800" b="1">
                <a:solidFill>
                  <a:srgbClr val="FFFFFF"/>
                </a:solidFill>
                <a:latin typeface="Times New Roman" panose="02020603050405020304" pitchFamily="18" charset="0"/>
                <a:cs typeface="Times New Roman" panose="02020603050405020304" pitchFamily="18" charset="0"/>
              </a:rPr>
            </a:br>
            <a:r>
              <a:rPr lang="en-US" sz="2800" b="1">
                <a:solidFill>
                  <a:srgbClr val="FFFFFF"/>
                </a:solidFill>
                <a:latin typeface="Times New Roman" panose="02020603050405020304" pitchFamily="18" charset="0"/>
                <a:cs typeface="Times New Roman" panose="02020603050405020304" pitchFamily="18" charset="0"/>
              </a:rPr>
              <a:t>Budget Pitfalls?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F4F30EE5-F5A7-822B-3D4D-D0E152DD5D49}"/>
              </a:ext>
            </a:extLst>
          </p:cNvPr>
          <p:cNvSpPr>
            <a:spLocks noGrp="1"/>
          </p:cNvSpPr>
          <p:nvPr>
            <p:ph idx="1"/>
          </p:nvPr>
        </p:nvSpPr>
        <p:spPr>
          <a:xfrm>
            <a:off x="3837829" y="150829"/>
            <a:ext cx="4789439" cy="6570482"/>
          </a:xfrm>
        </p:spPr>
        <p:txBody>
          <a:bodyPr vert="horz" lIns="91440" tIns="45720" rIns="91440" bIns="45720" rtlCol="0" anchor="ctr">
            <a:normAutofit fontScale="92500" lnSpcReduction="10000"/>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Missing Budget Year for the entire segment of the Award Cycle (i.e. 1 year vs. the entire 2 years and the required SFs for each of those programmatic years)</a:t>
            </a:r>
          </a:p>
          <a:p>
            <a:r>
              <a:rPr lang="en-US" sz="2000" dirty="0">
                <a:latin typeface="Times New Roman" panose="02020603050405020304" pitchFamily="18" charset="0"/>
                <a:cs typeface="Times New Roman" panose="02020603050405020304" pitchFamily="18" charset="0"/>
              </a:rPr>
              <a:t>Transposing Numbers</a:t>
            </a:r>
          </a:p>
          <a:p>
            <a:r>
              <a:rPr lang="en-US" sz="2000" dirty="0">
                <a:latin typeface="Times New Roman" panose="02020603050405020304" pitchFamily="18" charset="0"/>
                <a:cs typeface="Times New Roman" panose="02020603050405020304" pitchFamily="18" charset="0"/>
              </a:rPr>
              <a:t>Alignment of SF 424, 424A, &amp; Budget Narrative</a:t>
            </a:r>
          </a:p>
          <a:p>
            <a:r>
              <a:rPr lang="en-US" sz="2000" dirty="0">
                <a:latin typeface="Times New Roman" panose="02020603050405020304" pitchFamily="18" charset="0"/>
                <a:cs typeface="Times New Roman" panose="02020603050405020304" pitchFamily="18" charset="0"/>
              </a:rPr>
              <a:t>Proposing more funding than allocated for the Award Year and Cycle</a:t>
            </a:r>
          </a:p>
          <a:p>
            <a:r>
              <a:rPr lang="en-US" sz="2000" dirty="0">
                <a:latin typeface="Times New Roman" panose="02020603050405020304" pitchFamily="18" charset="0"/>
                <a:cs typeface="Times New Roman" panose="02020603050405020304" pitchFamily="18" charset="0"/>
              </a:rPr>
              <a:t>Not proposing the full amount of funding allowed in a given year of the budget cycle</a:t>
            </a:r>
          </a:p>
          <a:p>
            <a:r>
              <a:rPr lang="en-US" sz="2000" dirty="0">
                <a:latin typeface="Times New Roman" panose="02020603050405020304" pitchFamily="18" charset="0"/>
                <a:cs typeface="Times New Roman" panose="02020603050405020304" pitchFamily="18" charset="0"/>
              </a:rPr>
              <a:t>Completion of Standard Forms (SF) and Budget Narrative for 2 years; SF-LLL, and Signed Commerce Department CD-511</a:t>
            </a:r>
          </a:p>
          <a:p>
            <a:r>
              <a:rPr lang="en-US" sz="2000" b="1" i="1" dirty="0">
                <a:latin typeface="Times New Roman" panose="02020603050405020304" pitchFamily="18" charset="0"/>
                <a:cs typeface="Times New Roman" panose="02020603050405020304" pitchFamily="18" charset="0"/>
              </a:rPr>
              <a:t>Register in the SAM, BEFORE submitting an application (Please DO NOT WAIT until the last minute) – This critical action can take at least two weeks to process</a:t>
            </a:r>
          </a:p>
          <a:p>
            <a:endParaRPr lang="en-US" sz="2000" dirty="0">
              <a:latin typeface="Times New Roman" panose="02020603050405020304" pitchFamily="18" charset="0"/>
              <a:cs typeface="Times New Roman" panose="02020603050405020304" pitchFamily="18" charset="0"/>
            </a:endParaRPr>
          </a:p>
          <a:p>
            <a:endParaRPr lang="en-US" sz="1700" dirty="0">
              <a:latin typeface="+mn-lt"/>
              <a:cs typeface="+mn-cs"/>
            </a:endParaRPr>
          </a:p>
          <a:p>
            <a:endParaRPr lang="en-US" sz="1700" dirty="0">
              <a:latin typeface="+mn-lt"/>
              <a:cs typeface="+mn-cs"/>
            </a:endParaRPr>
          </a:p>
        </p:txBody>
      </p:sp>
    </p:spTree>
    <p:extLst>
      <p:ext uri="{BB962C8B-B14F-4D97-AF65-F5344CB8AC3E}">
        <p14:creationId xmlns:p14="http://schemas.microsoft.com/office/powerpoint/2010/main" val="345881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85E03E49-FDE4-6AC0-452B-F8B4BE9D0B8F}"/>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What are the Standard Application Forms?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A1AB07ED-32B6-B850-5B54-D12D61BFB4E6}"/>
              </a:ext>
            </a:extLst>
          </p:cNvPr>
          <p:cNvSpPr>
            <a:spLocks noGrp="1"/>
          </p:cNvSpPr>
          <p:nvPr>
            <p:ph idx="1"/>
          </p:nvPr>
        </p:nvSpPr>
        <p:spPr>
          <a:xfrm>
            <a:off x="3837829" y="685801"/>
            <a:ext cx="4789439" cy="5705572"/>
          </a:xfrm>
        </p:spPr>
        <p:txBody>
          <a:bodyPr vert="horz" lIns="91440" tIns="45720" rIns="91440" bIns="45720" rtlCol="0" anchor="ctr">
            <a:normAutofit/>
          </a:bodyPr>
          <a:lstStyle/>
          <a:p>
            <a:pPr marL="0" indent="0"/>
            <a:endParaRPr lang="en-US" sz="1700">
              <a:latin typeface="+mn-lt"/>
              <a:cs typeface="+mn-cs"/>
            </a:endParaRPr>
          </a:p>
          <a:p>
            <a:r>
              <a:rPr lang="en-US" sz="2800" b="1" u="sng">
                <a:latin typeface="Times New Roman" panose="02020603050405020304" pitchFamily="18" charset="0"/>
                <a:cs typeface="Times New Roman" panose="02020603050405020304" pitchFamily="18" charset="0"/>
              </a:rPr>
              <a:t>Standard Applications:</a:t>
            </a:r>
            <a:r>
              <a:rPr lang="en-US" sz="2800">
                <a:latin typeface="Times New Roman" panose="02020603050405020304" pitchFamily="18" charset="0"/>
                <a:cs typeface="Times New Roman" panose="02020603050405020304" pitchFamily="18" charset="0"/>
              </a:rPr>
              <a:t> Please refer to the application package available through Grants.gov. Also, please review each form to determine which is required with a submission. Each applicant may not be required to submit all forms listed, depending on the project type or the applicant type.</a:t>
            </a:r>
          </a:p>
        </p:txBody>
      </p:sp>
    </p:spTree>
    <p:extLst>
      <p:ext uri="{BB962C8B-B14F-4D97-AF65-F5344CB8AC3E}">
        <p14:creationId xmlns:p14="http://schemas.microsoft.com/office/powerpoint/2010/main" val="2142707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A1326B6F167458AEF8FAAC882658A" ma:contentTypeVersion="13" ma:contentTypeDescription="Create a new document." ma:contentTypeScope="" ma:versionID="f22824ec377d19585806f5e1a571b464">
  <xsd:schema xmlns:xsd="http://www.w3.org/2001/XMLSchema" xmlns:xs="http://www.w3.org/2001/XMLSchema" xmlns:p="http://schemas.microsoft.com/office/2006/metadata/properties" xmlns:ns1="http://schemas.microsoft.com/sharepoint/v3" xmlns:ns3="e2d3d16d-9f26-4416-9c33-9c53dc4ef9fe" xmlns:ns4="745c7e65-57ac-4a3a-b2a9-07c4eb3b7314" targetNamespace="http://schemas.microsoft.com/office/2006/metadata/properties" ma:root="true" ma:fieldsID="d63ea3f089f623c8e9c58b70882b72f9" ns1:_="" ns3:_="" ns4:_="">
    <xsd:import namespace="http://schemas.microsoft.com/sharepoint/v3"/>
    <xsd:import namespace="e2d3d16d-9f26-4416-9c33-9c53dc4ef9fe"/>
    <xsd:import namespace="745c7e65-57ac-4a3a-b2a9-07c4eb3b7314"/>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3d16d-9f26-4416-9c33-9c53dc4e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5c7e65-57ac-4a3a-b2a9-07c4eb3b73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8FEDA94-6246-4194-856C-856FD6DB1DF8}">
  <ds:schemaRefs>
    <ds:schemaRef ds:uri="745c7e65-57ac-4a3a-b2a9-07c4eb3b7314"/>
    <ds:schemaRef ds:uri="e2d3d16d-9f26-4416-9c33-9c53dc4ef9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47D619-4416-4D6C-8EC2-E20C211BF0F4}">
  <ds:schemaRefs>
    <ds:schemaRef ds:uri="http://schemas.microsoft.com/sharepoint/v3/contenttype/forms"/>
  </ds:schemaRefs>
</ds:datastoreItem>
</file>

<file path=customXml/itemProps3.xml><?xml version="1.0" encoding="utf-8"?>
<ds:datastoreItem xmlns:ds="http://schemas.openxmlformats.org/officeDocument/2006/customXml" ds:itemID="{4F370126-8CE1-47DE-BA03-90A22388BE3C}">
  <ds:schemaRefs>
    <ds:schemaRef ds:uri="745c7e65-57ac-4a3a-b2a9-07c4eb3b7314"/>
    <ds:schemaRef ds:uri="e2d3d16d-9f26-4416-9c33-9c53dc4ef9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114</TotalTime>
  <Words>2414</Words>
  <Application>Microsoft Office PowerPoint</Application>
  <PresentationFormat>On-screen Show (4:3)</PresentationFormat>
  <Paragraphs>177</Paragraphs>
  <Slides>33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Corbel</vt:lpstr>
      <vt:lpstr>Times New Roman</vt:lpstr>
      <vt:lpstr>Utsaah</vt:lpstr>
      <vt:lpstr>Verdana</vt:lpstr>
      <vt:lpstr>Wingdings</vt:lpstr>
      <vt:lpstr>Parallax</vt:lpstr>
      <vt:lpstr>Acrobat Document</vt:lpstr>
      <vt:lpstr>   PRE-APPLICATION CONFERENCE: part 3 (final session) topic: budget pitfalls and measuring success MBDA access to capital: innovative finance  Notice of  funding opportunity announcement  MBDA-OBD-2022-2007329 May 26, 2022 2:00 – 3:00pm EDT   </vt:lpstr>
      <vt:lpstr>Teleconference Protocol </vt:lpstr>
      <vt:lpstr>Overview </vt:lpstr>
      <vt:lpstr>Important Dates  </vt:lpstr>
      <vt:lpstr> MBDA Strategic Alignment</vt:lpstr>
      <vt:lpstr>Program Authority  </vt:lpstr>
      <vt:lpstr>Award Information  </vt:lpstr>
      <vt:lpstr>What are some of the Common Mistakes &amp;  Budget Pitfalls?</vt:lpstr>
      <vt:lpstr>What are the Standard Application Forms?</vt:lpstr>
      <vt:lpstr>What is the SF-424 and Why Do I Need to Complete and Sign this Form?</vt:lpstr>
      <vt:lpstr>SF-424</vt:lpstr>
      <vt:lpstr>SF-424A</vt:lpstr>
      <vt:lpstr>SF-424A</vt:lpstr>
      <vt:lpstr>What is a Signed SF-424B?</vt:lpstr>
      <vt:lpstr>SF-424B</vt:lpstr>
      <vt:lpstr>What exactly is the Signed Commerce Department CD-511?</vt:lpstr>
      <vt:lpstr>Sample CD-511</vt:lpstr>
      <vt:lpstr>SF-LLL – Disclosure of Lobbying Activities</vt:lpstr>
      <vt:lpstr>What’s involved with the Budget Narrative?</vt:lpstr>
      <vt:lpstr>What are the Required Travel Items?</vt:lpstr>
      <vt:lpstr>What is an  Indirect Cost Rate Agreement?  </vt:lpstr>
      <vt:lpstr>What are the Format Requirements?</vt:lpstr>
      <vt:lpstr>What is the Unique Entity Identifier and System for  Award Management (SAM)</vt:lpstr>
      <vt:lpstr>Measuring Success: Impact of the Proposed Project  (40 Points)</vt:lpstr>
      <vt:lpstr>Measuring Success (continued…)</vt:lpstr>
      <vt:lpstr>Applicant Capability:    (25 Points)</vt:lpstr>
      <vt:lpstr>Applicant Budget: (35 Points)</vt:lpstr>
      <vt:lpstr>Submission Guidelines/Content and  Form of Application</vt:lpstr>
      <vt:lpstr>Review and Selection Process</vt:lpstr>
      <vt:lpstr>Merit Review Panel: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Pauli, Danae (Federal)</cp:lastModifiedBy>
  <cp:revision>2</cp:revision>
  <cp:lastPrinted>2016-05-17T20:15:38Z</cp:lastPrinted>
  <dcterms:created xsi:type="dcterms:W3CDTF">2012-08-22T19:45:22Z</dcterms:created>
  <dcterms:modified xsi:type="dcterms:W3CDTF">2022-05-26T21:23:46Z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0x0101003A3A1326B6F167458AEF8FAAC882658A</vt:lpwstr>
  </property>
</Properties>
</file>