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5" r:id="rId4"/>
  </p:sldMasterIdLst>
  <p:notesMasterIdLst>
    <p:notesMasterId r:id="rId36"/>
  </p:notesMasterIdLst>
  <p:handoutMasterIdLst>
    <p:handoutMasterId r:id="rId37"/>
  </p:handoutMasterIdLst>
  <p:sldIdLst>
    <p:sldId id="395" r:id="rId5"/>
    <p:sldId id="256" r:id="rId6"/>
    <p:sldId id="396" r:id="rId7"/>
    <p:sldId id="397" r:id="rId8"/>
    <p:sldId id="398" r:id="rId9"/>
    <p:sldId id="399" r:id="rId10"/>
    <p:sldId id="387" r:id="rId11"/>
    <p:sldId id="378" r:id="rId12"/>
    <p:sldId id="379" r:id="rId13"/>
    <p:sldId id="382" r:id="rId14"/>
    <p:sldId id="380" r:id="rId15"/>
    <p:sldId id="383" r:id="rId16"/>
    <p:sldId id="381" r:id="rId17"/>
    <p:sldId id="384" r:id="rId18"/>
    <p:sldId id="390" r:id="rId19"/>
    <p:sldId id="386" r:id="rId20"/>
    <p:sldId id="400" r:id="rId21"/>
    <p:sldId id="388" r:id="rId22"/>
    <p:sldId id="389" r:id="rId23"/>
    <p:sldId id="391" r:id="rId24"/>
    <p:sldId id="392" r:id="rId25"/>
    <p:sldId id="402" r:id="rId26"/>
    <p:sldId id="405" r:id="rId27"/>
    <p:sldId id="406" r:id="rId28"/>
    <p:sldId id="385" r:id="rId29"/>
    <p:sldId id="401" r:id="rId30"/>
    <p:sldId id="296" r:id="rId31"/>
    <p:sldId id="377" r:id="rId32"/>
    <p:sldId id="376" r:id="rId33"/>
    <p:sldId id="369" r:id="rId34"/>
    <p:sldId id="394"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1B167D-A659-C35B-3C8C-4974F2311CBE}" name="Pauli, Danae (Federal)" initials="P(" userId="S::dpauli@doc.gov::d679b114-51fe-468a-b06b-922e6c406cd2" providerId="AD"/>
  <p188:author id="{5A24D1B1-50AA-0BA4-D386-59EAA5EDB62D}" name="Pauli, Danae (Federal)" initials="PD(" userId="S::DPauli@doc.gov::d679b114-51fe-468a-b06b-922e6c406cd2" providerId="AD"/>
  <p188:author id="{7A2AB3DA-B17E-8A8E-FA2E-648F42B35156}" name="Sandra Soderstrom" initials="SS" userId="S::SSoderstrom@doc.gov::169c9467-6ea6-49f3-80e8-d20a4b0304e2" providerId="AD"/>
  <p188:author id="{25F2B0FE-2B8D-43C8-E376-ECABBD6EF63A}" name="Hill, Joann (Federal)" initials="H(" userId="S::jhill@doc.gov::5f640fe5-3e36-4ef8-93c5-967bdc8355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chwartz, Sarah (Federal)" initials="SS(" lastIdx="10" clrIdx="0">
    <p:extLst>
      <p:ext uri="{19B8F6BF-5375-455C-9EA6-DF929625EA0E}">
        <p15:presenceInfo xmlns:p15="http://schemas.microsoft.com/office/powerpoint/2012/main" userId="S-1-5-21-400491793-1610620802-1684573522-41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60A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B296C1-E73C-4DD2-B4DB-10D8E43602E8}" v="1759" dt="2022-05-19T13:21:06.638"/>
    <p1510:client id="{6E846FAC-ADFD-4CA9-AC87-80E9B304C1D0}" v="2" vWet="6" dt="2022-05-19T02:45:18.0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4660"/>
  </p:normalViewPr>
  <p:slideViewPr>
    <p:cSldViewPr snapToGrid="0" snapToObjects="1">
      <p:cViewPr varScale="1">
        <p:scale>
          <a:sx n="81" d="100"/>
          <a:sy n="81" d="100"/>
        </p:scale>
        <p:origin x="82" y="2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FEEE5C3-2B1A-449C-9B77-C9A8D6CF22AA}" type="datetimeFigureOut">
              <a:rPr lang="en-US" smtClean="0"/>
              <a:t>5/19/2022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E40779F-ED73-4391-917D-58A871B2C187}" type="slidenum">
              <a:rPr lang="en-US" smtClean="0"/>
              <a:t>‹#›</a:t>
            </a:fld>
            <a:endParaRPr lang="en-US" dirty="0"/>
          </a:p>
        </p:txBody>
      </p:sp>
    </p:spTree>
    <p:extLst>
      <p:ext uri="{BB962C8B-B14F-4D97-AF65-F5344CB8AC3E}">
        <p14:creationId xmlns:p14="http://schemas.microsoft.com/office/powerpoint/2010/main" val="1420287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EA46689E-5EFD-4874-9289-FC892A62B6E9}" type="datetimeFigureOut">
              <a:rPr lang="en-US" smtClean="0"/>
              <a:t>5/19/2022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2E76021F-123E-47B4-A079-D673F4AE8B1E}" type="slidenum">
              <a:rPr lang="en-US" smtClean="0"/>
              <a:t>‹#›</a:t>
            </a:fld>
            <a:endParaRPr lang="en-US" dirty="0"/>
          </a:p>
        </p:txBody>
      </p:sp>
    </p:spTree>
    <p:extLst>
      <p:ext uri="{BB962C8B-B14F-4D97-AF65-F5344CB8AC3E}">
        <p14:creationId xmlns:p14="http://schemas.microsoft.com/office/powerpoint/2010/main" val="30509934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a:p>
            <a:pPr>
              <a:spcBef>
                <a:spcPct val="0"/>
              </a:spcBef>
            </a:pPr>
            <a:endParaRPr lang="en-US" altLang="en-US">
              <a:solidFill>
                <a:srgbClr val="C00000"/>
              </a:solidFill>
            </a:endParaRPr>
          </a:p>
          <a:p>
            <a:pPr>
              <a:spcBef>
                <a:spcPct val="0"/>
              </a:spcBef>
            </a:pPr>
            <a:endParaRPr lang="en-US" altLang="en-US">
              <a:solidFill>
                <a:srgbClr val="C00000"/>
              </a:solidFill>
            </a:endParaRPr>
          </a:p>
          <a:p>
            <a:pPr>
              <a:spcBef>
                <a:spcPct val="0"/>
              </a:spcBef>
            </a:pPr>
            <a:endParaRPr lang="en-US" altLang="en-US" b="1" u="sng">
              <a:solidFill>
                <a:srgbClr val="C00000"/>
              </a:solidFill>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2468" indent="-300081"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3548" indent="-240388"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85935" indent="-240388"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68322" indent="-240388"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32962" indent="-2403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97602" indent="-2403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62244" indent="-2403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26883" indent="-2403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448650" eaLnBrk="1" hangingPunct="1">
              <a:spcBef>
                <a:spcPct val="0"/>
              </a:spcBef>
              <a:defRPr/>
            </a:pPr>
            <a:fld id="{2DEF197B-EE4D-45CA-84EA-6E6AABDFC525}" type="slidenum">
              <a:rPr lang="en-US" altLang="en-US">
                <a:solidFill>
                  <a:srgbClr val="000000"/>
                </a:solidFill>
                <a:latin typeface="Arial" panose="020B0604020202020204" pitchFamily="34" charset="0"/>
              </a:rPr>
              <a:pPr defTabSz="448650" eaLnBrk="1" hangingPunct="1">
                <a:spcBef>
                  <a:spcPct val="0"/>
                </a:spcBef>
                <a:defRPr/>
              </a:pPr>
              <a:t>6</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733879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325773" y="6117336"/>
            <a:ext cx="857473" cy="365125"/>
          </a:xfrm>
        </p:spPr>
        <p:txBody>
          <a:bodyPr/>
          <a:lstStyle/>
          <a:p>
            <a:endParaRPr lang="en-US"/>
          </a:p>
        </p:txBody>
      </p:sp>
      <p:sp>
        <p:nvSpPr>
          <p:cNvPr id="5" name="Footer Placeholder 4"/>
          <p:cNvSpPr>
            <a:spLocks noGrp="1"/>
          </p:cNvSpPr>
          <p:nvPr>
            <p:ph type="ftr" sz="quarter" idx="11"/>
          </p:nvPr>
        </p:nvSpPr>
        <p:spPr>
          <a:xfrm>
            <a:off x="3623733" y="6117336"/>
            <a:ext cx="3609438" cy="365125"/>
          </a:xfrm>
        </p:spPr>
        <p:txBody>
          <a:bodyPr/>
          <a:lstStyle/>
          <a:p>
            <a:r>
              <a:rPr lang="en-US"/>
              <a:t>Federal Funding Opportunity Number: MBDA-OBD-2016-2004577</a:t>
            </a:r>
          </a:p>
        </p:txBody>
      </p:sp>
      <p:sp>
        <p:nvSpPr>
          <p:cNvPr id="6" name="Slide Number Placeholder 5"/>
          <p:cNvSpPr>
            <a:spLocks noGrp="1"/>
          </p:cNvSpPr>
          <p:nvPr>
            <p:ph type="sldNum" sz="quarter" idx="12"/>
          </p:nvPr>
        </p:nvSpPr>
        <p:spPr>
          <a:xfrm>
            <a:off x="8275320" y="6117336"/>
            <a:ext cx="411480" cy="365125"/>
          </a:xfrm>
        </p:spPr>
        <p:txBody>
          <a:bodyPr/>
          <a:lstStyle/>
          <a:p>
            <a:fld id="{B9717AB4-AEBB-3342-AC3F-86F316DCF676}"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89083715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Federal Funding Opportunity Number: MBDA-OBD-2016-2004577</a:t>
            </a:r>
            <a:endParaRPr lang="en-US" dirty="0"/>
          </a:p>
        </p:txBody>
      </p:sp>
      <p:sp>
        <p:nvSpPr>
          <p:cNvPr id="7" name="Slide Number Placeholder 6"/>
          <p:cNvSpPr>
            <a:spLocks noGrp="1"/>
          </p:cNvSpPr>
          <p:nvPr>
            <p:ph type="sldNum" sz="quarter" idx="12"/>
          </p:nvPr>
        </p:nvSpPr>
        <p:spPr/>
        <p:txBody>
          <a:bodyPr/>
          <a:lstStyle/>
          <a:p>
            <a:fld id="{B9717AB4-AEBB-3342-AC3F-86F316DCF676}" type="slidenum">
              <a:rPr lang="en-US" smtClean="0"/>
              <a:t>‹#›</a:t>
            </a:fld>
            <a:endParaRPr lang="en-US" dirty="0"/>
          </a:p>
        </p:txBody>
      </p:sp>
    </p:spTree>
    <p:extLst>
      <p:ext uri="{BB962C8B-B14F-4D97-AF65-F5344CB8AC3E}">
        <p14:creationId xmlns:p14="http://schemas.microsoft.com/office/powerpoint/2010/main" val="376202016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Federal Funding Opportunity Number: MBDA-OBD-2016-2004577</a:t>
            </a:r>
            <a:endParaRPr lang="en-US" dirty="0"/>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dirty="0"/>
          </a:p>
        </p:txBody>
      </p:sp>
    </p:spTree>
    <p:extLst>
      <p:ext uri="{BB962C8B-B14F-4D97-AF65-F5344CB8AC3E}">
        <p14:creationId xmlns:p14="http://schemas.microsoft.com/office/powerpoint/2010/main" val="116924680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Federal Funding Opportunity Number: MBDA-OBD-2016-2004577</a:t>
            </a:r>
            <a:endParaRPr lang="en-US" dirty="0"/>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dirty="0"/>
          </a:p>
        </p:txBody>
      </p:sp>
    </p:spTree>
    <p:extLst>
      <p:ext uri="{BB962C8B-B14F-4D97-AF65-F5344CB8AC3E}">
        <p14:creationId xmlns:p14="http://schemas.microsoft.com/office/powerpoint/2010/main" val="226490097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Federal Funding Opportunity Number: MBDA-OBD-2016-2004577</a:t>
            </a:r>
            <a:endParaRPr lang="en-US" dirty="0"/>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dirty="0"/>
          </a:p>
        </p:txBody>
      </p:sp>
    </p:spTree>
    <p:extLst>
      <p:ext uri="{BB962C8B-B14F-4D97-AF65-F5344CB8AC3E}">
        <p14:creationId xmlns:p14="http://schemas.microsoft.com/office/powerpoint/2010/main" val="160295059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Federal Funding Opportunity Number: MBDA-OBD-2016-2004577</a:t>
            </a:r>
            <a:endParaRPr lang="en-US" dirty="0"/>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dirty="0"/>
          </a:p>
        </p:txBody>
      </p:sp>
    </p:spTree>
    <p:extLst>
      <p:ext uri="{BB962C8B-B14F-4D97-AF65-F5344CB8AC3E}">
        <p14:creationId xmlns:p14="http://schemas.microsoft.com/office/powerpoint/2010/main" val="268783575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Federal Funding Opportunity Number: MBDA-OBD-2016-2004577</a:t>
            </a:r>
            <a:endParaRPr lang="en-US" dirty="0"/>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dirty="0"/>
          </a:p>
        </p:txBody>
      </p:sp>
    </p:spTree>
    <p:extLst>
      <p:ext uri="{BB962C8B-B14F-4D97-AF65-F5344CB8AC3E}">
        <p14:creationId xmlns:p14="http://schemas.microsoft.com/office/powerpoint/2010/main" val="105844787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1580A0-ED6C-4884-9FFE-87471827F59A}" type="datetimeFigureOut">
              <a:rPr lang="en-US" smtClean="0"/>
              <a:t>5/19/2022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a:extLst>
              <a:ext uri="{FF2B5EF4-FFF2-40B4-BE49-F238E27FC236}">
                <a16:creationId xmlns:a16="http://schemas.microsoft.com/office/drawing/2014/main" id="{34A7D13D-D911-433A-80B8-4F725E6AD3B9}"/>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powerpoint_tagline.png">
            <a:extLst>
              <a:ext uri="{FF2B5EF4-FFF2-40B4-BE49-F238E27FC236}">
                <a16:creationId xmlns:a16="http://schemas.microsoft.com/office/drawing/2014/main" id="{BC5F7DBE-ED98-4350-BC81-E7A81E819D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B58EFFD6-F8D4-466D-B361-288D5D4620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3D0754A5-A60B-40DF-B7A1-B742B0C6F8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ABB9B6DA-4AAA-4CE2-A9CF-5B35239EE9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2076102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474D98-3273-47CE-B312-A00AAFA2779F}" type="datetimeFigureOut">
              <a:rPr lang="en-US" smtClean="0"/>
              <a:t>5/19/2022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a:extLst>
              <a:ext uri="{FF2B5EF4-FFF2-40B4-BE49-F238E27FC236}">
                <a16:creationId xmlns:a16="http://schemas.microsoft.com/office/drawing/2014/main" id="{4F6037B0-C1A3-4418-8207-C2AE5B04213B}"/>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powerpoint_tagline.png">
            <a:extLst>
              <a:ext uri="{FF2B5EF4-FFF2-40B4-BE49-F238E27FC236}">
                <a16:creationId xmlns:a16="http://schemas.microsoft.com/office/drawing/2014/main" id="{F5315E8D-1193-4B0F-B8DD-97021BD521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2280" y="5354415"/>
            <a:ext cx="1889493" cy="197009"/>
          </a:xfrm>
          <a:prstGeom prst="rect">
            <a:avLst/>
          </a:prstGeom>
        </p:spPr>
      </p:pic>
      <p:pic>
        <p:nvPicPr>
          <p:cNvPr id="9" name="Picture 8" descr="powerpoint_website.png">
            <a:extLst>
              <a:ext uri="{FF2B5EF4-FFF2-40B4-BE49-F238E27FC236}">
                <a16:creationId xmlns:a16="http://schemas.microsoft.com/office/drawing/2014/main" id="{3E241ADA-7358-476C-AD8C-DF78F5A2E7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93806" y="796287"/>
            <a:ext cx="846997" cy="162555"/>
          </a:xfrm>
          <a:prstGeom prst="rect">
            <a:avLst/>
          </a:prstGeom>
        </p:spPr>
      </p:pic>
      <p:pic>
        <p:nvPicPr>
          <p:cNvPr id="10" name="Picture 9" descr="powerpoint_logo.png">
            <a:extLst>
              <a:ext uri="{FF2B5EF4-FFF2-40B4-BE49-F238E27FC236}">
                <a16:creationId xmlns:a16="http://schemas.microsoft.com/office/drawing/2014/main" id="{ECBFFFFA-C91E-4953-B9A8-43B21F9CF4A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7601306" y="5103853"/>
            <a:ext cx="1156922" cy="821208"/>
          </a:xfrm>
          <a:prstGeom prst="rect">
            <a:avLst/>
          </a:prstGeom>
        </p:spPr>
      </p:pic>
      <p:pic>
        <p:nvPicPr>
          <p:cNvPr id="11" name="Picture 10" descr="powerpoint_insidebar_short.jpg">
            <a:extLst>
              <a:ext uri="{FF2B5EF4-FFF2-40B4-BE49-F238E27FC236}">
                <a16:creationId xmlns:a16="http://schemas.microsoft.com/office/drawing/2014/main" id="{71435364-8A38-413B-B5A2-3784D45D8A8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5949188" y="2181266"/>
            <a:ext cx="4464812" cy="1010412"/>
          </a:xfrm>
          <a:prstGeom prst="rect">
            <a:avLst/>
          </a:prstGeom>
        </p:spPr>
      </p:pic>
    </p:spTree>
    <p:extLst>
      <p:ext uri="{BB962C8B-B14F-4D97-AF65-F5344CB8AC3E}">
        <p14:creationId xmlns:p14="http://schemas.microsoft.com/office/powerpoint/2010/main" val="3505553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powerpoint_mainba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65400"/>
            <a:ext cx="9144000" cy="1705570"/>
          </a:xfrm>
          <a:prstGeom prst="rect">
            <a:avLst/>
          </a:prstGeom>
        </p:spPr>
      </p:pic>
      <p:sp>
        <p:nvSpPr>
          <p:cNvPr id="8" name="Title 1"/>
          <p:cNvSpPr>
            <a:spLocks noGrp="1"/>
          </p:cNvSpPr>
          <p:nvPr>
            <p:ph type="ctrTitle" hasCustomPrompt="1"/>
          </p:nvPr>
        </p:nvSpPr>
        <p:spPr>
          <a:xfrm>
            <a:off x="298420" y="2661811"/>
            <a:ext cx="5447700" cy="1494975"/>
          </a:xfrm>
        </p:spPr>
        <p:txBody>
          <a:bodyPr>
            <a:normAutofit/>
          </a:bodyPr>
          <a:lstStyle>
            <a:lvl1pPr algn="l">
              <a:defRPr sz="2400" b="1" i="0" cap="all">
                <a:solidFill>
                  <a:schemeClr val="bg1"/>
                </a:solidFill>
                <a:latin typeface="Verdana"/>
              </a:defRPr>
            </a:lvl1pPr>
          </a:lstStyle>
          <a:p>
            <a:r>
              <a:rPr lang="en-US" dirty="0"/>
              <a:t>Click to edit Master </a:t>
            </a:r>
            <a:br>
              <a:rPr lang="en-US" dirty="0"/>
            </a:br>
            <a:r>
              <a:rPr lang="en-US" dirty="0"/>
              <a:t>title style</a:t>
            </a:r>
          </a:p>
        </p:txBody>
      </p:sp>
      <p:pic>
        <p:nvPicPr>
          <p:cNvPr id="9" name="Picture 8" descr="powerpoint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13588" y="2718858"/>
            <a:ext cx="1986652" cy="1410168"/>
          </a:xfrm>
          <a:prstGeom prst="rect">
            <a:avLst/>
          </a:prstGeom>
        </p:spPr>
      </p:pic>
      <p:pic>
        <p:nvPicPr>
          <p:cNvPr id="10" name="Picture 9" descr="powerpoint_tag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3807" y="4385806"/>
            <a:ext cx="1889493" cy="197009"/>
          </a:xfrm>
          <a:prstGeom prst="rect">
            <a:avLst/>
          </a:prstGeom>
        </p:spPr>
      </p:pic>
    </p:spTree>
    <p:extLst>
      <p:ext uri="{BB962C8B-B14F-4D97-AF65-F5344CB8AC3E}">
        <p14:creationId xmlns:p14="http://schemas.microsoft.com/office/powerpoint/2010/main" val="793225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Content Placeholder 2"/>
          <p:cNvSpPr>
            <a:spLocks noGrp="1"/>
          </p:cNvSpPr>
          <p:nvPr>
            <p:ph idx="1"/>
          </p:nvPr>
        </p:nvSpPr>
        <p:spPr>
          <a:xfrm>
            <a:off x="924206" y="1795331"/>
            <a:ext cx="7762594" cy="4330832"/>
          </a:xfrm>
        </p:spPr>
        <p:txBody>
          <a:bodyPr/>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1" name="Picture 10"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2" name="Picture 11"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3" name="Title 1"/>
          <p:cNvSpPr>
            <a:spLocks noGrp="1"/>
          </p:cNvSpPr>
          <p:nvPr>
            <p:ph type="title"/>
          </p:nvPr>
        </p:nvSpPr>
        <p:spPr>
          <a:xfrm>
            <a:off x="924206" y="454065"/>
            <a:ext cx="7762593" cy="1003095"/>
          </a:xfrm>
        </p:spPr>
        <p:txBody>
          <a:bodyPr>
            <a:normAutofit/>
          </a:bodyPr>
          <a:lstStyle>
            <a:lvl1pPr>
              <a:defRPr sz="2100"/>
            </a:lvl1pPr>
          </a:lstStyle>
          <a:p>
            <a:r>
              <a:rPr lang="en-US" dirty="0"/>
              <a:t>Click to edit Master title style</a:t>
            </a:r>
          </a:p>
        </p:txBody>
      </p:sp>
      <p:pic>
        <p:nvPicPr>
          <p:cNvPr id="14" name="Picture 13"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5513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616993E9-CEF0-47B7-AEA6-AFACC79966BA}" type="datetimeFigureOut">
              <a:rPr lang="en-US" smtClean="0"/>
              <a:t>5/19/2022</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r>
              <a:rPr lang="en-US"/>
              <a:t>
              </a:t>
            </a:r>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D57F1E4F-1CFF-5643-939E-217C01CDF565}" type="slidenum">
              <a:rPr lang="en-US" smtClean="0"/>
              <a:pPr/>
              <a:t>‹#›</a:t>
            </a:fld>
            <a:endParaRPr lang="en-US" dirty="0"/>
          </a:p>
        </p:txBody>
      </p:sp>
      <p:sp>
        <p:nvSpPr>
          <p:cNvPr id="7" name="Rectangle 6">
            <a:extLst>
              <a:ext uri="{FF2B5EF4-FFF2-40B4-BE49-F238E27FC236}">
                <a16:creationId xmlns:a16="http://schemas.microsoft.com/office/drawing/2014/main" id="{0AE79DAC-FDC8-48E9-9DDB-41C65B9B555F}"/>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powerpoint_tagline.png">
            <a:extLst>
              <a:ext uri="{FF2B5EF4-FFF2-40B4-BE49-F238E27FC236}">
                <a16:creationId xmlns:a16="http://schemas.microsoft.com/office/drawing/2014/main" id="{12434E60-34AE-4521-BCC4-B50E7F9F2E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AD8445D9-50B0-4E5D-A12B-2CA24BE4A0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DC1E9EF7-CF78-4790-88AE-12529FB5D3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560EE654-100E-43CB-A3A1-9D726DA9D4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212492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2" name="Rectangle 11"/>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4" name="Picture 13"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5" name="Picture 14"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6" name="Picture 15"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7" name="Title 1"/>
          <p:cNvSpPr>
            <a:spLocks noGrp="1"/>
          </p:cNvSpPr>
          <p:nvPr>
            <p:ph type="title"/>
          </p:nvPr>
        </p:nvSpPr>
        <p:spPr>
          <a:xfrm>
            <a:off x="974241" y="3370738"/>
            <a:ext cx="7772400" cy="513379"/>
          </a:xfrm>
        </p:spPr>
        <p:txBody>
          <a:bodyPr anchor="t">
            <a:normAutofit/>
          </a:bodyPr>
          <a:lstStyle>
            <a:lvl1pPr algn="l">
              <a:defRPr sz="2400" b="1" cap="all">
                <a:solidFill>
                  <a:srgbClr val="0060A7"/>
                </a:solidFill>
                <a:latin typeface="Verdana"/>
                <a:cs typeface="Verdana"/>
              </a:defRPr>
            </a:lvl1pPr>
          </a:lstStyle>
          <a:p>
            <a:r>
              <a:rPr lang="en-US" dirty="0"/>
              <a:t>Click to edit Master title style</a:t>
            </a:r>
          </a:p>
        </p:txBody>
      </p:sp>
      <p:sp>
        <p:nvSpPr>
          <p:cNvPr id="18" name="Text Placeholder 2"/>
          <p:cNvSpPr>
            <a:spLocks noGrp="1"/>
          </p:cNvSpPr>
          <p:nvPr>
            <p:ph type="body" idx="1"/>
          </p:nvPr>
        </p:nvSpPr>
        <p:spPr>
          <a:xfrm>
            <a:off x="974241" y="3911137"/>
            <a:ext cx="7772400" cy="31748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24178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5" name="Picture 14"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6" name="Picture 15"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7" name="Picture 16"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9" name="Content Placeholder 2"/>
          <p:cNvSpPr>
            <a:spLocks noGrp="1"/>
          </p:cNvSpPr>
          <p:nvPr>
            <p:ph sz="half" idx="1"/>
          </p:nvPr>
        </p:nvSpPr>
        <p:spPr>
          <a:xfrm>
            <a:off x="924206" y="1828578"/>
            <a:ext cx="3583798" cy="4297585"/>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3"/>
          <p:cNvSpPr>
            <a:spLocks noGrp="1"/>
          </p:cNvSpPr>
          <p:nvPr>
            <p:ph sz="half" idx="2"/>
          </p:nvPr>
        </p:nvSpPr>
        <p:spPr>
          <a:xfrm>
            <a:off x="4684922" y="1828578"/>
            <a:ext cx="4038600" cy="4297585"/>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p:cNvSpPr>
            <a:spLocks noGrp="1"/>
          </p:cNvSpPr>
          <p:nvPr>
            <p:ph type="title"/>
          </p:nvPr>
        </p:nvSpPr>
        <p:spPr>
          <a:xfrm>
            <a:off x="924206" y="454065"/>
            <a:ext cx="7762593" cy="1003095"/>
          </a:xfrm>
        </p:spPr>
        <p:txBody>
          <a:bodyPr>
            <a:normAutofit/>
          </a:bodyPr>
          <a:lstStyle>
            <a:lvl1pPr>
              <a:defRPr sz="2100"/>
            </a:lvl1pPr>
          </a:lstStyle>
          <a:p>
            <a:r>
              <a:rPr lang="en-US" dirty="0"/>
              <a:t>Click to edit Master title style</a:t>
            </a:r>
          </a:p>
        </p:txBody>
      </p:sp>
    </p:spTree>
    <p:extLst>
      <p:ext uri="{BB962C8B-B14F-4D97-AF65-F5344CB8AC3E}">
        <p14:creationId xmlns:p14="http://schemas.microsoft.com/office/powerpoint/2010/main" val="3258676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5" name="Rectangle 14"/>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7" name="Picture 16"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8" name="Picture 17"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9" name="Title 1"/>
          <p:cNvSpPr>
            <a:spLocks noGrp="1"/>
          </p:cNvSpPr>
          <p:nvPr>
            <p:ph type="title"/>
          </p:nvPr>
        </p:nvSpPr>
        <p:spPr>
          <a:xfrm>
            <a:off x="924206" y="454065"/>
            <a:ext cx="7762593" cy="1003095"/>
          </a:xfrm>
        </p:spPr>
        <p:txBody>
          <a:bodyPr>
            <a:normAutofit/>
          </a:bodyPr>
          <a:lstStyle>
            <a:lvl1pPr>
              <a:defRPr sz="2100"/>
            </a:lvl1pPr>
          </a:lstStyle>
          <a:p>
            <a:r>
              <a:rPr lang="en-US" dirty="0"/>
              <a:t>Click to edit Master title style</a:t>
            </a:r>
          </a:p>
        </p:txBody>
      </p:sp>
      <p:pic>
        <p:nvPicPr>
          <p:cNvPr id="20" name="Picture 19"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21" name="Text Placeholder 2"/>
          <p:cNvSpPr>
            <a:spLocks noGrp="1"/>
          </p:cNvSpPr>
          <p:nvPr>
            <p:ph type="body" idx="1"/>
          </p:nvPr>
        </p:nvSpPr>
        <p:spPr>
          <a:xfrm>
            <a:off x="924206" y="1815102"/>
            <a:ext cx="337209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Content Placeholder 3"/>
          <p:cNvSpPr>
            <a:spLocks noGrp="1"/>
          </p:cNvSpPr>
          <p:nvPr>
            <p:ph sz="half" idx="2"/>
          </p:nvPr>
        </p:nvSpPr>
        <p:spPr>
          <a:xfrm>
            <a:off x="924206" y="2454864"/>
            <a:ext cx="3419384"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4"/>
          <p:cNvSpPr>
            <a:spLocks noGrp="1"/>
          </p:cNvSpPr>
          <p:nvPr>
            <p:ph type="body" sz="quarter" idx="3"/>
          </p:nvPr>
        </p:nvSpPr>
        <p:spPr>
          <a:xfrm>
            <a:off x="4997197" y="1815102"/>
            <a:ext cx="3413024"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Content Placeholder 5"/>
          <p:cNvSpPr>
            <a:spLocks noGrp="1"/>
          </p:cNvSpPr>
          <p:nvPr>
            <p:ph sz="quarter" idx="4"/>
          </p:nvPr>
        </p:nvSpPr>
        <p:spPr>
          <a:xfrm>
            <a:off x="4997196" y="2454864"/>
            <a:ext cx="341302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1114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2" name="Rectangle 11"/>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4" name="Picture 13"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5" name="Picture 14"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6" name="Picture 15"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7" name="Title 1"/>
          <p:cNvSpPr>
            <a:spLocks noGrp="1"/>
          </p:cNvSpPr>
          <p:nvPr>
            <p:ph type="title"/>
          </p:nvPr>
        </p:nvSpPr>
        <p:spPr>
          <a:xfrm>
            <a:off x="1829758" y="5336438"/>
            <a:ext cx="5486400" cy="499869"/>
          </a:xfrm>
        </p:spPr>
        <p:txBody>
          <a:bodyPr anchor="b">
            <a:normAutofit/>
          </a:bodyPr>
          <a:lstStyle>
            <a:lvl1pPr algn="l">
              <a:defRPr sz="1800" b="1">
                <a:solidFill>
                  <a:schemeClr val="tx1"/>
                </a:solidFill>
              </a:defRPr>
            </a:lvl1pPr>
          </a:lstStyle>
          <a:p>
            <a:r>
              <a:rPr lang="en-US" dirty="0"/>
              <a:t>Click to edit Master title style</a:t>
            </a:r>
          </a:p>
        </p:txBody>
      </p:sp>
      <p:sp>
        <p:nvSpPr>
          <p:cNvPr id="18" name="Picture Placeholder 2"/>
          <p:cNvSpPr>
            <a:spLocks noGrp="1"/>
          </p:cNvSpPr>
          <p:nvPr>
            <p:ph type="pic" idx="1"/>
          </p:nvPr>
        </p:nvSpPr>
        <p:spPr>
          <a:xfrm>
            <a:off x="1829758" y="1904905"/>
            <a:ext cx="5486400" cy="33406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9" name="Text Placeholder 3"/>
          <p:cNvSpPr>
            <a:spLocks noGrp="1"/>
          </p:cNvSpPr>
          <p:nvPr>
            <p:ph type="body" sz="half" idx="2"/>
          </p:nvPr>
        </p:nvSpPr>
        <p:spPr>
          <a:xfrm>
            <a:off x="1829758" y="5856572"/>
            <a:ext cx="5486400" cy="302117"/>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0" name="Title 1"/>
          <p:cNvSpPr txBox="1">
            <a:spLocks/>
          </p:cNvSpPr>
          <p:nvPr userDrawn="1"/>
        </p:nvSpPr>
        <p:spPr>
          <a:xfrm>
            <a:off x="924206" y="454065"/>
            <a:ext cx="7762593" cy="100309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100" b="1" i="0" kern="1200" cap="all">
                <a:solidFill>
                  <a:srgbClr val="FFFFFF"/>
                </a:solidFill>
                <a:latin typeface=""/>
                <a:ea typeface="+mj-ea"/>
                <a:cs typeface="+mj-cs"/>
              </a:defRPr>
            </a:lvl1pPr>
          </a:lstStyle>
          <a:p>
            <a:r>
              <a:rPr lang="en-US" dirty="0"/>
              <a:t>Title here</a:t>
            </a:r>
          </a:p>
        </p:txBody>
      </p:sp>
    </p:spTree>
    <p:extLst>
      <p:ext uri="{BB962C8B-B14F-4D97-AF65-F5344CB8AC3E}">
        <p14:creationId xmlns:p14="http://schemas.microsoft.com/office/powerpoint/2010/main" val="1222608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9" name="Rectangle 8"/>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2280" y="5354415"/>
            <a:ext cx="1889493" cy="197009"/>
          </a:xfrm>
          <a:prstGeom prst="rect">
            <a:avLst/>
          </a:prstGeom>
        </p:spPr>
      </p:pic>
      <p:pic>
        <p:nvPicPr>
          <p:cNvPr id="11" name="Picture 10"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93806" y="796287"/>
            <a:ext cx="846997" cy="162555"/>
          </a:xfrm>
          <a:prstGeom prst="rect">
            <a:avLst/>
          </a:prstGeom>
        </p:spPr>
      </p:pic>
      <p:sp>
        <p:nvSpPr>
          <p:cNvPr id="13" name="Vertical Text Placeholder 2"/>
          <p:cNvSpPr>
            <a:spLocks noGrp="1"/>
          </p:cNvSpPr>
          <p:nvPr>
            <p:ph type="body" orient="vert" idx="1"/>
          </p:nvPr>
        </p:nvSpPr>
        <p:spPr>
          <a:xfrm>
            <a:off x="668763" y="791276"/>
            <a:ext cx="6425691" cy="533488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powerpoint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7601306" y="5103853"/>
            <a:ext cx="1156922" cy="821208"/>
          </a:xfrm>
          <a:prstGeom prst="rect">
            <a:avLst/>
          </a:prstGeom>
        </p:spPr>
      </p:pic>
      <p:pic>
        <p:nvPicPr>
          <p:cNvPr id="16" name="Picture 15" descr="powerpoint_insidebar_short.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5949188" y="2181266"/>
            <a:ext cx="4464812" cy="1010412"/>
          </a:xfrm>
          <a:prstGeom prst="rect">
            <a:avLst/>
          </a:prstGeom>
        </p:spPr>
      </p:pic>
      <p:sp>
        <p:nvSpPr>
          <p:cNvPr id="17" name="Vertical Title 1"/>
          <p:cNvSpPr>
            <a:spLocks noGrp="1"/>
          </p:cNvSpPr>
          <p:nvPr>
            <p:ph type="title" orient="vert" hasCustomPrompt="1"/>
          </p:nvPr>
        </p:nvSpPr>
        <p:spPr>
          <a:xfrm>
            <a:off x="7676389" y="791276"/>
            <a:ext cx="1010412" cy="5334887"/>
          </a:xfrm>
        </p:spPr>
        <p:txBody>
          <a:bodyPr vert="eaVert">
            <a:normAutofit/>
          </a:bodyPr>
          <a:lstStyle>
            <a:lvl1pPr>
              <a:defRPr sz="2000"/>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750053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7" name="Rectangle 6"/>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1" name="Title 1"/>
          <p:cNvSpPr>
            <a:spLocks noGrp="1"/>
          </p:cNvSpPr>
          <p:nvPr>
            <p:ph type="title"/>
          </p:nvPr>
        </p:nvSpPr>
        <p:spPr>
          <a:xfrm>
            <a:off x="924206" y="454065"/>
            <a:ext cx="7762593" cy="1003095"/>
          </a:xfrm>
        </p:spPr>
        <p:txBody>
          <a:bodyPr>
            <a:normAutofit/>
          </a:bodyPr>
          <a:lstStyle>
            <a:lvl1pPr>
              <a:defRPr sz="2100"/>
            </a:lvl1pPr>
          </a:lstStyle>
          <a:p>
            <a:r>
              <a:rPr lang="en-US" dirty="0"/>
              <a:t>Click to edit Master title style</a:t>
            </a:r>
          </a:p>
        </p:txBody>
      </p:sp>
      <p:pic>
        <p:nvPicPr>
          <p:cNvPr id="12" name="Picture 11"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3" name="Vertical Text Placeholder 2"/>
          <p:cNvSpPr>
            <a:spLocks noGrp="1"/>
          </p:cNvSpPr>
          <p:nvPr>
            <p:ph type="body" orient="vert" idx="1"/>
          </p:nvPr>
        </p:nvSpPr>
        <p:spPr>
          <a:xfrm>
            <a:off x="590180" y="1746479"/>
            <a:ext cx="7775892" cy="443079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310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smtClean="0"/>
              <a:t>5/19/2022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D57F1E4F-1CFF-5643-939E-217C01CDF565}" type="slidenum">
              <a:rPr lang="en-US" smtClean="0"/>
              <a:pPr/>
              <a:t>‹#›</a:t>
            </a:fld>
            <a:endParaRPr lang="en-US" dirty="0"/>
          </a:p>
        </p:txBody>
      </p:sp>
      <p:sp>
        <p:nvSpPr>
          <p:cNvPr id="7" name="Rectangle 6">
            <a:extLst>
              <a:ext uri="{FF2B5EF4-FFF2-40B4-BE49-F238E27FC236}">
                <a16:creationId xmlns:a16="http://schemas.microsoft.com/office/drawing/2014/main" id="{16B9BDD7-2ECA-4307-AF51-81E3613E6CF7}"/>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powerpoint_tagline.png">
            <a:extLst>
              <a:ext uri="{FF2B5EF4-FFF2-40B4-BE49-F238E27FC236}">
                <a16:creationId xmlns:a16="http://schemas.microsoft.com/office/drawing/2014/main" id="{36D451C9-23CA-442B-BAB8-12D9238544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3AF635A5-1DE2-4FBA-87D9-D666901A2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33903EB3-AA06-476C-BC16-CFBD5D55F58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C03C408F-7B1B-4BB1-95AF-5D44B383397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604840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E62588-EC5C-453B-A942-AA1C7EFEEF33}" type="datetimeFigureOut">
              <a:rPr lang="en-US" smtClean="0"/>
              <a:t>5/19/2022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Rectangle 7">
            <a:extLst>
              <a:ext uri="{FF2B5EF4-FFF2-40B4-BE49-F238E27FC236}">
                <a16:creationId xmlns:a16="http://schemas.microsoft.com/office/drawing/2014/main" id="{A6CF937F-5FE9-4717-AB0D-7933DB4960BB}"/>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powerpoint_tagline.png">
            <a:extLst>
              <a:ext uri="{FF2B5EF4-FFF2-40B4-BE49-F238E27FC236}">
                <a16:creationId xmlns:a16="http://schemas.microsoft.com/office/drawing/2014/main" id="{DA823951-43E1-41AE-BEBF-AD848A055E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0" name="Picture 9" descr="powerpoint_website.png">
            <a:extLst>
              <a:ext uri="{FF2B5EF4-FFF2-40B4-BE49-F238E27FC236}">
                <a16:creationId xmlns:a16="http://schemas.microsoft.com/office/drawing/2014/main" id="{CD45E94A-47FE-4805-A1E7-E5F729779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1" name="Picture 10" descr="powerpoint_insidebar.jpg">
            <a:extLst>
              <a:ext uri="{FF2B5EF4-FFF2-40B4-BE49-F238E27FC236}">
                <a16:creationId xmlns:a16="http://schemas.microsoft.com/office/drawing/2014/main" id="{9A8C54FC-E667-4771-8D47-669FFA9A30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2" name="Picture 11" descr="powerpoint_logo.png">
            <a:extLst>
              <a:ext uri="{FF2B5EF4-FFF2-40B4-BE49-F238E27FC236}">
                <a16:creationId xmlns:a16="http://schemas.microsoft.com/office/drawing/2014/main" id="{1B57E987-35FF-4C55-88CC-DBE3EDAA1AF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21928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D5D575-BDA5-4AAF-81DC-5D38C213A391}" type="datetimeFigureOut">
              <a:rPr lang="en-US" smtClean="0"/>
              <a:t>5/19/2022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Rectangle 9">
            <a:extLst>
              <a:ext uri="{FF2B5EF4-FFF2-40B4-BE49-F238E27FC236}">
                <a16:creationId xmlns:a16="http://schemas.microsoft.com/office/drawing/2014/main" id="{B6574A57-C42D-40ED-9936-A9BD05DEAFB0}"/>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powerpoint_tagline.png">
            <a:extLst>
              <a:ext uri="{FF2B5EF4-FFF2-40B4-BE49-F238E27FC236}">
                <a16:creationId xmlns:a16="http://schemas.microsoft.com/office/drawing/2014/main" id="{2A1542C8-AA6D-4052-82AD-1C8132C5C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2" name="Picture 11" descr="powerpoint_website.png">
            <a:extLst>
              <a:ext uri="{FF2B5EF4-FFF2-40B4-BE49-F238E27FC236}">
                <a16:creationId xmlns:a16="http://schemas.microsoft.com/office/drawing/2014/main" id="{58473808-00CF-4ACB-9FCC-355D010C38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3" name="Picture 12" descr="powerpoint_insidebar.jpg">
            <a:extLst>
              <a:ext uri="{FF2B5EF4-FFF2-40B4-BE49-F238E27FC236}">
                <a16:creationId xmlns:a16="http://schemas.microsoft.com/office/drawing/2014/main" id="{32B0F2DE-0A7F-427F-8F88-D95F7D414E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4" name="Picture 13" descr="powerpoint_logo.png">
            <a:extLst>
              <a:ext uri="{FF2B5EF4-FFF2-40B4-BE49-F238E27FC236}">
                <a16:creationId xmlns:a16="http://schemas.microsoft.com/office/drawing/2014/main" id="{8DD66CF2-521B-48F6-8B46-D3F77166E1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174209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Federal Funding Opportunity Number: MBDA-OBD-2016-2004577</a:t>
            </a:r>
            <a:endParaRPr lang="en-US" dirty="0"/>
          </a:p>
        </p:txBody>
      </p:sp>
      <p:sp>
        <p:nvSpPr>
          <p:cNvPr id="5" name="Slide Number Placeholder 4"/>
          <p:cNvSpPr>
            <a:spLocks noGrp="1"/>
          </p:cNvSpPr>
          <p:nvPr>
            <p:ph type="sldNum" sz="quarter" idx="12"/>
          </p:nvPr>
        </p:nvSpPr>
        <p:spPr/>
        <p:txBody>
          <a:bodyPr/>
          <a:lstStyle/>
          <a:p>
            <a:fld id="{B9717AB4-AEBB-3342-AC3F-86F316DCF676}" type="slidenum">
              <a:rPr lang="en-US" smtClean="0"/>
              <a:t>‹#›</a:t>
            </a:fld>
            <a:endParaRPr lang="en-US" dirty="0"/>
          </a:p>
        </p:txBody>
      </p:sp>
    </p:spTree>
    <p:extLst>
      <p:ext uri="{BB962C8B-B14F-4D97-AF65-F5344CB8AC3E}">
        <p14:creationId xmlns:p14="http://schemas.microsoft.com/office/powerpoint/2010/main" val="219966140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Federal Funding Opportunity Number: MBDA-OBD-2016-2004577</a:t>
            </a:r>
            <a:endParaRPr lang="en-US" dirty="0"/>
          </a:p>
        </p:txBody>
      </p:sp>
      <p:sp>
        <p:nvSpPr>
          <p:cNvPr id="4" name="Slide Number Placeholder 3"/>
          <p:cNvSpPr>
            <a:spLocks noGrp="1"/>
          </p:cNvSpPr>
          <p:nvPr>
            <p:ph type="sldNum" sz="quarter" idx="12"/>
          </p:nvPr>
        </p:nvSpPr>
        <p:spPr/>
        <p:txBody>
          <a:bodyPr/>
          <a:lstStyle/>
          <a:p>
            <a:fld id="{B9717AB4-AEBB-3342-AC3F-86F316DCF676}" type="slidenum">
              <a:rPr lang="en-US" smtClean="0"/>
              <a:t>‹#›</a:t>
            </a:fld>
            <a:endParaRPr lang="en-US" dirty="0"/>
          </a:p>
        </p:txBody>
      </p:sp>
    </p:spTree>
    <p:extLst>
      <p:ext uri="{BB962C8B-B14F-4D97-AF65-F5344CB8AC3E}">
        <p14:creationId xmlns:p14="http://schemas.microsoft.com/office/powerpoint/2010/main" val="19490353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Federal Funding Opportunity Number: MBDA-OBD-2016-2004577</a:t>
            </a:r>
            <a:endParaRPr lang="en-US" dirty="0"/>
          </a:p>
        </p:txBody>
      </p:sp>
      <p:sp>
        <p:nvSpPr>
          <p:cNvPr id="7" name="Slide Number Placeholder 6"/>
          <p:cNvSpPr>
            <a:spLocks noGrp="1"/>
          </p:cNvSpPr>
          <p:nvPr>
            <p:ph type="sldNum" sz="quarter" idx="12"/>
          </p:nvPr>
        </p:nvSpPr>
        <p:spPr/>
        <p:txBody>
          <a:bodyPr/>
          <a:lstStyle/>
          <a:p>
            <a:fld id="{B9717AB4-AEBB-3342-AC3F-86F316DCF676}" type="slidenum">
              <a:rPr lang="en-US" smtClean="0"/>
              <a:t>‹#›</a:t>
            </a:fld>
            <a:endParaRPr lang="en-US" dirty="0"/>
          </a:p>
        </p:txBody>
      </p:sp>
    </p:spTree>
    <p:extLst>
      <p:ext uri="{BB962C8B-B14F-4D97-AF65-F5344CB8AC3E}">
        <p14:creationId xmlns:p14="http://schemas.microsoft.com/office/powerpoint/2010/main" val="415367919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smtClean="0"/>
              <a:t>5/19/2022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Rectangle 7">
            <a:extLst>
              <a:ext uri="{FF2B5EF4-FFF2-40B4-BE49-F238E27FC236}">
                <a16:creationId xmlns:a16="http://schemas.microsoft.com/office/drawing/2014/main" id="{68AC798F-B046-40E5-A77E-9C6F6341ED8C}"/>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powerpoint_tagline.png">
            <a:extLst>
              <a:ext uri="{FF2B5EF4-FFF2-40B4-BE49-F238E27FC236}">
                <a16:creationId xmlns:a16="http://schemas.microsoft.com/office/drawing/2014/main" id="{A5EBCA99-89D0-477D-B9DD-A7D1722153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0" name="Picture 9" descr="powerpoint_website.png">
            <a:extLst>
              <a:ext uri="{FF2B5EF4-FFF2-40B4-BE49-F238E27FC236}">
                <a16:creationId xmlns:a16="http://schemas.microsoft.com/office/drawing/2014/main" id="{26562446-FC3A-4A9F-AF97-D4971E82C3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1" name="Picture 10" descr="powerpoint_insidebar.jpg">
            <a:extLst>
              <a:ext uri="{FF2B5EF4-FFF2-40B4-BE49-F238E27FC236}">
                <a16:creationId xmlns:a16="http://schemas.microsoft.com/office/drawing/2014/main" id="{BF75FCF0-DABF-4D44-87E1-B4B572F849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2" name="Picture 11" descr="powerpoint_logo.png">
            <a:extLst>
              <a:ext uri="{FF2B5EF4-FFF2-40B4-BE49-F238E27FC236}">
                <a16:creationId xmlns:a16="http://schemas.microsoft.com/office/drawing/2014/main" id="{E6E1EA12-DD27-41FC-9A2A-D48022563CA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3" name="Title 1">
            <a:extLst>
              <a:ext uri="{FF2B5EF4-FFF2-40B4-BE49-F238E27FC236}">
                <a16:creationId xmlns:a16="http://schemas.microsoft.com/office/drawing/2014/main" id="{3C9C0EF6-4013-455F-85D6-3CBAAF359955}"/>
              </a:ext>
            </a:extLst>
          </p:cNvPr>
          <p:cNvSpPr txBox="1">
            <a:spLocks/>
          </p:cNvSpPr>
          <p:nvPr userDrawn="1"/>
        </p:nvSpPr>
        <p:spPr>
          <a:xfrm>
            <a:off x="924206" y="454065"/>
            <a:ext cx="7762593" cy="100309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100" b="1" i="0" kern="1200" cap="all">
                <a:solidFill>
                  <a:srgbClr val="FFFFFF"/>
                </a:solidFill>
                <a:latin typeface=""/>
                <a:ea typeface="+mj-ea"/>
                <a:cs typeface="+mj-cs"/>
              </a:defRPr>
            </a:lvl1pPr>
          </a:lstStyle>
          <a:p>
            <a:r>
              <a:rPr lang="en-US" dirty="0"/>
              <a:t>Title here</a:t>
            </a:r>
          </a:p>
        </p:txBody>
      </p:sp>
    </p:spTree>
    <p:extLst>
      <p:ext uri="{BB962C8B-B14F-4D97-AF65-F5344CB8AC3E}">
        <p14:creationId xmlns:p14="http://schemas.microsoft.com/office/powerpoint/2010/main" val="304229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Federal Funding Opportunity Number: MBDA-OBD-2016-2004577</a:t>
            </a:r>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9717AB4-AEBB-3342-AC3F-86F316DCF676}" type="slidenum">
              <a:rPr lang="en-US" smtClean="0"/>
              <a:t>‹#›</a:t>
            </a:fld>
            <a:endParaRPr lang="en-US" dirty="0"/>
          </a:p>
        </p:txBody>
      </p:sp>
    </p:spTree>
    <p:extLst>
      <p:ext uri="{BB962C8B-B14F-4D97-AF65-F5344CB8AC3E}">
        <p14:creationId xmlns:p14="http://schemas.microsoft.com/office/powerpoint/2010/main" val="29803966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650" r:id="rId19"/>
    <p:sldLayoutId id="2147483651" r:id="rId20"/>
    <p:sldLayoutId id="2147483652" r:id="rId21"/>
    <p:sldLayoutId id="2147483653" r:id="rId22"/>
    <p:sldLayoutId id="2147483657" r:id="rId23"/>
    <p:sldLayoutId id="2147483659" r:id="rId24"/>
    <p:sldLayoutId id="2147483658" r:id="rId25"/>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9.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9.xml"/><Relationship Id="rId1" Type="http://schemas.openxmlformats.org/officeDocument/2006/relationships/vmlDrawing" Target="../drawings/vmlDrawing3.v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9.xml"/><Relationship Id="rId1" Type="http://schemas.openxmlformats.org/officeDocument/2006/relationships/vmlDrawing" Target="../drawings/vmlDrawing4.v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nchambers@mbda.gov"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ixabay.com/en/thank-you-thanks-gratitude-2011012/"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rawpixel.com/image/648567/free-image-rawpixe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www.beyondbenign.or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hyperlink" Target="http://www.pngall.com/mission-p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freepngimg.com/png/18797-vision-png-picture" TargetMode="External"/><Relationship Id="rId4" Type="http://schemas.openxmlformats.org/officeDocument/2006/relationships/image" Target="../media/image12.png"/><Relationship Id="rId9" Type="http://schemas.openxmlformats.org/officeDocument/2006/relationships/hyperlink" Target="https://www.picserver.org/highway-signs2/g/growth-strategy.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075" y="459368"/>
            <a:ext cx="6468215" cy="974786"/>
          </a:xfrm>
        </p:spPr>
        <p:txBody>
          <a:bodyPr>
            <a:normAutofit/>
          </a:bodyPr>
          <a:lstStyle/>
          <a:p>
            <a:r>
              <a:rPr lang="en-US" sz="2800" b="1" dirty="0">
                <a:solidFill>
                  <a:schemeClr val="bg1"/>
                </a:solidFill>
                <a:latin typeface="Times New Roman"/>
                <a:ea typeface="Verdana"/>
                <a:cs typeface="Times New Roman"/>
              </a:rPr>
              <a:t>Minority Colleges &amp; Universities</a:t>
            </a:r>
            <a:br>
              <a:rPr lang="en-US" sz="2800" b="1" dirty="0">
                <a:solidFill>
                  <a:schemeClr val="bg1"/>
                </a:solidFill>
                <a:latin typeface="Times New Roman"/>
                <a:ea typeface="Verdana"/>
                <a:cs typeface="Times New Roman"/>
              </a:rPr>
            </a:br>
            <a:r>
              <a:rPr lang="en-US" sz="2800" b="1" dirty="0">
                <a:solidFill>
                  <a:schemeClr val="bg1"/>
                </a:solidFill>
                <a:latin typeface="Times New Roman"/>
                <a:ea typeface="Verdana"/>
                <a:cs typeface="Times New Roman"/>
              </a:rPr>
              <a:t>Pre-application Conference</a:t>
            </a:r>
            <a:endParaRPr lang="en-US" sz="2800" dirty="0">
              <a:solidFill>
                <a:schemeClr val="bg1"/>
              </a:solidFill>
              <a:latin typeface="Times New Roman"/>
              <a:ea typeface="Verdana"/>
              <a:cs typeface="Times New Roman"/>
            </a:endParaRPr>
          </a:p>
        </p:txBody>
      </p:sp>
      <p:sp>
        <p:nvSpPr>
          <p:cNvPr id="2" name="Content Placeholder 1"/>
          <p:cNvSpPr>
            <a:spLocks noGrp="1"/>
          </p:cNvSpPr>
          <p:nvPr>
            <p:ph idx="1"/>
          </p:nvPr>
        </p:nvSpPr>
        <p:spPr>
          <a:xfrm>
            <a:off x="527078" y="1446796"/>
            <a:ext cx="8107256" cy="4954003"/>
          </a:xfrm>
        </p:spPr>
        <p:txBody>
          <a:bodyPr>
            <a:normAutofit/>
          </a:bodyPr>
          <a:lstStyle/>
          <a:p>
            <a:pPr marL="0" indent="0" algn="ctr">
              <a:spcBef>
                <a:spcPts val="0"/>
              </a:spcBef>
              <a:buNone/>
            </a:pPr>
            <a:r>
              <a:rPr lang="en-US" sz="5400" dirty="0">
                <a:latin typeface="Times New Roman" panose="02020603050405020304" pitchFamily="18" charset="0"/>
                <a:cs typeface="Times New Roman" panose="02020603050405020304" pitchFamily="18" charset="0"/>
              </a:rPr>
              <a:t>Program Will Begin Shortly</a:t>
            </a:r>
          </a:p>
        </p:txBody>
      </p:sp>
    </p:spTree>
    <p:extLst>
      <p:ext uri="{BB962C8B-B14F-4D97-AF65-F5344CB8AC3E}">
        <p14:creationId xmlns:p14="http://schemas.microsoft.com/office/powerpoint/2010/main" val="74205392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9604AC-9DC6-14C5-A19F-3DF1380431B1}"/>
              </a:ext>
            </a:extLst>
          </p:cNvPr>
          <p:cNvSpPr>
            <a:spLocks noGrp="1"/>
          </p:cNvSpPr>
          <p:nvPr>
            <p:ph type="title"/>
          </p:nvPr>
        </p:nvSpPr>
        <p:spPr/>
        <p:txBody>
          <a:bodyPr>
            <a:normAutofit/>
          </a:bodyPr>
          <a:lstStyle/>
          <a:p>
            <a:pPr algn="l"/>
            <a:r>
              <a:rPr lang="en-US" sz="4000" b="1" dirty="0">
                <a:solidFill>
                  <a:schemeClr val="bg1"/>
                </a:solidFill>
                <a:latin typeface="Times New Roman" panose="02020603050405020304" pitchFamily="18" charset="0"/>
                <a:cs typeface="Times New Roman" panose="02020603050405020304" pitchFamily="18" charset="0"/>
              </a:rPr>
              <a:t>SF-424 - sample</a:t>
            </a:r>
          </a:p>
        </p:txBody>
      </p:sp>
      <p:graphicFrame>
        <p:nvGraphicFramePr>
          <p:cNvPr id="4" name="Content Placeholder 3">
            <a:extLst>
              <a:ext uri="{FF2B5EF4-FFF2-40B4-BE49-F238E27FC236}">
                <a16:creationId xmlns:a16="http://schemas.microsoft.com/office/drawing/2014/main" id="{EF6BDE38-69D9-6AE6-F3B3-5B54BA8B7BD1}"/>
              </a:ext>
            </a:extLst>
          </p:cNvPr>
          <p:cNvGraphicFramePr>
            <a:graphicFrameLocks noGrp="1" noChangeAspect="1"/>
          </p:cNvGraphicFramePr>
          <p:nvPr>
            <p:ph idx="1"/>
            <p:extLst>
              <p:ext uri="{D42A27DB-BD31-4B8C-83A1-F6EECF244321}">
                <p14:modId xmlns:p14="http://schemas.microsoft.com/office/powerpoint/2010/main" val="4122734263"/>
              </p:ext>
            </p:extLst>
          </p:nvPr>
        </p:nvGraphicFramePr>
        <p:xfrm>
          <a:off x="924206" y="1555423"/>
          <a:ext cx="6674178" cy="4760536"/>
        </p:xfrm>
        <a:graphic>
          <a:graphicData uri="http://schemas.openxmlformats.org/presentationml/2006/ole">
            <mc:AlternateContent xmlns:mc="http://schemas.openxmlformats.org/markup-compatibility/2006">
              <mc:Choice xmlns:v="urn:schemas-microsoft-com:vml" Requires="v">
                <p:oleObj spid="_x0000_s1026" name="Acrobat Document" r:id="rId3" imgW="4663440" imgH="6034757" progId="Acrobat.Document.DC">
                  <p:embed/>
                </p:oleObj>
              </mc:Choice>
              <mc:Fallback>
                <p:oleObj name="Acrobat Document" r:id="rId3" imgW="4663440" imgH="6034757" progId="Acrobat.Document.DC">
                  <p:embed/>
                  <p:pic>
                    <p:nvPicPr>
                      <p:cNvPr id="4" name="Content Placeholder 3">
                        <a:extLst>
                          <a:ext uri="{FF2B5EF4-FFF2-40B4-BE49-F238E27FC236}">
                            <a16:creationId xmlns:a16="http://schemas.microsoft.com/office/drawing/2014/main" id="{EF6BDE38-69D9-6AE6-F3B3-5B54BA8B7BD1}"/>
                          </a:ext>
                        </a:extLst>
                      </p:cNvPr>
                      <p:cNvPicPr/>
                      <p:nvPr/>
                    </p:nvPicPr>
                    <p:blipFill>
                      <a:blip r:embed="rId4"/>
                      <a:stretch>
                        <a:fillRect/>
                      </a:stretch>
                    </p:blipFill>
                    <p:spPr>
                      <a:xfrm>
                        <a:off x="924206" y="1555423"/>
                        <a:ext cx="6674178" cy="4760536"/>
                      </a:xfrm>
                      <a:prstGeom prst="rect">
                        <a:avLst/>
                      </a:prstGeom>
                    </p:spPr>
                  </p:pic>
                </p:oleObj>
              </mc:Fallback>
            </mc:AlternateContent>
          </a:graphicData>
        </a:graphic>
      </p:graphicFrame>
    </p:spTree>
    <p:extLst>
      <p:ext uri="{BB962C8B-B14F-4D97-AF65-F5344CB8AC3E}">
        <p14:creationId xmlns:p14="http://schemas.microsoft.com/office/powerpoint/2010/main" val="566594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76" y="-4763"/>
            <a:ext cx="3761187" cy="6862763"/>
            <a:chOff x="2928938" y="-4763"/>
            <a:chExt cx="5014912" cy="6862763"/>
          </a:xfrm>
        </p:grpSpPr>
        <p:sp>
          <p:nvSpPr>
            <p:cNvPr id="9"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0"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1"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2"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3"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E3D4922-3D1C-4679-9A86-15BFC1A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64E9BCF-1B67-4514-808C-A5DCBDEB4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19">
            <a:extLst>
              <a:ext uri="{FF2B5EF4-FFF2-40B4-BE49-F238E27FC236}">
                <a16:creationId xmlns:a16="http://schemas.microsoft.com/office/drawing/2014/main" id="{32238778-9D1D-45F4-BB78-76F208A224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42D5E996-541D-42BA-8B22-F7E96752CE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6BDB86F1-7C07-4D49-B9C9-7837A1FB2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A9F3AA02-C861-444A-9178-0BD3D3CE1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BECD92F4-55FC-E052-A977-03476545A85C}"/>
              </a:ext>
            </a:extLst>
          </p:cNvPr>
          <p:cNvSpPr>
            <a:spLocks noGrp="1"/>
          </p:cNvSpPr>
          <p:nvPr>
            <p:ph idx="1"/>
          </p:nvPr>
        </p:nvSpPr>
        <p:spPr>
          <a:xfrm>
            <a:off x="482600" y="1396180"/>
            <a:ext cx="1898637" cy="3842569"/>
          </a:xfrm>
        </p:spPr>
        <p:txBody>
          <a:bodyPr vert="horz" lIns="91440" tIns="45720" rIns="91440" bIns="45720" rtlCol="0" anchor="ctr">
            <a:normAutofit/>
          </a:bodyPr>
          <a:lstStyle/>
          <a:p>
            <a:pPr marL="0" indent="0" algn="r">
              <a:buNone/>
            </a:pPr>
            <a:r>
              <a:rPr lang="en-US" sz="2100" b="1" dirty="0">
                <a:solidFill>
                  <a:srgbClr val="FFFFFF"/>
                </a:solidFill>
                <a:latin typeface="Times New Roman" panose="02020603050405020304" pitchFamily="18" charset="0"/>
                <a:cs typeface="Times New Roman" panose="02020603050405020304" pitchFamily="18" charset="0"/>
              </a:rPr>
              <a:t>Can you explain the </a:t>
            </a:r>
          </a:p>
          <a:p>
            <a:pPr marL="0" indent="0" algn="r">
              <a:buNone/>
            </a:pPr>
            <a:r>
              <a:rPr lang="en-US" sz="2100" b="1" dirty="0">
                <a:solidFill>
                  <a:srgbClr val="FFFFFF"/>
                </a:solidFill>
                <a:latin typeface="Times New Roman" panose="02020603050405020304" pitchFamily="18" charset="0"/>
                <a:cs typeface="Times New Roman" panose="02020603050405020304" pitchFamily="18" charset="0"/>
              </a:rPr>
              <a:t>Budget Information: Non-Construction Programs and why it MUST be submitted for all budget periods?</a:t>
            </a:r>
          </a:p>
        </p:txBody>
      </p:sp>
      <p:sp>
        <p:nvSpPr>
          <p:cNvPr id="27" name="Content Placeholder 1">
            <a:extLst>
              <a:ext uri="{FF2B5EF4-FFF2-40B4-BE49-F238E27FC236}">
                <a16:creationId xmlns:a16="http://schemas.microsoft.com/office/drawing/2014/main" id="{6EB331BF-D423-A4D1-D6A1-B9F9340EE185}"/>
              </a:ext>
            </a:extLst>
          </p:cNvPr>
          <p:cNvSpPr txBox="1">
            <a:spLocks/>
          </p:cNvSpPr>
          <p:nvPr/>
        </p:nvSpPr>
        <p:spPr>
          <a:xfrm>
            <a:off x="3631394" y="685801"/>
            <a:ext cx="4789439" cy="572442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Verdana"/>
                <a:ea typeface="+mn-ea"/>
                <a:cs typeface="Verdana"/>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Verdana"/>
                <a:ea typeface="+mn-ea"/>
                <a:cs typeface="Verdana"/>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Verdana"/>
                <a:ea typeface="+mn-ea"/>
                <a:cs typeface="Verdana"/>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Verdana"/>
                <a:ea typeface="+mn-ea"/>
                <a:cs typeface="Verdana"/>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Verdana"/>
                <a:ea typeface="+mn-ea"/>
                <a:cs typeface="Verdana"/>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n-US" b="1" dirty="0">
                <a:latin typeface="Times New Roman" panose="02020603050405020304" pitchFamily="18" charset="0"/>
                <a:cs typeface="Times New Roman" panose="02020603050405020304" pitchFamily="18" charset="0"/>
              </a:rPr>
              <a:t>SF-424A: Budget Information – Non-Construction Programs </a:t>
            </a:r>
          </a:p>
          <a:p>
            <a:r>
              <a:rPr lang="en-US" sz="2000" dirty="0">
                <a:latin typeface="Times New Roman" panose="02020603050405020304" pitchFamily="18" charset="0"/>
                <a:cs typeface="Times New Roman" panose="02020603050405020304" pitchFamily="18" charset="0"/>
              </a:rPr>
              <a:t>Used to budget and request grant funds for non-construction programs </a:t>
            </a:r>
          </a:p>
          <a:p>
            <a:r>
              <a:rPr lang="en-US" sz="2000" b="1" i="1" dirty="0">
                <a:latin typeface="Times New Roman" panose="02020603050405020304" pitchFamily="18" charset="0"/>
                <a:cs typeface="Times New Roman" panose="02020603050405020304" pitchFamily="18" charset="0"/>
              </a:rPr>
              <a:t>Must be signed </a:t>
            </a:r>
            <a:r>
              <a:rPr lang="en-US" sz="2000" dirty="0">
                <a:latin typeface="Times New Roman" panose="02020603050405020304" pitchFamily="18" charset="0"/>
                <a:cs typeface="Times New Roman" panose="02020603050405020304" pitchFamily="18" charset="0"/>
              </a:rPr>
              <a:t>by the Authorized Representative</a:t>
            </a:r>
          </a:p>
        </p:txBody>
      </p:sp>
      <p:pic>
        <p:nvPicPr>
          <p:cNvPr id="28" name="Picture 24">
            <a:extLst>
              <a:ext uri="{FF2B5EF4-FFF2-40B4-BE49-F238E27FC236}">
                <a16:creationId xmlns:a16="http://schemas.microsoft.com/office/drawing/2014/main" id="{06ED957E-F54C-A9EF-D520-D4FD4CBDA701}"/>
              </a:ext>
            </a:extLst>
          </p:cNvPr>
          <p:cNvPicPr>
            <a:picLocks noChangeAspect="1"/>
          </p:cNvPicPr>
          <p:nvPr/>
        </p:nvPicPr>
        <p:blipFill>
          <a:blip r:embed="rId3"/>
          <a:stretch>
            <a:fillRect/>
          </a:stretch>
        </p:blipFill>
        <p:spPr>
          <a:xfrm>
            <a:off x="66537" y="67031"/>
            <a:ext cx="1583799" cy="1421557"/>
          </a:xfrm>
          <a:prstGeom prst="rect">
            <a:avLst/>
          </a:prstGeom>
        </p:spPr>
      </p:pic>
    </p:spTree>
    <p:extLst>
      <p:ext uri="{BB962C8B-B14F-4D97-AF65-F5344CB8AC3E}">
        <p14:creationId xmlns:p14="http://schemas.microsoft.com/office/powerpoint/2010/main" val="3533096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F046B5-6894-8B73-DBE7-1D0DA3C8A11F}"/>
              </a:ext>
            </a:extLst>
          </p:cNvPr>
          <p:cNvSpPr>
            <a:spLocks noGrp="1"/>
          </p:cNvSpPr>
          <p:nvPr>
            <p:ph type="title"/>
          </p:nvPr>
        </p:nvSpPr>
        <p:spPr/>
        <p:txBody>
          <a:bodyPr>
            <a:normAutofit/>
          </a:bodyPr>
          <a:lstStyle/>
          <a:p>
            <a:pPr algn="l"/>
            <a:r>
              <a:rPr lang="en-US" sz="4000" b="1" dirty="0">
                <a:solidFill>
                  <a:schemeClr val="bg1"/>
                </a:solidFill>
                <a:latin typeface="Times New Roman" panose="02020603050405020304" pitchFamily="18" charset="0"/>
                <a:cs typeface="Times New Roman" panose="02020603050405020304" pitchFamily="18" charset="0"/>
              </a:rPr>
              <a:t>SF-424A - sample</a:t>
            </a:r>
          </a:p>
        </p:txBody>
      </p:sp>
      <p:pic>
        <p:nvPicPr>
          <p:cNvPr id="6" name="Content Placeholder 5">
            <a:extLst>
              <a:ext uri="{FF2B5EF4-FFF2-40B4-BE49-F238E27FC236}">
                <a16:creationId xmlns:a16="http://schemas.microsoft.com/office/drawing/2014/main" id="{E2867D2D-6878-7460-7FBE-E5A274385BD2}"/>
              </a:ext>
            </a:extLst>
          </p:cNvPr>
          <p:cNvPicPr>
            <a:picLocks noGrp="1" noChangeAspect="1"/>
          </p:cNvPicPr>
          <p:nvPr>
            <p:ph idx="1"/>
          </p:nvPr>
        </p:nvPicPr>
        <p:blipFill>
          <a:blip r:embed="rId2"/>
          <a:stretch>
            <a:fillRect/>
          </a:stretch>
        </p:blipFill>
        <p:spPr>
          <a:xfrm>
            <a:off x="1480640" y="1457325"/>
            <a:ext cx="6179545" cy="4668838"/>
          </a:xfrm>
          <a:prstGeom prst="rect">
            <a:avLst/>
          </a:prstGeom>
        </p:spPr>
      </p:pic>
    </p:spTree>
    <p:extLst>
      <p:ext uri="{BB962C8B-B14F-4D97-AF65-F5344CB8AC3E}">
        <p14:creationId xmlns:p14="http://schemas.microsoft.com/office/powerpoint/2010/main" val="3679633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52F1C54-DDD4-784F-9198-BB94373774DD}"/>
              </a:ext>
            </a:extLst>
          </p:cNvPr>
          <p:cNvSpPr>
            <a:spLocks noGrp="1"/>
          </p:cNvSpPr>
          <p:nvPr>
            <p:ph type="title"/>
          </p:nvPr>
        </p:nvSpPr>
        <p:spPr>
          <a:xfrm>
            <a:off x="276233" y="421852"/>
            <a:ext cx="2057400" cy="5105400"/>
          </a:xfrm>
        </p:spPr>
        <p:txBody>
          <a:bodyPr vert="horz" lIns="91440" tIns="45720" rIns="91440" bIns="45720" rtlCol="0" anchor="ctr">
            <a:normAutofit/>
          </a:bodyPr>
          <a:lstStyle/>
          <a:p>
            <a:pPr algn="l"/>
            <a:r>
              <a:rPr lang="en-US" sz="3600" b="1" dirty="0">
                <a:solidFill>
                  <a:srgbClr val="FFFFFF"/>
                </a:solidFill>
                <a:latin typeface="Times New Roman" panose="02020603050405020304" pitchFamily="18" charset="0"/>
                <a:cs typeface="Times New Roman" panose="02020603050405020304" pitchFamily="18" charset="0"/>
              </a:rPr>
              <a:t>What is a</a:t>
            </a:r>
            <a:br>
              <a:rPr lang="en-US" sz="3600" b="1" dirty="0">
                <a:solidFill>
                  <a:srgbClr val="FFFFFF"/>
                </a:solidFill>
                <a:latin typeface="Times New Roman" panose="02020603050405020304" pitchFamily="18" charset="0"/>
                <a:cs typeface="Times New Roman" panose="02020603050405020304" pitchFamily="18" charset="0"/>
              </a:rPr>
            </a:br>
            <a:r>
              <a:rPr lang="en-US" sz="3600" b="1" dirty="0">
                <a:solidFill>
                  <a:srgbClr val="FFFFFF"/>
                </a:solidFill>
                <a:latin typeface="Times New Roman" panose="02020603050405020304" pitchFamily="18" charset="0"/>
                <a:cs typeface="Times New Roman" panose="02020603050405020304" pitchFamily="18" charset="0"/>
              </a:rPr>
              <a:t>Signed SF-424B?</a:t>
            </a: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68ACC3F1-E60A-0B51-8B5C-6243A91E6BB4}"/>
              </a:ext>
            </a:extLst>
          </p:cNvPr>
          <p:cNvSpPr>
            <a:spLocks noGrp="1"/>
          </p:cNvSpPr>
          <p:nvPr>
            <p:ph idx="1"/>
          </p:nvPr>
        </p:nvSpPr>
        <p:spPr>
          <a:xfrm>
            <a:off x="3837829" y="685801"/>
            <a:ext cx="4789439" cy="5724426"/>
          </a:xfrm>
        </p:spPr>
        <p:txBody>
          <a:bodyPr vert="horz" lIns="91440" tIns="45720" rIns="91440" bIns="45720" rtlCol="0" anchor="ctr">
            <a:normAutofit/>
          </a:bodyPr>
          <a:lstStyle/>
          <a:p>
            <a:pPr marL="0" indent="0">
              <a:buNone/>
            </a:pPr>
            <a:r>
              <a:rPr lang="en-US" b="1" dirty="0">
                <a:latin typeface="Times New Roman" panose="02020603050405020304" pitchFamily="18" charset="0"/>
                <a:cs typeface="Times New Roman" panose="02020603050405020304" pitchFamily="18" charset="0"/>
              </a:rPr>
              <a:t>SF-424B: Assurances for Non-Construction Programs </a:t>
            </a:r>
          </a:p>
          <a:p>
            <a:r>
              <a:rPr lang="en-US" sz="2000" dirty="0">
                <a:latin typeface="Times New Roman" panose="02020603050405020304" pitchFamily="18" charset="0"/>
                <a:cs typeface="Times New Roman" panose="02020603050405020304" pitchFamily="18" charset="0"/>
              </a:rPr>
              <a:t>Used to assure compliance with statutory requirements for non-construction grant programs</a:t>
            </a:r>
          </a:p>
          <a:p>
            <a:r>
              <a:rPr lang="en-US" sz="2000" b="1" i="1" dirty="0">
                <a:latin typeface="Times New Roman" panose="02020603050405020304" pitchFamily="18" charset="0"/>
                <a:cs typeface="Times New Roman" panose="02020603050405020304" pitchFamily="18" charset="0"/>
              </a:rPr>
              <a:t>Must be signed </a:t>
            </a:r>
            <a:r>
              <a:rPr lang="en-US" sz="2000" dirty="0">
                <a:latin typeface="Times New Roman" panose="02020603050405020304" pitchFamily="18" charset="0"/>
                <a:cs typeface="Times New Roman" panose="02020603050405020304" pitchFamily="18" charset="0"/>
              </a:rPr>
              <a:t>by the Authorized Representative</a:t>
            </a:r>
          </a:p>
        </p:txBody>
      </p:sp>
      <p:pic>
        <p:nvPicPr>
          <p:cNvPr id="27" name="Picture 24">
            <a:extLst>
              <a:ext uri="{FF2B5EF4-FFF2-40B4-BE49-F238E27FC236}">
                <a16:creationId xmlns:a16="http://schemas.microsoft.com/office/drawing/2014/main" id="{E2FD541F-5BE7-7BF4-BE37-A3A7B2457FBC}"/>
              </a:ext>
            </a:extLst>
          </p:cNvPr>
          <p:cNvPicPr>
            <a:picLocks noChangeAspect="1"/>
          </p:cNvPicPr>
          <p:nvPr/>
        </p:nvPicPr>
        <p:blipFill>
          <a:blip r:embed="rId3"/>
          <a:stretch>
            <a:fillRect/>
          </a:stretch>
        </p:blipFill>
        <p:spPr>
          <a:xfrm>
            <a:off x="66537" y="67031"/>
            <a:ext cx="1583799" cy="1421557"/>
          </a:xfrm>
          <a:prstGeom prst="rect">
            <a:avLst/>
          </a:prstGeom>
        </p:spPr>
      </p:pic>
    </p:spTree>
    <p:extLst>
      <p:ext uri="{BB962C8B-B14F-4D97-AF65-F5344CB8AC3E}">
        <p14:creationId xmlns:p14="http://schemas.microsoft.com/office/powerpoint/2010/main" val="4037701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926DE9-A447-4A6E-F684-D99B4A24A9C6}"/>
              </a:ext>
            </a:extLst>
          </p:cNvPr>
          <p:cNvSpPr>
            <a:spLocks noGrp="1"/>
          </p:cNvSpPr>
          <p:nvPr>
            <p:ph type="title"/>
          </p:nvPr>
        </p:nvSpPr>
        <p:spPr/>
        <p:txBody>
          <a:bodyPr>
            <a:normAutofit/>
          </a:bodyPr>
          <a:lstStyle/>
          <a:p>
            <a:pPr algn="l"/>
            <a:r>
              <a:rPr lang="en-US" sz="4000" b="1" dirty="0">
                <a:solidFill>
                  <a:schemeClr val="bg1"/>
                </a:solidFill>
                <a:latin typeface="Times New Roman" panose="02020603050405020304" pitchFamily="18" charset="0"/>
                <a:cs typeface="Times New Roman" panose="02020603050405020304" pitchFamily="18" charset="0"/>
              </a:rPr>
              <a:t>SF-424B - example</a:t>
            </a:r>
          </a:p>
        </p:txBody>
      </p:sp>
      <p:graphicFrame>
        <p:nvGraphicFramePr>
          <p:cNvPr id="4" name="Content Placeholder 3">
            <a:extLst>
              <a:ext uri="{FF2B5EF4-FFF2-40B4-BE49-F238E27FC236}">
                <a16:creationId xmlns:a16="http://schemas.microsoft.com/office/drawing/2014/main" id="{582B8B81-861F-227E-29E6-DDBF0108BFFB}"/>
              </a:ext>
            </a:extLst>
          </p:cNvPr>
          <p:cNvGraphicFramePr>
            <a:graphicFrameLocks noGrp="1" noChangeAspect="1"/>
          </p:cNvGraphicFramePr>
          <p:nvPr>
            <p:ph idx="1"/>
            <p:extLst>
              <p:ext uri="{D42A27DB-BD31-4B8C-83A1-F6EECF244321}">
                <p14:modId xmlns:p14="http://schemas.microsoft.com/office/powerpoint/2010/main" val="3685780526"/>
              </p:ext>
            </p:extLst>
          </p:nvPr>
        </p:nvGraphicFramePr>
        <p:xfrm>
          <a:off x="924206" y="1611984"/>
          <a:ext cx="7465650" cy="4675694"/>
        </p:xfrm>
        <a:graphic>
          <a:graphicData uri="http://schemas.openxmlformats.org/presentationml/2006/ole">
            <mc:AlternateContent xmlns:mc="http://schemas.openxmlformats.org/markup-compatibility/2006">
              <mc:Choice xmlns:v="urn:schemas-microsoft-com:vml" Requires="v">
                <p:oleObj spid="_x0000_s2050" name="Acrobat Document" r:id="rId3" imgW="4663440" imgH="6034757" progId="Acrobat.Document.DC">
                  <p:embed/>
                </p:oleObj>
              </mc:Choice>
              <mc:Fallback>
                <p:oleObj name="Acrobat Document" r:id="rId3" imgW="4663440" imgH="6034757" progId="Acrobat.Document.DC">
                  <p:embed/>
                  <p:pic>
                    <p:nvPicPr>
                      <p:cNvPr id="4" name="Content Placeholder 3">
                        <a:extLst>
                          <a:ext uri="{FF2B5EF4-FFF2-40B4-BE49-F238E27FC236}">
                            <a16:creationId xmlns:a16="http://schemas.microsoft.com/office/drawing/2014/main" id="{582B8B81-861F-227E-29E6-DDBF0108BFFB}"/>
                          </a:ext>
                        </a:extLst>
                      </p:cNvPr>
                      <p:cNvPicPr/>
                      <p:nvPr/>
                    </p:nvPicPr>
                    <p:blipFill>
                      <a:blip r:embed="rId4"/>
                      <a:stretch>
                        <a:fillRect/>
                      </a:stretch>
                    </p:blipFill>
                    <p:spPr>
                      <a:xfrm>
                        <a:off x="924206" y="1611984"/>
                        <a:ext cx="7465650" cy="4675694"/>
                      </a:xfrm>
                      <a:prstGeom prst="rect">
                        <a:avLst/>
                      </a:prstGeom>
                    </p:spPr>
                  </p:pic>
                </p:oleObj>
              </mc:Fallback>
            </mc:AlternateContent>
          </a:graphicData>
        </a:graphic>
      </p:graphicFrame>
    </p:spTree>
    <p:extLst>
      <p:ext uri="{BB962C8B-B14F-4D97-AF65-F5344CB8AC3E}">
        <p14:creationId xmlns:p14="http://schemas.microsoft.com/office/powerpoint/2010/main" val="1984954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89488B60-4608-5800-736F-F159DE67FB55}"/>
              </a:ext>
            </a:extLst>
          </p:cNvPr>
          <p:cNvSpPr>
            <a:spLocks noGrp="1"/>
          </p:cNvSpPr>
          <p:nvPr>
            <p:ph type="title"/>
          </p:nvPr>
        </p:nvSpPr>
        <p:spPr>
          <a:xfrm>
            <a:off x="372084" y="685801"/>
            <a:ext cx="2057400" cy="5105400"/>
          </a:xfrm>
        </p:spPr>
        <p:txBody>
          <a:bodyPr vert="horz" lIns="91440" tIns="45720" rIns="91440" bIns="45720" rtlCol="0" anchor="ctr">
            <a:normAutofit/>
          </a:bodyPr>
          <a:lstStyle/>
          <a:p>
            <a:pPr algn="l"/>
            <a:r>
              <a:rPr lang="en-US" sz="2800" b="1" dirty="0">
                <a:solidFill>
                  <a:srgbClr val="FFFFFF"/>
                </a:solidFill>
                <a:latin typeface="Times New Roman" panose="02020603050405020304" pitchFamily="18" charset="0"/>
                <a:cs typeface="Times New Roman" panose="02020603050405020304" pitchFamily="18" charset="0"/>
              </a:rPr>
              <a:t>What exactly is the Signed Commerce</a:t>
            </a:r>
            <a:br>
              <a:rPr lang="en-US" sz="2800" b="1" dirty="0">
                <a:solidFill>
                  <a:srgbClr val="FFFFFF"/>
                </a:solidFill>
                <a:latin typeface="Times New Roman" panose="02020603050405020304" pitchFamily="18" charset="0"/>
                <a:cs typeface="Times New Roman" panose="02020603050405020304" pitchFamily="18" charset="0"/>
              </a:rPr>
            </a:br>
            <a:r>
              <a:rPr lang="en-US" sz="2800" b="1" dirty="0">
                <a:solidFill>
                  <a:srgbClr val="FFFFFF"/>
                </a:solidFill>
                <a:latin typeface="Times New Roman" panose="02020603050405020304" pitchFamily="18" charset="0"/>
                <a:cs typeface="Times New Roman" panose="02020603050405020304" pitchFamily="18" charset="0"/>
              </a:rPr>
              <a:t>Department CD-511?</a:t>
            </a: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49F02865-999D-4280-A2C7-B257D57BAD1A}"/>
              </a:ext>
            </a:extLst>
          </p:cNvPr>
          <p:cNvSpPr>
            <a:spLocks noGrp="1"/>
          </p:cNvSpPr>
          <p:nvPr>
            <p:ph idx="1"/>
          </p:nvPr>
        </p:nvSpPr>
        <p:spPr>
          <a:xfrm>
            <a:off x="3837829" y="685801"/>
            <a:ext cx="4789439" cy="5105400"/>
          </a:xfrm>
        </p:spPr>
        <p:txBody>
          <a:bodyPr vert="horz" lIns="91440" tIns="45720" rIns="91440" bIns="45720" rtlCol="0" anchor="ctr">
            <a:normAutofit lnSpcReduction="10000"/>
          </a:bodyPr>
          <a:lstStyle/>
          <a:p>
            <a:pPr marL="0" indent="0">
              <a:buNone/>
            </a:pPr>
            <a:r>
              <a:rPr lang="en-US" b="1" dirty="0">
                <a:latin typeface="Times New Roman" panose="02020603050405020304" pitchFamily="18" charset="0"/>
                <a:cs typeface="Times New Roman" panose="02020603050405020304" pitchFamily="18" charset="0"/>
              </a:rPr>
              <a:t>CD-511: Certification Regarding Lobbying</a:t>
            </a:r>
          </a:p>
          <a:p>
            <a:r>
              <a:rPr lang="en-US" dirty="0">
                <a:latin typeface="Times New Roman" panose="02020603050405020304" pitchFamily="18" charset="0"/>
                <a:cs typeface="Times New Roman" panose="02020603050405020304" pitchFamily="18" charset="0"/>
              </a:rPr>
              <a:t>Certifies that:</a:t>
            </a:r>
          </a:p>
          <a:p>
            <a:pPr lvl="1"/>
            <a:r>
              <a:rPr lang="en-US" dirty="0">
                <a:latin typeface="Times New Roman" panose="02020603050405020304" pitchFamily="18" charset="0"/>
                <a:cs typeface="Times New Roman" panose="02020603050405020304" pitchFamily="18" charset="0"/>
              </a:rPr>
              <a:t>federal funds have not been and will not be used for lobbying </a:t>
            </a:r>
          </a:p>
          <a:p>
            <a:pPr lvl="1"/>
            <a:r>
              <a:rPr lang="en-US" dirty="0">
                <a:latin typeface="Times New Roman" panose="02020603050405020304" pitchFamily="18" charset="0"/>
                <a:cs typeface="Times New Roman" panose="02020603050405020304" pitchFamily="18" charset="0"/>
              </a:rPr>
              <a:t>applicant will complete SF-LLL if lobbying activities have been undertaken using non-federal funds</a:t>
            </a:r>
          </a:p>
          <a:p>
            <a:pPr lvl="1"/>
            <a:r>
              <a:rPr lang="en-US" dirty="0">
                <a:latin typeface="Times New Roman" panose="02020603050405020304" pitchFamily="18" charset="0"/>
                <a:cs typeface="Times New Roman" panose="02020603050405020304" pitchFamily="18" charset="0"/>
              </a:rPr>
              <a:t>CD-511 language will be included in the award documents for all and that all subrecipients shall certify and disclose accordingly</a:t>
            </a:r>
          </a:p>
          <a:p>
            <a:r>
              <a:rPr lang="en-US" b="1" i="1" dirty="0">
                <a:latin typeface="Times New Roman" panose="02020603050405020304" pitchFamily="18" charset="0"/>
                <a:cs typeface="Times New Roman" panose="02020603050405020304" pitchFamily="18" charset="0"/>
              </a:rPr>
              <a:t>Must be signed </a:t>
            </a:r>
            <a:r>
              <a:rPr lang="en-US" dirty="0">
                <a:latin typeface="Times New Roman" panose="02020603050405020304" pitchFamily="18" charset="0"/>
                <a:cs typeface="Times New Roman" panose="02020603050405020304" pitchFamily="18" charset="0"/>
              </a:rPr>
              <a:t>by the Authorized Representative</a:t>
            </a:r>
          </a:p>
        </p:txBody>
      </p:sp>
      <p:pic>
        <p:nvPicPr>
          <p:cNvPr id="27" name="Picture 24">
            <a:extLst>
              <a:ext uri="{FF2B5EF4-FFF2-40B4-BE49-F238E27FC236}">
                <a16:creationId xmlns:a16="http://schemas.microsoft.com/office/drawing/2014/main" id="{A8B2085B-8B79-AD03-2A55-513DB58E5D02}"/>
              </a:ext>
            </a:extLst>
          </p:cNvPr>
          <p:cNvPicPr>
            <a:picLocks noChangeAspect="1"/>
          </p:cNvPicPr>
          <p:nvPr/>
        </p:nvPicPr>
        <p:blipFill>
          <a:blip r:embed="rId3"/>
          <a:stretch>
            <a:fillRect/>
          </a:stretch>
        </p:blipFill>
        <p:spPr>
          <a:xfrm>
            <a:off x="66537" y="67031"/>
            <a:ext cx="1583799" cy="1421557"/>
          </a:xfrm>
          <a:prstGeom prst="rect">
            <a:avLst/>
          </a:prstGeom>
        </p:spPr>
      </p:pic>
    </p:spTree>
    <p:extLst>
      <p:ext uri="{BB962C8B-B14F-4D97-AF65-F5344CB8AC3E}">
        <p14:creationId xmlns:p14="http://schemas.microsoft.com/office/powerpoint/2010/main" val="3605141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9880D2-BF30-5D3F-F797-D651818007F9}"/>
              </a:ext>
            </a:extLst>
          </p:cNvPr>
          <p:cNvSpPr>
            <a:spLocks noGrp="1"/>
          </p:cNvSpPr>
          <p:nvPr>
            <p:ph type="title"/>
          </p:nvPr>
        </p:nvSpPr>
        <p:spPr/>
        <p:txBody>
          <a:bodyPr>
            <a:normAutofit/>
          </a:bodyPr>
          <a:lstStyle/>
          <a:p>
            <a:pPr algn="l"/>
            <a:r>
              <a:rPr lang="en-US" sz="4000" b="1" dirty="0">
                <a:solidFill>
                  <a:schemeClr val="bg1"/>
                </a:solidFill>
                <a:latin typeface="Times New Roman" panose="02020603050405020304" pitchFamily="18" charset="0"/>
                <a:cs typeface="Times New Roman" panose="02020603050405020304" pitchFamily="18" charset="0"/>
              </a:rPr>
              <a:t>CD-511 - sample</a:t>
            </a:r>
          </a:p>
        </p:txBody>
      </p:sp>
      <p:graphicFrame>
        <p:nvGraphicFramePr>
          <p:cNvPr id="4" name="Content Placeholder 3">
            <a:extLst>
              <a:ext uri="{FF2B5EF4-FFF2-40B4-BE49-F238E27FC236}">
                <a16:creationId xmlns:a16="http://schemas.microsoft.com/office/drawing/2014/main" id="{C9A2FAD7-EDAE-9478-036E-5370CE896974}"/>
              </a:ext>
            </a:extLst>
          </p:cNvPr>
          <p:cNvGraphicFramePr>
            <a:graphicFrameLocks noGrp="1" noChangeAspect="1"/>
          </p:cNvGraphicFramePr>
          <p:nvPr>
            <p:ph idx="1"/>
            <p:extLst>
              <p:ext uri="{D42A27DB-BD31-4B8C-83A1-F6EECF244321}">
                <p14:modId xmlns:p14="http://schemas.microsoft.com/office/powerpoint/2010/main" val="1061914954"/>
              </p:ext>
            </p:extLst>
          </p:nvPr>
        </p:nvGraphicFramePr>
        <p:xfrm>
          <a:off x="1244337" y="1593130"/>
          <a:ext cx="6372520" cy="4685122"/>
        </p:xfrm>
        <a:graphic>
          <a:graphicData uri="http://schemas.openxmlformats.org/presentationml/2006/ole">
            <mc:AlternateContent xmlns:mc="http://schemas.openxmlformats.org/markup-compatibility/2006">
              <mc:Choice xmlns:v="urn:schemas-microsoft-com:vml" Requires="v">
                <p:oleObj spid="_x0000_s3074" name="Acrobat Document" r:id="rId3" imgW="4663440" imgH="6034757" progId="Acrobat.Document.DC">
                  <p:embed/>
                </p:oleObj>
              </mc:Choice>
              <mc:Fallback>
                <p:oleObj name="Acrobat Document" r:id="rId3" imgW="4663440" imgH="6034757" progId="Acrobat.Document.DC">
                  <p:embed/>
                  <p:pic>
                    <p:nvPicPr>
                      <p:cNvPr id="4" name="Content Placeholder 3">
                        <a:extLst>
                          <a:ext uri="{FF2B5EF4-FFF2-40B4-BE49-F238E27FC236}">
                            <a16:creationId xmlns:a16="http://schemas.microsoft.com/office/drawing/2014/main" id="{C9A2FAD7-EDAE-9478-036E-5370CE896974}"/>
                          </a:ext>
                        </a:extLst>
                      </p:cNvPr>
                      <p:cNvPicPr/>
                      <p:nvPr/>
                    </p:nvPicPr>
                    <p:blipFill>
                      <a:blip r:embed="rId4"/>
                      <a:stretch>
                        <a:fillRect/>
                      </a:stretch>
                    </p:blipFill>
                    <p:spPr>
                      <a:xfrm>
                        <a:off x="1244337" y="1593130"/>
                        <a:ext cx="6372520" cy="4685122"/>
                      </a:xfrm>
                      <a:prstGeom prst="rect">
                        <a:avLst/>
                      </a:prstGeom>
                    </p:spPr>
                  </p:pic>
                </p:oleObj>
              </mc:Fallback>
            </mc:AlternateContent>
          </a:graphicData>
        </a:graphic>
      </p:graphicFrame>
    </p:spTree>
    <p:extLst>
      <p:ext uri="{BB962C8B-B14F-4D97-AF65-F5344CB8AC3E}">
        <p14:creationId xmlns:p14="http://schemas.microsoft.com/office/powerpoint/2010/main" val="3539501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DC0CBF05-26DD-6279-ABE4-24E81A966ABD}"/>
              </a:ext>
            </a:extLst>
          </p:cNvPr>
          <p:cNvSpPr>
            <a:spLocks noGrp="1"/>
          </p:cNvSpPr>
          <p:nvPr>
            <p:ph type="title"/>
          </p:nvPr>
        </p:nvSpPr>
        <p:spPr>
          <a:xfrm>
            <a:off x="372084" y="685801"/>
            <a:ext cx="2057400" cy="5105400"/>
          </a:xfrm>
        </p:spPr>
        <p:txBody>
          <a:bodyPr vert="horz" lIns="91440" tIns="45720" rIns="91440" bIns="45720" rtlCol="0" anchor="ctr">
            <a:normAutofit/>
          </a:bodyPr>
          <a:lstStyle/>
          <a:p>
            <a:pPr algn="l"/>
            <a:r>
              <a:rPr lang="en-US" sz="2800" b="1" dirty="0">
                <a:solidFill>
                  <a:srgbClr val="FFFFFF"/>
                </a:solidFill>
                <a:latin typeface="Times New Roman" panose="02020603050405020304" pitchFamily="18" charset="0"/>
                <a:cs typeface="Times New Roman" panose="02020603050405020304" pitchFamily="18" charset="0"/>
              </a:rPr>
              <a:t>What is the SF-LLL and do I need to include it?</a:t>
            </a: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B52489FA-65ED-4CFA-03A9-19CD16D211EC}"/>
              </a:ext>
            </a:extLst>
          </p:cNvPr>
          <p:cNvSpPr>
            <a:spLocks noGrp="1"/>
          </p:cNvSpPr>
          <p:nvPr>
            <p:ph idx="1"/>
          </p:nvPr>
        </p:nvSpPr>
        <p:spPr>
          <a:xfrm>
            <a:off x="3837829" y="685801"/>
            <a:ext cx="4789439" cy="5105400"/>
          </a:xfrm>
        </p:spPr>
        <p:txBody>
          <a:bodyPr vert="horz" lIns="91440" tIns="45720" rIns="91440" bIns="45720" rtlCol="0" anchor="ctr">
            <a:noAutofit/>
          </a:bodyPr>
          <a:lstStyle/>
          <a:p>
            <a:pPr marL="0" indent="0">
              <a:buNone/>
            </a:pPr>
            <a:r>
              <a:rPr lang="en-US" b="1" dirty="0">
                <a:latin typeface="Times New Roman" panose="02020603050405020304" pitchFamily="18" charset="0"/>
                <a:cs typeface="Times New Roman" panose="02020603050405020304" pitchFamily="18" charset="0"/>
              </a:rPr>
              <a:t>SF-LLL: Disclosure of Lobbying Activities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If lobbying activities have been or will be undertaken in connection with this Federal grant, the applicant must complete and submit Standard Form-LLL</a:t>
            </a:r>
          </a:p>
          <a:p>
            <a:r>
              <a:rPr lang="en-US" sz="2000" dirty="0">
                <a:latin typeface="Times New Roman" panose="02020603050405020304" pitchFamily="18" charset="0"/>
                <a:cs typeface="Times New Roman" panose="02020603050405020304" pitchFamily="18" charset="0"/>
              </a:rPr>
              <a:t>Used to disclose lobbying activities that have been secured to influence the outcome of a Federal action</a:t>
            </a:r>
          </a:p>
          <a:p>
            <a:endParaRPr lang="en-US" sz="2000" dirty="0">
              <a:latin typeface="Times New Roman" panose="02020603050405020304" pitchFamily="18" charset="0"/>
              <a:cs typeface="Times New Roman" panose="02020603050405020304" pitchFamily="18" charset="0"/>
            </a:endParaRPr>
          </a:p>
        </p:txBody>
      </p:sp>
      <p:pic>
        <p:nvPicPr>
          <p:cNvPr id="27" name="Picture 24">
            <a:extLst>
              <a:ext uri="{FF2B5EF4-FFF2-40B4-BE49-F238E27FC236}">
                <a16:creationId xmlns:a16="http://schemas.microsoft.com/office/drawing/2014/main" id="{11DC578E-DC55-4C40-8290-CAE3275F9656}"/>
              </a:ext>
            </a:extLst>
          </p:cNvPr>
          <p:cNvPicPr>
            <a:picLocks noChangeAspect="1"/>
          </p:cNvPicPr>
          <p:nvPr/>
        </p:nvPicPr>
        <p:blipFill>
          <a:blip r:embed="rId3"/>
          <a:stretch>
            <a:fillRect/>
          </a:stretch>
        </p:blipFill>
        <p:spPr>
          <a:xfrm>
            <a:off x="66537" y="67031"/>
            <a:ext cx="1583799" cy="1421557"/>
          </a:xfrm>
          <a:prstGeom prst="rect">
            <a:avLst/>
          </a:prstGeom>
        </p:spPr>
      </p:pic>
    </p:spTree>
    <p:extLst>
      <p:ext uri="{BB962C8B-B14F-4D97-AF65-F5344CB8AC3E}">
        <p14:creationId xmlns:p14="http://schemas.microsoft.com/office/powerpoint/2010/main" val="2918288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8A011D-00D5-6AA7-9AE4-16B9A6630006}"/>
              </a:ext>
            </a:extLst>
          </p:cNvPr>
          <p:cNvSpPr>
            <a:spLocks noGrp="1"/>
          </p:cNvSpPr>
          <p:nvPr>
            <p:ph type="title"/>
          </p:nvPr>
        </p:nvSpPr>
        <p:spPr/>
        <p:txBody>
          <a:bodyPr>
            <a:normAutofit/>
          </a:bodyPr>
          <a:lstStyle/>
          <a:p>
            <a:pPr algn="l"/>
            <a:r>
              <a:rPr lang="en-US" sz="4000" b="1" dirty="0">
                <a:solidFill>
                  <a:schemeClr val="bg1"/>
                </a:solidFill>
                <a:latin typeface="Times New Roman" panose="02020603050405020304" pitchFamily="18" charset="0"/>
                <a:cs typeface="Times New Roman" panose="02020603050405020304" pitchFamily="18" charset="0"/>
              </a:rPr>
              <a:t>SF-LLL – sample</a:t>
            </a:r>
          </a:p>
        </p:txBody>
      </p:sp>
      <p:graphicFrame>
        <p:nvGraphicFramePr>
          <p:cNvPr id="4" name="Content Placeholder 3">
            <a:extLst>
              <a:ext uri="{FF2B5EF4-FFF2-40B4-BE49-F238E27FC236}">
                <a16:creationId xmlns:a16="http://schemas.microsoft.com/office/drawing/2014/main" id="{1E7F6F9C-AFB6-A9A1-7D48-1CC6F3B8EEAC}"/>
              </a:ext>
            </a:extLst>
          </p:cNvPr>
          <p:cNvGraphicFramePr>
            <a:graphicFrameLocks noGrp="1" noChangeAspect="1"/>
          </p:cNvGraphicFramePr>
          <p:nvPr>
            <p:ph idx="1"/>
            <p:extLst>
              <p:ext uri="{D42A27DB-BD31-4B8C-83A1-F6EECF244321}">
                <p14:modId xmlns:p14="http://schemas.microsoft.com/office/powerpoint/2010/main" val="2974639209"/>
              </p:ext>
            </p:extLst>
          </p:nvPr>
        </p:nvGraphicFramePr>
        <p:xfrm>
          <a:off x="1140643" y="1593130"/>
          <a:ext cx="6862713" cy="4810805"/>
        </p:xfrm>
        <a:graphic>
          <a:graphicData uri="http://schemas.openxmlformats.org/presentationml/2006/ole">
            <mc:AlternateContent xmlns:mc="http://schemas.openxmlformats.org/markup-compatibility/2006">
              <mc:Choice xmlns:v="urn:schemas-microsoft-com:vml" Requires="v">
                <p:oleObj spid="_x0000_s4098" name="Acrobat Document" r:id="rId3" imgW="4663440" imgH="6034757" progId="Acrobat.Document.DC">
                  <p:embed/>
                </p:oleObj>
              </mc:Choice>
              <mc:Fallback>
                <p:oleObj name="Acrobat Document" r:id="rId3" imgW="4663440" imgH="6034757" progId="Acrobat.Document.DC">
                  <p:embed/>
                  <p:pic>
                    <p:nvPicPr>
                      <p:cNvPr id="4" name="Content Placeholder 3">
                        <a:extLst>
                          <a:ext uri="{FF2B5EF4-FFF2-40B4-BE49-F238E27FC236}">
                            <a16:creationId xmlns:a16="http://schemas.microsoft.com/office/drawing/2014/main" id="{1E7F6F9C-AFB6-A9A1-7D48-1CC6F3B8EEAC}"/>
                          </a:ext>
                        </a:extLst>
                      </p:cNvPr>
                      <p:cNvPicPr/>
                      <p:nvPr/>
                    </p:nvPicPr>
                    <p:blipFill>
                      <a:blip r:embed="rId4"/>
                      <a:stretch>
                        <a:fillRect/>
                      </a:stretch>
                    </p:blipFill>
                    <p:spPr>
                      <a:xfrm>
                        <a:off x="1140643" y="1593130"/>
                        <a:ext cx="6862713" cy="4810805"/>
                      </a:xfrm>
                      <a:prstGeom prst="rect">
                        <a:avLst/>
                      </a:prstGeom>
                    </p:spPr>
                  </p:pic>
                </p:oleObj>
              </mc:Fallback>
            </mc:AlternateContent>
          </a:graphicData>
        </a:graphic>
      </p:graphicFrame>
    </p:spTree>
    <p:extLst>
      <p:ext uri="{BB962C8B-B14F-4D97-AF65-F5344CB8AC3E}">
        <p14:creationId xmlns:p14="http://schemas.microsoft.com/office/powerpoint/2010/main" val="3862839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5133F277-CE1C-6153-7F7B-39C9C24D55A9}"/>
              </a:ext>
            </a:extLst>
          </p:cNvPr>
          <p:cNvSpPr>
            <a:spLocks noGrp="1"/>
          </p:cNvSpPr>
          <p:nvPr>
            <p:ph type="title"/>
          </p:nvPr>
        </p:nvSpPr>
        <p:spPr>
          <a:xfrm>
            <a:off x="291185" y="1581150"/>
            <a:ext cx="2057400" cy="3982236"/>
          </a:xfrm>
        </p:spPr>
        <p:txBody>
          <a:bodyPr vert="horz" lIns="91440" tIns="45720" rIns="91440" bIns="45720" rtlCol="0" anchor="ctr">
            <a:normAutofit/>
          </a:bodyPr>
          <a:lstStyle/>
          <a:p>
            <a:pPr algn="l"/>
            <a:r>
              <a:rPr lang="en-US" sz="2800" b="1" dirty="0">
                <a:solidFill>
                  <a:srgbClr val="FFFFFF"/>
                </a:solidFill>
                <a:latin typeface="Times New Roman" panose="02020603050405020304" pitchFamily="18" charset="0"/>
                <a:cs typeface="Times New Roman" panose="02020603050405020304" pitchFamily="18" charset="0"/>
              </a:rPr>
              <a:t>What’s involved with</a:t>
            </a:r>
            <a:br>
              <a:rPr lang="en-US" sz="2800" b="1" dirty="0">
                <a:solidFill>
                  <a:srgbClr val="FFFFFF"/>
                </a:solidFill>
                <a:latin typeface="Times New Roman" panose="02020603050405020304" pitchFamily="18" charset="0"/>
                <a:cs typeface="Times New Roman" panose="02020603050405020304" pitchFamily="18" charset="0"/>
              </a:rPr>
            </a:br>
            <a:r>
              <a:rPr lang="en-US" sz="2800" b="1" dirty="0">
                <a:solidFill>
                  <a:srgbClr val="FFFFFF"/>
                </a:solidFill>
                <a:latin typeface="Times New Roman" panose="02020603050405020304" pitchFamily="18" charset="0"/>
                <a:cs typeface="Times New Roman" panose="02020603050405020304" pitchFamily="18" charset="0"/>
              </a:rPr>
              <a:t>the Budget Narrative?</a:t>
            </a: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06B08C8F-F054-0ECE-59C7-4D466C751865}"/>
              </a:ext>
            </a:extLst>
          </p:cNvPr>
          <p:cNvSpPr>
            <a:spLocks noGrp="1"/>
          </p:cNvSpPr>
          <p:nvPr>
            <p:ph idx="1"/>
          </p:nvPr>
        </p:nvSpPr>
        <p:spPr>
          <a:xfrm>
            <a:off x="3837829" y="685801"/>
            <a:ext cx="4789439" cy="5894108"/>
          </a:xfrm>
        </p:spPr>
        <p:txBody>
          <a:bodyPr vert="horz" lIns="91440" tIns="45720" rIns="91440" bIns="45720" rtlCol="0" anchor="ctr">
            <a:normAutofit/>
          </a:bodyPr>
          <a:lstStyle/>
          <a:p>
            <a:r>
              <a:rPr lang="en-US" sz="1800" dirty="0">
                <a:latin typeface="Times New Roman" panose="02020603050405020304" pitchFamily="18" charset="0"/>
                <a:cs typeface="Times New Roman" panose="02020603050405020304" pitchFamily="18" charset="0"/>
              </a:rPr>
              <a:t>The applicant </a:t>
            </a:r>
            <a:r>
              <a:rPr lang="en-US" sz="1800" b="1" dirty="0">
                <a:latin typeface="Times New Roman" panose="02020603050405020304" pitchFamily="18" charset="0"/>
                <a:cs typeface="Times New Roman" panose="02020603050405020304" pitchFamily="18" charset="0"/>
              </a:rPr>
              <a:t>MUST</a:t>
            </a:r>
            <a:r>
              <a:rPr lang="en-US" sz="1800" dirty="0">
                <a:latin typeface="Times New Roman" panose="02020603050405020304" pitchFamily="18" charset="0"/>
                <a:cs typeface="Times New Roman" panose="02020603050405020304" pitchFamily="18" charset="0"/>
              </a:rPr>
              <a:t> provide a detailed justification for </a:t>
            </a:r>
            <a:r>
              <a:rPr lang="en-US" sz="1800" b="1" dirty="0">
                <a:latin typeface="Times New Roman" panose="02020603050405020304" pitchFamily="18" charset="0"/>
                <a:cs typeface="Times New Roman" panose="02020603050405020304" pitchFamily="18" charset="0"/>
              </a:rPr>
              <a:t>ALL</a:t>
            </a:r>
            <a:r>
              <a:rPr lang="en-US" sz="1800" dirty="0">
                <a:latin typeface="Times New Roman" panose="02020603050405020304" pitchFamily="18" charset="0"/>
                <a:cs typeface="Times New Roman" panose="02020603050405020304" pitchFamily="18" charset="0"/>
              </a:rPr>
              <a:t> budget items in sufficient detail to enable the proposal reviewers to evaluate the appropriateness of the funding requested (e.g., Staffing, Infrastructure, Work Activities, Materials and Supplies, Equipment, etc.)</a:t>
            </a:r>
          </a:p>
          <a:p>
            <a:r>
              <a:rPr lang="en-US" sz="1800" dirty="0">
                <a:latin typeface="Times New Roman" panose="02020603050405020304" pitchFamily="18" charset="0"/>
                <a:cs typeface="Times New Roman" panose="02020603050405020304" pitchFamily="18" charset="0"/>
              </a:rPr>
              <a:t>The budget justification </a:t>
            </a:r>
            <a:r>
              <a:rPr lang="en-US" sz="1800" b="1" dirty="0">
                <a:latin typeface="Times New Roman" panose="02020603050405020304" pitchFamily="18" charset="0"/>
                <a:cs typeface="Times New Roman" panose="02020603050405020304" pitchFamily="18" charset="0"/>
              </a:rPr>
              <a:t>MUST</a:t>
            </a:r>
            <a:r>
              <a:rPr lang="en-US" sz="1800" dirty="0">
                <a:latin typeface="Times New Roman" panose="02020603050405020304" pitchFamily="18" charset="0"/>
                <a:cs typeface="Times New Roman" panose="02020603050405020304" pitchFamily="18" charset="0"/>
              </a:rPr>
              <a:t> be broken out and detailed using the same budget categories and align with the completed SF-424</a:t>
            </a:r>
          </a:p>
          <a:p>
            <a:r>
              <a:rPr lang="en-US" sz="1800" b="1" dirty="0">
                <a:latin typeface="Times New Roman" panose="02020603050405020304" pitchFamily="18" charset="0"/>
                <a:cs typeface="Times New Roman" panose="02020603050405020304" pitchFamily="18" charset="0"/>
              </a:rPr>
              <a:t>ALL</a:t>
            </a:r>
            <a:r>
              <a:rPr lang="en-US" sz="1800" dirty="0">
                <a:latin typeface="Times New Roman" panose="02020603050405020304" pitchFamily="18" charset="0"/>
                <a:cs typeface="Times New Roman" panose="02020603050405020304" pitchFamily="18" charset="0"/>
              </a:rPr>
              <a:t> Total Costs on the Budget Narrative must match and align with the SF-424 and SF 424A </a:t>
            </a:r>
          </a:p>
        </p:txBody>
      </p:sp>
      <p:pic>
        <p:nvPicPr>
          <p:cNvPr id="27" name="Picture 24">
            <a:extLst>
              <a:ext uri="{FF2B5EF4-FFF2-40B4-BE49-F238E27FC236}">
                <a16:creationId xmlns:a16="http://schemas.microsoft.com/office/drawing/2014/main" id="{F27BD5D0-4CC9-F433-6CE9-A7BA0DA4B45D}"/>
              </a:ext>
            </a:extLst>
          </p:cNvPr>
          <p:cNvPicPr>
            <a:picLocks noChangeAspect="1"/>
          </p:cNvPicPr>
          <p:nvPr/>
        </p:nvPicPr>
        <p:blipFill>
          <a:blip r:embed="rId3"/>
          <a:stretch>
            <a:fillRect/>
          </a:stretch>
        </p:blipFill>
        <p:spPr>
          <a:xfrm>
            <a:off x="66537" y="67031"/>
            <a:ext cx="1583799" cy="1421557"/>
          </a:xfrm>
          <a:prstGeom prst="rect">
            <a:avLst/>
          </a:prstGeom>
        </p:spPr>
      </p:pic>
    </p:spTree>
    <p:extLst>
      <p:ext uri="{BB962C8B-B14F-4D97-AF65-F5344CB8AC3E}">
        <p14:creationId xmlns:p14="http://schemas.microsoft.com/office/powerpoint/2010/main" val="308160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18753" y="2585653"/>
            <a:ext cx="5842659" cy="1709702"/>
          </a:xfrm>
        </p:spPr>
        <p:txBody>
          <a:bodyPr>
            <a:normAutofit fontScale="90000"/>
          </a:bodyPr>
          <a:lstStyle/>
          <a:p>
            <a:br>
              <a:rPr lang="en-US" sz="1600" dirty="0">
                <a:latin typeface="Times New Roman"/>
                <a:cs typeface="Times New Roman"/>
              </a:rPr>
            </a:br>
            <a:br>
              <a:rPr lang="en-US" sz="1600" dirty="0">
                <a:latin typeface="Times New Roman"/>
                <a:cs typeface="Times New Roman"/>
              </a:rPr>
            </a:br>
            <a:br>
              <a:rPr lang="en-US" sz="1600" dirty="0">
                <a:latin typeface="Times New Roman"/>
                <a:cs typeface="Times New Roman"/>
              </a:rPr>
            </a:br>
            <a:r>
              <a:rPr lang="en-US" sz="1600" dirty="0">
                <a:latin typeface="Times New Roman"/>
                <a:cs typeface="Times New Roman"/>
              </a:rPr>
              <a:t>PRE-APPLICATION CONFERENCE: Part 3 of 3</a:t>
            </a:r>
            <a:br>
              <a:rPr lang="en-US" sz="1600" dirty="0">
                <a:latin typeface="Times New Roman" panose="02020603050405020304" pitchFamily="18" charset="0"/>
                <a:cs typeface="Times New Roman" panose="02020603050405020304" pitchFamily="18" charset="0"/>
              </a:rPr>
            </a:br>
            <a:r>
              <a:rPr lang="en-US" sz="1600" dirty="0">
                <a:latin typeface="Times New Roman"/>
                <a:cs typeface="Times New Roman"/>
              </a:rPr>
              <a:t>topic: budget pitfalls &amp; MEASURING SUCCESS</a:t>
            </a:r>
            <a:br>
              <a:rPr lang="en-US" sz="1600" dirty="0">
                <a:latin typeface="Times New Roman" panose="02020603050405020304" pitchFamily="18" charset="0"/>
                <a:cs typeface="Times New Roman" panose="02020603050405020304" pitchFamily="18" charset="0"/>
              </a:rPr>
            </a:br>
            <a:r>
              <a:rPr lang="en-US" sz="1600" dirty="0">
                <a:latin typeface="Times New Roman"/>
                <a:cs typeface="Times New Roman"/>
              </a:rPr>
              <a:t>MBDA Minority colleges and universities</a:t>
            </a:r>
            <a:br>
              <a:rPr lang="en-US" sz="1600" dirty="0">
                <a:latin typeface="Times New Roman" panose="02020603050405020304" pitchFamily="18" charset="0"/>
                <a:cs typeface="Times New Roman" panose="02020603050405020304" pitchFamily="18" charset="0"/>
              </a:rPr>
            </a:br>
            <a:r>
              <a:rPr lang="en-US" sz="1600" dirty="0">
                <a:latin typeface="Times New Roman"/>
                <a:cs typeface="Times New Roman"/>
              </a:rPr>
              <a:t>Notice of  funding opportunity announcement </a:t>
            </a:r>
            <a:br>
              <a:rPr lang="en-US" sz="1600" dirty="0">
                <a:latin typeface="Times New Roman" panose="02020603050405020304" pitchFamily="18" charset="0"/>
                <a:cs typeface="Times New Roman" panose="02020603050405020304" pitchFamily="18" charset="0"/>
              </a:rPr>
            </a:br>
            <a:r>
              <a:rPr lang="en-US" sz="1600" dirty="0">
                <a:latin typeface="Times New Roman"/>
                <a:cs typeface="Times New Roman"/>
              </a:rPr>
              <a:t>MBDA-OBD-2022-2007301</a:t>
            </a:r>
            <a:br>
              <a:rPr lang="en-US" sz="1600" dirty="0">
                <a:latin typeface="Times New Roman" panose="02020603050405020304" pitchFamily="18" charset="0"/>
                <a:cs typeface="Times New Roman" panose="02020603050405020304" pitchFamily="18" charset="0"/>
              </a:rPr>
            </a:br>
            <a:r>
              <a:rPr lang="en-US" sz="1600" dirty="0">
                <a:latin typeface="Times New Roman"/>
                <a:cs typeface="Times New Roman"/>
              </a:rPr>
              <a:t>May 19, 2022</a:t>
            </a:r>
            <a:br>
              <a:rPr lang="en-US" sz="1600" dirty="0">
                <a:latin typeface="Times New Roman" panose="02020603050405020304" pitchFamily="18" charset="0"/>
                <a:cs typeface="Times New Roman" panose="02020603050405020304" pitchFamily="18" charset="0"/>
              </a:rPr>
            </a:br>
            <a:r>
              <a:rPr lang="en-US" sz="1600" dirty="0">
                <a:latin typeface="Times New Roman"/>
                <a:cs typeface="Times New Roman"/>
              </a:rPr>
              <a:t>2:00 – 3:00pm </a:t>
            </a:r>
            <a:r>
              <a:rPr lang="en-US" sz="1600" dirty="0" err="1">
                <a:latin typeface="Times New Roman"/>
                <a:cs typeface="Times New Roman"/>
              </a:rPr>
              <a:t>EsT</a:t>
            </a:r>
            <a:br>
              <a:rPr lang="en-US" sz="1600"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58695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E0FBC58-869D-3E19-574F-65D6F714F85E}"/>
              </a:ext>
            </a:extLst>
          </p:cNvPr>
          <p:cNvSpPr>
            <a:spLocks noGrp="1"/>
          </p:cNvSpPr>
          <p:nvPr>
            <p:ph type="title"/>
          </p:nvPr>
        </p:nvSpPr>
        <p:spPr>
          <a:xfrm>
            <a:off x="372084" y="685801"/>
            <a:ext cx="2057400" cy="5105400"/>
          </a:xfrm>
        </p:spPr>
        <p:txBody>
          <a:bodyPr vert="horz" lIns="91440" tIns="45720" rIns="91440" bIns="45720" rtlCol="0" anchor="ctr">
            <a:normAutofit/>
          </a:bodyPr>
          <a:lstStyle/>
          <a:p>
            <a:pPr algn="l"/>
            <a:r>
              <a:rPr lang="en-US" sz="2800" b="1" dirty="0">
                <a:solidFill>
                  <a:srgbClr val="FFFFFF"/>
                </a:solidFill>
                <a:latin typeface="Times New Roman" panose="02020603050405020304" pitchFamily="18" charset="0"/>
                <a:cs typeface="Times New Roman" panose="02020603050405020304" pitchFamily="18" charset="0"/>
              </a:rPr>
              <a:t>What are the Required Travel Items?</a:t>
            </a: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A9D31819-1087-5DAF-35F2-4782812F56BE}"/>
              </a:ext>
            </a:extLst>
          </p:cNvPr>
          <p:cNvSpPr>
            <a:spLocks noGrp="1"/>
          </p:cNvSpPr>
          <p:nvPr>
            <p:ph idx="1"/>
          </p:nvPr>
        </p:nvSpPr>
        <p:spPr>
          <a:xfrm>
            <a:off x="3837829" y="685800"/>
            <a:ext cx="4789439" cy="5931815"/>
          </a:xfrm>
        </p:spPr>
        <p:txBody>
          <a:bodyPr vert="horz" lIns="91440" tIns="45720" rIns="91440" bIns="45720" rtlCol="0" anchor="ctr">
            <a:normAutofit/>
          </a:bodyPr>
          <a:lstStyle/>
          <a:p>
            <a:r>
              <a:rPr lang="en-US" sz="2000" dirty="0">
                <a:latin typeface="Times New Roman" panose="02020603050405020304" pitchFamily="18" charset="0"/>
                <a:cs typeface="Times New Roman" panose="02020603050405020304" pitchFamily="18" charset="0"/>
              </a:rPr>
              <a:t>Each applicant should include in its budget forms and narrative travel costs for (2) key personnel to attend the events included below. In the event that the COVID-19 pandemic continues to cause limitations on travel and gatherings, the events will be virtual:</a:t>
            </a:r>
          </a:p>
          <a:p>
            <a:pPr lvl="1"/>
            <a:r>
              <a:rPr lang="en-US" b="1" dirty="0">
                <a:latin typeface="Times New Roman" panose="02020603050405020304" pitchFamily="18" charset="0"/>
                <a:cs typeface="Times New Roman" panose="02020603050405020304" pitchFamily="18" charset="0"/>
              </a:rPr>
              <a:t>National Minority Enterprise Development Week (annual)</a:t>
            </a:r>
          </a:p>
          <a:p>
            <a:pPr lvl="1"/>
            <a:r>
              <a:rPr lang="en-US" b="1" dirty="0">
                <a:latin typeface="Times New Roman" panose="02020603050405020304" pitchFamily="18" charset="0"/>
                <a:cs typeface="Times New Roman" panose="02020603050405020304" pitchFamily="18" charset="0"/>
              </a:rPr>
              <a:t>National Training Conference (annual)</a:t>
            </a:r>
          </a:p>
          <a:p>
            <a:pPr lvl="1"/>
            <a:r>
              <a:rPr lang="en-US" b="1" dirty="0">
                <a:latin typeface="Times New Roman" panose="02020603050405020304" pitchFamily="18" charset="0"/>
                <a:cs typeface="Times New Roman" panose="02020603050405020304" pitchFamily="18" charset="0"/>
              </a:rPr>
              <a:t>NOAA Grants Management Workshop (Year 1)</a:t>
            </a:r>
          </a:p>
          <a:p>
            <a:pPr lvl="1"/>
            <a:r>
              <a:rPr lang="en-US" b="1" u="sng" dirty="0">
                <a:latin typeface="Times New Roman" panose="02020603050405020304" pitchFamily="18" charset="0"/>
                <a:cs typeface="Times New Roman" panose="02020603050405020304" pitchFamily="18" charset="0"/>
              </a:rPr>
              <a:t>Note:</a:t>
            </a:r>
            <a:r>
              <a:rPr lang="en-US" b="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Please refer to section VIII “Other Information” of this NOFO for additional information pertaining to required travel.</a:t>
            </a:r>
          </a:p>
        </p:txBody>
      </p:sp>
      <p:pic>
        <p:nvPicPr>
          <p:cNvPr id="27" name="Picture 24">
            <a:extLst>
              <a:ext uri="{FF2B5EF4-FFF2-40B4-BE49-F238E27FC236}">
                <a16:creationId xmlns:a16="http://schemas.microsoft.com/office/drawing/2014/main" id="{8B2FDEE7-52C9-D65C-7FDD-03FA1477DFA1}"/>
              </a:ext>
            </a:extLst>
          </p:cNvPr>
          <p:cNvPicPr>
            <a:picLocks noChangeAspect="1"/>
          </p:cNvPicPr>
          <p:nvPr/>
        </p:nvPicPr>
        <p:blipFill>
          <a:blip r:embed="rId3"/>
          <a:stretch>
            <a:fillRect/>
          </a:stretch>
        </p:blipFill>
        <p:spPr>
          <a:xfrm>
            <a:off x="66537" y="99115"/>
            <a:ext cx="1583799" cy="1421557"/>
          </a:xfrm>
          <a:prstGeom prst="rect">
            <a:avLst/>
          </a:prstGeom>
        </p:spPr>
      </p:pic>
    </p:spTree>
    <p:extLst>
      <p:ext uri="{BB962C8B-B14F-4D97-AF65-F5344CB8AC3E}">
        <p14:creationId xmlns:p14="http://schemas.microsoft.com/office/powerpoint/2010/main" val="2998389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24D25F26-E556-B23F-DC5F-717E4935CF72}"/>
              </a:ext>
            </a:extLst>
          </p:cNvPr>
          <p:cNvSpPr>
            <a:spLocks noGrp="1"/>
          </p:cNvSpPr>
          <p:nvPr>
            <p:ph type="title"/>
          </p:nvPr>
        </p:nvSpPr>
        <p:spPr>
          <a:xfrm>
            <a:off x="372084" y="685801"/>
            <a:ext cx="2057400" cy="5105400"/>
          </a:xfrm>
        </p:spPr>
        <p:txBody>
          <a:bodyPr vert="horz" lIns="91440" tIns="45720" rIns="91440" bIns="45720" rtlCol="0" anchor="ctr">
            <a:normAutofit/>
          </a:bodyPr>
          <a:lstStyle/>
          <a:p>
            <a:pPr algn="l"/>
            <a:r>
              <a:rPr lang="en-US" sz="2800" b="1" dirty="0">
                <a:solidFill>
                  <a:srgbClr val="FFFFFF"/>
                </a:solidFill>
                <a:latin typeface="Times New Roman" panose="02020603050405020304" pitchFamily="18" charset="0"/>
                <a:cs typeface="Times New Roman" panose="02020603050405020304" pitchFamily="18" charset="0"/>
              </a:rPr>
              <a:t>What is an </a:t>
            </a:r>
            <a:br>
              <a:rPr lang="en-US" sz="2800" b="1" dirty="0">
                <a:solidFill>
                  <a:srgbClr val="FFFFFF"/>
                </a:solidFill>
                <a:latin typeface="Times New Roman" panose="02020603050405020304" pitchFamily="18" charset="0"/>
                <a:cs typeface="Times New Roman" panose="02020603050405020304" pitchFamily="18" charset="0"/>
              </a:rPr>
            </a:br>
            <a:r>
              <a:rPr lang="en-US" sz="2800" b="1" dirty="0">
                <a:solidFill>
                  <a:srgbClr val="FFFFFF"/>
                </a:solidFill>
                <a:latin typeface="Times New Roman" panose="02020603050405020304" pitchFamily="18" charset="0"/>
                <a:cs typeface="Times New Roman" panose="02020603050405020304" pitchFamily="18" charset="0"/>
              </a:rPr>
              <a:t>Indirect Cost Rate Agreement? </a:t>
            </a:r>
            <a:br>
              <a:rPr lang="en-US" sz="2600" b="1" dirty="0">
                <a:solidFill>
                  <a:srgbClr val="FFFFFF"/>
                </a:solidFill>
              </a:rPr>
            </a:br>
            <a:endParaRPr lang="en-US" sz="2600" b="1" dirty="0">
              <a:solidFill>
                <a:srgbClr val="FFFFFF"/>
              </a:solidFill>
            </a:endParaRP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4D3BD6BA-BA21-2D2D-2907-C9994B0BB2DC}"/>
              </a:ext>
            </a:extLst>
          </p:cNvPr>
          <p:cNvSpPr>
            <a:spLocks noGrp="1"/>
          </p:cNvSpPr>
          <p:nvPr>
            <p:ph idx="1"/>
          </p:nvPr>
        </p:nvSpPr>
        <p:spPr>
          <a:xfrm>
            <a:off x="3837829" y="311085"/>
            <a:ext cx="4789439" cy="6363092"/>
          </a:xfrm>
        </p:spPr>
        <p:txBody>
          <a:bodyPr vert="horz" lIns="91440" tIns="45720" rIns="91440" bIns="45720" rtlCol="0" anchor="ctr">
            <a:noAutofit/>
          </a:bodyPr>
          <a:lstStyle/>
          <a:p>
            <a:r>
              <a:rPr lang="en-US" sz="2000" dirty="0">
                <a:latin typeface="Times New Roman" panose="02020603050405020304" pitchFamily="18" charset="0"/>
                <a:cs typeface="Times New Roman" panose="02020603050405020304" pitchFamily="18" charset="0"/>
              </a:rPr>
              <a:t>Applicants requesting to charge indirect costs to the grant are required to submit a copy of their current and signed indirect cost rate agreement with the application package. If an applicant does not have a current indirect cost rate established by a cognizant Federal agency, please provide a statement to this effect. </a:t>
            </a:r>
          </a:p>
          <a:p>
            <a:r>
              <a:rPr lang="en-US" sz="2000" dirty="0">
                <a:latin typeface="Times New Roman" panose="02020603050405020304" pitchFamily="18" charset="0"/>
                <a:cs typeface="Times New Roman" panose="02020603050405020304" pitchFamily="18" charset="0"/>
              </a:rPr>
              <a:t>If a successful applicant includes Indirect Costs in the budget and has not established an indirect cost rate with a cognizant Federal agency, the applicant will be required to obtain such a rate OR a non-Federal entity may elect to charge a de minimis rate of 10 percent of modified total direct costs and should note this election as part of the budget and budget narrative portion of the application </a:t>
            </a:r>
          </a:p>
        </p:txBody>
      </p:sp>
      <p:pic>
        <p:nvPicPr>
          <p:cNvPr id="27" name="Picture 24">
            <a:extLst>
              <a:ext uri="{FF2B5EF4-FFF2-40B4-BE49-F238E27FC236}">
                <a16:creationId xmlns:a16="http://schemas.microsoft.com/office/drawing/2014/main" id="{49C1378C-4173-55E3-9909-4411660DB88D}"/>
              </a:ext>
            </a:extLst>
          </p:cNvPr>
          <p:cNvPicPr>
            <a:picLocks noChangeAspect="1"/>
          </p:cNvPicPr>
          <p:nvPr/>
        </p:nvPicPr>
        <p:blipFill>
          <a:blip r:embed="rId3"/>
          <a:stretch>
            <a:fillRect/>
          </a:stretch>
        </p:blipFill>
        <p:spPr>
          <a:xfrm>
            <a:off x="66537" y="67031"/>
            <a:ext cx="1583799" cy="1421557"/>
          </a:xfrm>
          <a:prstGeom prst="rect">
            <a:avLst/>
          </a:prstGeom>
        </p:spPr>
      </p:pic>
    </p:spTree>
    <p:extLst>
      <p:ext uri="{BB962C8B-B14F-4D97-AF65-F5344CB8AC3E}">
        <p14:creationId xmlns:p14="http://schemas.microsoft.com/office/powerpoint/2010/main" val="1753319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E74F9429-8110-1C58-F8C4-4708B969D545}"/>
              </a:ext>
            </a:extLst>
          </p:cNvPr>
          <p:cNvSpPr>
            <a:spLocks noGrp="1"/>
          </p:cNvSpPr>
          <p:nvPr>
            <p:ph type="title"/>
          </p:nvPr>
        </p:nvSpPr>
        <p:spPr>
          <a:xfrm>
            <a:off x="323501" y="1279358"/>
            <a:ext cx="2057400" cy="5105400"/>
          </a:xfrm>
        </p:spPr>
        <p:txBody>
          <a:bodyPr vert="horz" lIns="91440" tIns="45720" rIns="91440" bIns="45720" rtlCol="0" anchor="ctr">
            <a:normAutofit fontScale="90000"/>
          </a:bodyPr>
          <a:lstStyle/>
          <a:p>
            <a:pPr algn="l"/>
            <a:r>
              <a:rPr lang="en-US" sz="2800" b="1" dirty="0">
                <a:solidFill>
                  <a:srgbClr val="FFFFFF"/>
                </a:solidFill>
                <a:latin typeface="Times New Roman" panose="02020603050405020304" pitchFamily="18" charset="0"/>
                <a:cs typeface="Times New Roman" panose="02020603050405020304" pitchFamily="18" charset="0"/>
              </a:rPr>
              <a:t>What is the purpose of the Minority Colleges and Universities BAA and the performance goals and measures?</a:t>
            </a: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F4F30EE5-F5A7-822B-3D4D-D0E152DD5D49}"/>
              </a:ext>
            </a:extLst>
          </p:cNvPr>
          <p:cNvSpPr>
            <a:spLocks noGrp="1"/>
          </p:cNvSpPr>
          <p:nvPr>
            <p:ph idx="1"/>
          </p:nvPr>
        </p:nvSpPr>
        <p:spPr>
          <a:xfrm>
            <a:off x="3837829" y="673767"/>
            <a:ext cx="4789439" cy="6047543"/>
          </a:xfrm>
        </p:spPr>
        <p:txBody>
          <a:bodyPr vert="horz" lIns="91440" tIns="45720" rIns="91440" bIns="45720" rtlCol="0" anchor="ctr">
            <a:normAutofit fontScale="92500" lnSpcReduction="10000"/>
          </a:bodyPr>
          <a:lstStyle/>
          <a:p>
            <a:r>
              <a:rPr lang="en-US" sz="1900" dirty="0">
                <a:latin typeface="Times New Roman" panose="02020603050405020304" pitchFamily="18" charset="0"/>
                <a:cs typeface="Times New Roman" panose="02020603050405020304" pitchFamily="18" charset="0"/>
              </a:rPr>
              <a:t>This BAA is to lay the foundation for a future generation of entrepreneurial leaders and innovators that will help strengthen U.S. global competitiveness, jobs creation, and the overall U.S. economy.  It provides funding for entrepreneurship programs, including:</a:t>
            </a:r>
          </a:p>
          <a:p>
            <a:pPr lvl="1"/>
            <a:r>
              <a:rPr lang="en-US" sz="1600" b="1" dirty="0">
                <a:latin typeface="Times New Roman" panose="02020603050405020304" pitchFamily="18" charset="0"/>
                <a:cs typeface="Times New Roman" panose="02020603050405020304" pitchFamily="18" charset="0"/>
              </a:rPr>
              <a:t>Curricula, courses and seminars</a:t>
            </a:r>
            <a:r>
              <a:rPr lang="en-US" sz="1600" dirty="0">
                <a:latin typeface="Times New Roman" panose="02020603050405020304" pitchFamily="18" charset="0"/>
                <a:cs typeface="Times New Roman" panose="02020603050405020304" pitchFamily="18" charset="0"/>
              </a:rPr>
              <a:t> designed to stimulate and accelerate entrepreneurial skill sets in support of the development of minority business enterprises</a:t>
            </a:r>
          </a:p>
          <a:p>
            <a:pPr lvl="1"/>
            <a:r>
              <a:rPr lang="en-US" sz="1600" b="1" dirty="0">
                <a:latin typeface="Times New Roman" panose="02020603050405020304" pitchFamily="18" charset="0"/>
                <a:cs typeface="Times New Roman" panose="02020603050405020304" pitchFamily="18" charset="0"/>
              </a:rPr>
              <a:t>Replicable products and tools</a:t>
            </a:r>
            <a:r>
              <a:rPr lang="en-US" sz="1600" dirty="0">
                <a:latin typeface="Times New Roman" panose="02020603050405020304" pitchFamily="18" charset="0"/>
                <a:cs typeface="Times New Roman" panose="02020603050405020304" pitchFamily="18" charset="0"/>
              </a:rPr>
              <a:t>, that teach students how to develop businesses and commercialize products and services in the domestic and global marketplace. </a:t>
            </a:r>
          </a:p>
          <a:p>
            <a:pPr algn="l"/>
            <a:r>
              <a:rPr lang="en-US" sz="2000" dirty="0">
                <a:latin typeface="Times New Roman" panose="02020603050405020304" pitchFamily="18" charset="0"/>
                <a:cs typeface="Times New Roman" panose="02020603050405020304" pitchFamily="18" charset="0"/>
              </a:rPr>
              <a:t>The applicant must propose a project that clearly defines a plan for the entrepreneurship program to be developed, taught, and delivered to undergraduate students. </a:t>
            </a:r>
            <a:r>
              <a:rPr lang="en-US" sz="1900" b="0" i="0" u="none" strike="noStrike" baseline="0" dirty="0">
                <a:latin typeface="Times New Roman" panose="02020603050405020304" pitchFamily="18" charset="0"/>
              </a:rPr>
              <a:t>The proposed activities and goals should be designed to deliver impact aligned with a set of performance measures defined by MBDA</a:t>
            </a:r>
            <a:endParaRPr lang="en-US" sz="2200" dirty="0">
              <a:latin typeface="Times New Roman" panose="02020603050405020304" pitchFamily="18" charset="0"/>
              <a:cs typeface="Times New Roman" panose="02020603050405020304" pitchFamily="18" charset="0"/>
            </a:endParaRPr>
          </a:p>
        </p:txBody>
      </p:sp>
      <p:pic>
        <p:nvPicPr>
          <p:cNvPr id="27" name="Picture 24">
            <a:extLst>
              <a:ext uri="{FF2B5EF4-FFF2-40B4-BE49-F238E27FC236}">
                <a16:creationId xmlns:a16="http://schemas.microsoft.com/office/drawing/2014/main" id="{E7AE6B5A-898A-31B1-F51D-E84539B6F828}"/>
              </a:ext>
            </a:extLst>
          </p:cNvPr>
          <p:cNvPicPr>
            <a:picLocks noChangeAspect="1"/>
          </p:cNvPicPr>
          <p:nvPr/>
        </p:nvPicPr>
        <p:blipFill>
          <a:blip r:embed="rId3"/>
          <a:stretch>
            <a:fillRect/>
          </a:stretch>
        </p:blipFill>
        <p:spPr>
          <a:xfrm>
            <a:off x="66537" y="99115"/>
            <a:ext cx="1583799" cy="1421557"/>
          </a:xfrm>
          <a:prstGeom prst="rect">
            <a:avLst/>
          </a:prstGeom>
        </p:spPr>
      </p:pic>
    </p:spTree>
    <p:extLst>
      <p:ext uri="{BB962C8B-B14F-4D97-AF65-F5344CB8AC3E}">
        <p14:creationId xmlns:p14="http://schemas.microsoft.com/office/powerpoint/2010/main" val="2769587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24D25F26-E556-B23F-DC5F-717E4935CF72}"/>
              </a:ext>
            </a:extLst>
          </p:cNvPr>
          <p:cNvSpPr>
            <a:spLocks noGrp="1"/>
          </p:cNvSpPr>
          <p:nvPr>
            <p:ph type="title"/>
          </p:nvPr>
        </p:nvSpPr>
        <p:spPr>
          <a:xfrm>
            <a:off x="372083" y="685801"/>
            <a:ext cx="2238945" cy="5105400"/>
          </a:xfrm>
        </p:spPr>
        <p:txBody>
          <a:bodyPr vert="horz" lIns="91440" tIns="45720" rIns="91440" bIns="45720" rtlCol="0" anchor="ctr">
            <a:normAutofit/>
          </a:bodyPr>
          <a:lstStyle/>
          <a:p>
            <a:pPr algn="l"/>
            <a:r>
              <a:rPr lang="en-US" sz="2800" b="1" dirty="0">
                <a:solidFill>
                  <a:srgbClr val="FFFFFF"/>
                </a:solidFill>
                <a:latin typeface="Times New Roman" panose="02020603050405020304" pitchFamily="18" charset="0"/>
                <a:cs typeface="Times New Roman" panose="02020603050405020304" pitchFamily="18" charset="0"/>
              </a:rPr>
              <a:t>What are the performance measures?</a:t>
            </a:r>
            <a:endParaRPr lang="en-US" sz="2600" b="1" dirty="0">
              <a:solidFill>
                <a:srgbClr val="FFFFFF"/>
              </a:solidFill>
            </a:endParaRP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4D3BD6BA-BA21-2D2D-2907-C9994B0BB2DC}"/>
              </a:ext>
            </a:extLst>
          </p:cNvPr>
          <p:cNvSpPr>
            <a:spLocks noGrp="1"/>
          </p:cNvSpPr>
          <p:nvPr>
            <p:ph idx="1"/>
          </p:nvPr>
        </p:nvSpPr>
        <p:spPr>
          <a:xfrm>
            <a:off x="3837829" y="311085"/>
            <a:ext cx="4789439" cy="6363092"/>
          </a:xfrm>
        </p:spPr>
        <p:txBody>
          <a:bodyPr vert="horz" lIns="91440" tIns="45720" rIns="91440" bIns="45720" rtlCol="0" anchor="ctr">
            <a:noAutofit/>
          </a:bodyPr>
          <a:lstStyle/>
          <a:p>
            <a:r>
              <a:rPr lang="en-US" sz="1600" b="1" dirty="0">
                <a:latin typeface="Times New Roman" panose="02020603050405020304" pitchFamily="18" charset="0"/>
                <a:cs typeface="Times New Roman" panose="02020603050405020304" pitchFamily="18" charset="0"/>
              </a:rPr>
              <a:t>Number of Entrepreneurship Courses Taught </a:t>
            </a:r>
            <a:r>
              <a:rPr lang="en-US" sz="1600" dirty="0">
                <a:latin typeface="Times New Roman" panose="02020603050405020304" pitchFamily="18" charset="0"/>
                <a:cs typeface="Times New Roman" panose="02020603050405020304" pitchFamily="18" charset="0"/>
              </a:rPr>
              <a:t>– A quantitative estimate of the number of entrepreneurship courses, seminars, and apprenticeships that will be taught based on the curriculum/entrepreneurial program established</a:t>
            </a:r>
          </a:p>
          <a:p>
            <a:r>
              <a:rPr lang="en-US" sz="1600" b="1" dirty="0">
                <a:latin typeface="Times New Roman" panose="02020603050405020304" pitchFamily="18" charset="0"/>
                <a:cs typeface="Times New Roman" panose="02020603050405020304" pitchFamily="18" charset="0"/>
              </a:rPr>
              <a:t>Number of Students Impacted </a:t>
            </a:r>
            <a:r>
              <a:rPr lang="en-US" sz="1600" dirty="0">
                <a:latin typeface="Times New Roman" panose="02020603050405020304" pitchFamily="18" charset="0"/>
                <a:cs typeface="Times New Roman" panose="02020603050405020304" pitchFamily="18" charset="0"/>
              </a:rPr>
              <a:t>– Quantify how many students will benefit from the training, programming, courses, and activities associated with the project</a:t>
            </a:r>
          </a:p>
          <a:p>
            <a:r>
              <a:rPr lang="en-US" sz="1600" b="1" dirty="0">
                <a:latin typeface="Times New Roman" panose="02020603050405020304" pitchFamily="18" charset="0"/>
                <a:cs typeface="Times New Roman" panose="02020603050405020304" pitchFamily="18" charset="0"/>
              </a:rPr>
              <a:t>Number of Product/Service Innovations Created</a:t>
            </a:r>
            <a:r>
              <a:rPr lang="en-US" sz="1600" dirty="0">
                <a:latin typeface="Times New Roman" panose="02020603050405020304" pitchFamily="18" charset="0"/>
                <a:cs typeface="Times New Roman" panose="02020603050405020304" pitchFamily="18" charset="0"/>
              </a:rPr>
              <a:t> – Quantify how many products/service innovations will be created by students participating in the Project programming.</a:t>
            </a:r>
          </a:p>
          <a:p>
            <a:r>
              <a:rPr lang="en-US" sz="1600" b="1" dirty="0">
                <a:latin typeface="Times New Roman" panose="02020603050405020304" pitchFamily="18" charset="0"/>
                <a:cs typeface="Times New Roman" panose="02020603050405020304" pitchFamily="18" charset="0"/>
              </a:rPr>
              <a:t>Number of Strategic Partners </a:t>
            </a:r>
            <a:r>
              <a:rPr lang="en-US" sz="1600" dirty="0">
                <a:latin typeface="Times New Roman" panose="02020603050405020304" pitchFamily="18" charset="0"/>
                <a:cs typeface="Times New Roman" panose="02020603050405020304" pitchFamily="18" charset="0"/>
              </a:rPr>
              <a:t>– Quantify how many strategic partners you anticipate collaborating with to carry out the deliverables associated with the success of the Project. These might include public and private sector entities.</a:t>
            </a:r>
          </a:p>
          <a:p>
            <a:r>
              <a:rPr lang="en-US" sz="1600" b="1" dirty="0">
                <a:latin typeface="Times New Roman" panose="02020603050405020304" pitchFamily="18" charset="0"/>
                <a:cs typeface="Times New Roman" panose="02020603050405020304" pitchFamily="18" charset="0"/>
              </a:rPr>
              <a:t>Number of Business Plans</a:t>
            </a:r>
            <a:r>
              <a:rPr lang="en-US" sz="1600" dirty="0">
                <a:latin typeface="Times New Roman" panose="02020603050405020304" pitchFamily="18" charset="0"/>
                <a:cs typeface="Times New Roman" panose="02020603050405020304" pitchFamily="18" charset="0"/>
              </a:rPr>
              <a:t> – Quantify how many business plans you anticipate students will deliver based on their product/service innovation(s).</a:t>
            </a:r>
          </a:p>
        </p:txBody>
      </p:sp>
      <p:pic>
        <p:nvPicPr>
          <p:cNvPr id="27" name="Picture 24">
            <a:extLst>
              <a:ext uri="{FF2B5EF4-FFF2-40B4-BE49-F238E27FC236}">
                <a16:creationId xmlns:a16="http://schemas.microsoft.com/office/drawing/2014/main" id="{49C1378C-4173-55E3-9909-4411660DB88D}"/>
              </a:ext>
            </a:extLst>
          </p:cNvPr>
          <p:cNvPicPr>
            <a:picLocks noChangeAspect="1"/>
          </p:cNvPicPr>
          <p:nvPr/>
        </p:nvPicPr>
        <p:blipFill>
          <a:blip r:embed="rId3"/>
          <a:stretch>
            <a:fillRect/>
          </a:stretch>
        </p:blipFill>
        <p:spPr>
          <a:xfrm>
            <a:off x="66537" y="67031"/>
            <a:ext cx="1583799" cy="1421557"/>
          </a:xfrm>
          <a:prstGeom prst="rect">
            <a:avLst/>
          </a:prstGeom>
        </p:spPr>
      </p:pic>
    </p:spTree>
    <p:extLst>
      <p:ext uri="{BB962C8B-B14F-4D97-AF65-F5344CB8AC3E}">
        <p14:creationId xmlns:p14="http://schemas.microsoft.com/office/powerpoint/2010/main" val="664280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24D25F26-E556-B23F-DC5F-717E4935CF72}"/>
              </a:ext>
            </a:extLst>
          </p:cNvPr>
          <p:cNvSpPr>
            <a:spLocks noGrp="1"/>
          </p:cNvSpPr>
          <p:nvPr>
            <p:ph type="title"/>
          </p:nvPr>
        </p:nvSpPr>
        <p:spPr>
          <a:xfrm>
            <a:off x="372083" y="2294021"/>
            <a:ext cx="2238945" cy="3497180"/>
          </a:xfrm>
        </p:spPr>
        <p:txBody>
          <a:bodyPr vert="horz" lIns="91440" tIns="45720" rIns="91440" bIns="45720" rtlCol="0" anchor="ctr">
            <a:normAutofit fontScale="90000"/>
          </a:bodyPr>
          <a:lstStyle/>
          <a:p>
            <a:pPr algn="l"/>
            <a:r>
              <a:rPr lang="en-US" sz="2800" b="1" dirty="0">
                <a:solidFill>
                  <a:srgbClr val="FFFFFF"/>
                </a:solidFill>
                <a:latin typeface="Times New Roman" panose="02020603050405020304" pitchFamily="18" charset="0"/>
                <a:cs typeface="Times New Roman" panose="02020603050405020304" pitchFamily="18" charset="0"/>
              </a:rPr>
              <a:t>What are the performance goals and can you explain the goal breakdown requirement?</a:t>
            </a:r>
            <a:endParaRPr lang="en-US" sz="2600" b="1" dirty="0">
              <a:solidFill>
                <a:srgbClr val="FFFFFF"/>
              </a:solidFill>
            </a:endParaRP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4D3BD6BA-BA21-2D2D-2907-C9994B0BB2DC}"/>
              </a:ext>
            </a:extLst>
          </p:cNvPr>
          <p:cNvSpPr>
            <a:spLocks noGrp="1"/>
          </p:cNvSpPr>
          <p:nvPr>
            <p:ph idx="1"/>
          </p:nvPr>
        </p:nvSpPr>
        <p:spPr>
          <a:xfrm>
            <a:off x="3837829" y="311085"/>
            <a:ext cx="4789439" cy="6363092"/>
          </a:xfrm>
        </p:spPr>
        <p:txBody>
          <a:bodyPr vert="horz" lIns="91440" tIns="45720" rIns="91440" bIns="45720" rtlCol="0" anchor="ctr">
            <a:noAutofit/>
          </a:bodyPr>
          <a:lstStyle/>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Applicants must include a time-phased plan for the development and implementation of their entrepreneurial program, including </a:t>
            </a:r>
            <a:r>
              <a:rPr lang="en-US" sz="1600" b="1" dirty="0">
                <a:latin typeface="Times New Roman" panose="02020603050405020304" pitchFamily="18" charset="0"/>
                <a:cs typeface="Times New Roman" panose="02020603050405020304" pitchFamily="18" charset="0"/>
              </a:rPr>
              <a:t>setting numerical goals for each performance measure</a:t>
            </a:r>
            <a:r>
              <a:rPr lang="en-US" sz="1600" dirty="0">
                <a:latin typeface="Times New Roman" panose="02020603050405020304" pitchFamily="18" charset="0"/>
                <a:cs typeface="Times New Roman" panose="02020603050405020304" pitchFamily="18" charset="0"/>
              </a:rPr>
              <a:t>. The timing of goals should take into consideration the academic planning cycle. To ensure success in meeting proposed performance goals, for each year of the proposal for the measures listed above, the applicant should ensure alignment of their activities and anticipated impact.</a:t>
            </a:r>
          </a:p>
          <a:p>
            <a:r>
              <a:rPr lang="en-US" sz="1600" dirty="0">
                <a:latin typeface="Times New Roman" panose="02020603050405020304" pitchFamily="18" charset="0"/>
                <a:cs typeface="Times New Roman" panose="02020603050405020304" pitchFamily="18" charset="0"/>
              </a:rPr>
              <a:t>The applicant must provide a breakdown of the proposed annual goals in 6-month increments.  The Applicant should include the following:</a:t>
            </a:r>
          </a:p>
          <a:p>
            <a:pPr lvl="1"/>
            <a:r>
              <a:rPr lang="en-US" sz="1200" dirty="0">
                <a:latin typeface="Times New Roman" panose="02020603050405020304" pitchFamily="18" charset="0"/>
                <a:cs typeface="Times New Roman" panose="02020603050405020304" pitchFamily="18" charset="0"/>
              </a:rPr>
              <a:t>A detailed description of the methodology or evidence that was used to propose the semi-annual and annual goals; and identification of key assumptions and/or risks that may impact the Applicant’s ability to meet or exceed the goals.  </a:t>
            </a:r>
          </a:p>
          <a:p>
            <a:pPr lvl="1"/>
            <a:r>
              <a:rPr lang="en-US" sz="1200" dirty="0">
                <a:latin typeface="Times New Roman" panose="02020603050405020304" pitchFamily="18" charset="0"/>
                <a:cs typeface="Times New Roman" panose="02020603050405020304" pitchFamily="18" charset="0"/>
              </a:rPr>
              <a:t>Proposed contingency plans and/or strategies for meeting proposed goals if or when Applicant falls behind in meeting program objectives.  </a:t>
            </a:r>
          </a:p>
          <a:p>
            <a:pPr lvl="1"/>
            <a:r>
              <a:rPr lang="en-US" sz="1200" dirty="0">
                <a:latin typeface="Times New Roman" panose="02020603050405020304" pitchFamily="18" charset="0"/>
                <a:cs typeface="Times New Roman" panose="02020603050405020304" pitchFamily="18" charset="0"/>
              </a:rPr>
              <a:t>The organization’s process for monitoring the accomplishment of goals and objectives.  The process should include minimum program measures commensurate with the definitions in the “Performance Measures and Goals” section above</a:t>
            </a:r>
          </a:p>
          <a:p>
            <a:pPr marL="457200" lvl="1" indent="0">
              <a:buNone/>
            </a:pPr>
            <a:endParaRPr lang="en-US" sz="1200" dirty="0">
              <a:latin typeface="Times New Roman" panose="02020603050405020304" pitchFamily="18" charset="0"/>
              <a:cs typeface="Times New Roman" panose="02020603050405020304" pitchFamily="18" charset="0"/>
            </a:endParaRPr>
          </a:p>
        </p:txBody>
      </p:sp>
      <p:pic>
        <p:nvPicPr>
          <p:cNvPr id="27" name="Picture 24">
            <a:extLst>
              <a:ext uri="{FF2B5EF4-FFF2-40B4-BE49-F238E27FC236}">
                <a16:creationId xmlns:a16="http://schemas.microsoft.com/office/drawing/2014/main" id="{49C1378C-4173-55E3-9909-4411660DB88D}"/>
              </a:ext>
            </a:extLst>
          </p:cNvPr>
          <p:cNvPicPr>
            <a:picLocks noChangeAspect="1"/>
          </p:cNvPicPr>
          <p:nvPr/>
        </p:nvPicPr>
        <p:blipFill>
          <a:blip r:embed="rId3"/>
          <a:stretch>
            <a:fillRect/>
          </a:stretch>
        </p:blipFill>
        <p:spPr>
          <a:xfrm>
            <a:off x="66537" y="67031"/>
            <a:ext cx="1583799" cy="1421557"/>
          </a:xfrm>
          <a:prstGeom prst="rect">
            <a:avLst/>
          </a:prstGeom>
        </p:spPr>
      </p:pic>
    </p:spTree>
    <p:extLst>
      <p:ext uri="{BB962C8B-B14F-4D97-AF65-F5344CB8AC3E}">
        <p14:creationId xmlns:p14="http://schemas.microsoft.com/office/powerpoint/2010/main" val="897872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20FD226-39A5-E677-0270-A330D831FC38}"/>
              </a:ext>
            </a:extLst>
          </p:cNvPr>
          <p:cNvPicPr>
            <a:picLocks noChangeAspect="1"/>
          </p:cNvPicPr>
          <p:nvPr/>
        </p:nvPicPr>
        <p:blipFill rotWithShape="1">
          <a:blip r:embed="rId2"/>
          <a:srcRect l="17146" r="25917" b="-1"/>
          <a:stretch/>
        </p:blipFill>
        <p:spPr>
          <a:xfrm>
            <a:off x="5169693" y="10"/>
            <a:ext cx="397430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sp>
        <p:nvSpPr>
          <p:cNvPr id="3" name="Title 2"/>
          <p:cNvSpPr>
            <a:spLocks noGrp="1"/>
          </p:cNvSpPr>
          <p:nvPr>
            <p:ph type="title"/>
          </p:nvPr>
        </p:nvSpPr>
        <p:spPr>
          <a:xfrm>
            <a:off x="447055" y="168060"/>
            <a:ext cx="5071429" cy="1416005"/>
          </a:xfrm>
        </p:spPr>
        <p:txBody>
          <a:bodyPr>
            <a:normAutofit/>
          </a:bodyPr>
          <a:lstStyle/>
          <a:p>
            <a:pPr>
              <a:lnSpc>
                <a:spcPct val="90000"/>
              </a:lnSpc>
            </a:pPr>
            <a:r>
              <a:rPr lang="en-US" sz="2800" b="1" dirty="0">
                <a:solidFill>
                  <a:schemeClr val="bg1"/>
                </a:solidFill>
                <a:latin typeface="Times New Roman"/>
                <a:cs typeface="Times New Roman"/>
              </a:rPr>
              <a:t>What are some additional success tips?</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5" name="Picture 7">
            <a:extLst>
              <a:ext uri="{FF2B5EF4-FFF2-40B4-BE49-F238E27FC236}">
                <a16:creationId xmlns:a16="http://schemas.microsoft.com/office/drawing/2014/main" id="{3E37C63F-0EE4-D107-2126-AA023FB81D94}"/>
              </a:ext>
            </a:extLst>
          </p:cNvPr>
          <p:cNvPicPr>
            <a:picLocks noChangeAspect="1"/>
          </p:cNvPicPr>
          <p:nvPr/>
        </p:nvPicPr>
        <p:blipFill>
          <a:blip r:embed="rId3"/>
          <a:stretch>
            <a:fillRect/>
          </a:stretch>
        </p:blipFill>
        <p:spPr>
          <a:xfrm>
            <a:off x="5871649" y="123944"/>
            <a:ext cx="1498429" cy="1336187"/>
          </a:xfrm>
          <a:prstGeom prst="rect">
            <a:avLst/>
          </a:prstGeom>
        </p:spPr>
      </p:pic>
      <p:sp>
        <p:nvSpPr>
          <p:cNvPr id="18" name="Content Placeholder 1">
            <a:extLst>
              <a:ext uri="{FF2B5EF4-FFF2-40B4-BE49-F238E27FC236}">
                <a16:creationId xmlns:a16="http://schemas.microsoft.com/office/drawing/2014/main" id="{A3BB3190-CEA7-29AE-0D40-1F471F1D38DC}"/>
              </a:ext>
            </a:extLst>
          </p:cNvPr>
          <p:cNvSpPr>
            <a:spLocks noGrp="1"/>
          </p:cNvSpPr>
          <p:nvPr>
            <p:ph idx="1"/>
          </p:nvPr>
        </p:nvSpPr>
        <p:spPr>
          <a:xfrm>
            <a:off x="729060" y="1460131"/>
            <a:ext cx="3975277" cy="4940669"/>
          </a:xfrm>
        </p:spPr>
        <p:txBody>
          <a:bodyPr>
            <a:normAutofit lnSpcReduction="10000"/>
          </a:bodyPr>
          <a:lstStyle/>
          <a:p>
            <a:r>
              <a:rPr lang="en-US" sz="2000" dirty="0">
                <a:latin typeface="Times New Roman"/>
                <a:ea typeface="Calibri" panose="020F0502020204030204" pitchFamily="34" charset="0"/>
                <a:cs typeface="Times New Roman"/>
              </a:rPr>
              <a:t>Submit a complete application; </a:t>
            </a:r>
          </a:p>
          <a:p>
            <a:r>
              <a:rPr lang="en-US" sz="2000" dirty="0">
                <a:latin typeface="Times New Roman"/>
                <a:ea typeface="Calibri" panose="020F0502020204030204" pitchFamily="34" charset="0"/>
                <a:cs typeface="Times New Roman"/>
              </a:rPr>
              <a:t>Submit all the required forms with the appropriate signatures;</a:t>
            </a:r>
          </a:p>
          <a:p>
            <a:r>
              <a:rPr lang="en-US" sz="2000" dirty="0">
                <a:latin typeface="Times New Roman"/>
                <a:ea typeface="Calibri" panose="020F0502020204030204" pitchFamily="34" charset="0"/>
                <a:cs typeface="Times New Roman"/>
              </a:rPr>
              <a:t>Submit your application before the official closing date of the BAA;</a:t>
            </a:r>
          </a:p>
          <a:p>
            <a:r>
              <a:rPr lang="en-US" sz="2000" dirty="0">
                <a:latin typeface="Times New Roman"/>
                <a:ea typeface="Calibri" panose="020F0502020204030204" pitchFamily="34" charset="0"/>
                <a:cs typeface="Times New Roman"/>
              </a:rPr>
              <a:t>Align the application with the program objectives and program priorities that are outlined in the BAA; </a:t>
            </a:r>
          </a:p>
          <a:p>
            <a:r>
              <a:rPr lang="en-US" sz="2000" dirty="0">
                <a:latin typeface="Times New Roman"/>
                <a:ea typeface="Calibri" panose="020F0502020204030204" pitchFamily="34" charset="0"/>
                <a:cs typeface="Times New Roman"/>
              </a:rPr>
              <a:t>Align the performance measures and goals as outlined in the BAA; </a:t>
            </a:r>
          </a:p>
          <a:p>
            <a:r>
              <a:rPr lang="en-US" sz="2000" dirty="0">
                <a:latin typeface="Times New Roman"/>
                <a:ea typeface="Calibri" panose="020F0502020204030204" pitchFamily="34" charset="0"/>
                <a:cs typeface="Times New Roman"/>
              </a:rPr>
              <a:t>Ensure that your organization’s SAM and </a:t>
            </a:r>
            <a:r>
              <a:rPr lang="en-US" sz="2000" dirty="0" err="1">
                <a:latin typeface="Times New Roman"/>
                <a:ea typeface="Calibri" panose="020F0502020204030204" pitchFamily="34" charset="0"/>
                <a:cs typeface="Times New Roman"/>
              </a:rPr>
              <a:t>Grants.Gov</a:t>
            </a:r>
            <a:r>
              <a:rPr lang="en-US" sz="2000" dirty="0">
                <a:latin typeface="Times New Roman"/>
                <a:ea typeface="Calibri" panose="020F0502020204030204" pitchFamily="34" charset="0"/>
                <a:cs typeface="Times New Roman"/>
              </a:rPr>
              <a:t> accounts are valid</a:t>
            </a:r>
          </a:p>
        </p:txBody>
      </p:sp>
    </p:spTree>
    <p:extLst>
      <p:ext uri="{BB962C8B-B14F-4D97-AF65-F5344CB8AC3E}">
        <p14:creationId xmlns:p14="http://schemas.microsoft.com/office/powerpoint/2010/main" val="1433294197"/>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25582F7B-6CBA-9786-CC18-5AF3BEF34D93}"/>
              </a:ext>
            </a:extLst>
          </p:cNvPr>
          <p:cNvSpPr>
            <a:spLocks noGrp="1"/>
          </p:cNvSpPr>
          <p:nvPr>
            <p:ph type="title"/>
          </p:nvPr>
        </p:nvSpPr>
        <p:spPr>
          <a:xfrm>
            <a:off x="372084" y="685801"/>
            <a:ext cx="2057400" cy="5105400"/>
          </a:xfrm>
        </p:spPr>
        <p:txBody>
          <a:bodyPr vert="horz" lIns="91440" tIns="45720" rIns="91440" bIns="45720" rtlCol="0" anchor="ctr">
            <a:normAutofit/>
          </a:bodyPr>
          <a:lstStyle/>
          <a:p>
            <a:pPr algn="l"/>
            <a:r>
              <a:rPr lang="en-US" sz="2400" b="1" dirty="0">
                <a:solidFill>
                  <a:srgbClr val="FFFFFF"/>
                </a:solidFill>
                <a:latin typeface="Times New Roman" panose="02020603050405020304" pitchFamily="18" charset="0"/>
                <a:cs typeface="Times New Roman" panose="02020603050405020304" pitchFamily="18" charset="0"/>
              </a:rPr>
              <a:t>What is the Unique Entity Identifier and System for </a:t>
            </a:r>
            <a:br>
              <a:rPr lang="en-US" sz="2400" b="1" dirty="0">
                <a:solidFill>
                  <a:srgbClr val="FFFFFF"/>
                </a:solidFill>
                <a:latin typeface="Times New Roman" panose="02020603050405020304" pitchFamily="18" charset="0"/>
                <a:cs typeface="Times New Roman" panose="02020603050405020304" pitchFamily="18" charset="0"/>
              </a:rPr>
            </a:br>
            <a:r>
              <a:rPr lang="en-US" sz="2400" b="1" dirty="0">
                <a:solidFill>
                  <a:srgbClr val="FFFFFF"/>
                </a:solidFill>
                <a:latin typeface="Times New Roman" panose="02020603050405020304" pitchFamily="18" charset="0"/>
                <a:cs typeface="Times New Roman" panose="02020603050405020304" pitchFamily="18" charset="0"/>
              </a:rPr>
              <a:t>Award Management (SAM)</a:t>
            </a: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09B466B7-EC0C-C5F6-6007-36C3BB349522}"/>
              </a:ext>
            </a:extLst>
          </p:cNvPr>
          <p:cNvSpPr>
            <a:spLocks noGrp="1"/>
          </p:cNvSpPr>
          <p:nvPr>
            <p:ph idx="1"/>
          </p:nvPr>
        </p:nvSpPr>
        <p:spPr>
          <a:xfrm>
            <a:off x="3837829" y="197963"/>
            <a:ext cx="4789439" cy="6542202"/>
          </a:xfrm>
        </p:spPr>
        <p:txBody>
          <a:bodyPr vert="horz" lIns="91440" tIns="45720" rIns="91440" bIns="45720" rtlCol="0" anchor="ctr">
            <a:noAutofit/>
          </a:bodyPr>
          <a:lstStyle/>
          <a:p>
            <a:pPr marL="0" indent="0">
              <a:lnSpc>
                <a:spcPct val="90000"/>
              </a:lnSpc>
              <a:buNone/>
            </a:pPr>
            <a:r>
              <a:rPr lang="en-US" sz="1600" dirty="0">
                <a:latin typeface="Times New Roman" panose="02020603050405020304" pitchFamily="18" charset="0"/>
                <a:cs typeface="Times New Roman" panose="02020603050405020304" pitchFamily="18" charset="0"/>
              </a:rPr>
              <a:t>Each applicant (unless the applicant is eligible for an exception under 2CFR subsection 25.110(b), (c), or (d)) is required to:</a:t>
            </a:r>
          </a:p>
          <a:p>
            <a:pPr lvl="1">
              <a:lnSpc>
                <a:spcPct val="90000"/>
              </a:lnSpc>
            </a:pPr>
            <a:r>
              <a:rPr lang="en-US" sz="1600" b="1" i="1" dirty="0">
                <a:latin typeface="Times New Roman" panose="02020603050405020304" pitchFamily="18" charset="0"/>
                <a:cs typeface="Times New Roman" panose="02020603050405020304" pitchFamily="18" charset="0"/>
              </a:rPr>
              <a:t>Register in the SAM, BEFORE submitting an application (Please DO NOT WAIT until the last minute)</a:t>
            </a:r>
          </a:p>
          <a:p>
            <a:pPr lvl="1">
              <a:lnSpc>
                <a:spcPct val="90000"/>
              </a:lnSpc>
            </a:pPr>
            <a:r>
              <a:rPr lang="en-US" sz="1600" dirty="0">
                <a:latin typeface="Times New Roman" panose="02020603050405020304" pitchFamily="18" charset="0"/>
                <a:cs typeface="Times New Roman" panose="02020603050405020304" pitchFamily="18" charset="0"/>
              </a:rPr>
              <a:t>Provide a valid unique entity identifier in the application; and,</a:t>
            </a:r>
          </a:p>
          <a:p>
            <a:pPr lvl="1">
              <a:lnSpc>
                <a:spcPct val="90000"/>
              </a:lnSpc>
            </a:pPr>
            <a:r>
              <a:rPr lang="en-US" sz="1600" dirty="0">
                <a:latin typeface="Times New Roman" panose="02020603050405020304" pitchFamily="18" charset="0"/>
                <a:cs typeface="Times New Roman" panose="02020603050405020304" pitchFamily="18" charset="0"/>
              </a:rPr>
              <a:t>Continue to maintain an active </a:t>
            </a:r>
            <a:r>
              <a:rPr lang="en-US" sz="1600" b="1" dirty="0">
                <a:latin typeface="Times New Roman" panose="02020603050405020304" pitchFamily="18" charset="0"/>
                <a:cs typeface="Times New Roman" panose="02020603050405020304" pitchFamily="18" charset="0"/>
              </a:rPr>
              <a:t>SAM </a:t>
            </a:r>
            <a:r>
              <a:rPr lang="en-US" sz="1600" dirty="0">
                <a:latin typeface="Times New Roman" panose="02020603050405020304" pitchFamily="18" charset="0"/>
                <a:cs typeface="Times New Roman" panose="02020603050405020304" pitchFamily="18" charset="0"/>
              </a:rPr>
              <a:t>registration with current information at all times during which the applicant has an active Federal award or an application or plan under consideration by MBDA (or any other Federal agency).</a:t>
            </a:r>
          </a:p>
          <a:p>
            <a:pPr lvl="1">
              <a:lnSpc>
                <a:spcPct val="90000"/>
              </a:lnSpc>
            </a:pPr>
            <a:r>
              <a:rPr lang="en-US" sz="1600" b="1" u="sng" dirty="0">
                <a:latin typeface="Times New Roman" panose="02020603050405020304" pitchFamily="18" charset="0"/>
                <a:cs typeface="Times New Roman" panose="02020603050405020304" pitchFamily="18" charset="0"/>
              </a:rPr>
              <a:t>SPECIAL MENTION:</a:t>
            </a:r>
            <a:r>
              <a:rPr lang="en-US" sz="1600" dirty="0">
                <a:latin typeface="Times New Roman" panose="02020603050405020304" pitchFamily="18" charset="0"/>
                <a:cs typeface="Times New Roman" panose="02020603050405020304" pitchFamily="18" charset="0"/>
              </a:rPr>
              <a:t> MBDA </a:t>
            </a:r>
            <a:r>
              <a:rPr lang="en-US" sz="1600" b="1" dirty="0">
                <a:latin typeface="Times New Roman" panose="02020603050405020304" pitchFamily="18" charset="0"/>
                <a:cs typeface="Times New Roman" panose="02020603050405020304" pitchFamily="18" charset="0"/>
              </a:rPr>
              <a:t>MAY NOT </a:t>
            </a:r>
            <a:r>
              <a:rPr lang="en-US" sz="1600" dirty="0">
                <a:latin typeface="Times New Roman" panose="02020603050405020304" pitchFamily="18" charset="0"/>
                <a:cs typeface="Times New Roman" panose="02020603050405020304" pitchFamily="18" charset="0"/>
              </a:rPr>
              <a:t>make a federal award to an applicant until the applicant has complied with all applicable unique entity identifier and SAM requirements. If an applicant has not fully complied with the requirements by the time MBDA is ready to make the award, MBDA may determine that the applicant is NOT QUALIFIED to receive a Federal award and use that determination as a basis for making an award to another applicant</a:t>
            </a:r>
          </a:p>
        </p:txBody>
      </p:sp>
      <p:pic>
        <p:nvPicPr>
          <p:cNvPr id="27" name="Picture 24">
            <a:extLst>
              <a:ext uri="{FF2B5EF4-FFF2-40B4-BE49-F238E27FC236}">
                <a16:creationId xmlns:a16="http://schemas.microsoft.com/office/drawing/2014/main" id="{06BB8806-824E-08A6-1B38-608E9833C864}"/>
              </a:ext>
            </a:extLst>
          </p:cNvPr>
          <p:cNvPicPr>
            <a:picLocks noChangeAspect="1"/>
          </p:cNvPicPr>
          <p:nvPr/>
        </p:nvPicPr>
        <p:blipFill>
          <a:blip r:embed="rId3"/>
          <a:stretch>
            <a:fillRect/>
          </a:stretch>
        </p:blipFill>
        <p:spPr>
          <a:xfrm>
            <a:off x="66537" y="67031"/>
            <a:ext cx="1583799" cy="1421557"/>
          </a:xfrm>
          <a:prstGeom prst="rect">
            <a:avLst/>
          </a:prstGeom>
        </p:spPr>
      </p:pic>
    </p:spTree>
    <p:extLst>
      <p:ext uri="{BB962C8B-B14F-4D97-AF65-F5344CB8AC3E}">
        <p14:creationId xmlns:p14="http://schemas.microsoft.com/office/powerpoint/2010/main" val="196032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435" y="452888"/>
            <a:ext cx="6425082" cy="989306"/>
          </a:xfrm>
        </p:spPr>
        <p:txBody>
          <a:bodyPr>
            <a:normAutofit/>
          </a:bodyPr>
          <a:lstStyle/>
          <a:p>
            <a:pPr marL="0" indent="0" algn="ctr">
              <a:buNone/>
            </a:pPr>
            <a:r>
              <a:rPr lang="en-US" sz="2800" b="1">
                <a:solidFill>
                  <a:schemeClr val="bg1"/>
                </a:solidFill>
                <a:latin typeface="Times New Roman"/>
                <a:cs typeface="Times New Roman"/>
              </a:rPr>
              <a:t>Questions?</a:t>
            </a:r>
            <a:endParaRPr lang="en-US" sz="2800"/>
          </a:p>
        </p:txBody>
      </p:sp>
      <p:pic>
        <p:nvPicPr>
          <p:cNvPr id="8" name="Picture 8">
            <a:extLst>
              <a:ext uri="{FF2B5EF4-FFF2-40B4-BE49-F238E27FC236}">
                <a16:creationId xmlns:a16="http://schemas.microsoft.com/office/drawing/2014/main" id="{F7C745EA-DA9E-CC10-3E61-FDD9158EE616}"/>
              </a:ext>
            </a:extLst>
          </p:cNvPr>
          <p:cNvPicPr>
            <a:picLocks noChangeAspect="1"/>
          </p:cNvPicPr>
          <p:nvPr/>
        </p:nvPicPr>
        <p:blipFill>
          <a:blip r:embed="rId2"/>
          <a:stretch>
            <a:fillRect/>
          </a:stretch>
        </p:blipFill>
        <p:spPr>
          <a:xfrm>
            <a:off x="152400" y="1248282"/>
            <a:ext cx="8810444" cy="5152190"/>
          </a:xfrm>
          <a:prstGeom prst="rect">
            <a:avLst/>
          </a:prstGeom>
        </p:spPr>
      </p:pic>
    </p:spTree>
    <p:extLst>
      <p:ext uri="{BB962C8B-B14F-4D97-AF65-F5344CB8AC3E}">
        <p14:creationId xmlns:p14="http://schemas.microsoft.com/office/powerpoint/2010/main" val="832809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435" y="452888"/>
            <a:ext cx="6425082" cy="989306"/>
          </a:xfrm>
        </p:spPr>
        <p:txBody>
          <a:bodyPr>
            <a:normAutofit/>
          </a:bodyPr>
          <a:lstStyle/>
          <a:p>
            <a:pPr marL="0" indent="0" algn="ctr">
              <a:buNone/>
            </a:pPr>
            <a:r>
              <a:rPr lang="en-US" sz="2800" b="1">
                <a:solidFill>
                  <a:schemeClr val="bg1"/>
                </a:solidFill>
                <a:latin typeface="Times New Roman"/>
                <a:cs typeface="Times New Roman"/>
              </a:rPr>
              <a:t>Don't Forget!</a:t>
            </a:r>
          </a:p>
        </p:txBody>
      </p:sp>
      <p:pic>
        <p:nvPicPr>
          <p:cNvPr id="3" name="Picture 4">
            <a:extLst>
              <a:ext uri="{FF2B5EF4-FFF2-40B4-BE49-F238E27FC236}">
                <a16:creationId xmlns:a16="http://schemas.microsoft.com/office/drawing/2014/main" id="{19F51462-747F-5647-5F6E-B34748E44F76}"/>
              </a:ext>
            </a:extLst>
          </p:cNvPr>
          <p:cNvPicPr>
            <a:picLocks noChangeAspect="1"/>
          </p:cNvPicPr>
          <p:nvPr/>
        </p:nvPicPr>
        <p:blipFill rotWithShape="1">
          <a:blip r:embed="rId2"/>
          <a:srcRect t="633" r="24761" b="1221"/>
          <a:stretch/>
        </p:blipFill>
        <p:spPr>
          <a:xfrm>
            <a:off x="466817" y="1435060"/>
            <a:ext cx="3815340" cy="4984111"/>
          </a:xfrm>
          <a:prstGeom prst="rect">
            <a:avLst/>
          </a:prstGeom>
        </p:spPr>
      </p:pic>
      <p:sp>
        <p:nvSpPr>
          <p:cNvPr id="5" name="TextBox 4">
            <a:extLst>
              <a:ext uri="{FF2B5EF4-FFF2-40B4-BE49-F238E27FC236}">
                <a16:creationId xmlns:a16="http://schemas.microsoft.com/office/drawing/2014/main" id="{E6863AB3-CD62-B164-9573-798216ED8AED}"/>
              </a:ext>
            </a:extLst>
          </p:cNvPr>
          <p:cNvSpPr txBox="1"/>
          <p:nvPr/>
        </p:nvSpPr>
        <p:spPr>
          <a:xfrm>
            <a:off x="4350588" y="2768556"/>
            <a:ext cx="4339085" cy="170816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lang="en-US" sz="2000" b="1" dirty="0">
                <a:latin typeface="Times New Roman"/>
                <a:cs typeface="Arial"/>
              </a:rPr>
              <a:t>Agency Contact</a:t>
            </a:r>
            <a:endParaRPr lang="en-US" sz="2000" dirty="0"/>
          </a:p>
          <a:p>
            <a:r>
              <a:rPr lang="en-US" sz="2000" dirty="0">
                <a:latin typeface="Times New Roman"/>
                <a:cs typeface="Times New Roman"/>
              </a:rPr>
              <a:t>Mrs. Nakita Chambers</a:t>
            </a:r>
            <a:endParaRPr lang="en-US" sz="2000" dirty="0">
              <a:ea typeface="+mn-lt"/>
              <a:cs typeface="+mn-lt"/>
            </a:endParaRPr>
          </a:p>
          <a:p>
            <a:r>
              <a:rPr lang="en-US" sz="2000" dirty="0">
                <a:latin typeface="Times New Roman"/>
                <a:cs typeface="Times New Roman"/>
              </a:rPr>
              <a:t>MBDA Program Manager</a:t>
            </a:r>
            <a:endParaRPr lang="en-US" sz="2000" dirty="0">
              <a:ea typeface="+mn-lt"/>
              <a:cs typeface="+mn-lt"/>
            </a:endParaRPr>
          </a:p>
          <a:p>
            <a:pPr marL="285750" indent="-285750">
              <a:buFont typeface="Arial"/>
              <a:buChar char="•"/>
            </a:pPr>
            <a:r>
              <a:rPr lang="en-US" sz="2000" dirty="0">
                <a:latin typeface="Times New Roman"/>
                <a:cs typeface="Times New Roman"/>
              </a:rPr>
              <a:t>Email: </a:t>
            </a:r>
            <a:r>
              <a:rPr lang="en-US" sz="2000" dirty="0">
                <a:latin typeface="Times New Roman"/>
                <a:cs typeface="Times New Roman"/>
                <a:hlinkClick r:id="rId3"/>
              </a:rPr>
              <a:t>nchambers@mbda.gov</a:t>
            </a:r>
            <a:endParaRPr lang="en-US" sz="2000" dirty="0">
              <a:ea typeface="+mn-lt"/>
              <a:cs typeface="+mn-lt"/>
            </a:endParaRPr>
          </a:p>
          <a:p>
            <a:pPr marL="285750" indent="-285750">
              <a:buFont typeface="Arial"/>
              <a:buChar char="•"/>
            </a:pPr>
            <a:r>
              <a:rPr lang="en-US" sz="2000" dirty="0">
                <a:latin typeface="Times New Roman"/>
                <a:cs typeface="Times New Roman"/>
              </a:rPr>
              <a:t>Tel: 202-482-0065</a:t>
            </a:r>
            <a:endParaRPr lang="en-US" sz="2000" dirty="0"/>
          </a:p>
        </p:txBody>
      </p:sp>
    </p:spTree>
    <p:extLst>
      <p:ext uri="{BB962C8B-B14F-4D97-AF65-F5344CB8AC3E}">
        <p14:creationId xmlns:p14="http://schemas.microsoft.com/office/powerpoint/2010/main" val="2335624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1471E0-645D-46D4-A9B3-10560205BAE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7199" y="422031"/>
            <a:ext cx="8292905" cy="6045372"/>
          </a:xfrm>
          <a:prstGeom prst="rect">
            <a:avLst/>
          </a:prstGeom>
        </p:spPr>
      </p:pic>
      <p:sp>
        <p:nvSpPr>
          <p:cNvPr id="2" name="Content Placeholder 1"/>
          <p:cNvSpPr>
            <a:spLocks noGrp="1"/>
          </p:cNvSpPr>
          <p:nvPr>
            <p:ph idx="1"/>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a:latin typeface="Times New Roman" panose="02020603050405020304" pitchFamily="18" charset="0"/>
                <a:cs typeface="Times New Roman" panose="02020603050405020304" pitchFamily="18" charset="0"/>
              </a:rPr>
              <a:t>Thank you for your participation &amp;</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Good luck!</a:t>
            </a:r>
          </a:p>
        </p:txBody>
      </p:sp>
    </p:spTree>
    <p:extLst>
      <p:ext uri="{BB962C8B-B14F-4D97-AF65-F5344CB8AC3E}">
        <p14:creationId xmlns:p14="http://schemas.microsoft.com/office/powerpoint/2010/main" val="896686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CA51E8-3619-4DF7-9B80-48D93BDD4892}"/>
              </a:ext>
            </a:extLst>
          </p:cNvPr>
          <p:cNvPicPr>
            <a:picLocks noChangeAspect="1"/>
          </p:cNvPicPr>
          <p:nvPr/>
        </p:nvPicPr>
        <p:blipFill>
          <a:blip r:embed="rId2">
            <a:alphaModFix amt="60000"/>
            <a:extLst>
              <a:ext uri="{837473B0-CC2E-450A-ABE3-18F120FF3D39}">
                <a1611:picAttrSrcUrl xmlns:a1611="http://schemas.microsoft.com/office/drawing/2016/11/main" r:id="rId3"/>
              </a:ext>
            </a:extLst>
          </a:blip>
          <a:stretch>
            <a:fillRect/>
          </a:stretch>
        </p:blipFill>
        <p:spPr>
          <a:xfrm>
            <a:off x="621452" y="2686929"/>
            <a:ext cx="7620000" cy="3730829"/>
          </a:xfrm>
          <a:prstGeom prst="rect">
            <a:avLst/>
          </a:prstGeom>
          <a:noFill/>
          <a:effectLst>
            <a:softEdge rad="0"/>
          </a:effectLst>
        </p:spPr>
      </p:pic>
      <p:sp>
        <p:nvSpPr>
          <p:cNvPr id="3" name="Title 2"/>
          <p:cNvSpPr>
            <a:spLocks noGrp="1"/>
          </p:cNvSpPr>
          <p:nvPr>
            <p:ph type="title"/>
          </p:nvPr>
        </p:nvSpPr>
        <p:spPr>
          <a:xfrm>
            <a:off x="449103" y="445698"/>
            <a:ext cx="6496970" cy="1003540"/>
          </a:xfrm>
        </p:spPr>
        <p:txBody>
          <a:bodyPr>
            <a:normAutofit/>
          </a:bodyPr>
          <a:lstStyle/>
          <a:p>
            <a:r>
              <a:rPr lang="en-US" sz="2800" b="1">
                <a:solidFill>
                  <a:schemeClr val="bg1"/>
                </a:solidFill>
                <a:latin typeface="Times New Roman" panose="02020603050405020304" pitchFamily="18" charset="0"/>
                <a:ea typeface="Verdana" pitchFamily="34" charset="0"/>
                <a:cs typeface="Times New Roman" panose="02020603050405020304" pitchFamily="18" charset="0"/>
              </a:rPr>
              <a:t>Teleconference Protocol </a:t>
            </a:r>
          </a:p>
        </p:txBody>
      </p:sp>
      <p:sp>
        <p:nvSpPr>
          <p:cNvPr id="2" name="Content Placeholder 1"/>
          <p:cNvSpPr>
            <a:spLocks noGrp="1"/>
          </p:cNvSpPr>
          <p:nvPr>
            <p:ph idx="1"/>
          </p:nvPr>
        </p:nvSpPr>
        <p:spPr>
          <a:xfrm>
            <a:off x="530333" y="1613741"/>
            <a:ext cx="8050141" cy="4531878"/>
          </a:xfrm>
        </p:spPr>
        <p:txBody>
          <a:bodyPr vert="horz" lIns="91440" tIns="45720" rIns="91440" bIns="45720" rtlCol="0" anchor="t">
            <a:normAutofit/>
          </a:bodyPr>
          <a:lstStyle/>
          <a:p>
            <a:pPr>
              <a:buFont typeface="Wingdings"/>
              <a:buChar char="§"/>
            </a:pPr>
            <a:r>
              <a:rPr lang="en-US" sz="2000" dirty="0">
                <a:latin typeface="Times New Roman"/>
                <a:cs typeface="Times New Roman"/>
              </a:rPr>
              <a:t>Teleconference is focused on MBDA Minority Colleges and Universities Broad Agency Announcement for Eligible institutions of higher education:</a:t>
            </a:r>
          </a:p>
          <a:p>
            <a:pPr lvl="1">
              <a:buFont typeface="Wingdings"/>
              <a:buChar char="§"/>
            </a:pPr>
            <a:r>
              <a:rPr lang="en-US" sz="1600" dirty="0">
                <a:latin typeface="Times New Roman"/>
                <a:cs typeface="Times New Roman"/>
              </a:rPr>
              <a:t>Historically Black Colleges and Universities (HBCUs) </a:t>
            </a:r>
          </a:p>
          <a:p>
            <a:pPr lvl="1">
              <a:buFont typeface="Wingdings"/>
              <a:buChar char="§"/>
            </a:pPr>
            <a:r>
              <a:rPr lang="en-US" sz="1600" dirty="0">
                <a:latin typeface="Times New Roman"/>
                <a:cs typeface="Times New Roman"/>
              </a:rPr>
              <a:t>Hispanic Serving Institutions (HSIs) </a:t>
            </a:r>
          </a:p>
          <a:p>
            <a:pPr lvl="1">
              <a:buFont typeface="Wingdings"/>
              <a:buChar char="§"/>
            </a:pPr>
            <a:r>
              <a:rPr lang="en-US" sz="1600" dirty="0">
                <a:latin typeface="Times New Roman"/>
                <a:cs typeface="Times New Roman"/>
              </a:rPr>
              <a:t>Tribal Colleges and Universities (TCUs) </a:t>
            </a:r>
          </a:p>
          <a:p>
            <a:pPr lvl="1">
              <a:buFont typeface="Wingdings"/>
              <a:buChar char="§"/>
            </a:pPr>
            <a:r>
              <a:rPr lang="en-US" sz="1600" dirty="0">
                <a:latin typeface="Times New Roman"/>
                <a:cs typeface="Times New Roman"/>
              </a:rPr>
              <a:t>Native Hawaiian Serving Institutions (NHSIs) </a:t>
            </a:r>
          </a:p>
          <a:p>
            <a:pPr lvl="1">
              <a:buFont typeface="Wingdings"/>
              <a:buChar char="§"/>
            </a:pPr>
            <a:r>
              <a:rPr lang="en-US" sz="1600" dirty="0">
                <a:latin typeface="Times New Roman"/>
                <a:cs typeface="Times New Roman"/>
              </a:rPr>
              <a:t>Alaska Native Serving Institutions (ANSIs) </a:t>
            </a:r>
          </a:p>
          <a:p>
            <a:pPr>
              <a:buFont typeface="Wingdings"/>
              <a:buChar char="§"/>
            </a:pPr>
            <a:r>
              <a:rPr lang="en-US" sz="2000" dirty="0">
                <a:latin typeface="Times New Roman"/>
                <a:cs typeface="Times New Roman"/>
              </a:rPr>
              <a:t>Please place your questions in the chat and they will be answered periodically throughout the presentation</a:t>
            </a:r>
            <a:endParaRPr lang="en-US" sz="2000" dirty="0">
              <a:latin typeface="Times New Roman" panose="02020603050405020304" pitchFamily="18" charset="0"/>
              <a:cs typeface="Times New Roman" panose="02020603050405020304" pitchFamily="18" charset="0"/>
            </a:endParaRPr>
          </a:p>
          <a:p>
            <a:pPr>
              <a:buFont typeface="Wingdings"/>
              <a:buChar char="§"/>
            </a:pPr>
            <a:r>
              <a:rPr lang="en-US" sz="2000" dirty="0">
                <a:latin typeface="Times New Roman"/>
                <a:cs typeface="Times New Roman"/>
              </a:rPr>
              <a:t>Keep questions relevant to the topic at hand   </a:t>
            </a:r>
            <a:endParaRPr lang="en-US" sz="2000" dirty="0">
              <a:latin typeface="Times New Roman" panose="02020603050405020304" pitchFamily="18" charset="0"/>
              <a:cs typeface="Times New Roman" panose="02020603050405020304" pitchFamily="18" charset="0"/>
            </a:endParaRPr>
          </a:p>
          <a:p>
            <a:pPr>
              <a:buFont typeface="Wingdings"/>
              <a:buChar char="§"/>
            </a:pPr>
            <a:r>
              <a:rPr lang="en-US" sz="2000" dirty="0">
                <a:latin typeface="Times New Roman"/>
                <a:cs typeface="Times New Roman"/>
              </a:rPr>
              <a:t>Avoid duplicating questions   </a:t>
            </a:r>
            <a:endParaRPr lang="en-US" sz="2000" dirty="0">
              <a:latin typeface="Times New Roman" panose="02020603050405020304" pitchFamily="18"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134567375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340230" y="221282"/>
            <a:ext cx="7704667" cy="1981200"/>
          </a:xfrm>
        </p:spPr>
        <p:txBody>
          <a:bodyPr>
            <a:normAutofit/>
          </a:bodyPr>
          <a:lstStyle/>
          <a:p>
            <a:r>
              <a:rPr lang="en-US" sz="4400" b="1" dirty="0">
                <a:solidFill>
                  <a:schemeClr val="bg1"/>
                </a:solidFill>
                <a:latin typeface="Times New Roman" panose="02020603050405020304" pitchFamily="18" charset="0"/>
                <a:cs typeface="Times New Roman" panose="02020603050405020304" pitchFamily="18" charset="0"/>
              </a:rPr>
              <a:t>Award Information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627833" y="1451031"/>
            <a:ext cx="7704667" cy="4612144"/>
          </a:xfrm>
        </p:spPr>
        <p:txBody>
          <a:bodyPr>
            <a:noAutofit/>
          </a:bodyPr>
          <a:lstStyle/>
          <a:p>
            <a:pPr marL="0" indent="0">
              <a:buNone/>
            </a:pPr>
            <a:r>
              <a:rPr lang="en-US" sz="1600" b="1" dirty="0">
                <a:latin typeface="Times New Roman" panose="02020603050405020304" pitchFamily="18" charset="0"/>
                <a:cs typeface="Times New Roman" panose="02020603050405020304" pitchFamily="18" charset="0"/>
              </a:rPr>
              <a:t>A. Funding Availability</a:t>
            </a:r>
          </a:p>
          <a:p>
            <a:pPr marL="0" indent="0">
              <a:buNone/>
            </a:pPr>
            <a:r>
              <a:rPr lang="en-US" sz="1200" dirty="0">
                <a:latin typeface="Times New Roman" panose="02020603050405020304" pitchFamily="18" charset="0"/>
                <a:cs typeface="Times New Roman" panose="02020603050405020304" pitchFamily="18" charset="0"/>
              </a:rPr>
              <a:t>MBDA expects to expend approximately $1,804,266 in fiscal year (FY) 2022 funds for the financial assistance awards under this BAA to cover the first budget period of the selected projects. Awards will be for a two-year term but funded one year at a time. MBDA anticipates making six awards under this announcement. The funding amount for each award in FY 2022 will be approximately $300,711, and MBDA expects to make at least one award for each of the following types of institutions: • Historically Black Colleges and Universities (HBCUs); • Hispanic Serving Institutions (HSIs); • Tribal Colleges and Universities (TCUs); • Native Hawaiian Serving Institutions (NHSIs); • Alaska Native Serving Institutions (ANSIs).</a:t>
            </a:r>
          </a:p>
          <a:p>
            <a:pPr marL="0" indent="0">
              <a:buNone/>
            </a:pPr>
            <a:r>
              <a:rPr lang="en-US" sz="1200" dirty="0">
                <a:latin typeface="Times New Roman" panose="02020603050405020304" pitchFamily="18" charset="0"/>
                <a:cs typeface="Times New Roman" panose="02020603050405020304" pitchFamily="18" charset="0"/>
              </a:rPr>
              <a:t>MBDA anticipates that up to $1,804,266 will be available in FY 2023 to support continuation funding for the second budget period of those selected projects.</a:t>
            </a:r>
          </a:p>
          <a:p>
            <a:pPr marL="0" indent="0">
              <a:buNone/>
            </a:pPr>
            <a:r>
              <a:rPr lang="en-US" sz="1600" b="1" dirty="0">
                <a:latin typeface="Times New Roman" panose="02020603050405020304" pitchFamily="18" charset="0"/>
                <a:cs typeface="Times New Roman" panose="02020603050405020304" pitchFamily="18" charset="0"/>
              </a:rPr>
              <a:t>B. Project/Award Period</a:t>
            </a:r>
          </a:p>
          <a:p>
            <a:pPr marL="0" indent="0">
              <a:buNone/>
            </a:pPr>
            <a:r>
              <a:rPr lang="en-US" sz="1200" dirty="0">
                <a:latin typeface="Times New Roman" panose="02020603050405020304" pitchFamily="18" charset="0"/>
                <a:cs typeface="Times New Roman" panose="02020603050405020304" pitchFamily="18" charset="0"/>
              </a:rPr>
              <a:t>MBDA expects to issue awards for a total term of two years from October 1, 2022 – September 30, 2024.</a:t>
            </a:r>
          </a:p>
          <a:p>
            <a:pPr marL="0" indent="0">
              <a:buNone/>
            </a:pPr>
            <a:r>
              <a:rPr lang="en-US" sz="1600" b="1" dirty="0">
                <a:latin typeface="Times New Roman" panose="02020603050405020304" pitchFamily="18" charset="0"/>
                <a:cs typeface="Times New Roman" panose="02020603050405020304" pitchFamily="18" charset="0"/>
              </a:rPr>
              <a:t>C. Type of Funding Instrument</a:t>
            </a:r>
          </a:p>
          <a:p>
            <a:pPr marL="0" indent="0">
              <a:buNone/>
            </a:pPr>
            <a:r>
              <a:rPr lang="en-US" sz="1200" dirty="0">
                <a:latin typeface="Times New Roman" panose="02020603050405020304" pitchFamily="18" charset="0"/>
                <a:cs typeface="Times New Roman" panose="02020603050405020304" pitchFamily="18" charset="0"/>
              </a:rPr>
              <a:t>Selected applicant(s) will receive funding through a grant under this Announcement.</a:t>
            </a:r>
          </a:p>
        </p:txBody>
      </p:sp>
    </p:spTree>
    <p:extLst>
      <p:ext uri="{BB962C8B-B14F-4D97-AF65-F5344CB8AC3E}">
        <p14:creationId xmlns:p14="http://schemas.microsoft.com/office/powerpoint/2010/main" val="14036742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25582F7B-6CBA-9786-CC18-5AF3BEF34D93}"/>
              </a:ext>
            </a:extLst>
          </p:cNvPr>
          <p:cNvSpPr>
            <a:spLocks noGrp="1"/>
          </p:cNvSpPr>
          <p:nvPr>
            <p:ph type="title"/>
          </p:nvPr>
        </p:nvSpPr>
        <p:spPr>
          <a:xfrm>
            <a:off x="372084" y="685801"/>
            <a:ext cx="2057400" cy="5105400"/>
          </a:xfrm>
        </p:spPr>
        <p:txBody>
          <a:bodyPr vert="horz" lIns="91440" tIns="45720" rIns="91440" bIns="45720" rtlCol="0" anchor="ctr">
            <a:normAutofit/>
          </a:bodyPr>
          <a:lstStyle/>
          <a:p>
            <a:pPr algn="l"/>
            <a:r>
              <a:rPr lang="en-US" sz="2400" b="1" dirty="0">
                <a:solidFill>
                  <a:srgbClr val="FFFFFF"/>
                </a:solidFill>
                <a:latin typeface="Times New Roman" panose="02020603050405020304" pitchFamily="18" charset="0"/>
                <a:cs typeface="Times New Roman" panose="02020603050405020304" pitchFamily="18" charset="0"/>
              </a:rPr>
              <a:t>What are some additional tips for success?</a:t>
            </a: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09B466B7-EC0C-C5F6-6007-36C3BB349522}"/>
              </a:ext>
            </a:extLst>
          </p:cNvPr>
          <p:cNvSpPr>
            <a:spLocks noGrp="1"/>
          </p:cNvSpPr>
          <p:nvPr>
            <p:ph idx="1"/>
          </p:nvPr>
        </p:nvSpPr>
        <p:spPr>
          <a:xfrm>
            <a:off x="3837829" y="197963"/>
            <a:ext cx="4789439" cy="6542202"/>
          </a:xfrm>
        </p:spPr>
        <p:txBody>
          <a:bodyPr vert="horz" lIns="91440" tIns="45720" rIns="91440" bIns="45720" rtlCol="0" anchor="ctr">
            <a:noAutofit/>
          </a:bodyPr>
          <a:lstStyle/>
          <a:p>
            <a:pPr>
              <a:lnSpc>
                <a:spcPct val="90000"/>
              </a:lnSpc>
            </a:pPr>
            <a:r>
              <a:rPr lang="en-US" sz="2000" dirty="0">
                <a:latin typeface="Times New Roman" panose="02020603050405020304" pitchFamily="18" charset="0"/>
                <a:cs typeface="Times New Roman" panose="02020603050405020304" pitchFamily="18" charset="0"/>
              </a:rPr>
              <a:t>Submit a complete application; </a:t>
            </a:r>
          </a:p>
          <a:p>
            <a:pPr>
              <a:lnSpc>
                <a:spcPct val="90000"/>
              </a:lnSpc>
            </a:pPr>
            <a:r>
              <a:rPr lang="en-US" sz="2000" dirty="0">
                <a:latin typeface="Times New Roman" panose="02020603050405020304" pitchFamily="18" charset="0"/>
                <a:cs typeface="Times New Roman" panose="02020603050405020304" pitchFamily="18" charset="0"/>
              </a:rPr>
              <a:t>Submit all the required forms with the appropriate signatures;</a:t>
            </a:r>
          </a:p>
          <a:p>
            <a:pPr>
              <a:lnSpc>
                <a:spcPct val="90000"/>
              </a:lnSpc>
            </a:pPr>
            <a:r>
              <a:rPr lang="en-US" sz="2000" dirty="0">
                <a:latin typeface="Times New Roman" panose="02020603050405020304" pitchFamily="18" charset="0"/>
                <a:cs typeface="Times New Roman" panose="02020603050405020304" pitchFamily="18" charset="0"/>
              </a:rPr>
              <a:t>Submit your application before the official closing date of the BAA;</a:t>
            </a:r>
          </a:p>
          <a:p>
            <a:pPr>
              <a:lnSpc>
                <a:spcPct val="90000"/>
              </a:lnSpc>
            </a:pPr>
            <a:r>
              <a:rPr lang="en-US" sz="2000" dirty="0">
                <a:latin typeface="Times New Roman" panose="02020603050405020304" pitchFamily="18" charset="0"/>
                <a:cs typeface="Times New Roman" panose="02020603050405020304" pitchFamily="18" charset="0"/>
              </a:rPr>
              <a:t>Align the application with the program objectives and program priorities that are outlined in the BAA; </a:t>
            </a:r>
          </a:p>
          <a:p>
            <a:pPr>
              <a:lnSpc>
                <a:spcPct val="90000"/>
              </a:lnSpc>
            </a:pPr>
            <a:r>
              <a:rPr lang="en-US" sz="2000" dirty="0">
                <a:latin typeface="Times New Roman" panose="02020603050405020304" pitchFamily="18" charset="0"/>
                <a:cs typeface="Times New Roman" panose="02020603050405020304" pitchFamily="18" charset="0"/>
              </a:rPr>
              <a:t>Align the performance measures and goals as outlined in the BAA; </a:t>
            </a:r>
          </a:p>
          <a:p>
            <a:pPr>
              <a:lnSpc>
                <a:spcPct val="90000"/>
              </a:lnSpc>
            </a:pPr>
            <a:r>
              <a:rPr lang="en-US" sz="2000" dirty="0">
                <a:latin typeface="Times New Roman" panose="02020603050405020304" pitchFamily="18" charset="0"/>
                <a:cs typeface="Times New Roman" panose="02020603050405020304" pitchFamily="18" charset="0"/>
              </a:rPr>
              <a:t>Ensure that your organization’s SAM and </a:t>
            </a:r>
            <a:r>
              <a:rPr lang="en-US" sz="2000" dirty="0" err="1">
                <a:latin typeface="Times New Roman" panose="02020603050405020304" pitchFamily="18" charset="0"/>
                <a:cs typeface="Times New Roman" panose="02020603050405020304" pitchFamily="18" charset="0"/>
              </a:rPr>
              <a:t>Grants.Gov</a:t>
            </a:r>
            <a:r>
              <a:rPr lang="en-US" sz="2000" dirty="0">
                <a:latin typeface="Times New Roman" panose="02020603050405020304" pitchFamily="18" charset="0"/>
                <a:cs typeface="Times New Roman" panose="02020603050405020304" pitchFamily="18" charset="0"/>
              </a:rPr>
              <a:t> accounts are valid</a:t>
            </a:r>
            <a:endParaRPr lang="en-US" sz="1600" dirty="0">
              <a:latin typeface="Times New Roman" panose="02020603050405020304" pitchFamily="18" charset="0"/>
              <a:cs typeface="Times New Roman" panose="02020603050405020304" pitchFamily="18" charset="0"/>
            </a:endParaRPr>
          </a:p>
        </p:txBody>
      </p:sp>
      <p:pic>
        <p:nvPicPr>
          <p:cNvPr id="27" name="Picture 24">
            <a:extLst>
              <a:ext uri="{FF2B5EF4-FFF2-40B4-BE49-F238E27FC236}">
                <a16:creationId xmlns:a16="http://schemas.microsoft.com/office/drawing/2014/main" id="{06BB8806-824E-08A6-1B38-608E9833C864}"/>
              </a:ext>
            </a:extLst>
          </p:cNvPr>
          <p:cNvPicPr>
            <a:picLocks noChangeAspect="1"/>
          </p:cNvPicPr>
          <p:nvPr/>
        </p:nvPicPr>
        <p:blipFill>
          <a:blip r:embed="rId3"/>
          <a:stretch>
            <a:fillRect/>
          </a:stretch>
        </p:blipFill>
        <p:spPr>
          <a:xfrm>
            <a:off x="66537" y="67031"/>
            <a:ext cx="1583799" cy="1421557"/>
          </a:xfrm>
          <a:prstGeom prst="rect">
            <a:avLst/>
          </a:prstGeom>
        </p:spPr>
      </p:pic>
    </p:spTree>
    <p:extLst>
      <p:ext uri="{BB962C8B-B14F-4D97-AF65-F5344CB8AC3E}">
        <p14:creationId xmlns:p14="http://schemas.microsoft.com/office/powerpoint/2010/main" val="2754043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075" y="459368"/>
            <a:ext cx="6468215" cy="974786"/>
          </a:xfrm>
        </p:spPr>
        <p:txBody>
          <a:bodyPr>
            <a:normAutofit/>
          </a:bodyPr>
          <a:lstStyle/>
          <a:p>
            <a:r>
              <a:rPr lang="en-US" sz="2800" b="1">
                <a:solidFill>
                  <a:schemeClr val="bg1"/>
                </a:solidFill>
                <a:latin typeface="Times New Roman"/>
                <a:ea typeface="Verdana"/>
                <a:cs typeface="Times New Roman"/>
              </a:rPr>
              <a:t>Overview</a:t>
            </a:r>
            <a:endParaRPr lang="en-US" sz="2800">
              <a:solidFill>
                <a:schemeClr val="bg1"/>
              </a:solidFill>
              <a:latin typeface="Times New Roman"/>
              <a:ea typeface="Verdana"/>
              <a:cs typeface="Times New Roman"/>
            </a:endParaRPr>
          </a:p>
        </p:txBody>
      </p:sp>
      <p:sp>
        <p:nvSpPr>
          <p:cNvPr id="2" name="Content Placeholder 1"/>
          <p:cNvSpPr>
            <a:spLocks noGrp="1"/>
          </p:cNvSpPr>
          <p:nvPr>
            <p:ph idx="1"/>
          </p:nvPr>
        </p:nvSpPr>
        <p:spPr>
          <a:xfrm>
            <a:off x="527078" y="1446796"/>
            <a:ext cx="5715571" cy="4954003"/>
          </a:xfrm>
        </p:spPr>
        <p:txBody>
          <a:bodyPr>
            <a:normAutofit/>
          </a:bodyPr>
          <a:lstStyle/>
          <a:p>
            <a:pPr>
              <a:spcBef>
                <a:spcPts val="0"/>
              </a:spcBef>
              <a:buFont typeface="Wingdings" panose="05000000000000000000" pitchFamily="2" charset="2"/>
              <a:buChar char="§"/>
            </a:pPr>
            <a:r>
              <a:rPr lang="en-US" sz="2000" dirty="0">
                <a:latin typeface="Times New Roman"/>
                <a:cs typeface="Times New Roman"/>
              </a:rPr>
              <a:t>Important Dates &amp; Reminders</a:t>
            </a:r>
            <a:endParaRPr lang="en-US" sz="20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
            </a:pPr>
            <a:r>
              <a:rPr lang="en-US" sz="2000" dirty="0">
                <a:latin typeface="Times New Roman"/>
                <a:cs typeface="Times New Roman"/>
              </a:rPr>
              <a:t>MBDA Strategic Alignment &amp; Program Priorities</a:t>
            </a:r>
          </a:p>
          <a:p>
            <a:pPr>
              <a:spcBef>
                <a:spcPts val="0"/>
              </a:spcBef>
              <a:buFont typeface="Wingdings" panose="05000000000000000000" pitchFamily="2" charset="2"/>
              <a:buChar char="§"/>
            </a:pPr>
            <a:r>
              <a:rPr lang="en-US" sz="2000" dirty="0">
                <a:latin typeface="Times New Roman"/>
                <a:cs typeface="Times New Roman"/>
              </a:rPr>
              <a:t>Budget Pitfalls &amp; Examples</a:t>
            </a:r>
          </a:p>
          <a:p>
            <a:pPr lvl="1">
              <a:spcBef>
                <a:spcPts val="0"/>
              </a:spcBef>
              <a:buFont typeface="Arial" panose="020B0604020202020204" pitchFamily="34" charset="0"/>
              <a:buChar char="•"/>
            </a:pPr>
            <a:r>
              <a:rPr lang="en-US" sz="1600" dirty="0">
                <a:latin typeface="Times New Roman"/>
                <a:cs typeface="Times New Roman"/>
              </a:rPr>
              <a:t>Budget Pitfalls &amp; Common Mistakes</a:t>
            </a:r>
          </a:p>
          <a:p>
            <a:pPr lvl="1">
              <a:spcBef>
                <a:spcPts val="0"/>
              </a:spcBef>
              <a:buFont typeface="Arial" panose="020B0604020202020204" pitchFamily="34" charset="0"/>
              <a:buChar char="•"/>
            </a:pPr>
            <a:r>
              <a:rPr lang="en-US" sz="1600" dirty="0">
                <a:latin typeface="Times New Roman"/>
                <a:cs typeface="Times New Roman"/>
              </a:rPr>
              <a:t>Standard Application Forms &amp; Samples</a:t>
            </a:r>
          </a:p>
          <a:p>
            <a:pPr>
              <a:spcBef>
                <a:spcPts val="0"/>
              </a:spcBef>
              <a:buFont typeface="Wingdings" panose="05000000000000000000" pitchFamily="2" charset="2"/>
              <a:buChar char="§"/>
            </a:pPr>
            <a:r>
              <a:rPr lang="en-US" sz="2000" dirty="0">
                <a:latin typeface="Times New Roman"/>
                <a:cs typeface="Times New Roman"/>
              </a:rPr>
              <a:t>Measuring Success</a:t>
            </a:r>
          </a:p>
          <a:p>
            <a:pPr lvl="1">
              <a:spcBef>
                <a:spcPts val="0"/>
              </a:spcBef>
              <a:spcAft>
                <a:spcPts val="0"/>
              </a:spcAft>
              <a:buFont typeface="Arial" panose="05000000000000000000" pitchFamily="2" charset="2"/>
              <a:buChar char="•"/>
            </a:pPr>
            <a:r>
              <a:rPr lang="en-US" sz="1600" dirty="0">
                <a:latin typeface="Times New Roman"/>
                <a:cs typeface="Times New Roman"/>
              </a:rPr>
              <a:t>Performance Measures Defined</a:t>
            </a:r>
          </a:p>
          <a:p>
            <a:pPr lvl="1">
              <a:spcBef>
                <a:spcPts val="0"/>
              </a:spcBef>
              <a:spcAft>
                <a:spcPts val="0"/>
              </a:spcAft>
              <a:buFont typeface="Arial" panose="05000000000000000000" pitchFamily="2" charset="2"/>
              <a:buChar char="•"/>
            </a:pPr>
            <a:r>
              <a:rPr lang="en-US" sz="1600" dirty="0">
                <a:latin typeface="Times New Roman"/>
                <a:cs typeface="Times New Roman"/>
              </a:rPr>
              <a:t>Goal setting</a:t>
            </a:r>
          </a:p>
          <a:p>
            <a:pPr lvl="1">
              <a:spcBef>
                <a:spcPts val="0"/>
              </a:spcBef>
              <a:spcAft>
                <a:spcPts val="0"/>
              </a:spcAft>
              <a:buFont typeface="Arial" panose="05000000000000000000" pitchFamily="2" charset="2"/>
              <a:buChar char="•"/>
            </a:pPr>
            <a:r>
              <a:rPr lang="en-US" sz="1600" dirty="0">
                <a:latin typeface="Times New Roman"/>
                <a:cs typeface="Times New Roman"/>
              </a:rPr>
              <a:t>Goal breakdown</a:t>
            </a:r>
          </a:p>
          <a:p>
            <a:pPr>
              <a:spcBef>
                <a:spcPts val="0"/>
              </a:spcBef>
              <a:buFont typeface="Wingdings" panose="05000000000000000000" pitchFamily="2" charset="2"/>
              <a:buChar char="§"/>
            </a:pPr>
            <a:r>
              <a:rPr lang="en-US" sz="2000" dirty="0">
                <a:latin typeface="Times New Roman"/>
                <a:cs typeface="Times New Roman"/>
              </a:rPr>
              <a:t>Additional Success Tips</a:t>
            </a:r>
          </a:p>
          <a:p>
            <a:pPr>
              <a:spcBef>
                <a:spcPts val="0"/>
              </a:spcBef>
              <a:buFont typeface="Wingdings" panose="05000000000000000000" pitchFamily="2" charset="2"/>
              <a:buChar char="§"/>
            </a:pPr>
            <a:r>
              <a:rPr lang="en-US" sz="2000" dirty="0">
                <a:latin typeface="Times New Roman"/>
                <a:cs typeface="Times New Roman"/>
              </a:rPr>
              <a:t>Q&amp;A</a:t>
            </a:r>
          </a:p>
          <a:p>
            <a:pPr>
              <a:spcBef>
                <a:spcPts val="0"/>
              </a:spcBef>
              <a:buClr>
                <a:srgbClr val="1287C3"/>
              </a:buClr>
              <a:buFont typeface="Wingdings" panose="05000000000000000000" pitchFamily="2" charset="2"/>
              <a:buChar char="§"/>
            </a:pPr>
            <a:r>
              <a:rPr lang="en-US" sz="2000" dirty="0">
                <a:latin typeface="Times New Roman"/>
                <a:cs typeface="Times New Roman"/>
              </a:rPr>
              <a:t>Agency Contact</a:t>
            </a:r>
          </a:p>
          <a:p>
            <a:pPr>
              <a:spcBef>
                <a:spcPts val="0"/>
              </a:spcBef>
              <a:buClr>
                <a:srgbClr val="1287C3"/>
              </a:buClr>
              <a:buFont typeface="Wingdings" panose="05000000000000000000" pitchFamily="2" charset="2"/>
              <a:buChar char="§"/>
            </a:pPr>
            <a:r>
              <a:rPr lang="en-US" sz="2000" dirty="0">
                <a:latin typeface="Times New Roman"/>
                <a:cs typeface="Times New Roman"/>
              </a:rPr>
              <a:t>Thank You </a:t>
            </a:r>
            <a:endParaRPr lang="en-US" sz="2000" dirty="0">
              <a:latin typeface="Times New Roman" panose="02020603050405020304" pitchFamily="18" charset="0"/>
              <a:cs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A6EF1068-6F64-4D09-B86C-0FCD67B89159}"/>
              </a:ext>
            </a:extLst>
          </p:cNvPr>
          <p:cNvPicPr>
            <a:picLocks noChangeAspect="1"/>
          </p:cNvPicPr>
          <p:nvPr/>
        </p:nvPicPr>
        <p:blipFill>
          <a:blip r:embed="rId2">
            <a:alphaModFix amt="49000"/>
            <a:extLst>
              <a:ext uri="{837473B0-CC2E-450A-ABE3-18F120FF3D39}">
                <a1611:picAttrSrcUrl xmlns:a1611="http://schemas.microsoft.com/office/drawing/2016/11/main" r:id="rId3"/>
              </a:ext>
            </a:extLst>
          </a:blip>
          <a:stretch>
            <a:fillRect/>
          </a:stretch>
        </p:blipFill>
        <p:spPr>
          <a:xfrm>
            <a:off x="5501706" y="2817121"/>
            <a:ext cx="3103849" cy="3473732"/>
          </a:xfrm>
          <a:prstGeom prst="rect">
            <a:avLst/>
          </a:prstGeom>
        </p:spPr>
      </p:pic>
    </p:spTree>
    <p:extLst>
      <p:ext uri="{BB962C8B-B14F-4D97-AF65-F5344CB8AC3E}">
        <p14:creationId xmlns:p14="http://schemas.microsoft.com/office/powerpoint/2010/main" val="245308650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4070" y="427876"/>
            <a:ext cx="6453838" cy="1046673"/>
          </a:xfrm>
        </p:spPr>
        <p:txBody>
          <a:bodyPr>
            <a:normAutofit/>
          </a:bodyPr>
          <a:lstStyle/>
          <a:p>
            <a:r>
              <a:rPr lang="en-US" sz="2800" b="1">
                <a:solidFill>
                  <a:schemeClr val="bg1"/>
                </a:solidFill>
                <a:latin typeface="Times New Roman" panose="02020603050405020304" pitchFamily="18" charset="0"/>
                <a:ea typeface="Verdana" pitchFamily="34" charset="0"/>
                <a:cs typeface="Times New Roman" panose="02020603050405020304" pitchFamily="18" charset="0"/>
              </a:rPr>
              <a:t>   Important Dates &amp; Reminders  </a:t>
            </a:r>
          </a:p>
        </p:txBody>
      </p:sp>
      <p:sp>
        <p:nvSpPr>
          <p:cNvPr id="2" name="Content Placeholder 1"/>
          <p:cNvSpPr>
            <a:spLocks noGrp="1"/>
          </p:cNvSpPr>
          <p:nvPr>
            <p:ph idx="1"/>
          </p:nvPr>
        </p:nvSpPr>
        <p:spPr>
          <a:xfrm>
            <a:off x="719666" y="1628755"/>
            <a:ext cx="6827649" cy="4167134"/>
          </a:xfrm>
        </p:spPr>
        <p:txBody>
          <a:bodyPr vert="horz" lIns="91440" tIns="45720" rIns="91440" bIns="45720" rtlCol="0" anchor="ctr">
            <a:normAutofit/>
          </a:bodyPr>
          <a:lstStyle/>
          <a:p>
            <a:pPr>
              <a:buFont typeface="Wingdings" panose="05000000000000000000" pitchFamily="2" charset="2"/>
              <a:buChar char="§"/>
            </a:pPr>
            <a:r>
              <a:rPr lang="en-US" sz="2000" dirty="0">
                <a:latin typeface="Times New Roman"/>
                <a:cs typeface="Times New Roman"/>
              </a:rPr>
              <a:t>CFDA #11.802, Minority Colleges and Universities  </a:t>
            </a:r>
            <a:endParaRPr lang="en-US" sz="2000" dirty="0"/>
          </a:p>
          <a:p>
            <a:pPr>
              <a:buFont typeface="Wingdings" panose="05000000000000000000" pitchFamily="2" charset="2"/>
              <a:buChar char="§"/>
            </a:pPr>
            <a:r>
              <a:rPr lang="en-US" sz="2000" dirty="0">
                <a:latin typeface="Times New Roman"/>
                <a:cs typeface="Times New Roman"/>
              </a:rPr>
              <a:t>Competition Deadline </a:t>
            </a:r>
            <a:r>
              <a:rPr lang="en-US" sz="2000" b="1" dirty="0">
                <a:solidFill>
                  <a:srgbClr val="FF0000"/>
                </a:solidFill>
                <a:latin typeface="Times New Roman"/>
                <a:cs typeface="Times New Roman"/>
              </a:rPr>
              <a:t>[EXTENDED]</a:t>
            </a:r>
            <a:endParaRPr lang="en-US" sz="2000" b="1" dirty="0">
              <a:solidFill>
                <a:srgbClr val="FF0000"/>
              </a:solidFill>
              <a:latin typeface="Times New Roman" panose="02020603050405020304" pitchFamily="18" charset="0"/>
              <a:cs typeface="Times New Roman" panose="02020603050405020304" pitchFamily="18" charset="0"/>
            </a:endParaRPr>
          </a:p>
          <a:p>
            <a:pPr lvl="1"/>
            <a:r>
              <a:rPr lang="en-US" sz="1800" b="1" dirty="0">
                <a:latin typeface="Times New Roman"/>
                <a:cs typeface="Times New Roman"/>
              </a:rPr>
              <a:t>June 3rd, 2022 at 11:59 P.M., E.S.T.  </a:t>
            </a:r>
            <a:endParaRPr lang="en-US" sz="18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a:latin typeface="Times New Roman"/>
                <a:cs typeface="Times New Roman"/>
              </a:rPr>
              <a:t>Electronic applications only </a:t>
            </a: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a:latin typeface="Times New Roman"/>
                <a:cs typeface="Times New Roman"/>
              </a:rPr>
              <a:t>Anticipated Award Start Date:  </a:t>
            </a:r>
            <a:endParaRPr lang="en-US" sz="20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1800" b="1" dirty="0">
                <a:latin typeface="Times New Roman"/>
                <a:cs typeface="Times New Roman"/>
              </a:rPr>
              <a:t>October 1, 2022</a:t>
            </a:r>
            <a:endParaRPr lang="en-US" sz="1800" b="1" dirty="0">
              <a:latin typeface="Times New Roman" panose="02020603050405020304" pitchFamily="18" charset="0"/>
              <a:cs typeface="Times New Roman" panose="02020603050405020304" pitchFamily="18" charset="0"/>
            </a:endParaRPr>
          </a:p>
        </p:txBody>
      </p:sp>
      <p:pic>
        <p:nvPicPr>
          <p:cNvPr id="1026" name="Picture 2" descr="DEADLINE EXTENDED red Rubber Stamp over a white background Stock Photo -  Alamy">
            <a:extLst>
              <a:ext uri="{FF2B5EF4-FFF2-40B4-BE49-F238E27FC236}">
                <a16:creationId xmlns:a16="http://schemas.microsoft.com/office/drawing/2014/main" id="{07FFD5DE-9C98-EB70-29CE-4BF36E5324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767" b="23751"/>
          <a:stretch/>
        </p:blipFill>
        <p:spPr bwMode="auto">
          <a:xfrm>
            <a:off x="4572000" y="3871318"/>
            <a:ext cx="4033066" cy="1924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1472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CCEFC15-958F-2278-1226-904F3A191494}"/>
              </a:ext>
            </a:extLst>
          </p:cNvPr>
          <p:cNvSpPr txBox="1">
            <a:spLocks/>
          </p:cNvSpPr>
          <p:nvPr/>
        </p:nvSpPr>
        <p:spPr>
          <a:xfrm>
            <a:off x="424070" y="427876"/>
            <a:ext cx="6453838" cy="104667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solidFill>
                  <a:schemeClr val="bg1"/>
                </a:solidFill>
                <a:latin typeface="Times New Roman"/>
                <a:ea typeface="Verdana"/>
                <a:cs typeface="Times New Roman"/>
              </a:rPr>
              <a:t>  MBDA Strategic Alignment </a:t>
            </a:r>
            <a:endParaRPr lang="en-US" sz="2800" b="1" dirty="0">
              <a:solidFill>
                <a:schemeClr val="bg1"/>
              </a:solidFill>
              <a:latin typeface="Times New Roman" panose="02020603050405020304" pitchFamily="18" charset="0"/>
              <a:ea typeface="Verdana" pitchFamily="34" charset="0"/>
              <a:cs typeface="Times New Roman" panose="02020603050405020304" pitchFamily="18" charset="0"/>
            </a:endParaRPr>
          </a:p>
          <a:p>
            <a:r>
              <a:rPr lang="en-US" sz="2800" b="1" dirty="0">
                <a:solidFill>
                  <a:schemeClr val="bg1"/>
                </a:solidFill>
                <a:latin typeface="Times New Roman"/>
                <a:ea typeface="Verdana"/>
                <a:cs typeface="Times New Roman"/>
              </a:rPr>
              <a:t>&amp; Program Priorities</a:t>
            </a:r>
            <a:endParaRPr lang="en-US" sz="2800" b="1" dirty="0">
              <a:solidFill>
                <a:schemeClr val="bg1"/>
              </a:solidFill>
              <a:latin typeface="Times New Roman" panose="02020603050405020304" pitchFamily="18" charset="0"/>
              <a:ea typeface="Verdana" pitchFamily="34" charset="0"/>
              <a:cs typeface="Times New Roman" panose="02020603050405020304" pitchFamily="18" charset="0"/>
            </a:endParaRPr>
          </a:p>
        </p:txBody>
      </p:sp>
      <p:sp>
        <p:nvSpPr>
          <p:cNvPr id="4100" name="Rectangle 3"/>
          <p:cNvSpPr>
            <a:spLocks noGrp="1" noChangeArrowheads="1"/>
          </p:cNvSpPr>
          <p:nvPr>
            <p:ph idx="1"/>
          </p:nvPr>
        </p:nvSpPr>
        <p:spPr>
          <a:xfrm>
            <a:off x="4904042" y="4779793"/>
            <a:ext cx="2346804" cy="788451"/>
          </a:xfrm>
        </p:spPr>
        <p:txBody>
          <a:bodyPr anchor="ctr">
            <a:normAutofit fontScale="92500" lnSpcReduction="10000"/>
          </a:bodyPr>
          <a:lstStyle/>
          <a:p>
            <a:pPr marL="0" indent="0" algn="ctr" eaLnBrk="1" hangingPunct="1">
              <a:lnSpc>
                <a:spcPct val="80000"/>
              </a:lnSpc>
              <a:spcBef>
                <a:spcPts val="0"/>
              </a:spcBef>
              <a:spcAft>
                <a:spcPts val="0"/>
              </a:spcAft>
              <a:buFont typeface="Utsaah" pitchFamily="34" charset="0"/>
              <a:buNone/>
              <a:defRPr/>
            </a:pPr>
            <a:r>
              <a:rPr lang="en-US" sz="1800" b="1" cap="small">
                <a:solidFill>
                  <a:schemeClr val="accent1"/>
                </a:solidFill>
                <a:latin typeface="Times New Roman"/>
                <a:cs typeface="Times New Roman"/>
              </a:rPr>
              <a:t>Strategy</a:t>
            </a:r>
          </a:p>
          <a:p>
            <a:pPr marL="0" indent="0" algn="ctr" eaLnBrk="1" hangingPunct="1">
              <a:lnSpc>
                <a:spcPct val="80000"/>
              </a:lnSpc>
              <a:spcBef>
                <a:spcPts val="0"/>
              </a:spcBef>
              <a:spcAft>
                <a:spcPts val="0"/>
              </a:spcAft>
              <a:buNone/>
              <a:defRPr/>
            </a:pPr>
            <a:r>
              <a:rPr lang="en-US" sz="1600">
                <a:latin typeface="Times New Roman"/>
                <a:cs typeface="Times New Roman"/>
              </a:rPr>
              <a:t>To increase the number of MBEs and their gross revenues</a:t>
            </a:r>
          </a:p>
          <a:p>
            <a:pPr marL="0" indent="0" algn="ctr" eaLnBrk="1" hangingPunct="1">
              <a:lnSpc>
                <a:spcPct val="80000"/>
              </a:lnSpc>
              <a:spcBef>
                <a:spcPts val="0"/>
              </a:spcBef>
              <a:spcAft>
                <a:spcPts val="0"/>
              </a:spcAft>
              <a:buFont typeface="Utsaah" pitchFamily="34" charset="0"/>
              <a:buNone/>
              <a:defRPr/>
            </a:pPr>
            <a:endParaRPr lang="en-US" sz="1600" b="1" cap="small">
              <a:solidFill>
                <a:schemeClr val="accent1"/>
              </a:solidFill>
              <a:latin typeface="Verdana" pitchFamily="34" charset="0"/>
              <a:ea typeface="Verdana"/>
              <a:cs typeface="Verdana" pitchFamily="34" charset="0"/>
            </a:endParaRPr>
          </a:p>
          <a:p>
            <a:pPr marL="0" indent="0" algn="ctr" eaLnBrk="1" hangingPunct="1">
              <a:lnSpc>
                <a:spcPct val="80000"/>
              </a:lnSpc>
              <a:spcBef>
                <a:spcPts val="0"/>
              </a:spcBef>
              <a:spcAft>
                <a:spcPts val="0"/>
              </a:spcAft>
              <a:buFont typeface="Utsaah" pitchFamily="34" charset="0"/>
              <a:buNone/>
              <a:defRPr/>
            </a:pPr>
            <a:endParaRPr lang="en-US" sz="1600" b="1" cap="small">
              <a:solidFill>
                <a:schemeClr val="accent1"/>
              </a:solidFill>
              <a:latin typeface="Verdana" pitchFamily="34" charset="0"/>
              <a:ea typeface="Verdana"/>
              <a:cs typeface="Verdana" pitchFamily="34" charset="0"/>
            </a:endParaRPr>
          </a:p>
        </p:txBody>
      </p:sp>
      <p:sp>
        <p:nvSpPr>
          <p:cNvPr id="9" name="TextBox 8"/>
          <p:cNvSpPr txBox="1"/>
          <p:nvPr/>
        </p:nvSpPr>
        <p:spPr>
          <a:xfrm>
            <a:off x="665817" y="1712885"/>
            <a:ext cx="2405062" cy="1061829"/>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a:ln>
                  <a:noFill/>
                </a:ln>
                <a:solidFill>
                  <a:srgbClr val="4F81BD"/>
                </a:solidFill>
                <a:effectLst/>
                <a:uLnTx/>
                <a:uFillTx/>
                <a:latin typeface="Times New Roman"/>
                <a:ea typeface="Verdana"/>
                <a:cs typeface="Times New Roman"/>
              </a:rPr>
              <a:t>Vision</a:t>
            </a:r>
          </a:p>
          <a:p>
            <a:pPr marL="0" marR="0" lvl="0" indent="0" algn="ctr" defTabSz="457200" rtl="0" eaLnBrk="1" fontAlgn="auto"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Times New Roman"/>
                <a:ea typeface="Verdana"/>
                <a:cs typeface="Times New Roman"/>
              </a:rPr>
              <a:t>MBDA is the champion for minority business enterprises</a:t>
            </a:r>
            <a:endParaRPr lang="en-US" sz="1600" b="0" i="0" u="none" strike="noStrike" kern="1200" cap="none" spc="0" normalizeH="0" baseline="0" noProof="0">
              <a:ln>
                <a:noFill/>
              </a:ln>
              <a:effectLst/>
              <a:uLnTx/>
              <a:uFillTx/>
              <a:latin typeface="Times New Roman"/>
              <a:ea typeface="Verdana"/>
              <a:cs typeface="Times New Roman"/>
            </a:endParaRPr>
          </a:p>
        </p:txBody>
      </p:sp>
      <p:sp>
        <p:nvSpPr>
          <p:cNvPr id="16" name="TextBox 15"/>
          <p:cNvSpPr txBox="1"/>
          <p:nvPr/>
        </p:nvSpPr>
        <p:spPr>
          <a:xfrm>
            <a:off x="2285595" y="3145343"/>
            <a:ext cx="2405063" cy="1292662"/>
          </a:xfrm>
          <a:prstGeom prst="rect">
            <a:avLst/>
          </a:prstGeom>
          <a:noFill/>
        </p:spPr>
        <p:txBody>
          <a:bodyPr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a:ln>
                  <a:noFill/>
                </a:ln>
                <a:solidFill>
                  <a:srgbClr val="4F81BD"/>
                </a:solidFill>
                <a:effectLst/>
                <a:uLnTx/>
                <a:uFillTx/>
                <a:latin typeface="Times New Roman"/>
                <a:ea typeface="Verdana"/>
                <a:cs typeface="Times New Roman"/>
              </a:rPr>
              <a:t>Mission</a:t>
            </a:r>
          </a:p>
          <a:p>
            <a:pPr algn="ctr">
              <a:lnSpc>
                <a:spcPts val="1800"/>
              </a:lnSpc>
              <a:defRPr/>
            </a:pPr>
            <a:r>
              <a:rPr kumimoji="0" lang="en-US" sz="1600" b="0" i="0" u="none" strike="noStrike" kern="1200" cap="none" spc="0" normalizeH="0" baseline="0" noProof="0">
                <a:ln>
                  <a:noFill/>
                </a:ln>
                <a:effectLst/>
                <a:uLnTx/>
                <a:uFillTx/>
                <a:latin typeface="Times New Roman"/>
                <a:ea typeface="Verdana"/>
                <a:cs typeface="Times New Roman"/>
              </a:rPr>
              <a:t>To promote the growth of 11 million minority</a:t>
            </a:r>
            <a:r>
              <a:rPr lang="en-US" sz="1600">
                <a:latin typeface="Times New Roman"/>
                <a:ea typeface="Verdana"/>
                <a:cs typeface="Times New Roman"/>
              </a:rPr>
              <a:t> </a:t>
            </a:r>
            <a:r>
              <a:rPr kumimoji="0" lang="en-US" sz="1600" b="0" i="0" u="none" strike="noStrike" kern="1200" cap="none" spc="0" normalizeH="0" baseline="0" noProof="0">
                <a:ln>
                  <a:noFill/>
                </a:ln>
                <a:effectLst/>
                <a:uLnTx/>
                <a:uFillTx/>
                <a:latin typeface="Times New Roman"/>
                <a:ea typeface="Verdana"/>
                <a:cs typeface="Times New Roman"/>
              </a:rPr>
              <a:t> business enterprises</a:t>
            </a:r>
            <a:endParaRPr lang="en-US" sz="1600" b="0" i="0" u="none" strike="noStrike" kern="1200" cap="none" spc="0" normalizeH="0" baseline="0" noProof="0">
              <a:ln>
                <a:noFill/>
              </a:ln>
              <a:effectLst/>
              <a:uLnTx/>
              <a:uFillTx/>
              <a:latin typeface="Times New Roman"/>
              <a:ea typeface="Verdana"/>
              <a:cs typeface="Times New Roman"/>
            </a:endParaRPr>
          </a:p>
        </p:txBody>
      </p:sp>
      <p:pic>
        <p:nvPicPr>
          <p:cNvPr id="14341" name="Picture 14" descr="doc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57" y="4779793"/>
            <a:ext cx="1671638"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toy&#10;&#10;Description automatically generated">
            <a:extLst>
              <a:ext uri="{FF2B5EF4-FFF2-40B4-BE49-F238E27FC236}">
                <a16:creationId xmlns:a16="http://schemas.microsoft.com/office/drawing/2014/main" id="{2522DB62-FDB4-4F53-8F44-1DCCEDAB0DB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070879" y="1500133"/>
            <a:ext cx="1247775" cy="1576388"/>
          </a:xfrm>
          <a:prstGeom prst="rect">
            <a:avLst/>
          </a:prstGeom>
        </p:spPr>
      </p:pic>
      <p:pic>
        <p:nvPicPr>
          <p:cNvPr id="6" name="Picture 5" descr="Logo&#10;&#10;Description automatically generated">
            <a:extLst>
              <a:ext uri="{FF2B5EF4-FFF2-40B4-BE49-F238E27FC236}">
                <a16:creationId xmlns:a16="http://schemas.microsoft.com/office/drawing/2014/main" id="{826182D8-3084-4A06-B700-CEA5BAC93BC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363158" y="2808887"/>
            <a:ext cx="1714286" cy="1714286"/>
          </a:xfrm>
          <a:prstGeom prst="rect">
            <a:avLst/>
          </a:prstGeom>
        </p:spPr>
      </p:pic>
      <p:pic>
        <p:nvPicPr>
          <p:cNvPr id="11" name="Picture 10" descr="A green sign with white lettering&#10;&#10;Description automatically generated with low confidence">
            <a:extLst>
              <a:ext uri="{FF2B5EF4-FFF2-40B4-BE49-F238E27FC236}">
                <a16:creationId xmlns:a16="http://schemas.microsoft.com/office/drawing/2014/main" id="{69F6A4CB-401C-45A9-A493-BCC48360C6EA}"/>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858405" y="5229164"/>
            <a:ext cx="1671638" cy="1114425"/>
          </a:xfrm>
          <a:prstGeom prst="rect">
            <a:avLst/>
          </a:prstGeom>
        </p:spPr>
      </p:pic>
    </p:spTree>
    <p:extLst>
      <p:ext uri="{BB962C8B-B14F-4D97-AF65-F5344CB8AC3E}">
        <p14:creationId xmlns:p14="http://schemas.microsoft.com/office/powerpoint/2010/main" val="1016617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E74F9429-8110-1C58-F8C4-4708B969D545}"/>
              </a:ext>
            </a:extLst>
          </p:cNvPr>
          <p:cNvSpPr>
            <a:spLocks noGrp="1"/>
          </p:cNvSpPr>
          <p:nvPr>
            <p:ph type="title"/>
          </p:nvPr>
        </p:nvSpPr>
        <p:spPr>
          <a:xfrm>
            <a:off x="372084" y="685801"/>
            <a:ext cx="2057400" cy="5105400"/>
          </a:xfrm>
        </p:spPr>
        <p:txBody>
          <a:bodyPr vert="horz" lIns="91440" tIns="45720" rIns="91440" bIns="45720" rtlCol="0" anchor="ctr">
            <a:normAutofit/>
          </a:bodyPr>
          <a:lstStyle/>
          <a:p>
            <a:pPr algn="l"/>
            <a:r>
              <a:rPr lang="en-US" sz="2800" b="1" dirty="0">
                <a:solidFill>
                  <a:srgbClr val="FFFFFF"/>
                </a:solidFill>
                <a:latin typeface="Times New Roman" panose="02020603050405020304" pitchFamily="18" charset="0"/>
                <a:cs typeface="Times New Roman" panose="02020603050405020304" pitchFamily="18" charset="0"/>
              </a:rPr>
              <a:t>What are some of the Common Mistakes &amp; </a:t>
            </a:r>
            <a:br>
              <a:rPr lang="en-US" sz="2800" b="1" dirty="0">
                <a:solidFill>
                  <a:srgbClr val="FFFFFF"/>
                </a:solidFill>
                <a:latin typeface="Times New Roman" panose="02020603050405020304" pitchFamily="18" charset="0"/>
                <a:cs typeface="Times New Roman" panose="02020603050405020304" pitchFamily="18" charset="0"/>
              </a:rPr>
            </a:br>
            <a:r>
              <a:rPr lang="en-US" sz="2800" b="1" dirty="0">
                <a:solidFill>
                  <a:srgbClr val="FFFFFF"/>
                </a:solidFill>
                <a:latin typeface="Times New Roman" panose="02020603050405020304" pitchFamily="18" charset="0"/>
                <a:cs typeface="Times New Roman" panose="02020603050405020304" pitchFamily="18" charset="0"/>
              </a:rPr>
              <a:t>Budget Pitfalls?</a:t>
            </a: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F4F30EE5-F5A7-822B-3D4D-D0E152DD5D49}"/>
              </a:ext>
            </a:extLst>
          </p:cNvPr>
          <p:cNvSpPr>
            <a:spLocks noGrp="1"/>
          </p:cNvSpPr>
          <p:nvPr>
            <p:ph idx="1"/>
          </p:nvPr>
        </p:nvSpPr>
        <p:spPr>
          <a:xfrm>
            <a:off x="3837829" y="150829"/>
            <a:ext cx="4789439" cy="6570482"/>
          </a:xfrm>
        </p:spPr>
        <p:txBody>
          <a:bodyPr vert="horz" lIns="91440" tIns="45720" rIns="91440" bIns="45720" rtlCol="0" anchor="ctr">
            <a:normAutofit/>
          </a:bodyPr>
          <a:lstStyle/>
          <a:p>
            <a:r>
              <a:rPr lang="en-US" sz="2000" dirty="0">
                <a:latin typeface="Times New Roman" panose="02020603050405020304" pitchFamily="18" charset="0"/>
                <a:cs typeface="Times New Roman" panose="02020603050405020304" pitchFamily="18" charset="0"/>
              </a:rPr>
              <a:t>Missing Budget Year for the entire segment of the Award Cycle (i.e. 1-2 years. and the required SFs for each of those programmatic years)</a:t>
            </a:r>
          </a:p>
          <a:p>
            <a:r>
              <a:rPr lang="en-US" sz="2000" dirty="0">
                <a:latin typeface="Times New Roman" panose="02020603050405020304" pitchFamily="18" charset="0"/>
                <a:cs typeface="Times New Roman" panose="02020603050405020304" pitchFamily="18" charset="0"/>
              </a:rPr>
              <a:t>Transposing Numbers</a:t>
            </a:r>
          </a:p>
          <a:p>
            <a:r>
              <a:rPr lang="en-US" sz="2000" dirty="0">
                <a:latin typeface="Times New Roman" panose="02020603050405020304" pitchFamily="18" charset="0"/>
                <a:cs typeface="Times New Roman" panose="02020603050405020304" pitchFamily="18" charset="0"/>
              </a:rPr>
              <a:t>Alignment of SF 424, 424A, &amp; Budget Narrative</a:t>
            </a:r>
          </a:p>
          <a:p>
            <a:r>
              <a:rPr lang="en-US" sz="2000" dirty="0">
                <a:latin typeface="Times New Roman" panose="02020603050405020304" pitchFamily="18" charset="0"/>
                <a:cs typeface="Times New Roman" panose="02020603050405020304" pitchFamily="18" charset="0"/>
              </a:rPr>
              <a:t>If proposing more than estimated award amount, recognize that the agency has limited funding</a:t>
            </a:r>
          </a:p>
          <a:p>
            <a:r>
              <a:rPr lang="en-US" sz="2000" dirty="0">
                <a:latin typeface="Times New Roman" panose="02020603050405020304" pitchFamily="18" charset="0"/>
                <a:cs typeface="Times New Roman" panose="02020603050405020304" pitchFamily="18" charset="0"/>
              </a:rPr>
              <a:t>Completion of Standard Forms (SF) and Budget Narrative for 2 Years; SF-LLL, and Signed Commerce Department CD-511</a:t>
            </a:r>
          </a:p>
          <a:p>
            <a:r>
              <a:rPr lang="en-US" sz="2000" b="1" i="1" dirty="0">
                <a:latin typeface="Times New Roman" panose="02020603050405020304" pitchFamily="18" charset="0"/>
                <a:cs typeface="Times New Roman" panose="02020603050405020304" pitchFamily="18" charset="0"/>
              </a:rPr>
              <a:t>Register in the SAM, BEFORE submitting an application (Please DO NOT WAIT until the last minute) – This critical action can take at least two weeks to process</a:t>
            </a:r>
            <a:endParaRPr lang="en-US" sz="2000" dirty="0">
              <a:latin typeface="Times New Roman" panose="02020603050405020304" pitchFamily="18" charset="0"/>
              <a:cs typeface="Times New Roman" panose="02020603050405020304" pitchFamily="18" charset="0"/>
            </a:endParaRPr>
          </a:p>
        </p:txBody>
      </p:sp>
      <p:pic>
        <p:nvPicPr>
          <p:cNvPr id="27" name="Picture 24">
            <a:extLst>
              <a:ext uri="{FF2B5EF4-FFF2-40B4-BE49-F238E27FC236}">
                <a16:creationId xmlns:a16="http://schemas.microsoft.com/office/drawing/2014/main" id="{E7AE6B5A-898A-31B1-F51D-E84539B6F828}"/>
              </a:ext>
            </a:extLst>
          </p:cNvPr>
          <p:cNvPicPr>
            <a:picLocks noChangeAspect="1"/>
          </p:cNvPicPr>
          <p:nvPr/>
        </p:nvPicPr>
        <p:blipFill>
          <a:blip r:embed="rId3"/>
          <a:stretch>
            <a:fillRect/>
          </a:stretch>
        </p:blipFill>
        <p:spPr>
          <a:xfrm>
            <a:off x="66537" y="99115"/>
            <a:ext cx="1583799" cy="1421557"/>
          </a:xfrm>
          <a:prstGeom prst="rect">
            <a:avLst/>
          </a:prstGeom>
        </p:spPr>
      </p:pic>
    </p:spTree>
    <p:extLst>
      <p:ext uri="{BB962C8B-B14F-4D97-AF65-F5344CB8AC3E}">
        <p14:creationId xmlns:p14="http://schemas.microsoft.com/office/powerpoint/2010/main" val="3458816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85E03E49-FDE4-6AC0-452B-F8B4BE9D0B8F}"/>
              </a:ext>
            </a:extLst>
          </p:cNvPr>
          <p:cNvSpPr>
            <a:spLocks noGrp="1"/>
          </p:cNvSpPr>
          <p:nvPr>
            <p:ph type="title"/>
          </p:nvPr>
        </p:nvSpPr>
        <p:spPr>
          <a:xfrm>
            <a:off x="372084" y="685801"/>
            <a:ext cx="2057400" cy="5105400"/>
          </a:xfrm>
        </p:spPr>
        <p:txBody>
          <a:bodyPr vert="horz" lIns="91440" tIns="45720" rIns="91440" bIns="45720" rtlCol="0" anchor="ctr">
            <a:normAutofit/>
          </a:bodyPr>
          <a:lstStyle/>
          <a:p>
            <a:pPr algn="l"/>
            <a:r>
              <a:rPr lang="en-US" sz="2800" b="1" dirty="0">
                <a:solidFill>
                  <a:srgbClr val="FFFFFF"/>
                </a:solidFill>
                <a:latin typeface="Times New Roman" panose="02020603050405020304" pitchFamily="18" charset="0"/>
                <a:cs typeface="Times New Roman" panose="02020603050405020304" pitchFamily="18" charset="0"/>
              </a:rPr>
              <a:t>What are the Standard Application Forms?</a:t>
            </a: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A1AB07ED-32B6-B850-5B54-D12D61BFB4E6}"/>
              </a:ext>
            </a:extLst>
          </p:cNvPr>
          <p:cNvSpPr>
            <a:spLocks noGrp="1"/>
          </p:cNvSpPr>
          <p:nvPr>
            <p:ph idx="1"/>
          </p:nvPr>
        </p:nvSpPr>
        <p:spPr>
          <a:xfrm>
            <a:off x="3837829" y="685801"/>
            <a:ext cx="4789439" cy="5705572"/>
          </a:xfrm>
        </p:spPr>
        <p:txBody>
          <a:bodyPr vert="horz" lIns="91440" tIns="45720" rIns="91440" bIns="45720" rtlCol="0" anchor="ctr">
            <a:normAutofit/>
          </a:bodyPr>
          <a:lstStyle/>
          <a:p>
            <a:pPr marL="0" indent="0">
              <a:buNone/>
            </a:pPr>
            <a:r>
              <a:rPr lang="en-US" b="1" dirty="0">
                <a:latin typeface="Times New Roman" panose="02020603050405020304" pitchFamily="18" charset="0"/>
                <a:cs typeface="Times New Roman" panose="02020603050405020304" pitchFamily="18" charset="0"/>
              </a:rPr>
              <a:t>Standard Forms:</a:t>
            </a:r>
            <a:r>
              <a:rPr lang="en-US" dirty="0">
                <a:latin typeface="Times New Roman" panose="02020603050405020304" pitchFamily="18" charset="0"/>
                <a:cs typeface="Times New Roman" panose="02020603050405020304" pitchFamily="18" charset="0"/>
              </a:rPr>
              <a:t> </a:t>
            </a:r>
          </a:p>
          <a:p>
            <a:pPr lvl="1"/>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Signed SF-424</a:t>
            </a:r>
          </a:p>
          <a:p>
            <a:pPr lvl="1"/>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SF-424A</a:t>
            </a:r>
          </a:p>
          <a:p>
            <a:pPr lvl="1"/>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Signed SF-424B</a:t>
            </a:r>
          </a:p>
          <a:p>
            <a:pPr lvl="1"/>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SF-LLL</a:t>
            </a:r>
          </a:p>
          <a:p>
            <a:pPr lvl="1"/>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Signed Commerce Department (CD)-511</a:t>
            </a:r>
            <a:endParaRPr lang="en-US" dirty="0">
              <a:latin typeface="Times New Roman" panose="02020603050405020304" pitchFamily="18" charset="0"/>
              <a:cs typeface="Times New Roman" panose="02020603050405020304" pitchFamily="18" charset="0"/>
            </a:endParaRPr>
          </a:p>
          <a:p>
            <a:pPr marL="401638" lvl="1"/>
            <a:r>
              <a:rPr lang="en-US" dirty="0">
                <a:latin typeface="Times New Roman" panose="02020603050405020304" pitchFamily="18" charset="0"/>
                <a:cs typeface="Times New Roman" panose="02020603050405020304" pitchFamily="18" charset="0"/>
              </a:rPr>
              <a:t>Please refer to the application package available through Grants.gov and review each form. </a:t>
            </a:r>
            <a:r>
              <a:rPr lang="en-US" b="1" i="1" dirty="0">
                <a:latin typeface="Times New Roman" panose="02020603050405020304" pitchFamily="18" charset="0"/>
                <a:cs typeface="Times New Roman" panose="02020603050405020304" pitchFamily="18" charset="0"/>
              </a:rPr>
              <a:t>Each applicant may not be required to submit all forms listed</a:t>
            </a:r>
            <a:r>
              <a:rPr lang="en-US" dirty="0">
                <a:latin typeface="Times New Roman" panose="02020603050405020304" pitchFamily="18" charset="0"/>
                <a:cs typeface="Times New Roman" panose="02020603050405020304" pitchFamily="18" charset="0"/>
              </a:rPr>
              <a:t>, depending on the project or the applicant type.</a:t>
            </a:r>
          </a:p>
          <a:p>
            <a:endParaRPr lang="en-US" sz="2800" dirty="0">
              <a:latin typeface="Times New Roman" panose="02020603050405020304" pitchFamily="18" charset="0"/>
              <a:cs typeface="Times New Roman" panose="02020603050405020304" pitchFamily="18" charset="0"/>
            </a:endParaRPr>
          </a:p>
        </p:txBody>
      </p:sp>
      <p:pic>
        <p:nvPicPr>
          <p:cNvPr id="27" name="Picture 24">
            <a:extLst>
              <a:ext uri="{FF2B5EF4-FFF2-40B4-BE49-F238E27FC236}">
                <a16:creationId xmlns:a16="http://schemas.microsoft.com/office/drawing/2014/main" id="{C4DF0918-67B8-CE5D-0C19-179B4B650B06}"/>
              </a:ext>
            </a:extLst>
          </p:cNvPr>
          <p:cNvPicPr>
            <a:picLocks noChangeAspect="1"/>
          </p:cNvPicPr>
          <p:nvPr/>
        </p:nvPicPr>
        <p:blipFill>
          <a:blip r:embed="rId3"/>
          <a:stretch>
            <a:fillRect/>
          </a:stretch>
        </p:blipFill>
        <p:spPr>
          <a:xfrm>
            <a:off x="66537" y="67031"/>
            <a:ext cx="1583799" cy="1421557"/>
          </a:xfrm>
          <a:prstGeom prst="rect">
            <a:avLst/>
          </a:prstGeom>
        </p:spPr>
      </p:pic>
    </p:spTree>
    <p:extLst>
      <p:ext uri="{BB962C8B-B14F-4D97-AF65-F5344CB8AC3E}">
        <p14:creationId xmlns:p14="http://schemas.microsoft.com/office/powerpoint/2010/main" val="2142707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DC0CBF05-26DD-6279-ABE4-24E81A966ABD}"/>
              </a:ext>
            </a:extLst>
          </p:cNvPr>
          <p:cNvSpPr>
            <a:spLocks noGrp="1"/>
          </p:cNvSpPr>
          <p:nvPr>
            <p:ph type="title"/>
          </p:nvPr>
        </p:nvSpPr>
        <p:spPr>
          <a:xfrm>
            <a:off x="372084" y="685801"/>
            <a:ext cx="2057400" cy="5105400"/>
          </a:xfrm>
        </p:spPr>
        <p:txBody>
          <a:bodyPr vert="horz" lIns="91440" tIns="45720" rIns="91440" bIns="45720" rtlCol="0" anchor="ctr">
            <a:normAutofit/>
          </a:bodyPr>
          <a:lstStyle/>
          <a:p>
            <a:pPr algn="l"/>
            <a:r>
              <a:rPr lang="en-US" sz="2800" b="1" dirty="0">
                <a:solidFill>
                  <a:srgbClr val="FFFFFF"/>
                </a:solidFill>
                <a:latin typeface="Times New Roman" panose="02020603050405020304" pitchFamily="18" charset="0"/>
                <a:cs typeface="Times New Roman" panose="02020603050405020304" pitchFamily="18" charset="0"/>
              </a:rPr>
              <a:t>What is the SF-424 and Why Do I Need to Complete and Sign this Form?</a:t>
            </a: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B52489FA-65ED-4CFA-03A9-19CD16D211EC}"/>
              </a:ext>
            </a:extLst>
          </p:cNvPr>
          <p:cNvSpPr>
            <a:spLocks noGrp="1"/>
          </p:cNvSpPr>
          <p:nvPr>
            <p:ph idx="1"/>
          </p:nvPr>
        </p:nvSpPr>
        <p:spPr>
          <a:xfrm>
            <a:off x="3837829" y="685801"/>
            <a:ext cx="4789439" cy="5105400"/>
          </a:xfrm>
        </p:spPr>
        <p:txBody>
          <a:bodyPr vert="horz" lIns="91440" tIns="45720" rIns="91440" bIns="45720" rtlCol="0" anchor="ctr">
            <a:noAutofit/>
          </a:bodyPr>
          <a:lstStyle/>
          <a:p>
            <a:pPr marL="0" indent="0">
              <a:buNone/>
            </a:pPr>
            <a:r>
              <a:rPr lang="en-US" b="1" dirty="0">
                <a:latin typeface="Times New Roman" panose="02020603050405020304" pitchFamily="18" charset="0"/>
                <a:cs typeface="Times New Roman" panose="02020603050405020304" pitchFamily="18" charset="0"/>
              </a:rPr>
              <a:t>SF-424: Application for Federal Assistance</a:t>
            </a:r>
          </a:p>
          <a:p>
            <a:r>
              <a:rPr lang="en-US" sz="2000" dirty="0">
                <a:latin typeface="Times New Roman" panose="02020603050405020304" pitchFamily="18" charset="0"/>
                <a:cs typeface="Times New Roman" panose="02020603050405020304" pitchFamily="18" charset="0"/>
              </a:rPr>
              <a:t>Requires basic information about the applicant (name, address, telephone number, type of applicant, etc.), including a list of sources of proposed funding and a description of the proposed project</a:t>
            </a:r>
          </a:p>
          <a:p>
            <a:r>
              <a:rPr lang="en-US" sz="2000" b="1" i="1" dirty="0">
                <a:latin typeface="Times New Roman" panose="02020603050405020304" pitchFamily="18" charset="0"/>
                <a:cs typeface="Times New Roman" panose="02020603050405020304" pitchFamily="18" charset="0"/>
              </a:rPr>
              <a:t>Must be signed </a:t>
            </a:r>
            <a:r>
              <a:rPr lang="en-US" sz="2000" dirty="0">
                <a:latin typeface="Times New Roman" panose="02020603050405020304" pitchFamily="18" charset="0"/>
                <a:cs typeface="Times New Roman" panose="02020603050405020304" pitchFamily="18" charset="0"/>
              </a:rPr>
              <a:t>by the Authorized Representative</a:t>
            </a:r>
          </a:p>
          <a:p>
            <a:pPr lvl="1"/>
            <a:r>
              <a:rPr lang="en-US" sz="1800" dirty="0">
                <a:latin typeface="Times New Roman" panose="02020603050405020304" pitchFamily="18" charset="0"/>
                <a:cs typeface="Times New Roman" panose="02020603050405020304" pitchFamily="18" charset="0"/>
              </a:rPr>
              <a:t>Electronic signatures submitted through Grants.gov satisfy this requirement. </a:t>
            </a:r>
          </a:p>
          <a:p>
            <a:r>
              <a:rPr lang="en-US" sz="2000" dirty="0">
                <a:latin typeface="Times New Roman" panose="02020603050405020304" pitchFamily="18" charset="0"/>
                <a:cs typeface="Times New Roman" panose="02020603050405020304" pitchFamily="18" charset="0"/>
              </a:rPr>
              <a:t>One form will cover all funding periods</a:t>
            </a:r>
          </a:p>
        </p:txBody>
      </p:sp>
      <p:pic>
        <p:nvPicPr>
          <p:cNvPr id="27" name="Picture 24">
            <a:extLst>
              <a:ext uri="{FF2B5EF4-FFF2-40B4-BE49-F238E27FC236}">
                <a16:creationId xmlns:a16="http://schemas.microsoft.com/office/drawing/2014/main" id="{CD7F73FC-4FD9-4529-9210-5C1F93AF4F64}"/>
              </a:ext>
            </a:extLst>
          </p:cNvPr>
          <p:cNvPicPr>
            <a:picLocks noChangeAspect="1"/>
          </p:cNvPicPr>
          <p:nvPr/>
        </p:nvPicPr>
        <p:blipFill>
          <a:blip r:embed="rId3"/>
          <a:stretch>
            <a:fillRect/>
          </a:stretch>
        </p:blipFill>
        <p:spPr>
          <a:xfrm>
            <a:off x="66537" y="67031"/>
            <a:ext cx="1583799" cy="1421557"/>
          </a:xfrm>
          <a:prstGeom prst="rect">
            <a:avLst/>
          </a:prstGeom>
        </p:spPr>
      </p:pic>
    </p:spTree>
    <p:extLst>
      <p:ext uri="{BB962C8B-B14F-4D97-AF65-F5344CB8AC3E}">
        <p14:creationId xmlns:p14="http://schemas.microsoft.com/office/powerpoint/2010/main" val="8938379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3A1326B6F167458AEF8FAAC882658A" ma:contentTypeVersion="13" ma:contentTypeDescription="Create a new document." ma:contentTypeScope="" ma:versionID="f22824ec377d19585806f5e1a571b464">
  <xsd:schema xmlns:xsd="http://www.w3.org/2001/XMLSchema" xmlns:xs="http://www.w3.org/2001/XMLSchema" xmlns:p="http://schemas.microsoft.com/office/2006/metadata/properties" xmlns:ns1="http://schemas.microsoft.com/sharepoint/v3" xmlns:ns3="e2d3d16d-9f26-4416-9c33-9c53dc4ef9fe" xmlns:ns4="745c7e65-57ac-4a3a-b2a9-07c4eb3b7314" targetNamespace="http://schemas.microsoft.com/office/2006/metadata/properties" ma:root="true" ma:fieldsID="d63ea3f089f623c8e9c58b70882b72f9" ns1:_="" ns3:_="" ns4:_="">
    <xsd:import namespace="http://schemas.microsoft.com/sharepoint/v3"/>
    <xsd:import namespace="e2d3d16d-9f26-4416-9c33-9c53dc4ef9fe"/>
    <xsd:import namespace="745c7e65-57ac-4a3a-b2a9-07c4eb3b7314"/>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3:MediaLengthInSecond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d3d16d-9f26-4416-9c33-9c53dc4ef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5c7e65-57ac-4a3a-b2a9-07c4eb3b731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370126-8CE1-47DE-BA03-90A22388BE3C}">
  <ds:schemaRefs>
    <ds:schemaRef ds:uri="745c7e65-57ac-4a3a-b2a9-07c4eb3b7314"/>
    <ds:schemaRef ds:uri="e2d3d16d-9f26-4416-9c33-9c53dc4ef9f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147D619-4416-4D6C-8EC2-E20C211BF0F4}">
  <ds:schemaRefs>
    <ds:schemaRef ds:uri="http://schemas.microsoft.com/sharepoint/v3/contenttype/forms"/>
  </ds:schemaRefs>
</ds:datastoreItem>
</file>

<file path=customXml/itemProps3.xml><?xml version="1.0" encoding="utf-8"?>
<ds:datastoreItem xmlns:ds="http://schemas.openxmlformats.org/officeDocument/2006/customXml" ds:itemID="{D8FEDA94-6246-4194-856C-856FD6DB1DF8}">
  <ds:schemaRefs>
    <ds:schemaRef ds:uri="745c7e65-57ac-4a3a-b2a9-07c4eb3b7314"/>
    <ds:schemaRef ds:uri="e2d3d16d-9f26-4416-9c33-9c53dc4ef9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74182</TotalTime>
  <Words>2179</Words>
  <Application>Microsoft Office PowerPoint</Application>
  <PresentationFormat>On-screen Show (4:3)</PresentationFormat>
  <Paragraphs>162</Paragraphs>
  <Slides>31</Slides>
  <Notes>1</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Arial</vt:lpstr>
      <vt:lpstr>Calibri</vt:lpstr>
      <vt:lpstr>Corbel</vt:lpstr>
      <vt:lpstr>Times New Roman</vt:lpstr>
      <vt:lpstr>Utsaah</vt:lpstr>
      <vt:lpstr>Verdana</vt:lpstr>
      <vt:lpstr>Wingdings</vt:lpstr>
      <vt:lpstr>Parallax</vt:lpstr>
      <vt:lpstr>Acrobat Document</vt:lpstr>
      <vt:lpstr>Minority Colleges &amp; Universities Pre-application Conference</vt:lpstr>
      <vt:lpstr>   PRE-APPLICATION CONFERENCE: Part 3 of 3 topic: budget pitfalls &amp; MEASURING SUCCESS MBDA Minority colleges and universities Notice of  funding opportunity announcement  MBDA-OBD-2022-2007301 May 19, 2022 2:00 – 3:00pm EsT   </vt:lpstr>
      <vt:lpstr>Teleconference Protocol </vt:lpstr>
      <vt:lpstr>Overview</vt:lpstr>
      <vt:lpstr>   Important Dates &amp; Reminders  </vt:lpstr>
      <vt:lpstr>PowerPoint Presentation</vt:lpstr>
      <vt:lpstr>What are some of the Common Mistakes &amp;  Budget Pitfalls?</vt:lpstr>
      <vt:lpstr>What are the Standard Application Forms?</vt:lpstr>
      <vt:lpstr>What is the SF-424 and Why Do I Need to Complete and Sign this Form?</vt:lpstr>
      <vt:lpstr>SF-424 - sample</vt:lpstr>
      <vt:lpstr>PowerPoint Presentation</vt:lpstr>
      <vt:lpstr>SF-424A - sample</vt:lpstr>
      <vt:lpstr>What is a Signed SF-424B?</vt:lpstr>
      <vt:lpstr>SF-424B - example</vt:lpstr>
      <vt:lpstr>What exactly is the Signed Commerce Department CD-511?</vt:lpstr>
      <vt:lpstr>CD-511 - sample</vt:lpstr>
      <vt:lpstr>What is the SF-LLL and do I need to include it?</vt:lpstr>
      <vt:lpstr>SF-LLL – sample</vt:lpstr>
      <vt:lpstr>What’s involved with the Budget Narrative?</vt:lpstr>
      <vt:lpstr>What are the Required Travel Items?</vt:lpstr>
      <vt:lpstr>What is an  Indirect Cost Rate Agreement?  </vt:lpstr>
      <vt:lpstr>What is the purpose of the Minority Colleges and Universities BAA and the performance goals and measures?</vt:lpstr>
      <vt:lpstr>What are the performance measures?</vt:lpstr>
      <vt:lpstr>What are the performance goals and can you explain the goal breakdown requirement?</vt:lpstr>
      <vt:lpstr>What are some additional success tips?</vt:lpstr>
      <vt:lpstr>What is the Unique Entity Identifier and System for  Award Management (SAM)</vt:lpstr>
      <vt:lpstr>PowerPoint Presentation</vt:lpstr>
      <vt:lpstr>PowerPoint Presentation</vt:lpstr>
      <vt:lpstr>PowerPoint Presentation</vt:lpstr>
      <vt:lpstr>Award Information  </vt:lpstr>
      <vt:lpstr>What are some additional tips for success?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Jileen Hohle</dc:creator>
  <cp:lastModifiedBy>Sandra Soderstrom</cp:lastModifiedBy>
  <cp:revision>287</cp:revision>
  <cp:lastPrinted>2016-05-17T20:15:38Z</cp:lastPrinted>
  <dcterms:created xsi:type="dcterms:W3CDTF">2012-08-22T19:45:22Z</dcterms:created>
  <dcterms:modified xsi:type="dcterms:W3CDTF">2022-05-19T17:27:58Z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0x0101003A3A1326B6F167458AEF8FAAC882658A</vt:lpwstr>
  </property>
</Properties>
</file>