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5" r:id="rId1"/>
  </p:sldMasterIdLst>
  <p:notesMasterIdLst>
    <p:notesMasterId r:id="rId22"/>
  </p:notesMasterIdLst>
  <p:handoutMasterIdLst>
    <p:handoutMasterId r:id="rId23"/>
  </p:handoutMasterIdLst>
  <p:sldIdLst>
    <p:sldId id="379" r:id="rId2"/>
    <p:sldId id="264" r:id="rId3"/>
    <p:sldId id="256" r:id="rId4"/>
    <p:sldId id="257" r:id="rId5"/>
    <p:sldId id="265" r:id="rId6"/>
    <p:sldId id="343" r:id="rId7"/>
    <p:sldId id="381" r:id="rId8"/>
    <p:sldId id="355" r:id="rId9"/>
    <p:sldId id="386" r:id="rId10"/>
    <p:sldId id="387" r:id="rId11"/>
    <p:sldId id="388" r:id="rId12"/>
    <p:sldId id="389" r:id="rId13"/>
    <p:sldId id="375" r:id="rId14"/>
    <p:sldId id="382" r:id="rId15"/>
    <p:sldId id="383" r:id="rId16"/>
    <p:sldId id="385" r:id="rId17"/>
    <p:sldId id="325" r:id="rId18"/>
    <p:sldId id="296" r:id="rId19"/>
    <p:sldId id="377" r:id="rId20"/>
    <p:sldId id="376"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873F28-6808-CFFA-4E7F-7E5EF214E7C9}" name="Hill, Joann (Federal)" initials="HJ(" userId="S::Jhill@doc.gov::5f640fe5-3e36-4ef8-93c5-967bdc8355f2" providerId="AD"/>
  <p188:author id="{F5CC812F-3D91-E503-2206-40BC6023AA2A}" name="Pasternak, Sharone (Detailee)" initials="PS(" userId="S::SPasternak@doc.gov::2fe95e50-1fdb-47d7-a9a1-e81b063a94fa" providerId="AD"/>
  <p188:author id="{4A1B167D-A659-C35B-3C8C-4974F2311CBE}" name="Pauli, Danae (Federal)" initials="P(" userId="S::dpauli@doc.gov::d679b114-51fe-468a-b06b-922e6c406cd2" providerId="AD"/>
  <p188:author id="{25F2B0FE-2B8D-43C8-E376-ECABBD6EF63A}" name="Hill, Joann (Federal)" initials="H(" userId="S::jhill@doc.gov::5f640fe5-3e36-4ef8-93c5-967bdc8355f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chwartz, Sarah (Federal)" initials="SS(" lastIdx="10" clrIdx="0">
    <p:extLst>
      <p:ext uri="{19B8F6BF-5375-455C-9EA6-DF929625EA0E}">
        <p15:presenceInfo xmlns:p15="http://schemas.microsoft.com/office/powerpoint/2012/main" userId="S-1-5-21-400491793-1610620802-1684573522-41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ACEC"/>
    <a:srgbClr val="003366"/>
    <a:srgbClr val="0060A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04A94D-488C-416B-8E1A-B7917A49EA73}" v="1" dt="2022-05-19T04:22:34.238"/>
    <p1510:client id="{EA89D451-53EC-4DEF-9F9D-4A88D30E3973}" v="2" dt="2022-05-17T14:26:58.0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i, Danae (Federal)" userId="d679b114-51fe-468a-b06b-922e6c406cd2" providerId="ADAL" clId="{0204A94D-488C-416B-8E1A-B7917A49EA73}"/>
    <pc:docChg chg="modSld">
      <pc:chgData name="Pauli, Danae (Federal)" userId="d679b114-51fe-468a-b06b-922e6c406cd2" providerId="ADAL" clId="{0204A94D-488C-416B-8E1A-B7917A49EA73}" dt="2022-05-19T04:22:34.238" v="0" actId="1076"/>
      <pc:docMkLst>
        <pc:docMk/>
      </pc:docMkLst>
      <pc:sldChg chg="modSp mod">
        <pc:chgData name="Pauli, Danae (Federal)" userId="d679b114-51fe-468a-b06b-922e6c406cd2" providerId="ADAL" clId="{0204A94D-488C-416B-8E1A-B7917A49EA73}" dt="2022-05-19T04:22:34.238" v="0" actId="1076"/>
        <pc:sldMkLst>
          <pc:docMk/>
          <pc:sldMk cId="1433294197" sldId="385"/>
        </pc:sldMkLst>
        <pc:spChg chg="mod">
          <ac:chgData name="Pauli, Danae (Federal)" userId="d679b114-51fe-468a-b06b-922e6c406cd2" providerId="ADAL" clId="{0204A94D-488C-416B-8E1A-B7917A49EA73}" dt="2022-05-19T04:22:34.238" v="0" actId="1076"/>
          <ac:spMkLst>
            <pc:docMk/>
            <pc:sldMk cId="1433294197" sldId="385"/>
            <ac:spMk id="3" creationId="{00000000-0000-0000-0000-000000000000}"/>
          </ac:spMkLst>
        </pc:spChg>
      </pc:sldChg>
    </pc:docChg>
  </pc:docChgLst>
  <pc:docChgLst>
    <pc:chgData name="Pauli, Danae (Federal)" userId="d679b114-51fe-468a-b06b-922e6c406cd2" providerId="ADAL" clId="{EA89D451-53EC-4DEF-9F9D-4A88D30E3973}"/>
    <pc:docChg chg="modSld sldOrd">
      <pc:chgData name="Pauli, Danae (Federal)" userId="d679b114-51fe-468a-b06b-922e6c406cd2" providerId="ADAL" clId="{EA89D451-53EC-4DEF-9F9D-4A88D30E3973}" dt="2022-05-17T14:26:58.083" v="2"/>
      <pc:docMkLst>
        <pc:docMk/>
      </pc:docMkLst>
      <pc:sldChg chg="ord">
        <pc:chgData name="Pauli, Danae (Federal)" userId="d679b114-51fe-468a-b06b-922e6c406cd2" providerId="ADAL" clId="{EA89D451-53EC-4DEF-9F9D-4A88D30E3973}" dt="2022-05-17T14:26:58.083" v="2"/>
        <pc:sldMkLst>
          <pc:docMk/>
          <pc:sldMk cId="1837736967" sldId="264"/>
        </pc:sldMkLst>
      </pc:sldChg>
      <pc:sldChg chg="modSp mod">
        <pc:chgData name="Pauli, Danae (Federal)" userId="d679b114-51fe-468a-b06b-922e6c406cd2" providerId="ADAL" clId="{EA89D451-53EC-4DEF-9F9D-4A88D30E3973}" dt="2022-05-17T14:15:22.328" v="0" actId="6549"/>
        <pc:sldMkLst>
          <pc:docMk/>
          <pc:sldMk cId="2546684069" sldId="389"/>
        </pc:sldMkLst>
        <pc:spChg chg="mod">
          <ac:chgData name="Pauli, Danae (Federal)" userId="d679b114-51fe-468a-b06b-922e6c406cd2" providerId="ADAL" clId="{EA89D451-53EC-4DEF-9F9D-4A88D30E3973}" dt="2022-05-17T14:15:22.328" v="0" actId="6549"/>
          <ac:spMkLst>
            <pc:docMk/>
            <pc:sldMk cId="2546684069" sldId="389"/>
            <ac:spMk id="3" creationId="{D2251156-43F0-4325-9032-DA7D445E37FF}"/>
          </ac:spMkLst>
        </pc:spChg>
      </pc:sldChg>
    </pc:docChg>
  </pc:docChgLst>
  <pc:docChgLst>
    <pc:chgData name="Pasternak, Sharone (Detailee)" userId="2fe95e50-1fdb-47d7-a9a1-e81b063a94fa" providerId="ADAL" clId="{96B5BF11-2223-4F99-BA18-552EBD71A2AF}"/>
    <pc:docChg chg="custSel modSld">
      <pc:chgData name="Pasternak, Sharone (Detailee)" userId="2fe95e50-1fdb-47d7-a9a1-e81b063a94fa" providerId="ADAL" clId="{96B5BF11-2223-4F99-BA18-552EBD71A2AF}" dt="2022-05-17T00:24:29.344" v="212" actId="20577"/>
      <pc:docMkLst>
        <pc:docMk/>
      </pc:docMkLst>
      <pc:sldChg chg="modSp mod">
        <pc:chgData name="Pasternak, Sharone (Detailee)" userId="2fe95e50-1fdb-47d7-a9a1-e81b063a94fa" providerId="ADAL" clId="{96B5BF11-2223-4F99-BA18-552EBD71A2AF}" dt="2022-05-17T00:24:29.344" v="212" actId="20577"/>
        <pc:sldMkLst>
          <pc:docMk/>
          <pc:sldMk cId="3871438546" sldId="381"/>
        </pc:sldMkLst>
        <pc:spChg chg="mod">
          <ac:chgData name="Pasternak, Sharone (Detailee)" userId="2fe95e50-1fdb-47d7-a9a1-e81b063a94fa" providerId="ADAL" clId="{96B5BF11-2223-4F99-BA18-552EBD71A2AF}" dt="2022-05-17T00:24:29.344" v="212" actId="20577"/>
          <ac:spMkLst>
            <pc:docMk/>
            <pc:sldMk cId="3871438546" sldId="381"/>
            <ac:spMk id="3" creationId="{D2251156-43F0-4325-9032-DA7D445E37FF}"/>
          </ac:spMkLst>
        </pc:spChg>
      </pc:sldChg>
    </pc:docChg>
  </pc:docChgLst>
  <pc:docChgLst>
    <pc:chgData name="Hill, Joann (Federal)" userId="S::jhill@doc.gov::5f640fe5-3e36-4ef8-93c5-967bdc8355f2" providerId="AD" clId="Web-{8BF6D307-43AF-84E8-B422-7BB34D212901}"/>
    <pc:docChg chg="modSld">
      <pc:chgData name="Hill, Joann (Federal)" userId="S::jhill@doc.gov::5f640fe5-3e36-4ef8-93c5-967bdc8355f2" providerId="AD" clId="Web-{8BF6D307-43AF-84E8-B422-7BB34D212901}" dt="2022-05-17T14:09:17.515" v="186" actId="20577"/>
      <pc:docMkLst>
        <pc:docMk/>
      </pc:docMkLst>
      <pc:sldChg chg="modSp">
        <pc:chgData name="Hill, Joann (Federal)" userId="S::jhill@doc.gov::5f640fe5-3e36-4ef8-93c5-967bdc8355f2" providerId="AD" clId="Web-{8BF6D307-43AF-84E8-B422-7BB34D212901}" dt="2022-05-17T14:08:59.078" v="185" actId="20577"/>
        <pc:sldMkLst>
          <pc:docMk/>
          <pc:sldMk cId="2678944307" sldId="325"/>
        </pc:sldMkLst>
        <pc:spChg chg="mod">
          <ac:chgData name="Hill, Joann (Federal)" userId="S::jhill@doc.gov::5f640fe5-3e36-4ef8-93c5-967bdc8355f2" providerId="AD" clId="Web-{8BF6D307-43AF-84E8-B422-7BB34D212901}" dt="2022-05-17T14:08:59.078" v="185" actId="20577"/>
          <ac:spMkLst>
            <pc:docMk/>
            <pc:sldMk cId="2678944307" sldId="325"/>
            <ac:spMk id="3" creationId="{D2251156-43F0-4325-9032-DA7D445E37FF}"/>
          </ac:spMkLst>
        </pc:spChg>
      </pc:sldChg>
      <pc:sldChg chg="modSp">
        <pc:chgData name="Hill, Joann (Federal)" userId="S::jhill@doc.gov::5f640fe5-3e36-4ef8-93c5-967bdc8355f2" providerId="AD" clId="Web-{8BF6D307-43AF-84E8-B422-7BB34D212901}" dt="2022-05-17T14:09:17.515" v="186" actId="20577"/>
        <pc:sldMkLst>
          <pc:docMk/>
          <pc:sldMk cId="1433294197" sldId="385"/>
        </pc:sldMkLst>
        <pc:spChg chg="mod">
          <ac:chgData name="Hill, Joann (Federal)" userId="S::jhill@doc.gov::5f640fe5-3e36-4ef8-93c5-967bdc8355f2" providerId="AD" clId="Web-{8BF6D307-43AF-84E8-B422-7BB34D212901}" dt="2022-05-17T14:09:17.515" v="186" actId="20577"/>
          <ac:spMkLst>
            <pc:docMk/>
            <pc:sldMk cId="1433294197" sldId="385"/>
            <ac:spMk id="18" creationId="{A3BB3190-CEA7-29AE-0D40-1F471F1D38D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421" cy="457513"/>
          </a:xfrm>
          <a:prstGeom prst="rect">
            <a:avLst/>
          </a:prstGeom>
        </p:spPr>
        <p:txBody>
          <a:bodyPr vert="horz" lIns="89730" tIns="44865" rIns="89730" bIns="44865" rtlCol="0"/>
          <a:lstStyle>
            <a:lvl1pPr algn="l">
              <a:defRPr sz="1200"/>
            </a:lvl1pPr>
          </a:lstStyle>
          <a:p>
            <a:endParaRPr lang="en-US"/>
          </a:p>
        </p:txBody>
      </p:sp>
      <p:sp>
        <p:nvSpPr>
          <p:cNvPr id="3" name="Date Placeholder 2"/>
          <p:cNvSpPr>
            <a:spLocks noGrp="1"/>
          </p:cNvSpPr>
          <p:nvPr>
            <p:ph type="dt" sz="quarter" idx="1"/>
          </p:nvPr>
        </p:nvSpPr>
        <p:spPr>
          <a:xfrm>
            <a:off x="3884027" y="0"/>
            <a:ext cx="2972421" cy="457513"/>
          </a:xfrm>
          <a:prstGeom prst="rect">
            <a:avLst/>
          </a:prstGeom>
        </p:spPr>
        <p:txBody>
          <a:bodyPr vert="horz" lIns="89730" tIns="44865" rIns="89730" bIns="44865" rtlCol="0"/>
          <a:lstStyle>
            <a:lvl1pPr algn="r">
              <a:defRPr sz="1200"/>
            </a:lvl1pPr>
          </a:lstStyle>
          <a:p>
            <a:fld id="{FFEEE5C3-2B1A-449C-9B77-C9A8D6CF22AA}" type="datetimeFigureOut">
              <a:rPr lang="en-US" smtClean="0"/>
              <a:t>5/18/2022</a:t>
            </a:fld>
            <a:endParaRPr lang="en-US"/>
          </a:p>
        </p:txBody>
      </p:sp>
      <p:sp>
        <p:nvSpPr>
          <p:cNvPr id="4" name="Footer Placeholder 3"/>
          <p:cNvSpPr>
            <a:spLocks noGrp="1"/>
          </p:cNvSpPr>
          <p:nvPr>
            <p:ph type="ftr" sz="quarter" idx="2"/>
          </p:nvPr>
        </p:nvSpPr>
        <p:spPr>
          <a:xfrm>
            <a:off x="1" y="8684926"/>
            <a:ext cx="2972421" cy="457513"/>
          </a:xfrm>
          <a:prstGeom prst="rect">
            <a:avLst/>
          </a:prstGeom>
        </p:spPr>
        <p:txBody>
          <a:bodyPr vert="horz" lIns="89730" tIns="44865" rIns="89730" bIns="44865" rtlCol="0" anchor="b"/>
          <a:lstStyle>
            <a:lvl1pPr algn="l">
              <a:defRPr sz="1200"/>
            </a:lvl1pPr>
          </a:lstStyle>
          <a:p>
            <a:endParaRPr lang="en-US"/>
          </a:p>
        </p:txBody>
      </p:sp>
      <p:sp>
        <p:nvSpPr>
          <p:cNvPr id="5" name="Slide Number Placeholder 4"/>
          <p:cNvSpPr>
            <a:spLocks noGrp="1"/>
          </p:cNvSpPr>
          <p:nvPr>
            <p:ph type="sldNum" sz="quarter" idx="3"/>
          </p:nvPr>
        </p:nvSpPr>
        <p:spPr>
          <a:xfrm>
            <a:off x="3884027" y="8684926"/>
            <a:ext cx="2972421" cy="457513"/>
          </a:xfrm>
          <a:prstGeom prst="rect">
            <a:avLst/>
          </a:prstGeom>
        </p:spPr>
        <p:txBody>
          <a:bodyPr vert="horz" lIns="89730" tIns="44865" rIns="89730" bIns="44865" rtlCol="0" anchor="b"/>
          <a:lstStyle>
            <a:lvl1pPr algn="r">
              <a:defRPr sz="1200"/>
            </a:lvl1pPr>
          </a:lstStyle>
          <a:p>
            <a:fld id="{2E40779F-ED73-4391-917D-58A871B2C187}" type="slidenum">
              <a:rPr lang="en-US" smtClean="0"/>
              <a:t>‹#›</a:t>
            </a:fld>
            <a:endParaRPr lang="en-US"/>
          </a:p>
        </p:txBody>
      </p:sp>
    </p:spTree>
    <p:extLst>
      <p:ext uri="{BB962C8B-B14F-4D97-AF65-F5344CB8AC3E}">
        <p14:creationId xmlns:p14="http://schemas.microsoft.com/office/powerpoint/2010/main" val="14202872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89730" tIns="44865" rIns="89730" bIns="44865"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89730" tIns="44865" rIns="89730" bIns="44865" rtlCol="0"/>
          <a:lstStyle>
            <a:lvl1pPr algn="r">
              <a:defRPr sz="1200"/>
            </a:lvl1pPr>
          </a:lstStyle>
          <a:p>
            <a:fld id="{EA46689E-5EFD-4874-9289-FC892A62B6E9}" type="datetimeFigureOut">
              <a:rPr lang="en-US" smtClean="0"/>
              <a:t>5/18/2022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89730" tIns="44865" rIns="89730" bIns="44865" rtlCol="0" anchor="ctr"/>
          <a:lstStyle/>
          <a:p>
            <a:endParaRPr lang="en-US"/>
          </a:p>
        </p:txBody>
      </p:sp>
      <p:sp>
        <p:nvSpPr>
          <p:cNvPr id="5" name="Notes Placeholder 4"/>
          <p:cNvSpPr>
            <a:spLocks noGrp="1"/>
          </p:cNvSpPr>
          <p:nvPr>
            <p:ph type="body" sz="quarter" idx="3"/>
          </p:nvPr>
        </p:nvSpPr>
        <p:spPr>
          <a:xfrm>
            <a:off x="685800" y="4343401"/>
            <a:ext cx="5486400" cy="4114800"/>
          </a:xfrm>
          <a:prstGeom prst="rect">
            <a:avLst/>
          </a:prstGeom>
        </p:spPr>
        <p:txBody>
          <a:bodyPr vert="horz" lIns="89730" tIns="44865" rIns="89730" bIns="4486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89730" tIns="44865" rIns="89730" bIns="44865"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89730" tIns="44865" rIns="89730" bIns="44865" rtlCol="0" anchor="b"/>
          <a:lstStyle>
            <a:lvl1pPr algn="r">
              <a:defRPr sz="1200"/>
            </a:lvl1pPr>
          </a:lstStyle>
          <a:p>
            <a:fld id="{2E76021F-123E-47B4-A079-D673F4AE8B1E}" type="slidenum">
              <a:rPr lang="en-US" smtClean="0"/>
              <a:t>‹#›</a:t>
            </a:fld>
            <a:endParaRPr lang="en-US"/>
          </a:p>
        </p:txBody>
      </p:sp>
    </p:spTree>
    <p:extLst>
      <p:ext uri="{BB962C8B-B14F-4D97-AF65-F5344CB8AC3E}">
        <p14:creationId xmlns:p14="http://schemas.microsoft.com/office/powerpoint/2010/main" val="305099341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a:p>
            <a:pPr>
              <a:spcBef>
                <a:spcPct val="0"/>
              </a:spcBef>
            </a:pPr>
            <a:endParaRPr lang="en-US" altLang="en-US">
              <a:solidFill>
                <a:srgbClr val="C00000"/>
              </a:solidFill>
            </a:endParaRPr>
          </a:p>
          <a:p>
            <a:pPr>
              <a:spcBef>
                <a:spcPct val="0"/>
              </a:spcBef>
            </a:pPr>
            <a:endParaRPr lang="en-US" altLang="en-US">
              <a:solidFill>
                <a:srgbClr val="C00000"/>
              </a:solidFill>
            </a:endParaRPr>
          </a:p>
          <a:p>
            <a:pPr>
              <a:spcBef>
                <a:spcPct val="0"/>
              </a:spcBef>
            </a:pPr>
            <a:endParaRPr lang="en-US" altLang="en-US" b="1" u="sng">
              <a:solidFill>
                <a:srgbClr val="C00000"/>
              </a:solidFill>
            </a:endParaRPr>
          </a:p>
        </p:txBody>
      </p:sp>
      <p:sp>
        <p:nvSpPr>
          <p:cNvPr id="256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82468" indent="-300081"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203548" indent="-240388"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85935" indent="-240388"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168322" indent="-240388"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632962" indent="-24038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97602" indent="-24038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562244" indent="-24038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026883" indent="-24038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defTabSz="448650" eaLnBrk="1" hangingPunct="1">
              <a:spcBef>
                <a:spcPct val="0"/>
              </a:spcBef>
              <a:defRPr/>
            </a:pPr>
            <a:fld id="{2DEF197B-EE4D-45CA-84EA-6E6AABDFC525}" type="slidenum">
              <a:rPr lang="en-US" altLang="en-US">
                <a:solidFill>
                  <a:srgbClr val="000000"/>
                </a:solidFill>
                <a:latin typeface="Arial" panose="020B0604020202020204" pitchFamily="34" charset="0"/>
              </a:rPr>
              <a:pPr defTabSz="448650" eaLnBrk="1" hangingPunct="1">
                <a:spcBef>
                  <a:spcPct val="0"/>
                </a:spcBef>
                <a:defRPr/>
              </a:pPr>
              <a:t>6</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1733879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325773" y="6117336"/>
            <a:ext cx="857473" cy="365125"/>
          </a:xfrm>
        </p:spPr>
        <p:txBody>
          <a:bodyPr/>
          <a:lstStyle/>
          <a:p>
            <a:endParaRPr lang="en-US"/>
          </a:p>
        </p:txBody>
      </p:sp>
      <p:sp>
        <p:nvSpPr>
          <p:cNvPr id="5" name="Footer Placeholder 4"/>
          <p:cNvSpPr>
            <a:spLocks noGrp="1"/>
          </p:cNvSpPr>
          <p:nvPr>
            <p:ph type="ftr" sz="quarter" idx="11"/>
          </p:nvPr>
        </p:nvSpPr>
        <p:spPr>
          <a:xfrm>
            <a:off x="3623733" y="6117336"/>
            <a:ext cx="3609438" cy="365125"/>
          </a:xfrm>
        </p:spPr>
        <p:txBody>
          <a:bodyPr/>
          <a:lstStyle/>
          <a:p>
            <a:r>
              <a:rPr lang="en-US"/>
              <a:t>Federal Funding Opportunity Number: MBDA-OBD-2016-2004577</a:t>
            </a:r>
          </a:p>
        </p:txBody>
      </p:sp>
      <p:sp>
        <p:nvSpPr>
          <p:cNvPr id="6" name="Slide Number Placeholder 5"/>
          <p:cNvSpPr>
            <a:spLocks noGrp="1"/>
          </p:cNvSpPr>
          <p:nvPr>
            <p:ph type="sldNum" sz="quarter" idx="12"/>
          </p:nvPr>
        </p:nvSpPr>
        <p:spPr>
          <a:xfrm>
            <a:off x="8275320" y="6117336"/>
            <a:ext cx="411480" cy="365125"/>
          </a:xfrm>
        </p:spPr>
        <p:txBody>
          <a:bodyPr/>
          <a:lstStyle/>
          <a:p>
            <a:fld id="{B9717AB4-AEBB-3342-AC3F-86F316DCF676}" type="slidenum">
              <a:rPr lang="en-US" smtClean="0"/>
              <a:t>‹#›</a:t>
            </a:fld>
            <a:endParaRPr lang="en-U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Tree>
    <p:extLst>
      <p:ext uri="{BB962C8B-B14F-4D97-AF65-F5344CB8AC3E}">
        <p14:creationId xmlns:p14="http://schemas.microsoft.com/office/powerpoint/2010/main" val="1890837156"/>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Federal Funding Opportunity Number: MBDA-OBD-2016-2004577</a:t>
            </a:r>
          </a:p>
        </p:txBody>
      </p:sp>
      <p:sp>
        <p:nvSpPr>
          <p:cNvPr id="7" name="Slide Number Placeholder 6"/>
          <p:cNvSpPr>
            <a:spLocks noGrp="1"/>
          </p:cNvSpPr>
          <p:nvPr>
            <p:ph type="sldNum" sz="quarter" idx="12"/>
          </p:nvPr>
        </p:nvSpPr>
        <p:spPr/>
        <p:txBody>
          <a:bodyPr/>
          <a:lstStyle/>
          <a:p>
            <a:fld id="{B9717AB4-AEBB-3342-AC3F-86F316DCF676}" type="slidenum">
              <a:rPr lang="en-US" smtClean="0"/>
              <a:t>‹#›</a:t>
            </a:fld>
            <a:endParaRPr lang="en-US"/>
          </a:p>
        </p:txBody>
      </p:sp>
    </p:spTree>
    <p:extLst>
      <p:ext uri="{BB962C8B-B14F-4D97-AF65-F5344CB8AC3E}">
        <p14:creationId xmlns:p14="http://schemas.microsoft.com/office/powerpoint/2010/main" val="3762020168"/>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Federal Funding Opportunity Number: MBDA-OBD-2016-2004577</a:t>
            </a:r>
          </a:p>
        </p:txBody>
      </p:sp>
      <p:sp>
        <p:nvSpPr>
          <p:cNvPr id="6" name="Slide Number Placeholder 5"/>
          <p:cNvSpPr>
            <a:spLocks noGrp="1"/>
          </p:cNvSpPr>
          <p:nvPr>
            <p:ph type="sldNum" sz="quarter" idx="12"/>
          </p:nvPr>
        </p:nvSpPr>
        <p:spPr/>
        <p:txBody>
          <a:bodyPr/>
          <a:lstStyle/>
          <a:p>
            <a:fld id="{B9717AB4-AEBB-3342-AC3F-86F316DCF676}" type="slidenum">
              <a:rPr lang="en-US" smtClean="0"/>
              <a:t>‹#›</a:t>
            </a:fld>
            <a:endParaRPr lang="en-US"/>
          </a:p>
        </p:txBody>
      </p:sp>
    </p:spTree>
    <p:extLst>
      <p:ext uri="{BB962C8B-B14F-4D97-AF65-F5344CB8AC3E}">
        <p14:creationId xmlns:p14="http://schemas.microsoft.com/office/powerpoint/2010/main" val="1169246809"/>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Federal Funding Opportunity Number: MBDA-OBD-2016-2004577</a:t>
            </a:r>
          </a:p>
        </p:txBody>
      </p:sp>
      <p:sp>
        <p:nvSpPr>
          <p:cNvPr id="6" name="Slide Number Placeholder 5"/>
          <p:cNvSpPr>
            <a:spLocks noGrp="1"/>
          </p:cNvSpPr>
          <p:nvPr>
            <p:ph type="sldNum" sz="quarter" idx="12"/>
          </p:nvPr>
        </p:nvSpPr>
        <p:spPr/>
        <p:txBody>
          <a:bodyPr/>
          <a:lstStyle/>
          <a:p>
            <a:fld id="{B9717AB4-AEBB-3342-AC3F-86F316DCF676}" type="slidenum">
              <a:rPr lang="en-US" smtClean="0"/>
              <a:t>‹#›</a:t>
            </a:fld>
            <a:endParaRPr lang="en-US"/>
          </a:p>
        </p:txBody>
      </p:sp>
    </p:spTree>
    <p:extLst>
      <p:ext uri="{BB962C8B-B14F-4D97-AF65-F5344CB8AC3E}">
        <p14:creationId xmlns:p14="http://schemas.microsoft.com/office/powerpoint/2010/main" val="2264900971"/>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Federal Funding Opportunity Number: MBDA-OBD-2016-2004577</a:t>
            </a:r>
          </a:p>
        </p:txBody>
      </p:sp>
      <p:sp>
        <p:nvSpPr>
          <p:cNvPr id="6" name="Slide Number Placeholder 5"/>
          <p:cNvSpPr>
            <a:spLocks noGrp="1"/>
          </p:cNvSpPr>
          <p:nvPr>
            <p:ph type="sldNum" sz="quarter" idx="12"/>
          </p:nvPr>
        </p:nvSpPr>
        <p:spPr/>
        <p:txBody>
          <a:bodyPr/>
          <a:lstStyle/>
          <a:p>
            <a:fld id="{B9717AB4-AEBB-3342-AC3F-86F316DCF676}" type="slidenum">
              <a:rPr lang="en-US" smtClean="0"/>
              <a:t>‹#›</a:t>
            </a:fld>
            <a:endParaRPr lang="en-US"/>
          </a:p>
        </p:txBody>
      </p:sp>
    </p:spTree>
    <p:extLst>
      <p:ext uri="{BB962C8B-B14F-4D97-AF65-F5344CB8AC3E}">
        <p14:creationId xmlns:p14="http://schemas.microsoft.com/office/powerpoint/2010/main" val="1602950598"/>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Federal Funding Opportunity Number: MBDA-OBD-2016-2004577</a:t>
            </a:r>
          </a:p>
        </p:txBody>
      </p:sp>
      <p:sp>
        <p:nvSpPr>
          <p:cNvPr id="6" name="Slide Number Placeholder 5"/>
          <p:cNvSpPr>
            <a:spLocks noGrp="1"/>
          </p:cNvSpPr>
          <p:nvPr>
            <p:ph type="sldNum" sz="quarter" idx="12"/>
          </p:nvPr>
        </p:nvSpPr>
        <p:spPr/>
        <p:txBody>
          <a:bodyPr/>
          <a:lstStyle/>
          <a:p>
            <a:fld id="{B9717AB4-AEBB-3342-AC3F-86F316DCF676}" type="slidenum">
              <a:rPr lang="en-US" smtClean="0"/>
              <a:t>‹#›</a:t>
            </a:fld>
            <a:endParaRPr lang="en-US"/>
          </a:p>
        </p:txBody>
      </p:sp>
    </p:spTree>
    <p:extLst>
      <p:ext uri="{BB962C8B-B14F-4D97-AF65-F5344CB8AC3E}">
        <p14:creationId xmlns:p14="http://schemas.microsoft.com/office/powerpoint/2010/main" val="2687835759"/>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Federal Funding Opportunity Number: MBDA-OBD-2016-2004577</a:t>
            </a:r>
          </a:p>
        </p:txBody>
      </p:sp>
      <p:sp>
        <p:nvSpPr>
          <p:cNvPr id="6" name="Slide Number Placeholder 5"/>
          <p:cNvSpPr>
            <a:spLocks noGrp="1"/>
          </p:cNvSpPr>
          <p:nvPr>
            <p:ph type="sldNum" sz="quarter" idx="12"/>
          </p:nvPr>
        </p:nvSpPr>
        <p:spPr/>
        <p:txBody>
          <a:bodyPr/>
          <a:lstStyle/>
          <a:p>
            <a:fld id="{B9717AB4-AEBB-3342-AC3F-86F316DCF676}" type="slidenum">
              <a:rPr lang="en-US" smtClean="0"/>
              <a:t>‹#›</a:t>
            </a:fld>
            <a:endParaRPr lang="en-US"/>
          </a:p>
        </p:txBody>
      </p:sp>
    </p:spTree>
    <p:extLst>
      <p:ext uri="{BB962C8B-B14F-4D97-AF65-F5344CB8AC3E}">
        <p14:creationId xmlns:p14="http://schemas.microsoft.com/office/powerpoint/2010/main" val="1058447877"/>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1580A0-ED6C-4884-9FFE-87471827F59A}" type="datetimeFigureOut">
              <a:rPr lang="en-US" smtClean="0"/>
              <a:t>5/18/2022</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
        <p:nvSpPr>
          <p:cNvPr id="7" name="Rectangle 6">
            <a:extLst>
              <a:ext uri="{FF2B5EF4-FFF2-40B4-BE49-F238E27FC236}">
                <a16:creationId xmlns:a16="http://schemas.microsoft.com/office/drawing/2014/main" id="{34A7D13D-D911-433A-80B8-4F725E6AD3B9}"/>
              </a:ext>
            </a:extLst>
          </p:cNvPr>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powerpoint_tagline.png">
            <a:extLst>
              <a:ext uri="{FF2B5EF4-FFF2-40B4-BE49-F238E27FC236}">
                <a16:creationId xmlns:a16="http://schemas.microsoft.com/office/drawing/2014/main" id="{BC5F7DBE-ED98-4350-BC81-E7A81E819D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148" y="6517348"/>
            <a:ext cx="1889493" cy="197009"/>
          </a:xfrm>
          <a:prstGeom prst="rect">
            <a:avLst/>
          </a:prstGeom>
        </p:spPr>
      </p:pic>
      <p:pic>
        <p:nvPicPr>
          <p:cNvPr id="9" name="Picture 8" descr="powerpoint_website.png">
            <a:extLst>
              <a:ext uri="{FF2B5EF4-FFF2-40B4-BE49-F238E27FC236}">
                <a16:creationId xmlns:a16="http://schemas.microsoft.com/office/drawing/2014/main" id="{B58EFFD6-F8D4-466D-B361-288D5D4620B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306" y="6537765"/>
            <a:ext cx="846997" cy="162555"/>
          </a:xfrm>
          <a:prstGeom prst="rect">
            <a:avLst/>
          </a:prstGeom>
        </p:spPr>
      </p:pic>
      <p:pic>
        <p:nvPicPr>
          <p:cNvPr id="10" name="Picture 9" descr="powerpoint_insidebar.jpg">
            <a:extLst>
              <a:ext uri="{FF2B5EF4-FFF2-40B4-BE49-F238E27FC236}">
                <a16:creationId xmlns:a16="http://schemas.microsoft.com/office/drawing/2014/main" id="{3D0754A5-A60B-40DF-B7A1-B742B0C6F8B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4067"/>
            <a:ext cx="6464381" cy="1003094"/>
          </a:xfrm>
          <a:prstGeom prst="rect">
            <a:avLst/>
          </a:prstGeom>
        </p:spPr>
      </p:pic>
      <p:pic>
        <p:nvPicPr>
          <p:cNvPr id="11" name="Picture 10" descr="powerpoint_logo.png">
            <a:extLst>
              <a:ext uri="{FF2B5EF4-FFF2-40B4-BE49-F238E27FC236}">
                <a16:creationId xmlns:a16="http://schemas.microsoft.com/office/drawing/2014/main" id="{ABB9B6DA-4AAA-4CE2-A9CF-5B35239EE9E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1156" y="562165"/>
            <a:ext cx="1156922" cy="821208"/>
          </a:xfrm>
          <a:prstGeom prst="rect">
            <a:avLst/>
          </a:prstGeom>
        </p:spPr>
      </p:pic>
    </p:spTree>
    <p:extLst>
      <p:ext uri="{BB962C8B-B14F-4D97-AF65-F5344CB8AC3E}">
        <p14:creationId xmlns:p14="http://schemas.microsoft.com/office/powerpoint/2010/main" val="20761024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474D98-3273-47CE-B312-A00AAFA2779F}" type="datetimeFigureOut">
              <a:rPr lang="en-US" smtClean="0"/>
              <a:t>5/18/2022</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
        <p:nvSpPr>
          <p:cNvPr id="7" name="Rectangle 6">
            <a:extLst>
              <a:ext uri="{FF2B5EF4-FFF2-40B4-BE49-F238E27FC236}">
                <a16:creationId xmlns:a16="http://schemas.microsoft.com/office/drawing/2014/main" id="{4F6037B0-C1A3-4418-8207-C2AE5B04213B}"/>
              </a:ext>
            </a:extLst>
          </p:cNvPr>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powerpoint_tagline.png">
            <a:extLst>
              <a:ext uri="{FF2B5EF4-FFF2-40B4-BE49-F238E27FC236}">
                <a16:creationId xmlns:a16="http://schemas.microsoft.com/office/drawing/2014/main" id="{F5315E8D-1193-4B0F-B8DD-97021BD521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732280" y="5354415"/>
            <a:ext cx="1889493" cy="197009"/>
          </a:xfrm>
          <a:prstGeom prst="rect">
            <a:avLst/>
          </a:prstGeom>
        </p:spPr>
      </p:pic>
      <p:pic>
        <p:nvPicPr>
          <p:cNvPr id="9" name="Picture 8" descr="powerpoint_website.png">
            <a:extLst>
              <a:ext uri="{FF2B5EF4-FFF2-40B4-BE49-F238E27FC236}">
                <a16:creationId xmlns:a16="http://schemas.microsoft.com/office/drawing/2014/main" id="{3E241ADA-7358-476C-AD8C-DF78F5A2E75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193806" y="796287"/>
            <a:ext cx="846997" cy="162555"/>
          </a:xfrm>
          <a:prstGeom prst="rect">
            <a:avLst/>
          </a:prstGeom>
        </p:spPr>
      </p:pic>
      <p:pic>
        <p:nvPicPr>
          <p:cNvPr id="10" name="Picture 9" descr="powerpoint_logo.png">
            <a:extLst>
              <a:ext uri="{FF2B5EF4-FFF2-40B4-BE49-F238E27FC236}">
                <a16:creationId xmlns:a16="http://schemas.microsoft.com/office/drawing/2014/main" id="{ECBFFFFA-C91E-4953-B9A8-43B21F9CF4A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5400000">
            <a:off x="7601306" y="5103853"/>
            <a:ext cx="1156922" cy="821208"/>
          </a:xfrm>
          <a:prstGeom prst="rect">
            <a:avLst/>
          </a:prstGeom>
        </p:spPr>
      </p:pic>
      <p:pic>
        <p:nvPicPr>
          <p:cNvPr id="11" name="Picture 10" descr="powerpoint_insidebar_short.jpg">
            <a:extLst>
              <a:ext uri="{FF2B5EF4-FFF2-40B4-BE49-F238E27FC236}">
                <a16:creationId xmlns:a16="http://schemas.microsoft.com/office/drawing/2014/main" id="{71435364-8A38-413B-B5A2-3784D45D8A8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5400000">
            <a:off x="5949188" y="2181266"/>
            <a:ext cx="4464812" cy="1010412"/>
          </a:xfrm>
          <a:prstGeom prst="rect">
            <a:avLst/>
          </a:prstGeom>
        </p:spPr>
      </p:pic>
    </p:spTree>
    <p:extLst>
      <p:ext uri="{BB962C8B-B14F-4D97-AF65-F5344CB8AC3E}">
        <p14:creationId xmlns:p14="http://schemas.microsoft.com/office/powerpoint/2010/main" val="35055539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Content Placeholder 2"/>
          <p:cNvSpPr>
            <a:spLocks noGrp="1"/>
          </p:cNvSpPr>
          <p:nvPr>
            <p:ph idx="1"/>
          </p:nvPr>
        </p:nvSpPr>
        <p:spPr>
          <a:xfrm>
            <a:off x="924206" y="1795331"/>
            <a:ext cx="7762594" cy="4330832"/>
          </a:xfrm>
        </p:spPr>
        <p:txBody>
          <a:bodyPr/>
          <a:lstStyle>
            <a:lvl1pPr>
              <a:defRPr>
                <a:latin typeface="Verdana"/>
                <a:cs typeface="Verdana"/>
              </a:defRPr>
            </a:lvl1pPr>
            <a:lvl2pPr>
              <a:defRPr>
                <a:latin typeface="Verdana"/>
                <a:cs typeface="Verdana"/>
              </a:defRPr>
            </a:lvl2pPr>
            <a:lvl3pPr>
              <a:defRPr>
                <a:latin typeface="Verdana"/>
                <a:cs typeface="Verdana"/>
              </a:defRPr>
            </a:lvl3pPr>
            <a:lvl4pPr>
              <a:defRPr>
                <a:latin typeface="Verdana"/>
                <a:cs typeface="Verdana"/>
              </a:defRPr>
            </a:lvl4pPr>
            <a:lvl5pPr>
              <a:defRPr>
                <a:latin typeface="Verdana"/>
                <a:cs typeface="Verdan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powerpoint_tag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148" y="6517348"/>
            <a:ext cx="1889493" cy="197009"/>
          </a:xfrm>
          <a:prstGeom prst="rect">
            <a:avLst/>
          </a:prstGeom>
        </p:spPr>
      </p:pic>
      <p:pic>
        <p:nvPicPr>
          <p:cNvPr id="11" name="Picture 10" descr="powerpoint_webs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306" y="6537765"/>
            <a:ext cx="846997" cy="162555"/>
          </a:xfrm>
          <a:prstGeom prst="rect">
            <a:avLst/>
          </a:prstGeom>
        </p:spPr>
      </p:pic>
      <p:pic>
        <p:nvPicPr>
          <p:cNvPr id="12" name="Picture 11" descr="powerpoint_insidebar.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4067"/>
            <a:ext cx="6464381" cy="1003094"/>
          </a:xfrm>
          <a:prstGeom prst="rect">
            <a:avLst/>
          </a:prstGeom>
        </p:spPr>
      </p:pic>
      <p:sp>
        <p:nvSpPr>
          <p:cNvPr id="13" name="Title 1"/>
          <p:cNvSpPr>
            <a:spLocks noGrp="1"/>
          </p:cNvSpPr>
          <p:nvPr>
            <p:ph type="title"/>
          </p:nvPr>
        </p:nvSpPr>
        <p:spPr>
          <a:xfrm>
            <a:off x="924206" y="454065"/>
            <a:ext cx="7762593" cy="1003095"/>
          </a:xfrm>
        </p:spPr>
        <p:txBody>
          <a:bodyPr>
            <a:normAutofit/>
          </a:bodyPr>
          <a:lstStyle>
            <a:lvl1pPr>
              <a:defRPr sz="2100"/>
            </a:lvl1pPr>
          </a:lstStyle>
          <a:p>
            <a:r>
              <a:rPr lang="en-US"/>
              <a:t>Click to edit Master title style</a:t>
            </a:r>
          </a:p>
        </p:txBody>
      </p:sp>
      <p:pic>
        <p:nvPicPr>
          <p:cNvPr id="14" name="Picture 13" descr="powerpoint_logo.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1156" y="562165"/>
            <a:ext cx="1156922" cy="821208"/>
          </a:xfrm>
          <a:prstGeom prst="rect">
            <a:avLst/>
          </a:prstGeom>
        </p:spPr>
      </p:pic>
    </p:spTree>
    <p:extLst>
      <p:ext uri="{BB962C8B-B14F-4D97-AF65-F5344CB8AC3E}">
        <p14:creationId xmlns:p14="http://schemas.microsoft.com/office/powerpoint/2010/main" val="55133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2" name="Rectangle 11"/>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powerpoint_tag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148" y="6517348"/>
            <a:ext cx="1889493" cy="197009"/>
          </a:xfrm>
          <a:prstGeom prst="rect">
            <a:avLst/>
          </a:prstGeom>
        </p:spPr>
      </p:pic>
      <p:pic>
        <p:nvPicPr>
          <p:cNvPr id="14" name="Picture 13" descr="powerpoint_webs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306" y="6537765"/>
            <a:ext cx="846997" cy="162555"/>
          </a:xfrm>
          <a:prstGeom prst="rect">
            <a:avLst/>
          </a:prstGeom>
        </p:spPr>
      </p:pic>
      <p:pic>
        <p:nvPicPr>
          <p:cNvPr id="15" name="Picture 14" descr="powerpoint_insidebar.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4067"/>
            <a:ext cx="6464381" cy="1003094"/>
          </a:xfrm>
          <a:prstGeom prst="rect">
            <a:avLst/>
          </a:prstGeom>
        </p:spPr>
      </p:pic>
      <p:pic>
        <p:nvPicPr>
          <p:cNvPr id="16" name="Picture 15" descr="powerpoint_logo.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1156" y="562165"/>
            <a:ext cx="1156922" cy="821208"/>
          </a:xfrm>
          <a:prstGeom prst="rect">
            <a:avLst/>
          </a:prstGeom>
        </p:spPr>
      </p:pic>
      <p:sp>
        <p:nvSpPr>
          <p:cNvPr id="17" name="Title 1"/>
          <p:cNvSpPr>
            <a:spLocks noGrp="1"/>
          </p:cNvSpPr>
          <p:nvPr>
            <p:ph type="title"/>
          </p:nvPr>
        </p:nvSpPr>
        <p:spPr>
          <a:xfrm>
            <a:off x="974241" y="3370738"/>
            <a:ext cx="7772400" cy="513379"/>
          </a:xfrm>
        </p:spPr>
        <p:txBody>
          <a:bodyPr anchor="t">
            <a:normAutofit/>
          </a:bodyPr>
          <a:lstStyle>
            <a:lvl1pPr algn="l">
              <a:defRPr sz="2400" b="1" cap="all">
                <a:solidFill>
                  <a:srgbClr val="0060A7"/>
                </a:solidFill>
                <a:latin typeface="Verdana"/>
                <a:cs typeface="Verdana"/>
              </a:defRPr>
            </a:lvl1pPr>
          </a:lstStyle>
          <a:p>
            <a:r>
              <a:rPr lang="en-US"/>
              <a:t>Click to edit Master title style</a:t>
            </a:r>
          </a:p>
        </p:txBody>
      </p:sp>
      <p:sp>
        <p:nvSpPr>
          <p:cNvPr id="18" name="Text Placeholder 2"/>
          <p:cNvSpPr>
            <a:spLocks noGrp="1"/>
          </p:cNvSpPr>
          <p:nvPr>
            <p:ph type="body" idx="1"/>
          </p:nvPr>
        </p:nvSpPr>
        <p:spPr>
          <a:xfrm>
            <a:off x="974241" y="3911137"/>
            <a:ext cx="7772400" cy="31748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24178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p>
        </p:txBody>
      </p:sp>
      <p:sp>
        <p:nvSpPr>
          <p:cNvPr id="3" name="Content Placeholder 2"/>
          <p:cNvSpPr>
            <a:spLocks noGrp="1"/>
          </p:cNvSpPr>
          <p:nvPr>
            <p:ph idx="1"/>
          </p:nvPr>
        </p:nvSpPr>
        <p:spPr>
          <a:xfrm>
            <a:off x="982133" y="2667000"/>
            <a:ext cx="7704667" cy="333281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344329" y="6108173"/>
            <a:ext cx="857473" cy="365125"/>
          </a:xfrm>
        </p:spPr>
        <p:txBody>
          <a:bodyPr/>
          <a:lstStyle/>
          <a:p>
            <a:fld id="{616993E9-CEF0-47B7-AEA6-AFACC79966BA}" type="datetimeFigureOut">
              <a:rPr lang="en-US" smtClean="0"/>
              <a:t>5/18/2022</a:t>
            </a:fld>
            <a:endParaRPr lang="en-US"/>
          </a:p>
        </p:txBody>
      </p:sp>
      <p:sp>
        <p:nvSpPr>
          <p:cNvPr id="5" name="Footer Placeholder 4"/>
          <p:cNvSpPr>
            <a:spLocks noGrp="1"/>
          </p:cNvSpPr>
          <p:nvPr>
            <p:ph type="ftr" sz="quarter" idx="11"/>
          </p:nvPr>
        </p:nvSpPr>
        <p:spPr>
          <a:xfrm>
            <a:off x="1972647" y="6108173"/>
            <a:ext cx="5314517" cy="365125"/>
          </a:xfrm>
        </p:spPr>
        <p:txBody>
          <a:bodyPr/>
          <a:lstStyle/>
          <a:p>
            <a:r>
              <a:rPr lang="en-US"/>
              <a:t>
              </a:t>
            </a:r>
          </a:p>
        </p:txBody>
      </p:sp>
      <p:sp>
        <p:nvSpPr>
          <p:cNvPr id="6" name="Slide Number Placeholder 5"/>
          <p:cNvSpPr>
            <a:spLocks noGrp="1"/>
          </p:cNvSpPr>
          <p:nvPr>
            <p:ph type="sldNum" sz="quarter" idx="12"/>
          </p:nvPr>
        </p:nvSpPr>
        <p:spPr>
          <a:xfrm>
            <a:off x="8258967" y="6108173"/>
            <a:ext cx="427833" cy="365125"/>
          </a:xfrm>
        </p:spPr>
        <p:txBody>
          <a:bodyPr/>
          <a:lstStyle/>
          <a:p>
            <a:fld id="{D57F1E4F-1CFF-5643-939E-217C01CDF565}" type="slidenum">
              <a:rPr lang="en-US" smtClean="0"/>
              <a:pPr/>
              <a:t>‹#›</a:t>
            </a:fld>
            <a:endParaRPr lang="en-US"/>
          </a:p>
        </p:txBody>
      </p:sp>
      <p:sp>
        <p:nvSpPr>
          <p:cNvPr id="7" name="Rectangle 6">
            <a:extLst>
              <a:ext uri="{FF2B5EF4-FFF2-40B4-BE49-F238E27FC236}">
                <a16:creationId xmlns:a16="http://schemas.microsoft.com/office/drawing/2014/main" id="{0AE79DAC-FDC8-48E9-9DDB-41C65B9B555F}"/>
              </a:ext>
            </a:extLst>
          </p:cNvPr>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powerpoint_tagline.png">
            <a:extLst>
              <a:ext uri="{FF2B5EF4-FFF2-40B4-BE49-F238E27FC236}">
                <a16:creationId xmlns:a16="http://schemas.microsoft.com/office/drawing/2014/main" id="{12434E60-34AE-4521-BCC4-B50E7F9F2E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148" y="6517348"/>
            <a:ext cx="1889493" cy="197009"/>
          </a:xfrm>
          <a:prstGeom prst="rect">
            <a:avLst/>
          </a:prstGeom>
        </p:spPr>
      </p:pic>
      <p:pic>
        <p:nvPicPr>
          <p:cNvPr id="9" name="Picture 8" descr="powerpoint_website.png">
            <a:extLst>
              <a:ext uri="{FF2B5EF4-FFF2-40B4-BE49-F238E27FC236}">
                <a16:creationId xmlns:a16="http://schemas.microsoft.com/office/drawing/2014/main" id="{AD8445D9-50B0-4E5D-A12B-2CA24BE4A0F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306" y="6537765"/>
            <a:ext cx="846997" cy="162555"/>
          </a:xfrm>
          <a:prstGeom prst="rect">
            <a:avLst/>
          </a:prstGeom>
        </p:spPr>
      </p:pic>
      <p:pic>
        <p:nvPicPr>
          <p:cNvPr id="10" name="Picture 9" descr="powerpoint_insidebar.jpg">
            <a:extLst>
              <a:ext uri="{FF2B5EF4-FFF2-40B4-BE49-F238E27FC236}">
                <a16:creationId xmlns:a16="http://schemas.microsoft.com/office/drawing/2014/main" id="{DC1E9EF7-CF78-4790-88AE-12529FB5D3C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4067"/>
            <a:ext cx="6464381" cy="1003094"/>
          </a:xfrm>
          <a:prstGeom prst="rect">
            <a:avLst/>
          </a:prstGeom>
        </p:spPr>
      </p:pic>
      <p:pic>
        <p:nvPicPr>
          <p:cNvPr id="11" name="Picture 10" descr="powerpoint_logo.png">
            <a:extLst>
              <a:ext uri="{FF2B5EF4-FFF2-40B4-BE49-F238E27FC236}">
                <a16:creationId xmlns:a16="http://schemas.microsoft.com/office/drawing/2014/main" id="{560EE654-100E-43CB-A3A1-9D726DA9D40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1156" y="562165"/>
            <a:ext cx="1156922" cy="821208"/>
          </a:xfrm>
          <a:prstGeom prst="rect">
            <a:avLst/>
          </a:prstGeom>
        </p:spPr>
      </p:pic>
    </p:spTree>
    <p:extLst>
      <p:ext uri="{BB962C8B-B14F-4D97-AF65-F5344CB8AC3E}">
        <p14:creationId xmlns:p14="http://schemas.microsoft.com/office/powerpoint/2010/main" val="3212492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3" name="Rectangle 12"/>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powerpoint_tag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148" y="6517348"/>
            <a:ext cx="1889493" cy="197009"/>
          </a:xfrm>
          <a:prstGeom prst="rect">
            <a:avLst/>
          </a:prstGeom>
        </p:spPr>
      </p:pic>
      <p:pic>
        <p:nvPicPr>
          <p:cNvPr id="15" name="Picture 14" descr="powerpoint_webs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306" y="6537765"/>
            <a:ext cx="846997" cy="162555"/>
          </a:xfrm>
          <a:prstGeom prst="rect">
            <a:avLst/>
          </a:prstGeom>
        </p:spPr>
      </p:pic>
      <p:pic>
        <p:nvPicPr>
          <p:cNvPr id="16" name="Picture 15" descr="powerpoint_insidebar.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4067"/>
            <a:ext cx="6464381" cy="1003094"/>
          </a:xfrm>
          <a:prstGeom prst="rect">
            <a:avLst/>
          </a:prstGeom>
        </p:spPr>
      </p:pic>
      <p:pic>
        <p:nvPicPr>
          <p:cNvPr id="17" name="Picture 16" descr="powerpoint_logo.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1156" y="562165"/>
            <a:ext cx="1156922" cy="821208"/>
          </a:xfrm>
          <a:prstGeom prst="rect">
            <a:avLst/>
          </a:prstGeom>
        </p:spPr>
      </p:pic>
      <p:sp>
        <p:nvSpPr>
          <p:cNvPr id="19" name="Content Placeholder 2"/>
          <p:cNvSpPr>
            <a:spLocks noGrp="1"/>
          </p:cNvSpPr>
          <p:nvPr>
            <p:ph sz="half" idx="1"/>
          </p:nvPr>
        </p:nvSpPr>
        <p:spPr>
          <a:xfrm>
            <a:off x="924206" y="1828578"/>
            <a:ext cx="3583798" cy="4297585"/>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3"/>
          <p:cNvSpPr>
            <a:spLocks noGrp="1"/>
          </p:cNvSpPr>
          <p:nvPr>
            <p:ph sz="half" idx="2"/>
          </p:nvPr>
        </p:nvSpPr>
        <p:spPr>
          <a:xfrm>
            <a:off x="4684922" y="1828578"/>
            <a:ext cx="4038600" cy="4297585"/>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itle 1"/>
          <p:cNvSpPr>
            <a:spLocks noGrp="1"/>
          </p:cNvSpPr>
          <p:nvPr>
            <p:ph type="title"/>
          </p:nvPr>
        </p:nvSpPr>
        <p:spPr>
          <a:xfrm>
            <a:off x="924206" y="454065"/>
            <a:ext cx="7762593" cy="1003095"/>
          </a:xfrm>
        </p:spPr>
        <p:txBody>
          <a:bodyPr>
            <a:normAutofit/>
          </a:bodyPr>
          <a:lstStyle>
            <a:lvl1pPr>
              <a:defRPr sz="2100"/>
            </a:lvl1pPr>
          </a:lstStyle>
          <a:p>
            <a:r>
              <a:rPr lang="en-US"/>
              <a:t>Click to edit Master title style</a:t>
            </a:r>
          </a:p>
        </p:txBody>
      </p:sp>
    </p:spTree>
    <p:extLst>
      <p:ext uri="{BB962C8B-B14F-4D97-AF65-F5344CB8AC3E}">
        <p14:creationId xmlns:p14="http://schemas.microsoft.com/office/powerpoint/2010/main" val="32586761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5" name="Rectangle 14"/>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powerpoint_tag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148" y="6517348"/>
            <a:ext cx="1889493" cy="197009"/>
          </a:xfrm>
          <a:prstGeom prst="rect">
            <a:avLst/>
          </a:prstGeom>
        </p:spPr>
      </p:pic>
      <p:pic>
        <p:nvPicPr>
          <p:cNvPr id="17" name="Picture 16" descr="powerpoint_webs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306" y="6537765"/>
            <a:ext cx="846997" cy="162555"/>
          </a:xfrm>
          <a:prstGeom prst="rect">
            <a:avLst/>
          </a:prstGeom>
        </p:spPr>
      </p:pic>
      <p:pic>
        <p:nvPicPr>
          <p:cNvPr id="18" name="Picture 17" descr="powerpoint_insidebar.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4067"/>
            <a:ext cx="6464381" cy="1003094"/>
          </a:xfrm>
          <a:prstGeom prst="rect">
            <a:avLst/>
          </a:prstGeom>
        </p:spPr>
      </p:pic>
      <p:sp>
        <p:nvSpPr>
          <p:cNvPr id="19" name="Title 1"/>
          <p:cNvSpPr>
            <a:spLocks noGrp="1"/>
          </p:cNvSpPr>
          <p:nvPr>
            <p:ph type="title"/>
          </p:nvPr>
        </p:nvSpPr>
        <p:spPr>
          <a:xfrm>
            <a:off x="924206" y="454065"/>
            <a:ext cx="7762593" cy="1003095"/>
          </a:xfrm>
        </p:spPr>
        <p:txBody>
          <a:bodyPr>
            <a:normAutofit/>
          </a:bodyPr>
          <a:lstStyle>
            <a:lvl1pPr>
              <a:defRPr sz="2100"/>
            </a:lvl1pPr>
          </a:lstStyle>
          <a:p>
            <a:r>
              <a:rPr lang="en-US"/>
              <a:t>Click to edit Master title style</a:t>
            </a:r>
          </a:p>
        </p:txBody>
      </p:sp>
      <p:pic>
        <p:nvPicPr>
          <p:cNvPr id="20" name="Picture 19" descr="powerpoint_logo.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1156" y="562165"/>
            <a:ext cx="1156922" cy="821208"/>
          </a:xfrm>
          <a:prstGeom prst="rect">
            <a:avLst/>
          </a:prstGeom>
        </p:spPr>
      </p:pic>
      <p:sp>
        <p:nvSpPr>
          <p:cNvPr id="21" name="Text Placeholder 2"/>
          <p:cNvSpPr>
            <a:spLocks noGrp="1"/>
          </p:cNvSpPr>
          <p:nvPr>
            <p:ph type="body" idx="1"/>
          </p:nvPr>
        </p:nvSpPr>
        <p:spPr>
          <a:xfrm>
            <a:off x="924206" y="1815102"/>
            <a:ext cx="337209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Content Placeholder 3"/>
          <p:cNvSpPr>
            <a:spLocks noGrp="1"/>
          </p:cNvSpPr>
          <p:nvPr>
            <p:ph sz="half" idx="2"/>
          </p:nvPr>
        </p:nvSpPr>
        <p:spPr>
          <a:xfrm>
            <a:off x="924206" y="2454864"/>
            <a:ext cx="3419384"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4"/>
          <p:cNvSpPr>
            <a:spLocks noGrp="1"/>
          </p:cNvSpPr>
          <p:nvPr>
            <p:ph type="body" sz="quarter" idx="3"/>
          </p:nvPr>
        </p:nvSpPr>
        <p:spPr>
          <a:xfrm>
            <a:off x="4997197" y="1815102"/>
            <a:ext cx="3413024"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Content Placeholder 5"/>
          <p:cNvSpPr>
            <a:spLocks noGrp="1"/>
          </p:cNvSpPr>
          <p:nvPr>
            <p:ph sz="quarter" idx="4"/>
          </p:nvPr>
        </p:nvSpPr>
        <p:spPr>
          <a:xfrm>
            <a:off x="4997196" y="2454864"/>
            <a:ext cx="341302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11149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2" name="Rectangle 11"/>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powerpoint_tag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148" y="6517348"/>
            <a:ext cx="1889493" cy="197009"/>
          </a:xfrm>
          <a:prstGeom prst="rect">
            <a:avLst/>
          </a:prstGeom>
        </p:spPr>
      </p:pic>
      <p:pic>
        <p:nvPicPr>
          <p:cNvPr id="14" name="Picture 13" descr="powerpoint_webs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306" y="6537765"/>
            <a:ext cx="846997" cy="162555"/>
          </a:xfrm>
          <a:prstGeom prst="rect">
            <a:avLst/>
          </a:prstGeom>
        </p:spPr>
      </p:pic>
      <p:pic>
        <p:nvPicPr>
          <p:cNvPr id="15" name="Picture 14" descr="powerpoint_insidebar.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4067"/>
            <a:ext cx="6464381" cy="1003094"/>
          </a:xfrm>
          <a:prstGeom prst="rect">
            <a:avLst/>
          </a:prstGeom>
        </p:spPr>
      </p:pic>
      <p:pic>
        <p:nvPicPr>
          <p:cNvPr id="16" name="Picture 15" descr="powerpoint_logo.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1156" y="562165"/>
            <a:ext cx="1156922" cy="821208"/>
          </a:xfrm>
          <a:prstGeom prst="rect">
            <a:avLst/>
          </a:prstGeom>
        </p:spPr>
      </p:pic>
      <p:sp>
        <p:nvSpPr>
          <p:cNvPr id="17" name="Title 1"/>
          <p:cNvSpPr>
            <a:spLocks noGrp="1"/>
          </p:cNvSpPr>
          <p:nvPr>
            <p:ph type="title"/>
          </p:nvPr>
        </p:nvSpPr>
        <p:spPr>
          <a:xfrm>
            <a:off x="1829758" y="5336438"/>
            <a:ext cx="5486400" cy="499869"/>
          </a:xfrm>
        </p:spPr>
        <p:txBody>
          <a:bodyPr anchor="b">
            <a:normAutofit/>
          </a:bodyPr>
          <a:lstStyle>
            <a:lvl1pPr algn="l">
              <a:defRPr sz="1800" b="1">
                <a:solidFill>
                  <a:schemeClr val="tx1"/>
                </a:solidFill>
              </a:defRPr>
            </a:lvl1pPr>
          </a:lstStyle>
          <a:p>
            <a:r>
              <a:rPr lang="en-US"/>
              <a:t>Click to edit Master title style</a:t>
            </a:r>
          </a:p>
        </p:txBody>
      </p:sp>
      <p:sp>
        <p:nvSpPr>
          <p:cNvPr id="18" name="Picture Placeholder 2"/>
          <p:cNvSpPr>
            <a:spLocks noGrp="1"/>
          </p:cNvSpPr>
          <p:nvPr>
            <p:ph type="pic" idx="1"/>
          </p:nvPr>
        </p:nvSpPr>
        <p:spPr>
          <a:xfrm>
            <a:off x="1829758" y="1904905"/>
            <a:ext cx="5486400" cy="33406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9" name="Text Placeholder 3"/>
          <p:cNvSpPr>
            <a:spLocks noGrp="1"/>
          </p:cNvSpPr>
          <p:nvPr>
            <p:ph type="body" sz="half" idx="2"/>
          </p:nvPr>
        </p:nvSpPr>
        <p:spPr>
          <a:xfrm>
            <a:off x="1829758" y="5856572"/>
            <a:ext cx="5486400" cy="302117"/>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0" name="Title 1"/>
          <p:cNvSpPr txBox="1">
            <a:spLocks/>
          </p:cNvSpPr>
          <p:nvPr userDrawn="1"/>
        </p:nvSpPr>
        <p:spPr>
          <a:xfrm>
            <a:off x="924206" y="454065"/>
            <a:ext cx="7762593" cy="100309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100" b="1" i="0" kern="1200" cap="all">
                <a:solidFill>
                  <a:srgbClr val="FFFFFF"/>
                </a:solidFill>
                <a:latin typeface=""/>
                <a:ea typeface="+mj-ea"/>
                <a:cs typeface="+mj-cs"/>
              </a:defRPr>
            </a:lvl1pPr>
          </a:lstStyle>
          <a:p>
            <a:r>
              <a:rPr lang="en-US"/>
              <a:t>Title here</a:t>
            </a:r>
          </a:p>
        </p:txBody>
      </p:sp>
    </p:spTree>
    <p:extLst>
      <p:ext uri="{BB962C8B-B14F-4D97-AF65-F5344CB8AC3E}">
        <p14:creationId xmlns:p14="http://schemas.microsoft.com/office/powerpoint/2010/main" val="12226081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9" name="Rectangle 8"/>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powerpoint_tag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732280" y="5354415"/>
            <a:ext cx="1889493" cy="197009"/>
          </a:xfrm>
          <a:prstGeom prst="rect">
            <a:avLst/>
          </a:prstGeom>
        </p:spPr>
      </p:pic>
      <p:pic>
        <p:nvPicPr>
          <p:cNvPr id="11" name="Picture 10" descr="powerpoint_webs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193806" y="796287"/>
            <a:ext cx="846997" cy="162555"/>
          </a:xfrm>
          <a:prstGeom prst="rect">
            <a:avLst/>
          </a:prstGeom>
        </p:spPr>
      </p:pic>
      <p:sp>
        <p:nvSpPr>
          <p:cNvPr id="13" name="Vertical Text Placeholder 2"/>
          <p:cNvSpPr>
            <a:spLocks noGrp="1"/>
          </p:cNvSpPr>
          <p:nvPr>
            <p:ph type="body" orient="vert" idx="1"/>
          </p:nvPr>
        </p:nvSpPr>
        <p:spPr>
          <a:xfrm>
            <a:off x="668763" y="791276"/>
            <a:ext cx="6425691" cy="53348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descr="powerpoint_logo.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5400000">
            <a:off x="7601306" y="5103853"/>
            <a:ext cx="1156922" cy="821208"/>
          </a:xfrm>
          <a:prstGeom prst="rect">
            <a:avLst/>
          </a:prstGeom>
        </p:spPr>
      </p:pic>
      <p:pic>
        <p:nvPicPr>
          <p:cNvPr id="16" name="Picture 15" descr="powerpoint_insidebar_short.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5400000">
            <a:off x="5949188" y="2181266"/>
            <a:ext cx="4464812" cy="1010412"/>
          </a:xfrm>
          <a:prstGeom prst="rect">
            <a:avLst/>
          </a:prstGeom>
        </p:spPr>
      </p:pic>
      <p:sp>
        <p:nvSpPr>
          <p:cNvPr id="17" name="Vertical Title 1"/>
          <p:cNvSpPr>
            <a:spLocks noGrp="1"/>
          </p:cNvSpPr>
          <p:nvPr>
            <p:ph type="title" orient="vert" hasCustomPrompt="1"/>
          </p:nvPr>
        </p:nvSpPr>
        <p:spPr>
          <a:xfrm>
            <a:off x="7676389" y="791276"/>
            <a:ext cx="1010412" cy="5334887"/>
          </a:xfrm>
        </p:spPr>
        <p:txBody>
          <a:bodyPr vert="eaVert">
            <a:normAutofit/>
          </a:bodyPr>
          <a:lstStyle>
            <a:lvl1pPr>
              <a:defRPr sz="2000"/>
            </a:lvl1pPr>
          </a:lstStyle>
          <a:p>
            <a:r>
              <a:rPr lang="en-US"/>
              <a:t>Click to edit </a:t>
            </a:r>
            <a:br>
              <a:rPr lang="en-US"/>
            </a:br>
            <a:r>
              <a:rPr lang="en-US"/>
              <a:t>Master title style</a:t>
            </a:r>
          </a:p>
        </p:txBody>
      </p:sp>
    </p:spTree>
    <p:extLst>
      <p:ext uri="{BB962C8B-B14F-4D97-AF65-F5344CB8AC3E}">
        <p14:creationId xmlns:p14="http://schemas.microsoft.com/office/powerpoint/2010/main" val="7500536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7" name="Rectangle 6"/>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powerpoint_tag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148" y="6517348"/>
            <a:ext cx="1889493" cy="197009"/>
          </a:xfrm>
          <a:prstGeom prst="rect">
            <a:avLst/>
          </a:prstGeom>
        </p:spPr>
      </p:pic>
      <p:pic>
        <p:nvPicPr>
          <p:cNvPr id="9" name="Picture 8" descr="powerpoint_webs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306" y="6537765"/>
            <a:ext cx="846997" cy="162555"/>
          </a:xfrm>
          <a:prstGeom prst="rect">
            <a:avLst/>
          </a:prstGeom>
        </p:spPr>
      </p:pic>
      <p:pic>
        <p:nvPicPr>
          <p:cNvPr id="10" name="Picture 9" descr="powerpoint_insidebar.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4067"/>
            <a:ext cx="6464381" cy="1003094"/>
          </a:xfrm>
          <a:prstGeom prst="rect">
            <a:avLst/>
          </a:prstGeom>
        </p:spPr>
      </p:pic>
      <p:sp>
        <p:nvSpPr>
          <p:cNvPr id="11" name="Title 1"/>
          <p:cNvSpPr>
            <a:spLocks noGrp="1"/>
          </p:cNvSpPr>
          <p:nvPr>
            <p:ph type="title"/>
          </p:nvPr>
        </p:nvSpPr>
        <p:spPr>
          <a:xfrm>
            <a:off x="924206" y="454065"/>
            <a:ext cx="7762593" cy="1003095"/>
          </a:xfrm>
        </p:spPr>
        <p:txBody>
          <a:bodyPr>
            <a:normAutofit/>
          </a:bodyPr>
          <a:lstStyle>
            <a:lvl1pPr>
              <a:defRPr sz="2100"/>
            </a:lvl1pPr>
          </a:lstStyle>
          <a:p>
            <a:r>
              <a:rPr lang="en-US"/>
              <a:t>Click to edit Master title style</a:t>
            </a:r>
          </a:p>
        </p:txBody>
      </p:sp>
      <p:pic>
        <p:nvPicPr>
          <p:cNvPr id="12" name="Picture 11" descr="powerpoint_logo.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1156" y="562165"/>
            <a:ext cx="1156922" cy="821208"/>
          </a:xfrm>
          <a:prstGeom prst="rect">
            <a:avLst/>
          </a:prstGeom>
        </p:spPr>
      </p:pic>
      <p:sp>
        <p:nvSpPr>
          <p:cNvPr id="13" name="Vertical Text Placeholder 2"/>
          <p:cNvSpPr>
            <a:spLocks noGrp="1"/>
          </p:cNvSpPr>
          <p:nvPr>
            <p:ph type="body" orient="vert" idx="1"/>
          </p:nvPr>
        </p:nvSpPr>
        <p:spPr>
          <a:xfrm>
            <a:off x="590180" y="1746479"/>
            <a:ext cx="7775892" cy="443079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3102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descr="powerpoint_mainbar-0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565400"/>
            <a:ext cx="9144000" cy="1705570"/>
          </a:xfrm>
          <a:prstGeom prst="rect">
            <a:avLst/>
          </a:prstGeom>
        </p:spPr>
      </p:pic>
      <p:sp>
        <p:nvSpPr>
          <p:cNvPr id="8" name="Title 1"/>
          <p:cNvSpPr>
            <a:spLocks noGrp="1"/>
          </p:cNvSpPr>
          <p:nvPr>
            <p:ph type="ctrTitle" hasCustomPrompt="1"/>
          </p:nvPr>
        </p:nvSpPr>
        <p:spPr>
          <a:xfrm>
            <a:off x="298420" y="2661811"/>
            <a:ext cx="5447700" cy="1494975"/>
          </a:xfrm>
        </p:spPr>
        <p:txBody>
          <a:bodyPr>
            <a:normAutofit/>
          </a:bodyPr>
          <a:lstStyle>
            <a:lvl1pPr algn="l">
              <a:defRPr sz="2400" b="1" i="0" cap="all">
                <a:solidFill>
                  <a:schemeClr val="bg1"/>
                </a:solidFill>
                <a:latin typeface="Verdana"/>
              </a:defRPr>
            </a:lvl1pPr>
          </a:lstStyle>
          <a:p>
            <a:r>
              <a:rPr lang="en-US"/>
              <a:t>Click to edit Master </a:t>
            </a:r>
            <a:br>
              <a:rPr lang="en-US"/>
            </a:br>
            <a:r>
              <a:rPr lang="en-US"/>
              <a:t>title style</a:t>
            </a:r>
          </a:p>
        </p:txBody>
      </p:sp>
      <p:pic>
        <p:nvPicPr>
          <p:cNvPr id="9" name="Picture 8" descr="powerpoint_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13588" y="2718858"/>
            <a:ext cx="1986652" cy="1410168"/>
          </a:xfrm>
          <a:prstGeom prst="rect">
            <a:avLst/>
          </a:prstGeom>
        </p:spPr>
      </p:pic>
      <p:pic>
        <p:nvPicPr>
          <p:cNvPr id="10" name="Picture 9" descr="powerpoint_taglin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03807" y="4385806"/>
            <a:ext cx="1889493" cy="197009"/>
          </a:xfrm>
          <a:prstGeom prst="rect">
            <a:avLst/>
          </a:prstGeom>
        </p:spPr>
      </p:pic>
    </p:spTree>
    <p:extLst>
      <p:ext uri="{BB962C8B-B14F-4D97-AF65-F5344CB8AC3E}">
        <p14:creationId xmlns:p14="http://schemas.microsoft.com/office/powerpoint/2010/main" val="3884344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434F47-3A99-4701-A7D9-FE6C4D9DA92E}" type="datetimeFigureOut">
              <a:rPr lang="en-US" smtClean="0"/>
              <a:t>5/18/2022</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a:xfrm>
            <a:off x="8273317" y="6116070"/>
            <a:ext cx="413483" cy="365125"/>
          </a:xfrm>
        </p:spPr>
        <p:txBody>
          <a:bodyPr/>
          <a:lstStyle/>
          <a:p>
            <a:fld id="{D57F1E4F-1CFF-5643-939E-217C01CDF565}" type="slidenum">
              <a:rPr lang="en-US" smtClean="0"/>
              <a:pPr/>
              <a:t>‹#›</a:t>
            </a:fld>
            <a:endParaRPr lang="en-US"/>
          </a:p>
        </p:txBody>
      </p:sp>
      <p:sp>
        <p:nvSpPr>
          <p:cNvPr id="7" name="Rectangle 6">
            <a:extLst>
              <a:ext uri="{FF2B5EF4-FFF2-40B4-BE49-F238E27FC236}">
                <a16:creationId xmlns:a16="http://schemas.microsoft.com/office/drawing/2014/main" id="{16B9BDD7-2ECA-4307-AF51-81E3613E6CF7}"/>
              </a:ext>
            </a:extLst>
          </p:cNvPr>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powerpoint_tagline.png">
            <a:extLst>
              <a:ext uri="{FF2B5EF4-FFF2-40B4-BE49-F238E27FC236}">
                <a16:creationId xmlns:a16="http://schemas.microsoft.com/office/drawing/2014/main" id="{36D451C9-23CA-442B-BAB8-12D9238544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148" y="6517348"/>
            <a:ext cx="1889493" cy="197009"/>
          </a:xfrm>
          <a:prstGeom prst="rect">
            <a:avLst/>
          </a:prstGeom>
        </p:spPr>
      </p:pic>
      <p:pic>
        <p:nvPicPr>
          <p:cNvPr id="9" name="Picture 8" descr="powerpoint_website.png">
            <a:extLst>
              <a:ext uri="{FF2B5EF4-FFF2-40B4-BE49-F238E27FC236}">
                <a16:creationId xmlns:a16="http://schemas.microsoft.com/office/drawing/2014/main" id="{3AF635A5-1DE2-4FBA-87D9-D666901A26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306" y="6537765"/>
            <a:ext cx="846997" cy="162555"/>
          </a:xfrm>
          <a:prstGeom prst="rect">
            <a:avLst/>
          </a:prstGeom>
        </p:spPr>
      </p:pic>
      <p:pic>
        <p:nvPicPr>
          <p:cNvPr id="10" name="Picture 9" descr="powerpoint_insidebar.jpg">
            <a:extLst>
              <a:ext uri="{FF2B5EF4-FFF2-40B4-BE49-F238E27FC236}">
                <a16:creationId xmlns:a16="http://schemas.microsoft.com/office/drawing/2014/main" id="{33903EB3-AA06-476C-BC16-CFBD5D55F58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4067"/>
            <a:ext cx="6464381" cy="1003094"/>
          </a:xfrm>
          <a:prstGeom prst="rect">
            <a:avLst/>
          </a:prstGeom>
        </p:spPr>
      </p:pic>
      <p:pic>
        <p:nvPicPr>
          <p:cNvPr id="11" name="Picture 10" descr="powerpoint_logo.png">
            <a:extLst>
              <a:ext uri="{FF2B5EF4-FFF2-40B4-BE49-F238E27FC236}">
                <a16:creationId xmlns:a16="http://schemas.microsoft.com/office/drawing/2014/main" id="{C03C408F-7B1B-4BB1-95AF-5D44B383397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1156" y="562165"/>
            <a:ext cx="1156922" cy="821208"/>
          </a:xfrm>
          <a:prstGeom prst="rect">
            <a:avLst/>
          </a:prstGeom>
        </p:spPr>
      </p:pic>
    </p:spTree>
    <p:extLst>
      <p:ext uri="{BB962C8B-B14F-4D97-AF65-F5344CB8AC3E}">
        <p14:creationId xmlns:p14="http://schemas.microsoft.com/office/powerpoint/2010/main" val="3604840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E62588-EC5C-453B-A942-AA1C7EFEEF33}" type="datetimeFigureOut">
              <a:rPr lang="en-US" smtClean="0"/>
              <a:t>5/18/2022</a:t>
            </a:fld>
            <a:endParaRPr lang="en-US"/>
          </a:p>
        </p:txBody>
      </p:sp>
      <p:sp>
        <p:nvSpPr>
          <p:cNvPr id="6" name="Footer Placeholder 5"/>
          <p:cNvSpPr>
            <a:spLocks noGrp="1"/>
          </p:cNvSpPr>
          <p:nvPr>
            <p:ph type="ftr" sz="quarter" idx="11"/>
          </p:nvPr>
        </p:nvSpPr>
        <p:spPr/>
        <p:txBody>
          <a:bodyPr/>
          <a:lstStyle/>
          <a:p>
            <a:r>
              <a:rPr lang="en-US"/>
              <a:t>
              </a:t>
            </a:r>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
        <p:nvSpPr>
          <p:cNvPr id="8" name="Rectangle 7">
            <a:extLst>
              <a:ext uri="{FF2B5EF4-FFF2-40B4-BE49-F238E27FC236}">
                <a16:creationId xmlns:a16="http://schemas.microsoft.com/office/drawing/2014/main" id="{A6CF937F-5FE9-4717-AB0D-7933DB4960BB}"/>
              </a:ext>
            </a:extLst>
          </p:cNvPr>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powerpoint_tagline.png">
            <a:extLst>
              <a:ext uri="{FF2B5EF4-FFF2-40B4-BE49-F238E27FC236}">
                <a16:creationId xmlns:a16="http://schemas.microsoft.com/office/drawing/2014/main" id="{DA823951-43E1-41AE-BEBF-AD848A055E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148" y="6517348"/>
            <a:ext cx="1889493" cy="197009"/>
          </a:xfrm>
          <a:prstGeom prst="rect">
            <a:avLst/>
          </a:prstGeom>
        </p:spPr>
      </p:pic>
      <p:pic>
        <p:nvPicPr>
          <p:cNvPr id="10" name="Picture 9" descr="powerpoint_website.png">
            <a:extLst>
              <a:ext uri="{FF2B5EF4-FFF2-40B4-BE49-F238E27FC236}">
                <a16:creationId xmlns:a16="http://schemas.microsoft.com/office/drawing/2014/main" id="{CD45E94A-47FE-4805-A1E7-E5F72977952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306" y="6537765"/>
            <a:ext cx="846997" cy="162555"/>
          </a:xfrm>
          <a:prstGeom prst="rect">
            <a:avLst/>
          </a:prstGeom>
        </p:spPr>
      </p:pic>
      <p:pic>
        <p:nvPicPr>
          <p:cNvPr id="11" name="Picture 10" descr="powerpoint_insidebar.jpg">
            <a:extLst>
              <a:ext uri="{FF2B5EF4-FFF2-40B4-BE49-F238E27FC236}">
                <a16:creationId xmlns:a16="http://schemas.microsoft.com/office/drawing/2014/main" id="{9A8C54FC-E667-4771-8D47-669FFA9A306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4067"/>
            <a:ext cx="6464381" cy="1003094"/>
          </a:xfrm>
          <a:prstGeom prst="rect">
            <a:avLst/>
          </a:prstGeom>
        </p:spPr>
      </p:pic>
      <p:pic>
        <p:nvPicPr>
          <p:cNvPr id="12" name="Picture 11" descr="powerpoint_logo.png">
            <a:extLst>
              <a:ext uri="{FF2B5EF4-FFF2-40B4-BE49-F238E27FC236}">
                <a16:creationId xmlns:a16="http://schemas.microsoft.com/office/drawing/2014/main" id="{1B57E987-35FF-4C55-88CC-DBE3EDAA1AF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1156" y="562165"/>
            <a:ext cx="1156922" cy="821208"/>
          </a:xfrm>
          <a:prstGeom prst="rect">
            <a:avLst/>
          </a:prstGeom>
        </p:spPr>
      </p:pic>
    </p:spTree>
    <p:extLst>
      <p:ext uri="{BB962C8B-B14F-4D97-AF65-F5344CB8AC3E}">
        <p14:creationId xmlns:p14="http://schemas.microsoft.com/office/powerpoint/2010/main" val="3219282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D5D575-BDA5-4AAF-81DC-5D38C213A391}" type="datetimeFigureOut">
              <a:rPr lang="en-US" smtClean="0"/>
              <a:t>5/18/2022</a:t>
            </a:fld>
            <a:endParaRPr lang="en-US"/>
          </a:p>
        </p:txBody>
      </p:sp>
      <p:sp>
        <p:nvSpPr>
          <p:cNvPr id="8" name="Footer Placeholder 7"/>
          <p:cNvSpPr>
            <a:spLocks noGrp="1"/>
          </p:cNvSpPr>
          <p:nvPr>
            <p:ph type="ftr" sz="quarter" idx="11"/>
          </p:nvPr>
        </p:nvSpPr>
        <p:spPr/>
        <p:txBody>
          <a:bodyPr/>
          <a:lstStyle/>
          <a:p>
            <a:r>
              <a:rPr lang="en-US"/>
              <a:t>
              </a:t>
            </a:r>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
        <p:nvSpPr>
          <p:cNvPr id="10" name="Rectangle 9">
            <a:extLst>
              <a:ext uri="{FF2B5EF4-FFF2-40B4-BE49-F238E27FC236}">
                <a16:creationId xmlns:a16="http://schemas.microsoft.com/office/drawing/2014/main" id="{B6574A57-C42D-40ED-9936-A9BD05DEAFB0}"/>
              </a:ext>
            </a:extLst>
          </p:cNvPr>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powerpoint_tagline.png">
            <a:extLst>
              <a:ext uri="{FF2B5EF4-FFF2-40B4-BE49-F238E27FC236}">
                <a16:creationId xmlns:a16="http://schemas.microsoft.com/office/drawing/2014/main" id="{2A1542C8-AA6D-4052-82AD-1C8132C5C5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148" y="6517348"/>
            <a:ext cx="1889493" cy="197009"/>
          </a:xfrm>
          <a:prstGeom prst="rect">
            <a:avLst/>
          </a:prstGeom>
        </p:spPr>
      </p:pic>
      <p:pic>
        <p:nvPicPr>
          <p:cNvPr id="12" name="Picture 11" descr="powerpoint_website.png">
            <a:extLst>
              <a:ext uri="{FF2B5EF4-FFF2-40B4-BE49-F238E27FC236}">
                <a16:creationId xmlns:a16="http://schemas.microsoft.com/office/drawing/2014/main" id="{58473808-00CF-4ACB-9FCC-355D010C38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306" y="6537765"/>
            <a:ext cx="846997" cy="162555"/>
          </a:xfrm>
          <a:prstGeom prst="rect">
            <a:avLst/>
          </a:prstGeom>
        </p:spPr>
      </p:pic>
      <p:pic>
        <p:nvPicPr>
          <p:cNvPr id="13" name="Picture 12" descr="powerpoint_insidebar.jpg">
            <a:extLst>
              <a:ext uri="{FF2B5EF4-FFF2-40B4-BE49-F238E27FC236}">
                <a16:creationId xmlns:a16="http://schemas.microsoft.com/office/drawing/2014/main" id="{32B0F2DE-0A7F-427F-8F88-D95F7D414E7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4067"/>
            <a:ext cx="6464381" cy="1003094"/>
          </a:xfrm>
          <a:prstGeom prst="rect">
            <a:avLst/>
          </a:prstGeom>
        </p:spPr>
      </p:pic>
      <p:pic>
        <p:nvPicPr>
          <p:cNvPr id="14" name="Picture 13" descr="powerpoint_logo.png">
            <a:extLst>
              <a:ext uri="{FF2B5EF4-FFF2-40B4-BE49-F238E27FC236}">
                <a16:creationId xmlns:a16="http://schemas.microsoft.com/office/drawing/2014/main" id="{8DD66CF2-521B-48F6-8B46-D3F77166E12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1156" y="562165"/>
            <a:ext cx="1156922" cy="821208"/>
          </a:xfrm>
          <a:prstGeom prst="rect">
            <a:avLst/>
          </a:prstGeom>
        </p:spPr>
      </p:pic>
    </p:spTree>
    <p:extLst>
      <p:ext uri="{BB962C8B-B14F-4D97-AF65-F5344CB8AC3E}">
        <p14:creationId xmlns:p14="http://schemas.microsoft.com/office/powerpoint/2010/main" val="1742099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Federal Funding Opportunity Number: MBDA-OBD-2016-2004577</a:t>
            </a:r>
          </a:p>
        </p:txBody>
      </p:sp>
      <p:sp>
        <p:nvSpPr>
          <p:cNvPr id="5" name="Slide Number Placeholder 4"/>
          <p:cNvSpPr>
            <a:spLocks noGrp="1"/>
          </p:cNvSpPr>
          <p:nvPr>
            <p:ph type="sldNum" sz="quarter" idx="12"/>
          </p:nvPr>
        </p:nvSpPr>
        <p:spPr/>
        <p:txBody>
          <a:bodyPr/>
          <a:lstStyle/>
          <a:p>
            <a:fld id="{B9717AB4-AEBB-3342-AC3F-86F316DCF676}" type="slidenum">
              <a:rPr lang="en-US" smtClean="0"/>
              <a:t>‹#›</a:t>
            </a:fld>
            <a:endParaRPr lang="en-US"/>
          </a:p>
        </p:txBody>
      </p:sp>
    </p:spTree>
    <p:extLst>
      <p:ext uri="{BB962C8B-B14F-4D97-AF65-F5344CB8AC3E}">
        <p14:creationId xmlns:p14="http://schemas.microsoft.com/office/powerpoint/2010/main" val="2199661402"/>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Federal Funding Opportunity Number: MBDA-OBD-2016-2004577</a:t>
            </a:r>
          </a:p>
        </p:txBody>
      </p:sp>
      <p:sp>
        <p:nvSpPr>
          <p:cNvPr id="4" name="Slide Number Placeholder 3"/>
          <p:cNvSpPr>
            <a:spLocks noGrp="1"/>
          </p:cNvSpPr>
          <p:nvPr>
            <p:ph type="sldNum" sz="quarter" idx="12"/>
          </p:nvPr>
        </p:nvSpPr>
        <p:spPr/>
        <p:txBody>
          <a:bodyPr/>
          <a:lstStyle/>
          <a:p>
            <a:fld id="{B9717AB4-AEBB-3342-AC3F-86F316DCF676}" type="slidenum">
              <a:rPr lang="en-US" smtClean="0"/>
              <a:t>‹#›</a:t>
            </a:fld>
            <a:endParaRPr lang="en-US"/>
          </a:p>
        </p:txBody>
      </p:sp>
    </p:spTree>
    <p:extLst>
      <p:ext uri="{BB962C8B-B14F-4D97-AF65-F5344CB8AC3E}">
        <p14:creationId xmlns:p14="http://schemas.microsoft.com/office/powerpoint/2010/main" val="194903538"/>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Federal Funding Opportunity Number: MBDA-OBD-2016-2004577</a:t>
            </a:r>
          </a:p>
        </p:txBody>
      </p:sp>
      <p:sp>
        <p:nvSpPr>
          <p:cNvPr id="7" name="Slide Number Placeholder 6"/>
          <p:cNvSpPr>
            <a:spLocks noGrp="1"/>
          </p:cNvSpPr>
          <p:nvPr>
            <p:ph type="sldNum" sz="quarter" idx="12"/>
          </p:nvPr>
        </p:nvSpPr>
        <p:spPr/>
        <p:txBody>
          <a:bodyPr/>
          <a:lstStyle/>
          <a:p>
            <a:fld id="{B9717AB4-AEBB-3342-AC3F-86F316DCF676}" type="slidenum">
              <a:rPr lang="en-US" smtClean="0"/>
              <a:t>‹#›</a:t>
            </a:fld>
            <a:endParaRPr lang="en-US"/>
          </a:p>
        </p:txBody>
      </p:sp>
    </p:spTree>
    <p:extLst>
      <p:ext uri="{BB962C8B-B14F-4D97-AF65-F5344CB8AC3E}">
        <p14:creationId xmlns:p14="http://schemas.microsoft.com/office/powerpoint/2010/main" val="4153679193"/>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BF110E-D48F-4A61-BE6D-11D38A61FE05}" type="datetimeFigureOut">
              <a:rPr lang="en-US" smtClean="0"/>
              <a:t>5/18/2022</a:t>
            </a:fld>
            <a:endParaRPr lang="en-US"/>
          </a:p>
        </p:txBody>
      </p:sp>
      <p:sp>
        <p:nvSpPr>
          <p:cNvPr id="6" name="Footer Placeholder 5"/>
          <p:cNvSpPr>
            <a:spLocks noGrp="1"/>
          </p:cNvSpPr>
          <p:nvPr>
            <p:ph type="ftr" sz="quarter" idx="11"/>
          </p:nvPr>
        </p:nvSpPr>
        <p:spPr/>
        <p:txBody>
          <a:bodyPr/>
          <a:lstStyle/>
          <a:p>
            <a:r>
              <a:rPr lang="en-US"/>
              <a:t>
              </a:t>
            </a:r>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
        <p:nvSpPr>
          <p:cNvPr id="8" name="Rectangle 7">
            <a:extLst>
              <a:ext uri="{FF2B5EF4-FFF2-40B4-BE49-F238E27FC236}">
                <a16:creationId xmlns:a16="http://schemas.microsoft.com/office/drawing/2014/main" id="{68AC798F-B046-40E5-A77E-9C6F6341ED8C}"/>
              </a:ext>
            </a:extLst>
          </p:cNvPr>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powerpoint_tagline.png">
            <a:extLst>
              <a:ext uri="{FF2B5EF4-FFF2-40B4-BE49-F238E27FC236}">
                <a16:creationId xmlns:a16="http://schemas.microsoft.com/office/drawing/2014/main" id="{A5EBCA99-89D0-477D-B9DD-A7D1722153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148" y="6517348"/>
            <a:ext cx="1889493" cy="197009"/>
          </a:xfrm>
          <a:prstGeom prst="rect">
            <a:avLst/>
          </a:prstGeom>
        </p:spPr>
      </p:pic>
      <p:pic>
        <p:nvPicPr>
          <p:cNvPr id="10" name="Picture 9" descr="powerpoint_website.png">
            <a:extLst>
              <a:ext uri="{FF2B5EF4-FFF2-40B4-BE49-F238E27FC236}">
                <a16:creationId xmlns:a16="http://schemas.microsoft.com/office/drawing/2014/main" id="{26562446-FC3A-4A9F-AF97-D4971E82C35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306" y="6537765"/>
            <a:ext cx="846997" cy="162555"/>
          </a:xfrm>
          <a:prstGeom prst="rect">
            <a:avLst/>
          </a:prstGeom>
        </p:spPr>
      </p:pic>
      <p:pic>
        <p:nvPicPr>
          <p:cNvPr id="11" name="Picture 10" descr="powerpoint_insidebar.jpg">
            <a:extLst>
              <a:ext uri="{FF2B5EF4-FFF2-40B4-BE49-F238E27FC236}">
                <a16:creationId xmlns:a16="http://schemas.microsoft.com/office/drawing/2014/main" id="{BF75FCF0-DABF-4D44-87E1-B4B572F8498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4067"/>
            <a:ext cx="6464381" cy="1003094"/>
          </a:xfrm>
          <a:prstGeom prst="rect">
            <a:avLst/>
          </a:prstGeom>
        </p:spPr>
      </p:pic>
      <p:pic>
        <p:nvPicPr>
          <p:cNvPr id="12" name="Picture 11" descr="powerpoint_logo.png">
            <a:extLst>
              <a:ext uri="{FF2B5EF4-FFF2-40B4-BE49-F238E27FC236}">
                <a16:creationId xmlns:a16="http://schemas.microsoft.com/office/drawing/2014/main" id="{E6E1EA12-DD27-41FC-9A2A-D48022563CA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1156" y="562165"/>
            <a:ext cx="1156922" cy="821208"/>
          </a:xfrm>
          <a:prstGeom prst="rect">
            <a:avLst/>
          </a:prstGeom>
        </p:spPr>
      </p:pic>
      <p:sp>
        <p:nvSpPr>
          <p:cNvPr id="13" name="Title 1">
            <a:extLst>
              <a:ext uri="{FF2B5EF4-FFF2-40B4-BE49-F238E27FC236}">
                <a16:creationId xmlns:a16="http://schemas.microsoft.com/office/drawing/2014/main" id="{3C9C0EF6-4013-455F-85D6-3CBAAF359955}"/>
              </a:ext>
            </a:extLst>
          </p:cNvPr>
          <p:cNvSpPr txBox="1">
            <a:spLocks/>
          </p:cNvSpPr>
          <p:nvPr userDrawn="1"/>
        </p:nvSpPr>
        <p:spPr>
          <a:xfrm>
            <a:off x="924206" y="454065"/>
            <a:ext cx="7762593" cy="100309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100" b="1" i="0" kern="1200" cap="all">
                <a:solidFill>
                  <a:srgbClr val="FFFFFF"/>
                </a:solidFill>
                <a:latin typeface=""/>
                <a:ea typeface="+mj-ea"/>
                <a:cs typeface="+mj-cs"/>
              </a:defRPr>
            </a:lvl1pPr>
          </a:lstStyle>
          <a:p>
            <a:r>
              <a:rPr lang="en-US"/>
              <a:t>Title here</a:t>
            </a:r>
          </a:p>
        </p:txBody>
      </p:sp>
    </p:spTree>
    <p:extLst>
      <p:ext uri="{BB962C8B-B14F-4D97-AF65-F5344CB8AC3E}">
        <p14:creationId xmlns:p14="http://schemas.microsoft.com/office/powerpoint/2010/main" val="3042299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endParaRPr lang="en-US"/>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a:t>Federal Funding Opportunity Number: MBDA-OBD-2016-2004577</a:t>
            </a:r>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9717AB4-AEBB-3342-AC3F-86F316DCF676}" type="slidenum">
              <a:rPr lang="en-US" smtClean="0"/>
              <a:t>‹#›</a:t>
            </a:fld>
            <a:endParaRPr lang="en-US"/>
          </a:p>
        </p:txBody>
      </p:sp>
    </p:spTree>
    <p:extLst>
      <p:ext uri="{BB962C8B-B14F-4D97-AF65-F5344CB8AC3E}">
        <p14:creationId xmlns:p14="http://schemas.microsoft.com/office/powerpoint/2010/main" val="298039666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650" r:id="rId18"/>
    <p:sldLayoutId id="2147483651" r:id="rId19"/>
    <p:sldLayoutId id="2147483652" r:id="rId20"/>
    <p:sldLayoutId id="2147483653" r:id="rId21"/>
    <p:sldLayoutId id="2147483657" r:id="rId22"/>
    <p:sldLayoutId id="2147483659" r:id="rId23"/>
    <p:sldLayoutId id="2147483658" r:id="rId24"/>
    <p:sldLayoutId id="2147483723" r:id="rId25"/>
  </p:sldLayoutIdLst>
  <p:hf hd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nchambers@mbda.gov"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rawpixel.com/image/648567/free-image-rawpixel"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pixabay.com/en/thank-you-thanks-gratitude-2011012/" TargetMode="External"/><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hyperlink" Target="https://www.beyondbenign.org/"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pixabay.com/illustrations/elephant-proboscis-shield-reminder-279901/"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1.jpeg"/><Relationship Id="rId7" Type="http://schemas.openxmlformats.org/officeDocument/2006/relationships/hyperlink" Target="http://www.pngall.com/mission-pn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s://freepngimg.com/png/18797-vision-png-picture" TargetMode="External"/><Relationship Id="rId4" Type="http://schemas.openxmlformats.org/officeDocument/2006/relationships/image" Target="../media/image12.png"/><Relationship Id="rId9" Type="http://schemas.openxmlformats.org/officeDocument/2006/relationships/hyperlink" Target="https://www.picserver.org/highway-signs2/g/growth-strategy.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0075" y="459368"/>
            <a:ext cx="6468215" cy="974786"/>
          </a:xfrm>
        </p:spPr>
        <p:txBody>
          <a:bodyPr>
            <a:normAutofit/>
          </a:bodyPr>
          <a:lstStyle/>
          <a:p>
            <a:r>
              <a:rPr lang="en-US" sz="2800" b="1">
                <a:solidFill>
                  <a:schemeClr val="bg1"/>
                </a:solidFill>
                <a:latin typeface="Times New Roman"/>
                <a:ea typeface="Verdana"/>
                <a:cs typeface="Times New Roman"/>
              </a:rPr>
              <a:t>Business Center </a:t>
            </a:r>
            <a:br>
              <a:rPr lang="en-US" sz="2800" b="1">
                <a:solidFill>
                  <a:schemeClr val="bg1"/>
                </a:solidFill>
                <a:latin typeface="Times New Roman"/>
                <a:ea typeface="Verdana"/>
                <a:cs typeface="Times New Roman"/>
              </a:rPr>
            </a:br>
            <a:r>
              <a:rPr lang="en-US" sz="2800" b="1">
                <a:solidFill>
                  <a:schemeClr val="bg1"/>
                </a:solidFill>
                <a:latin typeface="Times New Roman"/>
                <a:ea typeface="Verdana"/>
                <a:cs typeface="Times New Roman"/>
              </a:rPr>
              <a:t>Pre-application Conference</a:t>
            </a:r>
            <a:endParaRPr lang="en-US" sz="2800">
              <a:solidFill>
                <a:schemeClr val="bg1"/>
              </a:solidFill>
              <a:latin typeface="Times New Roman"/>
              <a:ea typeface="Verdana"/>
              <a:cs typeface="Times New Roman"/>
            </a:endParaRPr>
          </a:p>
        </p:txBody>
      </p:sp>
      <p:sp>
        <p:nvSpPr>
          <p:cNvPr id="2" name="Content Placeholder 1"/>
          <p:cNvSpPr>
            <a:spLocks noGrp="1"/>
          </p:cNvSpPr>
          <p:nvPr>
            <p:ph idx="1"/>
          </p:nvPr>
        </p:nvSpPr>
        <p:spPr>
          <a:xfrm>
            <a:off x="527078" y="1446796"/>
            <a:ext cx="8107256" cy="4954003"/>
          </a:xfrm>
        </p:spPr>
        <p:txBody>
          <a:bodyPr>
            <a:normAutofit/>
          </a:bodyPr>
          <a:lstStyle/>
          <a:p>
            <a:pPr marL="0" indent="0" algn="ctr">
              <a:spcBef>
                <a:spcPts val="0"/>
              </a:spcBef>
              <a:buNone/>
            </a:pPr>
            <a:r>
              <a:rPr lang="en-US" sz="5400">
                <a:latin typeface="Times New Roman" panose="02020603050405020304" pitchFamily="18" charset="0"/>
                <a:cs typeface="Times New Roman" panose="02020603050405020304" pitchFamily="18" charset="0"/>
              </a:rPr>
              <a:t>Program Will Begin Shortly</a:t>
            </a:r>
          </a:p>
        </p:txBody>
      </p:sp>
    </p:spTree>
    <p:extLst>
      <p:ext uri="{BB962C8B-B14F-4D97-AF65-F5344CB8AC3E}">
        <p14:creationId xmlns:p14="http://schemas.microsoft.com/office/powerpoint/2010/main" val="742053926"/>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F21D7B38-FF7E-49D7-B3FC-2BCA7FA0E0C4}"/>
              </a:ext>
            </a:extLst>
          </p:cNvPr>
          <p:cNvSpPr>
            <a:spLocks noGrp="1"/>
          </p:cNvSpPr>
          <p:nvPr>
            <p:ph type="title"/>
          </p:nvPr>
        </p:nvSpPr>
        <p:spPr>
          <a:xfrm>
            <a:off x="200833" y="1693889"/>
            <a:ext cx="2260175" cy="4287809"/>
          </a:xfrm>
        </p:spPr>
        <p:txBody>
          <a:bodyPr>
            <a:normAutofit/>
          </a:bodyPr>
          <a:lstStyle/>
          <a:p>
            <a:pPr algn="l"/>
            <a:r>
              <a:rPr lang="en-US" sz="2800" b="1">
                <a:solidFill>
                  <a:srgbClr val="FFFFFF"/>
                </a:solidFill>
                <a:latin typeface="Times New Roman"/>
                <a:cs typeface="Times New Roman"/>
              </a:rPr>
              <a:t>What are the performance measures? </a:t>
            </a:r>
            <a:br>
              <a:rPr lang="en-US" sz="2800" b="1">
                <a:solidFill>
                  <a:srgbClr val="FFFFFF"/>
                </a:solidFill>
                <a:latin typeface="Times New Roman"/>
                <a:cs typeface="Times New Roman"/>
              </a:rPr>
            </a:br>
            <a:r>
              <a:rPr lang="en-US" sz="2800" b="1">
                <a:solidFill>
                  <a:srgbClr val="FFFFFF"/>
                </a:solidFill>
                <a:latin typeface="Times New Roman"/>
                <a:cs typeface="Times New Roman"/>
              </a:rPr>
              <a:t>(2 of 4)</a:t>
            </a:r>
            <a:endParaRPr lang="en-US" sz="2800">
              <a:solidFill>
                <a:srgbClr val="FFFFFF"/>
              </a:solidFill>
              <a:latin typeface="Times New Roman"/>
              <a:cs typeface="Times New Roman"/>
            </a:endParaRPr>
          </a:p>
        </p:txBody>
      </p:sp>
      <p:grpSp>
        <p:nvGrpSpPr>
          <p:cNvPr id="14" name="Group 13">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8"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6"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7"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8"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9"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0"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3" name="Content Placeholder 2">
            <a:extLst>
              <a:ext uri="{FF2B5EF4-FFF2-40B4-BE49-F238E27FC236}">
                <a16:creationId xmlns:a16="http://schemas.microsoft.com/office/drawing/2014/main" id="{D2251156-43F0-4325-9032-DA7D445E37FF}"/>
              </a:ext>
            </a:extLst>
          </p:cNvPr>
          <p:cNvSpPr>
            <a:spLocks noGrp="1"/>
          </p:cNvSpPr>
          <p:nvPr>
            <p:ph idx="1"/>
          </p:nvPr>
        </p:nvSpPr>
        <p:spPr>
          <a:xfrm>
            <a:off x="3787823" y="468423"/>
            <a:ext cx="4789439" cy="5921151"/>
          </a:xfrm>
        </p:spPr>
        <p:txBody>
          <a:bodyPr>
            <a:noAutofit/>
          </a:bodyPr>
          <a:lstStyle/>
          <a:p>
            <a:pPr fontAlgn="base">
              <a:spcBef>
                <a:spcPts val="0"/>
              </a:spcBef>
              <a:spcAft>
                <a:spcPts val="0"/>
              </a:spcAft>
            </a:pPr>
            <a:r>
              <a:rPr lang="en-US" sz="1800" b="1">
                <a:effectLst/>
                <a:latin typeface="Times New Roman" panose="02020603050405020304" pitchFamily="18" charset="0"/>
                <a:ea typeface="Calibri" panose="020F0502020204030204" pitchFamily="34" charset="0"/>
                <a:cs typeface="Arial" panose="020B0604020202020204" pitchFamily="34" charset="0"/>
              </a:rPr>
              <a:t>Gross Revenue Generated: </a:t>
            </a:r>
            <a:r>
              <a:rPr lang="en-US" sz="1800">
                <a:effectLst/>
                <a:latin typeface="Times New Roman" panose="02020603050405020304" pitchFamily="18" charset="0"/>
                <a:ea typeface="Calibri" panose="020F0502020204030204" pitchFamily="34" charset="0"/>
                <a:cs typeface="Arial" panose="020B0604020202020204" pitchFamily="34" charset="0"/>
              </a:rPr>
              <a:t>the total dollar value of sales achieved directly related to the assistance provided by the center to the engaged client. Gross revenue generated shall include one or more income generating event(s) such as (but not limited to) overall sales, service agreements, task orders, product requests that result in sales, successfully awarded contracts, and/or the total principal value of executed sales/delivery contracts of services/products/ intellectual rights and/or other binding </a:t>
            </a:r>
          </a:p>
          <a:p>
            <a:pPr fontAlgn="base">
              <a:spcBef>
                <a:spcPts val="0"/>
              </a:spcBef>
              <a:spcAft>
                <a:spcPts val="0"/>
              </a:spcAft>
            </a:pPr>
            <a:endParaRPr lang="en-US" sz="1800" b="1">
              <a:effectLst/>
              <a:latin typeface="Times New Roman" panose="02020603050405020304" pitchFamily="18" charset="0"/>
              <a:ea typeface="Calibri" panose="020F0502020204030204" pitchFamily="34" charset="0"/>
              <a:cs typeface="Arial" panose="020B0604020202020204" pitchFamily="34" charset="0"/>
            </a:endParaRPr>
          </a:p>
          <a:p>
            <a:pPr fontAlgn="base">
              <a:spcBef>
                <a:spcPts val="0"/>
              </a:spcBef>
              <a:spcAft>
                <a:spcPts val="0"/>
              </a:spcAft>
            </a:pPr>
            <a:r>
              <a:rPr lang="en-US" sz="1800" b="1">
                <a:effectLst/>
                <a:latin typeface="Times New Roman" panose="02020603050405020304" pitchFamily="18" charset="0"/>
                <a:ea typeface="Calibri" panose="020F0502020204030204" pitchFamily="34" charset="0"/>
                <a:cs typeface="Arial" panose="020B0604020202020204" pitchFamily="34" charset="0"/>
              </a:rPr>
              <a:t>Percent Clients that Increase in Profits</a:t>
            </a:r>
            <a:r>
              <a:rPr lang="en-US" sz="1800">
                <a:effectLst/>
                <a:latin typeface="Times New Roman" panose="02020603050405020304" pitchFamily="18" charset="0"/>
                <a:ea typeface="Calibri" panose="020F0502020204030204" pitchFamily="34" charset="0"/>
                <a:cs typeface="Arial" panose="020B0604020202020204" pitchFamily="34" charset="0"/>
              </a:rPr>
              <a:t>: the percentage of clients that report a net increase in profits (net financial gain) achieved as a result of the assistance provided by the center to the engaged client, from one period to another. The financial gain profit is generally derived from gross revenue less expenses, related to the operations of the business center.</a:t>
            </a:r>
          </a:p>
        </p:txBody>
      </p:sp>
      <p:pic>
        <p:nvPicPr>
          <p:cNvPr id="24" name="Picture 24">
            <a:extLst>
              <a:ext uri="{FF2B5EF4-FFF2-40B4-BE49-F238E27FC236}">
                <a16:creationId xmlns:a16="http://schemas.microsoft.com/office/drawing/2014/main" id="{A741238B-2A8B-8BA0-B5A8-D200A74E1B92}"/>
              </a:ext>
            </a:extLst>
          </p:cNvPr>
          <p:cNvPicPr>
            <a:picLocks noChangeAspect="1"/>
          </p:cNvPicPr>
          <p:nvPr/>
        </p:nvPicPr>
        <p:blipFill>
          <a:blip r:embed="rId3"/>
          <a:stretch>
            <a:fillRect/>
          </a:stretch>
        </p:blipFill>
        <p:spPr>
          <a:xfrm>
            <a:off x="66537" y="67031"/>
            <a:ext cx="1583799" cy="1421557"/>
          </a:xfrm>
          <a:prstGeom prst="rect">
            <a:avLst/>
          </a:prstGeom>
        </p:spPr>
      </p:pic>
    </p:spTree>
    <p:extLst>
      <p:ext uri="{BB962C8B-B14F-4D97-AF65-F5344CB8AC3E}">
        <p14:creationId xmlns:p14="http://schemas.microsoft.com/office/powerpoint/2010/main" val="3598188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F21D7B38-FF7E-49D7-B3FC-2BCA7FA0E0C4}"/>
              </a:ext>
            </a:extLst>
          </p:cNvPr>
          <p:cNvSpPr>
            <a:spLocks noGrp="1"/>
          </p:cNvSpPr>
          <p:nvPr>
            <p:ph type="title"/>
          </p:nvPr>
        </p:nvSpPr>
        <p:spPr>
          <a:xfrm>
            <a:off x="200833" y="1693889"/>
            <a:ext cx="2235629" cy="4287809"/>
          </a:xfrm>
        </p:spPr>
        <p:txBody>
          <a:bodyPr>
            <a:normAutofit/>
          </a:bodyPr>
          <a:lstStyle/>
          <a:p>
            <a:pPr algn="l"/>
            <a:r>
              <a:rPr lang="en-US" sz="2800" b="1">
                <a:solidFill>
                  <a:srgbClr val="FFFFFF"/>
                </a:solidFill>
                <a:latin typeface="Times New Roman"/>
                <a:cs typeface="Times New Roman"/>
              </a:rPr>
              <a:t>What are the performance measures?</a:t>
            </a:r>
            <a:br>
              <a:rPr lang="en-US" sz="2800" b="1">
                <a:solidFill>
                  <a:srgbClr val="FFFFFF"/>
                </a:solidFill>
                <a:latin typeface="Times New Roman"/>
                <a:cs typeface="Times New Roman"/>
              </a:rPr>
            </a:br>
            <a:r>
              <a:rPr lang="en-US" sz="2800" b="1">
                <a:solidFill>
                  <a:srgbClr val="FFFFFF"/>
                </a:solidFill>
                <a:latin typeface="Times New Roman"/>
                <a:cs typeface="Times New Roman"/>
              </a:rPr>
              <a:t>(3 of 4)</a:t>
            </a:r>
            <a:endParaRPr lang="en-US" sz="2800">
              <a:solidFill>
                <a:srgbClr val="FFFFFF"/>
              </a:solidFill>
              <a:latin typeface="Times New Roman"/>
              <a:cs typeface="Times New Roman"/>
            </a:endParaRPr>
          </a:p>
        </p:txBody>
      </p:sp>
      <p:grpSp>
        <p:nvGrpSpPr>
          <p:cNvPr id="14" name="Group 13">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8"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6"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7"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8"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9"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0"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3" name="Content Placeholder 2">
            <a:extLst>
              <a:ext uri="{FF2B5EF4-FFF2-40B4-BE49-F238E27FC236}">
                <a16:creationId xmlns:a16="http://schemas.microsoft.com/office/drawing/2014/main" id="{D2251156-43F0-4325-9032-DA7D445E37FF}"/>
              </a:ext>
            </a:extLst>
          </p:cNvPr>
          <p:cNvSpPr>
            <a:spLocks noGrp="1"/>
          </p:cNvSpPr>
          <p:nvPr>
            <p:ph idx="1"/>
          </p:nvPr>
        </p:nvSpPr>
        <p:spPr>
          <a:xfrm>
            <a:off x="3837829" y="685801"/>
            <a:ext cx="4789439" cy="5921151"/>
          </a:xfrm>
        </p:spPr>
        <p:txBody>
          <a:bodyPr>
            <a:normAutofit/>
          </a:bodyPr>
          <a:lstStyle/>
          <a:p>
            <a:pPr fontAlgn="base">
              <a:spcBef>
                <a:spcPts val="0"/>
              </a:spcBef>
              <a:spcAft>
                <a:spcPts val="0"/>
              </a:spcAft>
            </a:pPr>
            <a:r>
              <a:rPr lang="en-US" sz="1800" b="1">
                <a:effectLst/>
                <a:latin typeface="Times New Roman" panose="02020603050405020304" pitchFamily="18" charset="0"/>
                <a:ea typeface="Calibri" panose="020F0502020204030204" pitchFamily="34" charset="0"/>
                <a:cs typeface="Arial" panose="020B0604020202020204" pitchFamily="34" charset="0"/>
              </a:rPr>
              <a:t>Value of Financing, Capital, &amp; Bonding</a:t>
            </a:r>
            <a:r>
              <a:rPr lang="en-US" sz="1800">
                <a:effectLst/>
                <a:latin typeface="Times New Roman" panose="02020603050405020304" pitchFamily="18" charset="0"/>
                <a:ea typeface="Calibri" panose="020F0502020204030204" pitchFamily="34" charset="0"/>
                <a:cs typeface="Arial" panose="020B0604020202020204" pitchFamily="34" charset="0"/>
              </a:rPr>
              <a:t>: includes the total principal value of approved loans, lines of credit, trade credit, subordinated debt, surety bonding, bonds used to raise capital for MBEs, leases (property and equipment), specialized industry financing (e.g., equipment financing), export letters of credit, equity investments, capital formation, assets under management or other binding financial agreements secured by clients of the center, with the assistance of the center staff. </a:t>
            </a:r>
          </a:p>
          <a:p>
            <a:pPr fontAlgn="base">
              <a:spcBef>
                <a:spcPts val="0"/>
              </a:spcBef>
              <a:spcAft>
                <a:spcPts val="0"/>
              </a:spcAft>
            </a:pPr>
            <a:endParaRPr lang="en-US" sz="1800" b="1">
              <a:effectLst/>
              <a:latin typeface="Times New Roman" panose="02020603050405020304" pitchFamily="18" charset="0"/>
              <a:ea typeface="Calibri" panose="020F0502020204030204" pitchFamily="34" charset="0"/>
              <a:cs typeface="Arial" panose="020B0604020202020204" pitchFamily="34" charset="0"/>
            </a:endParaRPr>
          </a:p>
          <a:p>
            <a:pPr fontAlgn="base">
              <a:spcBef>
                <a:spcPts val="0"/>
              </a:spcBef>
              <a:spcAft>
                <a:spcPts val="0"/>
              </a:spcAft>
            </a:pPr>
            <a:r>
              <a:rPr lang="en-US" sz="1800" b="1">
                <a:effectLst/>
                <a:latin typeface="Times New Roman" panose="02020603050405020304" pitchFamily="18" charset="0"/>
                <a:ea typeface="Calibri" panose="020F0502020204030204" pitchFamily="34" charset="0"/>
                <a:cs typeface="Arial" panose="020B0604020202020204" pitchFamily="34" charset="0"/>
              </a:rPr>
              <a:t>Number of Jobs:  </a:t>
            </a:r>
            <a:r>
              <a:rPr lang="en-US" sz="1800">
                <a:effectLst/>
                <a:latin typeface="Times New Roman" panose="02020603050405020304" pitchFamily="18" charset="0"/>
                <a:ea typeface="Calibri" panose="020F0502020204030204" pitchFamily="34" charset="0"/>
                <a:cs typeface="Arial" panose="020B0604020202020204" pitchFamily="34" charset="0"/>
              </a:rPr>
              <a:t>includes new jobs created and retained jobs as a result of the assistance provided by the Business Center. </a:t>
            </a:r>
          </a:p>
        </p:txBody>
      </p:sp>
      <p:pic>
        <p:nvPicPr>
          <p:cNvPr id="24" name="Picture 24">
            <a:extLst>
              <a:ext uri="{FF2B5EF4-FFF2-40B4-BE49-F238E27FC236}">
                <a16:creationId xmlns:a16="http://schemas.microsoft.com/office/drawing/2014/main" id="{A741238B-2A8B-8BA0-B5A8-D200A74E1B92}"/>
              </a:ext>
            </a:extLst>
          </p:cNvPr>
          <p:cNvPicPr>
            <a:picLocks noChangeAspect="1"/>
          </p:cNvPicPr>
          <p:nvPr/>
        </p:nvPicPr>
        <p:blipFill>
          <a:blip r:embed="rId3"/>
          <a:stretch>
            <a:fillRect/>
          </a:stretch>
        </p:blipFill>
        <p:spPr>
          <a:xfrm>
            <a:off x="66537" y="67031"/>
            <a:ext cx="1583799" cy="1421557"/>
          </a:xfrm>
          <a:prstGeom prst="rect">
            <a:avLst/>
          </a:prstGeom>
        </p:spPr>
      </p:pic>
    </p:spTree>
    <p:extLst>
      <p:ext uri="{BB962C8B-B14F-4D97-AF65-F5344CB8AC3E}">
        <p14:creationId xmlns:p14="http://schemas.microsoft.com/office/powerpoint/2010/main" val="3525125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F21D7B38-FF7E-49D7-B3FC-2BCA7FA0E0C4}"/>
              </a:ext>
            </a:extLst>
          </p:cNvPr>
          <p:cNvSpPr>
            <a:spLocks noGrp="1"/>
          </p:cNvSpPr>
          <p:nvPr>
            <p:ph type="title"/>
          </p:nvPr>
        </p:nvSpPr>
        <p:spPr>
          <a:xfrm>
            <a:off x="200834" y="1693889"/>
            <a:ext cx="2235630" cy="4287809"/>
          </a:xfrm>
        </p:spPr>
        <p:txBody>
          <a:bodyPr>
            <a:normAutofit/>
          </a:bodyPr>
          <a:lstStyle/>
          <a:p>
            <a:pPr algn="l"/>
            <a:r>
              <a:rPr lang="en-US" sz="2800" b="1">
                <a:solidFill>
                  <a:srgbClr val="FFFFFF"/>
                </a:solidFill>
                <a:latin typeface="Times New Roman"/>
                <a:cs typeface="Times New Roman"/>
              </a:rPr>
              <a:t>What are the performance measures? </a:t>
            </a:r>
            <a:br>
              <a:rPr lang="en-US" sz="2800" b="1">
                <a:solidFill>
                  <a:srgbClr val="FFFFFF"/>
                </a:solidFill>
                <a:latin typeface="Times New Roman"/>
                <a:cs typeface="Times New Roman"/>
              </a:rPr>
            </a:br>
            <a:r>
              <a:rPr lang="en-US" sz="2800" b="1">
                <a:solidFill>
                  <a:srgbClr val="FFFFFF"/>
                </a:solidFill>
                <a:latin typeface="Times New Roman"/>
                <a:cs typeface="Times New Roman"/>
              </a:rPr>
              <a:t>(4 of 4)</a:t>
            </a:r>
            <a:endParaRPr lang="en-US" sz="2800">
              <a:solidFill>
                <a:srgbClr val="FFFFFF"/>
              </a:solidFill>
              <a:latin typeface="Times New Roman"/>
              <a:cs typeface="Times New Roman"/>
            </a:endParaRPr>
          </a:p>
        </p:txBody>
      </p:sp>
      <p:grpSp>
        <p:nvGrpSpPr>
          <p:cNvPr id="14" name="Group 13">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8"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6"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7"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8"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9"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0"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3" name="Content Placeholder 2">
            <a:extLst>
              <a:ext uri="{FF2B5EF4-FFF2-40B4-BE49-F238E27FC236}">
                <a16:creationId xmlns:a16="http://schemas.microsoft.com/office/drawing/2014/main" id="{D2251156-43F0-4325-9032-DA7D445E37FF}"/>
              </a:ext>
            </a:extLst>
          </p:cNvPr>
          <p:cNvSpPr>
            <a:spLocks noGrp="1"/>
          </p:cNvSpPr>
          <p:nvPr>
            <p:ph idx="1"/>
          </p:nvPr>
        </p:nvSpPr>
        <p:spPr>
          <a:xfrm>
            <a:off x="3837828" y="298355"/>
            <a:ext cx="4789439" cy="5921151"/>
          </a:xfrm>
        </p:spPr>
        <p:txBody>
          <a:bodyPr>
            <a:normAutofit/>
          </a:bodyPr>
          <a:lstStyle/>
          <a:p>
            <a:pPr fontAlgn="base">
              <a:spcBef>
                <a:spcPts val="0"/>
              </a:spcBef>
              <a:spcAft>
                <a:spcPts val="0"/>
              </a:spcAft>
            </a:pPr>
            <a:endParaRPr lang="en-US" sz="1800" b="1">
              <a:effectLst/>
              <a:latin typeface="Times New Roman" panose="02020603050405020304" pitchFamily="18" charset="0"/>
              <a:ea typeface="Calibri" panose="020F0502020204030204" pitchFamily="34" charset="0"/>
              <a:cs typeface="Arial" panose="020B0604020202020204" pitchFamily="34" charset="0"/>
            </a:endParaRPr>
          </a:p>
          <a:p>
            <a:pPr fontAlgn="base">
              <a:spcBef>
                <a:spcPts val="0"/>
              </a:spcBef>
              <a:spcAft>
                <a:spcPts val="0"/>
              </a:spcAft>
            </a:pPr>
            <a:r>
              <a:rPr lang="en-US" sz="1800" b="1">
                <a:effectLst/>
                <a:latin typeface="Times New Roman" panose="02020603050405020304" pitchFamily="18" charset="0"/>
                <a:ea typeface="Calibri" panose="020F0502020204030204" pitchFamily="34" charset="0"/>
                <a:cs typeface="Arial" panose="020B0604020202020204" pitchFamily="34" charset="0"/>
              </a:rPr>
              <a:t>Strategic Facilitated Actions – </a:t>
            </a:r>
            <a:r>
              <a:rPr lang="en-US" sz="1800">
                <a:effectLst/>
                <a:latin typeface="Times New Roman" panose="02020603050405020304" pitchFamily="18" charset="0"/>
                <a:ea typeface="Calibri" panose="020F0502020204030204" pitchFamily="34" charset="0"/>
                <a:cs typeface="Arial" panose="020B0604020202020204" pitchFamily="34" charset="0"/>
              </a:rPr>
              <a:t>The number of MBEs served in Designated Federal Areas*, or awards stemming and/or related to Designated Federal Programs**, or MBE referrals to designated Federal programs and/or MBDA special initiatives. </a:t>
            </a:r>
          </a:p>
          <a:p>
            <a:pPr fontAlgn="base">
              <a:spcBef>
                <a:spcPts val="0"/>
              </a:spcBef>
              <a:spcAft>
                <a:spcPts val="0"/>
              </a:spcAft>
            </a:pPr>
            <a:endParaRPr lang="en-US" sz="1800" b="1">
              <a:effectLst/>
              <a:latin typeface="Times New Roman" panose="02020603050405020304" pitchFamily="18" charset="0"/>
              <a:ea typeface="Calibri" panose="020F0502020204030204" pitchFamily="34" charset="0"/>
              <a:cs typeface="Arial" panose="020B0604020202020204" pitchFamily="34" charset="0"/>
            </a:endParaRPr>
          </a:p>
          <a:p>
            <a:pPr fontAlgn="base">
              <a:spcBef>
                <a:spcPts val="0"/>
              </a:spcBef>
              <a:spcAft>
                <a:spcPts val="0"/>
              </a:spcAft>
            </a:pPr>
            <a:r>
              <a:rPr lang="en-US" sz="1800" b="1">
                <a:effectLst/>
                <a:latin typeface="Times New Roman" panose="02020603050405020304" pitchFamily="18" charset="0"/>
                <a:ea typeface="Calibri" panose="020F0502020204030204" pitchFamily="34" charset="0"/>
                <a:cs typeface="Arial" panose="020B0604020202020204" pitchFamily="34" charset="0"/>
              </a:rPr>
              <a:t>Strategic Partners – </a:t>
            </a:r>
            <a:r>
              <a:rPr lang="en-US" sz="1800">
                <a:effectLst/>
                <a:latin typeface="Times New Roman" panose="02020603050405020304" pitchFamily="18" charset="0"/>
                <a:ea typeface="Calibri" panose="020F0502020204030204" pitchFamily="34" charset="0"/>
                <a:cs typeface="Arial" panose="020B0604020202020204" pitchFamily="34" charset="0"/>
              </a:rPr>
              <a:t>The number of unique partners associated with the strategic facilitated actions or transactions, as well as referral partners who are key members of the local business development ecosystem.</a:t>
            </a:r>
          </a:p>
        </p:txBody>
      </p:sp>
      <p:pic>
        <p:nvPicPr>
          <p:cNvPr id="24" name="Picture 24">
            <a:extLst>
              <a:ext uri="{FF2B5EF4-FFF2-40B4-BE49-F238E27FC236}">
                <a16:creationId xmlns:a16="http://schemas.microsoft.com/office/drawing/2014/main" id="{A741238B-2A8B-8BA0-B5A8-D200A74E1B92}"/>
              </a:ext>
            </a:extLst>
          </p:cNvPr>
          <p:cNvPicPr>
            <a:picLocks noChangeAspect="1"/>
          </p:cNvPicPr>
          <p:nvPr/>
        </p:nvPicPr>
        <p:blipFill>
          <a:blip r:embed="rId3"/>
          <a:stretch>
            <a:fillRect/>
          </a:stretch>
        </p:blipFill>
        <p:spPr>
          <a:xfrm>
            <a:off x="66537" y="67031"/>
            <a:ext cx="1583799" cy="1421557"/>
          </a:xfrm>
          <a:prstGeom prst="rect">
            <a:avLst/>
          </a:prstGeom>
        </p:spPr>
      </p:pic>
      <p:sp>
        <p:nvSpPr>
          <p:cNvPr id="15" name="TextBox 14">
            <a:extLst>
              <a:ext uri="{FF2B5EF4-FFF2-40B4-BE49-F238E27FC236}">
                <a16:creationId xmlns:a16="http://schemas.microsoft.com/office/drawing/2014/main" id="{FCDF3A3F-67C4-C3FD-8A6D-A055ACE2C33D}"/>
              </a:ext>
            </a:extLst>
          </p:cNvPr>
          <p:cNvSpPr txBox="1"/>
          <p:nvPr/>
        </p:nvSpPr>
        <p:spPr>
          <a:xfrm>
            <a:off x="334297" y="6219507"/>
            <a:ext cx="8618701" cy="507831"/>
          </a:xfrm>
          <a:prstGeom prst="rect">
            <a:avLst/>
          </a:prstGeom>
          <a:noFill/>
        </p:spPr>
        <p:txBody>
          <a:bodyPr wrap="square">
            <a:spAutoFit/>
          </a:bodyPr>
          <a:lstStyle/>
          <a:p>
            <a:pPr fontAlgn="base">
              <a:spcBef>
                <a:spcPts val="0"/>
              </a:spcBef>
              <a:spcAft>
                <a:spcPts val="0"/>
              </a:spcAft>
            </a:pPr>
            <a:r>
              <a:rPr lang="en-US" sz="900">
                <a:effectLst/>
                <a:latin typeface="Times New Roman" panose="02020603050405020304" pitchFamily="18" charset="0"/>
                <a:ea typeface="Calibri" panose="020F0502020204030204" pitchFamily="34" charset="0"/>
                <a:cs typeface="Arial" panose="020B0604020202020204" pitchFamily="34" charset="0"/>
              </a:rPr>
              <a:t>*Designated Federal Areas include: HUB Zones, Enterprise Zones, Empowerment Zones, Promise Zones, Qualified Opportunity Zones</a:t>
            </a:r>
          </a:p>
          <a:p>
            <a:pPr fontAlgn="base">
              <a:spcBef>
                <a:spcPts val="0"/>
              </a:spcBef>
              <a:spcAft>
                <a:spcPts val="0"/>
              </a:spcAft>
            </a:pPr>
            <a:r>
              <a:rPr lang="en-US" sz="900">
                <a:effectLst/>
                <a:latin typeface="Times New Roman" panose="02020603050405020304" pitchFamily="18" charset="0"/>
                <a:ea typeface="Calibri" panose="020F0502020204030204" pitchFamily="34" charset="0"/>
                <a:cs typeface="Arial" panose="020B0604020202020204" pitchFamily="34" charset="0"/>
              </a:rPr>
              <a:t>**Designated Federal Programs include programs, investment opportunities, contract opportunities and financing opportunities related to: Infrastructure Investment and Jobs Act (IIJA) programs, American Rescue Plan (ARP) Act programs, MBDA Initiative(s) and other Federal or State workforce development programs</a:t>
            </a:r>
            <a:endParaRPr lang="en-US" sz="900"/>
          </a:p>
        </p:txBody>
      </p:sp>
    </p:spTree>
    <p:extLst>
      <p:ext uri="{BB962C8B-B14F-4D97-AF65-F5344CB8AC3E}">
        <p14:creationId xmlns:p14="http://schemas.microsoft.com/office/powerpoint/2010/main" val="2546684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itle 2"/>
          <p:cNvSpPr>
            <a:spLocks noGrp="1"/>
          </p:cNvSpPr>
          <p:nvPr>
            <p:ph type="title"/>
          </p:nvPr>
        </p:nvSpPr>
        <p:spPr>
          <a:xfrm>
            <a:off x="3532572" y="685801"/>
            <a:ext cx="5281734" cy="1477296"/>
          </a:xfrm>
        </p:spPr>
        <p:txBody>
          <a:bodyPr>
            <a:normAutofit/>
          </a:bodyPr>
          <a:lstStyle/>
          <a:p>
            <a:r>
              <a:rPr lang="en-US" sz="2800" b="1">
                <a:solidFill>
                  <a:srgbClr val="003366"/>
                </a:solidFill>
                <a:latin typeface="Times New Roman"/>
                <a:cs typeface="Times New Roman"/>
              </a:rPr>
              <a:t>What are the minimum performance goals?</a:t>
            </a:r>
          </a:p>
        </p:txBody>
      </p:sp>
      <p:grpSp>
        <p:nvGrpSpPr>
          <p:cNvPr id="12" name="Group 1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13"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pic>
        <p:nvPicPr>
          <p:cNvPr id="4" name="Picture 4">
            <a:extLst>
              <a:ext uri="{FF2B5EF4-FFF2-40B4-BE49-F238E27FC236}">
                <a16:creationId xmlns:a16="http://schemas.microsoft.com/office/drawing/2014/main" id="{C05622B2-60A2-C3EB-338C-B9239B80FA5F}"/>
              </a:ext>
            </a:extLst>
          </p:cNvPr>
          <p:cNvPicPr>
            <a:picLocks noChangeAspect="1"/>
          </p:cNvPicPr>
          <p:nvPr/>
        </p:nvPicPr>
        <p:blipFill>
          <a:blip r:embed="rId3"/>
          <a:stretch>
            <a:fillRect/>
          </a:stretch>
        </p:blipFill>
        <p:spPr>
          <a:xfrm>
            <a:off x="57052" y="57546"/>
            <a:ext cx="1735565" cy="1554353"/>
          </a:xfrm>
          <a:prstGeom prst="rect">
            <a:avLst/>
          </a:prstGeom>
        </p:spPr>
      </p:pic>
      <p:graphicFrame>
        <p:nvGraphicFramePr>
          <p:cNvPr id="2" name="Table 4">
            <a:extLst>
              <a:ext uri="{FF2B5EF4-FFF2-40B4-BE49-F238E27FC236}">
                <a16:creationId xmlns:a16="http://schemas.microsoft.com/office/drawing/2014/main" id="{194E0D64-4B18-0AF1-1F46-13BF05E81740}"/>
              </a:ext>
            </a:extLst>
          </p:cNvPr>
          <p:cNvGraphicFramePr>
            <a:graphicFrameLocks noGrp="1"/>
          </p:cNvGraphicFramePr>
          <p:nvPr>
            <p:extLst>
              <p:ext uri="{D42A27DB-BD31-4B8C-83A1-F6EECF244321}">
                <p14:modId xmlns:p14="http://schemas.microsoft.com/office/powerpoint/2010/main" val="2213321085"/>
              </p:ext>
            </p:extLst>
          </p:nvPr>
        </p:nvGraphicFramePr>
        <p:xfrm>
          <a:off x="403124" y="2413318"/>
          <a:ext cx="8411183" cy="3794760"/>
        </p:xfrm>
        <a:graphic>
          <a:graphicData uri="http://schemas.openxmlformats.org/drawingml/2006/table">
            <a:tbl>
              <a:tblPr firstRow="1" bandRow="1">
                <a:tableStyleId>{5C22544A-7EE6-4342-B048-85BDC9FD1C3A}</a:tableStyleId>
              </a:tblPr>
              <a:tblGrid>
                <a:gridCol w="3067663">
                  <a:extLst>
                    <a:ext uri="{9D8B030D-6E8A-4147-A177-3AD203B41FA5}">
                      <a16:colId xmlns:a16="http://schemas.microsoft.com/office/drawing/2014/main" val="2969837141"/>
                    </a:ext>
                  </a:extLst>
                </a:gridCol>
                <a:gridCol w="1182550">
                  <a:extLst>
                    <a:ext uri="{9D8B030D-6E8A-4147-A177-3AD203B41FA5}">
                      <a16:colId xmlns:a16="http://schemas.microsoft.com/office/drawing/2014/main" val="995681118"/>
                    </a:ext>
                  </a:extLst>
                </a:gridCol>
                <a:gridCol w="1305184">
                  <a:extLst>
                    <a:ext uri="{9D8B030D-6E8A-4147-A177-3AD203B41FA5}">
                      <a16:colId xmlns:a16="http://schemas.microsoft.com/office/drawing/2014/main" val="1063682222"/>
                    </a:ext>
                  </a:extLst>
                </a:gridCol>
                <a:gridCol w="1461358">
                  <a:extLst>
                    <a:ext uri="{9D8B030D-6E8A-4147-A177-3AD203B41FA5}">
                      <a16:colId xmlns:a16="http://schemas.microsoft.com/office/drawing/2014/main" val="3301284131"/>
                    </a:ext>
                  </a:extLst>
                </a:gridCol>
                <a:gridCol w="1394428">
                  <a:extLst>
                    <a:ext uri="{9D8B030D-6E8A-4147-A177-3AD203B41FA5}">
                      <a16:colId xmlns:a16="http://schemas.microsoft.com/office/drawing/2014/main" val="1189358910"/>
                    </a:ext>
                  </a:extLst>
                </a:gridCol>
              </a:tblGrid>
              <a:tr h="370840">
                <a:tc rowSpan="2">
                  <a:txBody>
                    <a:bodyPr/>
                    <a:lstStyle/>
                    <a:p>
                      <a:r>
                        <a:rPr lang="en-US" sz="1600">
                          <a:latin typeface="Times New Roman" panose="02020603050405020304" pitchFamily="18" charset="0"/>
                          <a:cs typeface="Times New Roman" panose="02020603050405020304" pitchFamily="18" charset="0"/>
                        </a:rPr>
                        <a:t>Performance Measure</a:t>
                      </a:r>
                    </a:p>
                  </a:txBody>
                  <a:tcPr anchor="ctr"/>
                </a:tc>
                <a:tc gridSpan="4">
                  <a:txBody>
                    <a:bodyPr/>
                    <a:lstStyle/>
                    <a:p>
                      <a:pPr algn="ctr"/>
                      <a:r>
                        <a:rPr lang="en-US" sz="1600">
                          <a:latin typeface="Times New Roman" panose="02020603050405020304" pitchFamily="18" charset="0"/>
                          <a:cs typeface="Times New Roman" panose="02020603050405020304" pitchFamily="18" charset="0"/>
                        </a:rPr>
                        <a:t>Goals by Performance Period</a:t>
                      </a:r>
                    </a:p>
                  </a:txBody>
                  <a:tcPr anchor="ctr"/>
                </a:tc>
                <a:tc hMerge="1">
                  <a:txBody>
                    <a:bodyPr/>
                    <a:lstStyle/>
                    <a:p>
                      <a:endParaRPr lang="en-US" sz="1100">
                        <a:latin typeface="Times New Roman" panose="02020603050405020304" pitchFamily="18" charset="0"/>
                        <a:cs typeface="Times New Roman" panose="02020603050405020304" pitchFamily="18" charset="0"/>
                      </a:endParaRPr>
                    </a:p>
                  </a:txBody>
                  <a:tcPr/>
                </a:tc>
                <a:tc hMerge="1">
                  <a:txBody>
                    <a:bodyPr/>
                    <a:lstStyle/>
                    <a:p>
                      <a:endParaRPr lang="en-US" sz="1100">
                        <a:latin typeface="Times New Roman" panose="02020603050405020304" pitchFamily="18" charset="0"/>
                        <a:cs typeface="Times New Roman" panose="02020603050405020304" pitchFamily="18" charset="0"/>
                      </a:endParaRPr>
                    </a:p>
                  </a:txBody>
                  <a:tcPr/>
                </a:tc>
                <a:tc hMerge="1">
                  <a:txBody>
                    <a:bodyPr/>
                    <a:lstStyle/>
                    <a:p>
                      <a:endParaRPr lang="en-US" sz="11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410729997"/>
                  </a:ext>
                </a:extLst>
              </a:tr>
              <a:tr h="370840">
                <a:tc vMerge="1">
                  <a:txBody>
                    <a:bodyPr/>
                    <a:lstStyle/>
                    <a:p>
                      <a:r>
                        <a:rPr lang="en-US" sz="1100">
                          <a:latin typeface="Times New Roman" panose="02020603050405020304" pitchFamily="18" charset="0"/>
                          <a:cs typeface="Times New Roman" panose="02020603050405020304" pitchFamily="18" charset="0"/>
                        </a:rPr>
                        <a:t>Performance Measure</a:t>
                      </a:r>
                    </a:p>
                  </a:txBody>
                  <a:tcPr/>
                </a:tc>
                <a:tc>
                  <a:txBody>
                    <a:bodyPr/>
                    <a:lstStyle/>
                    <a:p>
                      <a:pPr algn="ctr"/>
                      <a:r>
                        <a:rPr lang="en-US" sz="1200">
                          <a:solidFill>
                            <a:schemeClr val="bg1"/>
                          </a:solidFill>
                          <a:latin typeface="Times New Roman" panose="02020603050405020304" pitchFamily="18" charset="0"/>
                          <a:cs typeface="Times New Roman" panose="02020603050405020304" pitchFamily="18" charset="0"/>
                        </a:rPr>
                        <a:t>First 10 months</a:t>
                      </a:r>
                    </a:p>
                  </a:txBody>
                  <a:tcPr>
                    <a:solidFill>
                      <a:srgbClr val="30ACEC"/>
                    </a:solidFill>
                  </a:tcPr>
                </a:tc>
                <a:tc>
                  <a:txBody>
                    <a:bodyPr/>
                    <a:lstStyle/>
                    <a:p>
                      <a:pPr algn="ctr"/>
                      <a:r>
                        <a:rPr lang="en-US" sz="1200">
                          <a:solidFill>
                            <a:schemeClr val="bg1"/>
                          </a:solidFill>
                          <a:latin typeface="Times New Roman" panose="02020603050405020304" pitchFamily="18" charset="0"/>
                          <a:cs typeface="Times New Roman" panose="02020603050405020304" pitchFamily="18" charset="0"/>
                        </a:rPr>
                        <a:t>First full-year</a:t>
                      </a:r>
                    </a:p>
                  </a:txBody>
                  <a:tcPr>
                    <a:solidFill>
                      <a:srgbClr val="30ACEC"/>
                    </a:solidFill>
                  </a:tcPr>
                </a:tc>
                <a:tc>
                  <a:txBody>
                    <a:bodyPr/>
                    <a:lstStyle/>
                    <a:p>
                      <a:pPr algn="ctr"/>
                      <a:r>
                        <a:rPr lang="en-US" sz="1200">
                          <a:solidFill>
                            <a:schemeClr val="bg1"/>
                          </a:solidFill>
                          <a:latin typeface="Times New Roman" panose="02020603050405020304" pitchFamily="18" charset="0"/>
                          <a:cs typeface="Times New Roman" panose="02020603050405020304" pitchFamily="18" charset="0"/>
                        </a:rPr>
                        <a:t>Second full-year</a:t>
                      </a:r>
                    </a:p>
                  </a:txBody>
                  <a:tcPr>
                    <a:solidFill>
                      <a:srgbClr val="30ACEC"/>
                    </a:solidFill>
                  </a:tcPr>
                </a:tc>
                <a:tc>
                  <a:txBody>
                    <a:bodyPr/>
                    <a:lstStyle/>
                    <a:p>
                      <a:pPr algn="ctr"/>
                      <a:r>
                        <a:rPr lang="en-US" sz="1200">
                          <a:solidFill>
                            <a:schemeClr val="bg1"/>
                          </a:solidFill>
                          <a:latin typeface="Times New Roman" panose="02020603050405020304" pitchFamily="18" charset="0"/>
                          <a:cs typeface="Times New Roman" panose="02020603050405020304" pitchFamily="18" charset="0"/>
                        </a:rPr>
                        <a:t>Third full-year</a:t>
                      </a:r>
                    </a:p>
                  </a:txBody>
                  <a:tcPr>
                    <a:solidFill>
                      <a:srgbClr val="30ACEC"/>
                    </a:solidFill>
                  </a:tcPr>
                </a:tc>
                <a:extLst>
                  <a:ext uri="{0D108BD9-81ED-4DB2-BD59-A6C34878D82A}">
                    <a16:rowId xmlns:a16="http://schemas.microsoft.com/office/drawing/2014/main" val="2407859351"/>
                  </a:ext>
                </a:extLst>
              </a:tr>
              <a:tr h="370840">
                <a:tc>
                  <a:txBody>
                    <a:bodyPr/>
                    <a:lstStyle/>
                    <a:p>
                      <a:r>
                        <a:rPr lang="en-US" sz="1200" b="1">
                          <a:latin typeface="Times New Roman" panose="02020603050405020304" pitchFamily="18" charset="0"/>
                          <a:cs typeface="Times New Roman" panose="02020603050405020304" pitchFamily="18" charset="0"/>
                        </a:rPr>
                        <a:t>Number of Customers Reached</a:t>
                      </a:r>
                    </a:p>
                  </a:txBody>
                  <a:tcPr/>
                </a:tc>
                <a:tc>
                  <a:txBody>
                    <a:bodyPr/>
                    <a:lstStyle/>
                    <a:p>
                      <a:r>
                        <a:rPr lang="en-US" sz="1200">
                          <a:latin typeface="Times New Roman" panose="02020603050405020304" pitchFamily="18" charset="0"/>
                          <a:cs typeface="Times New Roman" panose="02020603050405020304" pitchFamily="18" charset="0"/>
                        </a:rPr>
                        <a:t>2,500</a:t>
                      </a:r>
                    </a:p>
                  </a:txBody>
                  <a:tcPr/>
                </a:tc>
                <a:tc>
                  <a:txBody>
                    <a:bodyPr/>
                    <a:lstStyle/>
                    <a:p>
                      <a:r>
                        <a:rPr lang="en-US" sz="1200">
                          <a:latin typeface="Times New Roman" panose="02020603050405020304" pitchFamily="18" charset="0"/>
                          <a:cs typeface="Times New Roman" panose="02020603050405020304" pitchFamily="18" charset="0"/>
                        </a:rPr>
                        <a:t>3,600</a:t>
                      </a:r>
                    </a:p>
                  </a:txBody>
                  <a:tcPr/>
                </a:tc>
                <a:tc>
                  <a:txBody>
                    <a:bodyPr/>
                    <a:lstStyle/>
                    <a:p>
                      <a:r>
                        <a:rPr lang="en-US" sz="1200">
                          <a:latin typeface="Times New Roman" panose="02020603050405020304" pitchFamily="18" charset="0"/>
                          <a:cs typeface="Times New Roman" panose="02020603050405020304" pitchFamily="18" charset="0"/>
                        </a:rPr>
                        <a:t>4,320</a:t>
                      </a:r>
                    </a:p>
                  </a:txBody>
                  <a:tcPr/>
                </a:tc>
                <a:tc>
                  <a:txBody>
                    <a:bodyPr/>
                    <a:lstStyle/>
                    <a:p>
                      <a:r>
                        <a:rPr lang="en-US" sz="1200">
                          <a:latin typeface="Times New Roman" panose="02020603050405020304" pitchFamily="18" charset="0"/>
                          <a:cs typeface="Times New Roman" panose="02020603050405020304" pitchFamily="18" charset="0"/>
                        </a:rPr>
                        <a:t>5,184</a:t>
                      </a:r>
                    </a:p>
                  </a:txBody>
                  <a:tcPr/>
                </a:tc>
                <a:extLst>
                  <a:ext uri="{0D108BD9-81ED-4DB2-BD59-A6C34878D82A}">
                    <a16:rowId xmlns:a16="http://schemas.microsoft.com/office/drawing/2014/main" val="1854185050"/>
                  </a:ext>
                </a:extLst>
              </a:tr>
              <a:tr h="370840">
                <a:tc>
                  <a:txBody>
                    <a:bodyPr/>
                    <a:lstStyle/>
                    <a:p>
                      <a:r>
                        <a:rPr lang="en-US" sz="1200" b="1">
                          <a:latin typeface="Times New Roman" panose="02020603050405020304" pitchFamily="18" charset="0"/>
                          <a:cs typeface="Times New Roman" panose="02020603050405020304" pitchFamily="18" charset="0"/>
                        </a:rPr>
                        <a:t>Number of MBE Clients Served</a:t>
                      </a:r>
                    </a:p>
                  </a:txBody>
                  <a:tcPr/>
                </a:tc>
                <a:tc>
                  <a:txBody>
                    <a:bodyPr/>
                    <a:lstStyle/>
                    <a:p>
                      <a:r>
                        <a:rPr lang="en-US" sz="1200">
                          <a:latin typeface="Times New Roman" panose="02020603050405020304" pitchFamily="18" charset="0"/>
                          <a:cs typeface="Times New Roman" panose="02020603050405020304" pitchFamily="18" charset="0"/>
                        </a:rPr>
                        <a:t>83</a:t>
                      </a:r>
                    </a:p>
                  </a:txBody>
                  <a:tcPr/>
                </a:tc>
                <a:tc>
                  <a:txBody>
                    <a:bodyPr/>
                    <a:lstStyle/>
                    <a:p>
                      <a:r>
                        <a:rPr lang="en-US" sz="1200">
                          <a:latin typeface="Times New Roman" panose="02020603050405020304" pitchFamily="18" charset="0"/>
                          <a:cs typeface="Times New Roman" panose="02020603050405020304" pitchFamily="18" charset="0"/>
                        </a:rPr>
                        <a:t>100, including 50 new clients</a:t>
                      </a:r>
                    </a:p>
                  </a:txBody>
                  <a:tcPr/>
                </a:tc>
                <a:tc>
                  <a:txBody>
                    <a:bodyPr/>
                    <a:lstStyle/>
                    <a:p>
                      <a:r>
                        <a:rPr lang="en-US" sz="1200">
                          <a:latin typeface="Times New Roman" panose="02020603050405020304" pitchFamily="18" charset="0"/>
                          <a:cs typeface="Times New Roman" panose="02020603050405020304" pitchFamily="18" charset="0"/>
                        </a:rPr>
                        <a:t>100, including 50 new clients</a:t>
                      </a:r>
                    </a:p>
                  </a:txBody>
                  <a:tcPr/>
                </a:tc>
                <a:tc>
                  <a:txBody>
                    <a:bodyPr/>
                    <a:lstStyle/>
                    <a:p>
                      <a:r>
                        <a:rPr lang="en-US" sz="1200">
                          <a:latin typeface="Times New Roman" panose="02020603050405020304" pitchFamily="18" charset="0"/>
                          <a:cs typeface="Times New Roman" panose="02020603050405020304" pitchFamily="18" charset="0"/>
                        </a:rPr>
                        <a:t>100, including 50 new clients</a:t>
                      </a:r>
                    </a:p>
                  </a:txBody>
                  <a:tcPr/>
                </a:tc>
                <a:extLst>
                  <a:ext uri="{0D108BD9-81ED-4DB2-BD59-A6C34878D82A}">
                    <a16:rowId xmlns:a16="http://schemas.microsoft.com/office/drawing/2014/main" val="3645248654"/>
                  </a:ext>
                </a:extLst>
              </a:tr>
              <a:tr h="370840">
                <a:tc>
                  <a:txBody>
                    <a:bodyPr/>
                    <a:lstStyle/>
                    <a:p>
                      <a:r>
                        <a:rPr lang="en-US" sz="1200" b="1">
                          <a:latin typeface="Times New Roman" panose="02020603050405020304" pitchFamily="18" charset="0"/>
                          <a:cs typeface="Times New Roman" panose="02020603050405020304" pitchFamily="18" charset="0"/>
                        </a:rPr>
                        <a:t>Client Gross Revenue Generated</a:t>
                      </a:r>
                    </a:p>
                  </a:txBody>
                  <a:tcPr/>
                </a:tc>
                <a:tc>
                  <a:txBody>
                    <a:bodyPr/>
                    <a:lstStyle/>
                    <a:p>
                      <a:r>
                        <a:rPr lang="en-US" sz="1200">
                          <a:latin typeface="Times New Roman" panose="02020603050405020304" pitchFamily="18" charset="0"/>
                          <a:cs typeface="Times New Roman" panose="02020603050405020304" pitchFamily="18" charset="0"/>
                        </a:rPr>
                        <a:t>$62,500,000</a:t>
                      </a:r>
                    </a:p>
                  </a:txBody>
                  <a:tcPr/>
                </a:tc>
                <a:tc>
                  <a:txBody>
                    <a:bodyPr/>
                    <a:lstStyle/>
                    <a:p>
                      <a:r>
                        <a:rPr lang="en-US" sz="1200">
                          <a:latin typeface="Times New Roman" panose="02020603050405020304" pitchFamily="18" charset="0"/>
                          <a:cs typeface="Times New Roman" panose="02020603050405020304" pitchFamily="18" charset="0"/>
                        </a:rPr>
                        <a:t>$75,000,000</a:t>
                      </a:r>
                    </a:p>
                  </a:txBody>
                  <a:tcPr/>
                </a:tc>
                <a:tc>
                  <a:txBody>
                    <a:bodyPr/>
                    <a:lstStyle/>
                    <a:p>
                      <a:r>
                        <a:rPr lang="en-US" sz="1200">
                          <a:latin typeface="Times New Roman" panose="02020603050405020304" pitchFamily="18" charset="0"/>
                          <a:cs typeface="Times New Roman" panose="02020603050405020304" pitchFamily="18" charset="0"/>
                        </a:rPr>
                        <a:t>$75,000,000</a:t>
                      </a:r>
                    </a:p>
                  </a:txBody>
                  <a:tcPr/>
                </a:tc>
                <a:tc>
                  <a:txBody>
                    <a:bodyPr/>
                    <a:lstStyle/>
                    <a:p>
                      <a:r>
                        <a:rPr lang="en-US" sz="1200">
                          <a:latin typeface="Times New Roman" panose="02020603050405020304" pitchFamily="18" charset="0"/>
                          <a:cs typeface="Times New Roman" panose="02020603050405020304" pitchFamily="18" charset="0"/>
                        </a:rPr>
                        <a:t>$75,000,000</a:t>
                      </a:r>
                    </a:p>
                  </a:txBody>
                  <a:tcPr/>
                </a:tc>
                <a:extLst>
                  <a:ext uri="{0D108BD9-81ED-4DB2-BD59-A6C34878D82A}">
                    <a16:rowId xmlns:a16="http://schemas.microsoft.com/office/drawing/2014/main" val="2817071246"/>
                  </a:ext>
                </a:extLst>
              </a:tr>
              <a:tr h="370840">
                <a:tc>
                  <a:txBody>
                    <a:bodyPr/>
                    <a:lstStyle/>
                    <a:p>
                      <a:r>
                        <a:rPr lang="en-US" sz="1200" b="1">
                          <a:latin typeface="Times New Roman" panose="02020603050405020304" pitchFamily="18" charset="0"/>
                          <a:cs typeface="Times New Roman" panose="02020603050405020304" pitchFamily="18" charset="0"/>
                        </a:rPr>
                        <a:t>Percent Clients that Increase Profits</a:t>
                      </a:r>
                    </a:p>
                  </a:txBody>
                  <a:tcPr/>
                </a:tc>
                <a:tc>
                  <a:txBody>
                    <a:bodyPr/>
                    <a:lstStyle/>
                    <a:p>
                      <a:r>
                        <a:rPr lang="en-US" sz="1200">
                          <a:latin typeface="Times New Roman" panose="02020603050405020304" pitchFamily="18" charset="0"/>
                          <a:cs typeface="Times New Roman" panose="02020603050405020304" pitchFamily="18" charset="0"/>
                        </a:rPr>
                        <a:t>42%</a:t>
                      </a:r>
                    </a:p>
                  </a:txBody>
                  <a:tcPr/>
                </a:tc>
                <a:tc>
                  <a:txBody>
                    <a:bodyPr/>
                    <a:lstStyle/>
                    <a:p>
                      <a:r>
                        <a:rPr lang="en-US" sz="1200">
                          <a:latin typeface="Times New Roman" panose="02020603050405020304" pitchFamily="18" charset="0"/>
                          <a:cs typeface="Times New Roman" panose="02020603050405020304" pitchFamily="18" charset="0"/>
                        </a:rPr>
                        <a:t>50%</a:t>
                      </a:r>
                    </a:p>
                  </a:txBody>
                  <a:tcPr/>
                </a:tc>
                <a:tc>
                  <a:txBody>
                    <a:bodyPr/>
                    <a:lstStyle/>
                    <a:p>
                      <a:r>
                        <a:rPr lang="en-US" sz="1200">
                          <a:latin typeface="Times New Roman" panose="02020603050405020304" pitchFamily="18" charset="0"/>
                          <a:cs typeface="Times New Roman" panose="02020603050405020304" pitchFamily="18" charset="0"/>
                        </a:rPr>
                        <a:t>50%</a:t>
                      </a:r>
                    </a:p>
                  </a:txBody>
                  <a:tcPr/>
                </a:tc>
                <a:tc>
                  <a:txBody>
                    <a:bodyPr/>
                    <a:lstStyle/>
                    <a:p>
                      <a:r>
                        <a:rPr lang="en-US" sz="1200">
                          <a:latin typeface="Times New Roman" panose="02020603050405020304" pitchFamily="18" charset="0"/>
                          <a:cs typeface="Times New Roman" panose="02020603050405020304" pitchFamily="18" charset="0"/>
                        </a:rPr>
                        <a:t>50%</a:t>
                      </a:r>
                    </a:p>
                  </a:txBody>
                  <a:tcPr/>
                </a:tc>
                <a:extLst>
                  <a:ext uri="{0D108BD9-81ED-4DB2-BD59-A6C34878D82A}">
                    <a16:rowId xmlns:a16="http://schemas.microsoft.com/office/drawing/2014/main" val="1154864152"/>
                  </a:ext>
                </a:extLst>
              </a:tr>
              <a:tr h="370840">
                <a:tc>
                  <a:txBody>
                    <a:bodyPr/>
                    <a:lstStyle/>
                    <a:p>
                      <a:r>
                        <a:rPr lang="en-US" sz="1200" b="1">
                          <a:latin typeface="Times New Roman" panose="02020603050405020304" pitchFamily="18" charset="0"/>
                          <a:cs typeface="Times New Roman" panose="02020603050405020304" pitchFamily="18" charset="0"/>
                        </a:rPr>
                        <a:t>Value of Financing, Capital &amp; Bonding</a:t>
                      </a:r>
                    </a:p>
                  </a:txBody>
                  <a:tcPr/>
                </a:tc>
                <a:tc>
                  <a:txBody>
                    <a:bodyPr/>
                    <a:lstStyle/>
                    <a:p>
                      <a:r>
                        <a:rPr lang="en-US" sz="1200">
                          <a:latin typeface="Times New Roman" panose="02020603050405020304" pitchFamily="18" charset="0"/>
                          <a:cs typeface="Times New Roman" panose="02020603050405020304" pitchFamily="18" charset="0"/>
                        </a:rPr>
                        <a:t>$20,833,333</a:t>
                      </a:r>
                    </a:p>
                  </a:txBody>
                  <a:tcPr/>
                </a:tc>
                <a:tc>
                  <a:txBody>
                    <a:bodyPr/>
                    <a:lstStyle/>
                    <a:p>
                      <a:r>
                        <a:rPr lang="en-US" sz="1200">
                          <a:latin typeface="Times New Roman" panose="02020603050405020304" pitchFamily="18" charset="0"/>
                          <a:cs typeface="Times New Roman" panose="02020603050405020304" pitchFamily="18" charset="0"/>
                        </a:rPr>
                        <a:t>$25,000,000</a:t>
                      </a:r>
                    </a:p>
                  </a:txBody>
                  <a:tcPr/>
                </a:tc>
                <a:tc>
                  <a:txBody>
                    <a:bodyPr/>
                    <a:lstStyle/>
                    <a:p>
                      <a:r>
                        <a:rPr lang="en-US" sz="1200">
                          <a:latin typeface="Times New Roman" panose="02020603050405020304" pitchFamily="18" charset="0"/>
                          <a:cs typeface="Times New Roman" panose="02020603050405020304" pitchFamily="18" charset="0"/>
                        </a:rPr>
                        <a:t>$25,000,000</a:t>
                      </a:r>
                    </a:p>
                  </a:txBody>
                  <a:tcPr/>
                </a:tc>
                <a:tc>
                  <a:txBody>
                    <a:bodyPr/>
                    <a:lstStyle/>
                    <a:p>
                      <a:r>
                        <a:rPr lang="en-US" sz="1200">
                          <a:latin typeface="Times New Roman" panose="02020603050405020304" pitchFamily="18" charset="0"/>
                          <a:cs typeface="Times New Roman" panose="02020603050405020304" pitchFamily="18" charset="0"/>
                        </a:rPr>
                        <a:t>$25,000,000</a:t>
                      </a:r>
                    </a:p>
                  </a:txBody>
                  <a:tcPr/>
                </a:tc>
                <a:extLst>
                  <a:ext uri="{0D108BD9-81ED-4DB2-BD59-A6C34878D82A}">
                    <a16:rowId xmlns:a16="http://schemas.microsoft.com/office/drawing/2014/main" val="410171969"/>
                  </a:ext>
                </a:extLst>
              </a:tr>
              <a:tr h="370840">
                <a:tc>
                  <a:txBody>
                    <a:bodyPr/>
                    <a:lstStyle/>
                    <a:p>
                      <a:r>
                        <a:rPr lang="en-US" sz="1200" b="1">
                          <a:latin typeface="Times New Roman" panose="02020603050405020304" pitchFamily="18" charset="0"/>
                          <a:cs typeface="Times New Roman" panose="02020603050405020304" pitchFamily="18" charset="0"/>
                        </a:rPr>
                        <a:t>Number of Jobs Created or Retained</a:t>
                      </a:r>
                    </a:p>
                  </a:txBody>
                  <a:tcPr/>
                </a:tc>
                <a:tc>
                  <a:txBody>
                    <a:bodyPr/>
                    <a:lstStyle/>
                    <a:p>
                      <a:r>
                        <a:rPr lang="en-US" sz="1200">
                          <a:latin typeface="Times New Roman" panose="02020603050405020304" pitchFamily="18" charset="0"/>
                          <a:cs typeface="Times New Roman" panose="02020603050405020304" pitchFamily="18" charset="0"/>
                        </a:rPr>
                        <a:t>208</a:t>
                      </a:r>
                    </a:p>
                  </a:txBody>
                  <a:tcPr/>
                </a:tc>
                <a:tc>
                  <a:txBody>
                    <a:bodyPr/>
                    <a:lstStyle/>
                    <a:p>
                      <a:r>
                        <a:rPr lang="en-US" sz="1200">
                          <a:latin typeface="Times New Roman" panose="02020603050405020304" pitchFamily="18" charset="0"/>
                          <a:cs typeface="Times New Roman" panose="02020603050405020304" pitchFamily="18" charset="0"/>
                        </a:rPr>
                        <a:t>250</a:t>
                      </a:r>
                    </a:p>
                  </a:txBody>
                  <a:tcPr/>
                </a:tc>
                <a:tc>
                  <a:txBody>
                    <a:bodyPr/>
                    <a:lstStyle/>
                    <a:p>
                      <a:r>
                        <a:rPr lang="en-US" sz="1200">
                          <a:latin typeface="Times New Roman" panose="02020603050405020304" pitchFamily="18" charset="0"/>
                          <a:cs typeface="Times New Roman" panose="02020603050405020304" pitchFamily="18" charset="0"/>
                        </a:rPr>
                        <a:t>250</a:t>
                      </a:r>
                    </a:p>
                  </a:txBody>
                  <a:tcPr/>
                </a:tc>
                <a:tc>
                  <a:txBody>
                    <a:bodyPr/>
                    <a:lstStyle/>
                    <a:p>
                      <a:r>
                        <a:rPr lang="en-US" sz="1200">
                          <a:latin typeface="Times New Roman" panose="02020603050405020304" pitchFamily="18" charset="0"/>
                          <a:cs typeface="Times New Roman" panose="02020603050405020304" pitchFamily="18" charset="0"/>
                        </a:rPr>
                        <a:t>250</a:t>
                      </a:r>
                    </a:p>
                  </a:txBody>
                  <a:tcPr/>
                </a:tc>
                <a:extLst>
                  <a:ext uri="{0D108BD9-81ED-4DB2-BD59-A6C34878D82A}">
                    <a16:rowId xmlns:a16="http://schemas.microsoft.com/office/drawing/2014/main" val="1693281203"/>
                  </a:ext>
                </a:extLst>
              </a:tr>
              <a:tr h="370840">
                <a:tc>
                  <a:txBody>
                    <a:bodyPr/>
                    <a:lstStyle/>
                    <a:p>
                      <a:r>
                        <a:rPr lang="en-US" sz="1200" b="1">
                          <a:latin typeface="Times New Roman" panose="02020603050405020304" pitchFamily="18" charset="0"/>
                          <a:cs typeface="Times New Roman" panose="02020603050405020304" pitchFamily="18" charset="0"/>
                        </a:rPr>
                        <a:t>Number of Strategic Facilitated Actions</a:t>
                      </a:r>
                    </a:p>
                  </a:txBody>
                  <a:tcPr/>
                </a:tc>
                <a:tc>
                  <a:txBody>
                    <a:bodyPr/>
                    <a:lstStyle/>
                    <a:p>
                      <a:r>
                        <a:rPr lang="en-US" sz="1200">
                          <a:latin typeface="Times New Roman" panose="02020603050405020304" pitchFamily="18" charset="0"/>
                          <a:cs typeface="Times New Roman" panose="02020603050405020304" pitchFamily="18" charset="0"/>
                        </a:rPr>
                        <a:t>21</a:t>
                      </a:r>
                    </a:p>
                  </a:txBody>
                  <a:tcPr/>
                </a:tc>
                <a:tc>
                  <a:txBody>
                    <a:bodyPr/>
                    <a:lstStyle/>
                    <a:p>
                      <a:r>
                        <a:rPr lang="en-US" sz="1200">
                          <a:latin typeface="Times New Roman" panose="02020603050405020304" pitchFamily="18" charset="0"/>
                          <a:cs typeface="Times New Roman" panose="02020603050405020304" pitchFamily="18" charset="0"/>
                        </a:rPr>
                        <a:t>25</a:t>
                      </a:r>
                    </a:p>
                  </a:txBody>
                  <a:tcPr/>
                </a:tc>
                <a:tc>
                  <a:txBody>
                    <a:bodyPr/>
                    <a:lstStyle/>
                    <a:p>
                      <a:r>
                        <a:rPr lang="en-US" sz="1200">
                          <a:latin typeface="Times New Roman" panose="02020603050405020304" pitchFamily="18" charset="0"/>
                          <a:cs typeface="Times New Roman" panose="02020603050405020304" pitchFamily="18" charset="0"/>
                        </a:rPr>
                        <a:t>25</a:t>
                      </a:r>
                    </a:p>
                  </a:txBody>
                  <a:tcPr/>
                </a:tc>
                <a:tc>
                  <a:txBody>
                    <a:bodyPr/>
                    <a:lstStyle/>
                    <a:p>
                      <a:r>
                        <a:rPr lang="en-US" sz="1200">
                          <a:latin typeface="Times New Roman" panose="02020603050405020304" pitchFamily="18" charset="0"/>
                          <a:cs typeface="Times New Roman" panose="02020603050405020304" pitchFamily="18" charset="0"/>
                        </a:rPr>
                        <a:t>25</a:t>
                      </a:r>
                    </a:p>
                  </a:txBody>
                  <a:tcPr/>
                </a:tc>
                <a:extLst>
                  <a:ext uri="{0D108BD9-81ED-4DB2-BD59-A6C34878D82A}">
                    <a16:rowId xmlns:a16="http://schemas.microsoft.com/office/drawing/2014/main" val="3958608565"/>
                  </a:ext>
                </a:extLst>
              </a:tr>
              <a:tr h="370840">
                <a:tc>
                  <a:txBody>
                    <a:bodyPr/>
                    <a:lstStyle/>
                    <a:p>
                      <a:r>
                        <a:rPr lang="en-US" sz="1200" b="1">
                          <a:latin typeface="Times New Roman" panose="02020603050405020304" pitchFamily="18" charset="0"/>
                          <a:cs typeface="Times New Roman" panose="02020603050405020304" pitchFamily="18" charset="0"/>
                        </a:rPr>
                        <a:t>Number of Strategic Partners</a:t>
                      </a:r>
                    </a:p>
                  </a:txBody>
                  <a:tcPr/>
                </a:tc>
                <a:tc>
                  <a:txBody>
                    <a:bodyPr/>
                    <a:lstStyle/>
                    <a:p>
                      <a:r>
                        <a:rPr lang="en-US" sz="1200">
                          <a:latin typeface="Times New Roman" panose="02020603050405020304" pitchFamily="18" charset="0"/>
                          <a:cs typeface="Times New Roman" panose="02020603050405020304" pitchFamily="18" charset="0"/>
                        </a:rPr>
                        <a:t>8</a:t>
                      </a:r>
                    </a:p>
                  </a:txBody>
                  <a:tcPr/>
                </a:tc>
                <a:tc>
                  <a:txBody>
                    <a:bodyPr/>
                    <a:lstStyle/>
                    <a:p>
                      <a:r>
                        <a:rPr lang="en-US" sz="1200">
                          <a:latin typeface="Times New Roman" panose="02020603050405020304" pitchFamily="18" charset="0"/>
                          <a:cs typeface="Times New Roman" panose="02020603050405020304" pitchFamily="18" charset="0"/>
                        </a:rPr>
                        <a:t>10</a:t>
                      </a:r>
                    </a:p>
                  </a:txBody>
                  <a:tcPr/>
                </a:tc>
                <a:tc>
                  <a:txBody>
                    <a:bodyPr/>
                    <a:lstStyle/>
                    <a:p>
                      <a:r>
                        <a:rPr lang="en-US" sz="1200">
                          <a:latin typeface="Times New Roman" panose="02020603050405020304" pitchFamily="18" charset="0"/>
                          <a:cs typeface="Times New Roman" panose="02020603050405020304" pitchFamily="18" charset="0"/>
                        </a:rPr>
                        <a:t>10</a:t>
                      </a:r>
                    </a:p>
                  </a:txBody>
                  <a:tcPr/>
                </a:tc>
                <a:tc>
                  <a:txBody>
                    <a:bodyPr/>
                    <a:lstStyle/>
                    <a:p>
                      <a:r>
                        <a:rPr lang="en-US" sz="1200">
                          <a:latin typeface="Times New Roman" panose="02020603050405020304" pitchFamily="18" charset="0"/>
                          <a:cs typeface="Times New Roman" panose="02020603050405020304" pitchFamily="18" charset="0"/>
                        </a:rPr>
                        <a:t>10</a:t>
                      </a:r>
                    </a:p>
                  </a:txBody>
                  <a:tcPr/>
                </a:tc>
                <a:extLst>
                  <a:ext uri="{0D108BD9-81ED-4DB2-BD59-A6C34878D82A}">
                    <a16:rowId xmlns:a16="http://schemas.microsoft.com/office/drawing/2014/main" val="76023002"/>
                  </a:ext>
                </a:extLst>
              </a:tr>
            </a:tbl>
          </a:graphicData>
        </a:graphic>
      </p:graphicFrame>
    </p:spTree>
    <p:extLst>
      <p:ext uri="{BB962C8B-B14F-4D97-AF65-F5344CB8AC3E}">
        <p14:creationId xmlns:p14="http://schemas.microsoft.com/office/powerpoint/2010/main" val="3858183929"/>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F21D7B38-FF7E-49D7-B3FC-2BCA7FA0E0C4}"/>
              </a:ext>
            </a:extLst>
          </p:cNvPr>
          <p:cNvSpPr>
            <a:spLocks noGrp="1"/>
          </p:cNvSpPr>
          <p:nvPr>
            <p:ph type="title"/>
          </p:nvPr>
        </p:nvSpPr>
        <p:spPr>
          <a:xfrm>
            <a:off x="200834" y="1693889"/>
            <a:ext cx="2057400" cy="4287809"/>
          </a:xfrm>
        </p:spPr>
        <p:txBody>
          <a:bodyPr>
            <a:normAutofit/>
          </a:bodyPr>
          <a:lstStyle/>
          <a:p>
            <a:pPr algn="l"/>
            <a:r>
              <a:rPr lang="en-US" sz="2800" b="1">
                <a:solidFill>
                  <a:srgbClr val="FFFFFF"/>
                </a:solidFill>
                <a:latin typeface="Times New Roman"/>
                <a:cs typeface="Times New Roman"/>
              </a:rPr>
              <a:t>Can applicants propose alternative goals?</a:t>
            </a:r>
            <a:endParaRPr lang="en-US" sz="2800">
              <a:solidFill>
                <a:srgbClr val="FFFFFF"/>
              </a:solidFill>
              <a:latin typeface="Times New Roman"/>
              <a:cs typeface="Times New Roman"/>
            </a:endParaRPr>
          </a:p>
        </p:txBody>
      </p:sp>
      <p:grpSp>
        <p:nvGrpSpPr>
          <p:cNvPr id="14" name="Group 13">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8"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6"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7"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8"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9"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0"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3" name="Content Placeholder 2">
            <a:extLst>
              <a:ext uri="{FF2B5EF4-FFF2-40B4-BE49-F238E27FC236}">
                <a16:creationId xmlns:a16="http://schemas.microsoft.com/office/drawing/2014/main" id="{D2251156-43F0-4325-9032-DA7D445E37FF}"/>
              </a:ext>
            </a:extLst>
          </p:cNvPr>
          <p:cNvSpPr>
            <a:spLocks noGrp="1"/>
          </p:cNvSpPr>
          <p:nvPr>
            <p:ph idx="1"/>
          </p:nvPr>
        </p:nvSpPr>
        <p:spPr>
          <a:xfrm>
            <a:off x="3837829" y="685801"/>
            <a:ext cx="4789439" cy="5921151"/>
          </a:xfrm>
        </p:spPr>
        <p:txBody>
          <a:bodyPr>
            <a:normAutofit/>
          </a:bodyPr>
          <a:lstStyle/>
          <a:p>
            <a:pPr fontAlgn="base">
              <a:spcBef>
                <a:spcPts val="0"/>
              </a:spcBef>
              <a:spcAft>
                <a:spcPts val="0"/>
              </a:spcAft>
            </a:pPr>
            <a:r>
              <a:rPr lang="en-US" sz="1800">
                <a:effectLst/>
                <a:latin typeface="Times New Roman" panose="02020603050405020304" pitchFamily="18" charset="0"/>
                <a:ea typeface="Calibri" panose="020F0502020204030204" pitchFamily="34" charset="0"/>
                <a:cs typeface="Arial" panose="020B0604020202020204" pitchFamily="34" charset="0"/>
              </a:rPr>
              <a:t>Applicants may propose alternative numerical goals within each of the performance measures, but any deviation below the numerical targets set requires justification. MBDA is more likely to permit a deviation if it is grounded in facts and data about the specific needs of the MBEs in the region the applicant proposes to serve. </a:t>
            </a:r>
          </a:p>
          <a:p>
            <a:pPr fontAlgn="base">
              <a:spcBef>
                <a:spcPts val="0"/>
              </a:spcBef>
              <a:spcAft>
                <a:spcPts val="0"/>
              </a:spcAft>
            </a:pPr>
            <a:endParaRPr lang="en-US" sz="1800">
              <a:effectLst/>
              <a:latin typeface="Times New Roman" panose="02020603050405020304" pitchFamily="18" charset="0"/>
              <a:ea typeface="Calibri" panose="020F0502020204030204" pitchFamily="34" charset="0"/>
              <a:cs typeface="Arial" panose="020B0604020202020204" pitchFamily="34" charset="0"/>
            </a:endParaRPr>
          </a:p>
          <a:p>
            <a:pPr fontAlgn="base">
              <a:spcBef>
                <a:spcPts val="0"/>
              </a:spcBef>
              <a:spcAft>
                <a:spcPts val="0"/>
              </a:spcAft>
            </a:pPr>
            <a:r>
              <a:rPr lang="en-US" sz="1800">
                <a:effectLst/>
                <a:latin typeface="Times New Roman" panose="02020603050405020304" pitchFamily="18" charset="0"/>
                <a:ea typeface="Calibri" panose="020F0502020204030204" pitchFamily="34" charset="0"/>
                <a:cs typeface="Arial" panose="020B0604020202020204" pitchFamily="34" charset="0"/>
              </a:rPr>
              <a:t>While applicants may propose different numerical targets for a given performance measure, applicants may not propose different measures. </a:t>
            </a:r>
            <a:endParaRPr lang="en-US" sz="2000">
              <a:effectLst/>
              <a:latin typeface="Times New Roman" panose="02020603050405020304" pitchFamily="18" charset="0"/>
              <a:ea typeface="Calibri" panose="020F0502020204030204" pitchFamily="34" charset="0"/>
              <a:cs typeface="Arial" panose="020B0604020202020204" pitchFamily="34" charset="0"/>
            </a:endParaRPr>
          </a:p>
        </p:txBody>
      </p:sp>
      <p:pic>
        <p:nvPicPr>
          <p:cNvPr id="24" name="Picture 24">
            <a:extLst>
              <a:ext uri="{FF2B5EF4-FFF2-40B4-BE49-F238E27FC236}">
                <a16:creationId xmlns:a16="http://schemas.microsoft.com/office/drawing/2014/main" id="{A741238B-2A8B-8BA0-B5A8-D200A74E1B92}"/>
              </a:ext>
            </a:extLst>
          </p:cNvPr>
          <p:cNvPicPr>
            <a:picLocks noChangeAspect="1"/>
          </p:cNvPicPr>
          <p:nvPr/>
        </p:nvPicPr>
        <p:blipFill>
          <a:blip r:embed="rId3"/>
          <a:stretch>
            <a:fillRect/>
          </a:stretch>
        </p:blipFill>
        <p:spPr>
          <a:xfrm>
            <a:off x="66537" y="67031"/>
            <a:ext cx="1583799" cy="1421557"/>
          </a:xfrm>
          <a:prstGeom prst="rect">
            <a:avLst/>
          </a:prstGeom>
        </p:spPr>
      </p:pic>
    </p:spTree>
    <p:extLst>
      <p:ext uri="{BB962C8B-B14F-4D97-AF65-F5344CB8AC3E}">
        <p14:creationId xmlns:p14="http://schemas.microsoft.com/office/powerpoint/2010/main" val="920527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F21D7B38-FF7E-49D7-B3FC-2BCA7FA0E0C4}"/>
              </a:ext>
            </a:extLst>
          </p:cNvPr>
          <p:cNvSpPr>
            <a:spLocks noGrp="1"/>
          </p:cNvSpPr>
          <p:nvPr>
            <p:ph type="title"/>
          </p:nvPr>
        </p:nvSpPr>
        <p:spPr>
          <a:xfrm>
            <a:off x="200833" y="1693889"/>
            <a:ext cx="2365407" cy="4287809"/>
          </a:xfrm>
        </p:spPr>
        <p:txBody>
          <a:bodyPr>
            <a:normAutofit/>
          </a:bodyPr>
          <a:lstStyle/>
          <a:p>
            <a:pPr algn="l"/>
            <a:r>
              <a:rPr lang="en-US" sz="2800" b="1">
                <a:solidFill>
                  <a:srgbClr val="FFFFFF"/>
                </a:solidFill>
                <a:latin typeface="Times New Roman"/>
                <a:cs typeface="Times New Roman"/>
              </a:rPr>
              <a:t>Can you explain the goal breakdown requirement?</a:t>
            </a:r>
            <a:endParaRPr lang="en-US" sz="2800">
              <a:solidFill>
                <a:srgbClr val="FFFFFF"/>
              </a:solidFill>
              <a:latin typeface="Times New Roman"/>
              <a:cs typeface="Times New Roman"/>
            </a:endParaRPr>
          </a:p>
        </p:txBody>
      </p:sp>
      <p:grpSp>
        <p:nvGrpSpPr>
          <p:cNvPr id="14" name="Group 13">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8"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6"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7"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8"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9"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0"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3" name="Content Placeholder 2">
            <a:extLst>
              <a:ext uri="{FF2B5EF4-FFF2-40B4-BE49-F238E27FC236}">
                <a16:creationId xmlns:a16="http://schemas.microsoft.com/office/drawing/2014/main" id="{D2251156-43F0-4325-9032-DA7D445E37FF}"/>
              </a:ext>
            </a:extLst>
          </p:cNvPr>
          <p:cNvSpPr>
            <a:spLocks noGrp="1"/>
          </p:cNvSpPr>
          <p:nvPr>
            <p:ph idx="1"/>
          </p:nvPr>
        </p:nvSpPr>
        <p:spPr>
          <a:xfrm>
            <a:off x="3837829" y="685801"/>
            <a:ext cx="4789439" cy="5921151"/>
          </a:xfrm>
        </p:spPr>
        <p:txBody>
          <a:bodyPr>
            <a:normAutofit lnSpcReduction="10000"/>
          </a:bodyPr>
          <a:lstStyle/>
          <a:p>
            <a:pPr fontAlgn="base">
              <a:spcBef>
                <a:spcPts val="0"/>
              </a:spcBef>
              <a:spcAft>
                <a:spcPts val="0"/>
              </a:spcAft>
            </a:pPr>
            <a:r>
              <a:rPr lang="en-US" sz="1800">
                <a:effectLst/>
                <a:latin typeface="Times New Roman" panose="02020603050405020304" pitchFamily="18" charset="0"/>
                <a:ea typeface="Calibri" panose="020F0502020204030204" pitchFamily="34" charset="0"/>
                <a:cs typeface="Arial" panose="020B0604020202020204" pitchFamily="34" charset="0"/>
              </a:rPr>
              <a:t>The applicant must provide a breakdown of the proposed annual goals in 6-month increments. For the first ten-month period the breakdown should be the first 120 days and subsequent 6 months. </a:t>
            </a:r>
          </a:p>
          <a:p>
            <a:pPr fontAlgn="base">
              <a:spcBef>
                <a:spcPts val="0"/>
              </a:spcBef>
              <a:spcAft>
                <a:spcPts val="0"/>
              </a:spcAft>
            </a:pPr>
            <a:endParaRPr lang="en-US" sz="1800">
              <a:latin typeface="Times New Roman" panose="02020603050405020304" pitchFamily="18" charset="0"/>
              <a:ea typeface="Calibri" panose="020F0502020204030204" pitchFamily="34" charset="0"/>
              <a:cs typeface="Arial" panose="020B0604020202020204" pitchFamily="34" charset="0"/>
            </a:endParaRPr>
          </a:p>
          <a:p>
            <a:pPr fontAlgn="base">
              <a:spcBef>
                <a:spcPts val="0"/>
              </a:spcBef>
              <a:spcAft>
                <a:spcPts val="0"/>
              </a:spcAft>
            </a:pPr>
            <a:r>
              <a:rPr lang="en-US" sz="1800">
                <a:latin typeface="Times New Roman" panose="02020603050405020304" pitchFamily="18" charset="0"/>
                <a:ea typeface="Calibri" panose="020F0502020204030204" pitchFamily="34" charset="0"/>
                <a:cs typeface="Arial" panose="020B0604020202020204" pitchFamily="34" charset="0"/>
              </a:rPr>
              <a:t>The achievement of the goals may be evenly timed across breakdown periods or unevenly timed, depending on the activities and outcomes the applicant anticipates, as long as the total for the performance period remains consistent with the minimum goal or an alternatively justified proposed goal</a:t>
            </a:r>
            <a:endParaRPr lang="en-US" sz="1800">
              <a:effectLst/>
              <a:latin typeface="Times New Roman" panose="02020603050405020304" pitchFamily="18" charset="0"/>
              <a:ea typeface="Calibri" panose="020F0502020204030204" pitchFamily="34" charset="0"/>
              <a:cs typeface="Arial" panose="020B0604020202020204" pitchFamily="34" charset="0"/>
            </a:endParaRPr>
          </a:p>
          <a:p>
            <a:pPr fontAlgn="base">
              <a:spcBef>
                <a:spcPts val="0"/>
              </a:spcBef>
              <a:spcAft>
                <a:spcPts val="0"/>
              </a:spcAft>
            </a:pPr>
            <a:endParaRPr lang="en-US" sz="1800">
              <a:effectLst/>
              <a:latin typeface="Times New Roman" panose="02020603050405020304" pitchFamily="18" charset="0"/>
              <a:ea typeface="Calibri" panose="020F0502020204030204" pitchFamily="34" charset="0"/>
              <a:cs typeface="Arial" panose="020B0604020202020204" pitchFamily="34" charset="0"/>
            </a:endParaRPr>
          </a:p>
          <a:p>
            <a:pPr fontAlgn="base">
              <a:spcBef>
                <a:spcPts val="0"/>
              </a:spcBef>
              <a:spcAft>
                <a:spcPts val="0"/>
              </a:spcAft>
            </a:pPr>
            <a:r>
              <a:rPr lang="en-US" sz="1800">
                <a:effectLst/>
                <a:latin typeface="Times New Roman" panose="02020603050405020304" pitchFamily="18" charset="0"/>
                <a:ea typeface="Calibri" panose="020F0502020204030204" pitchFamily="34" charset="0"/>
                <a:cs typeface="Arial" panose="020B0604020202020204" pitchFamily="34" charset="0"/>
              </a:rPr>
              <a:t>For the breakdown of the goals, the applicant should provide:</a:t>
            </a:r>
          </a:p>
          <a:p>
            <a:pPr lvl="1" fontAlgn="base">
              <a:spcBef>
                <a:spcPts val="0"/>
              </a:spcBef>
              <a:spcAft>
                <a:spcPts val="0"/>
              </a:spcAft>
            </a:pPr>
            <a:r>
              <a:rPr lang="en-US" sz="1400">
                <a:effectLst/>
                <a:latin typeface="Times New Roman" panose="02020603050405020304" pitchFamily="18" charset="0"/>
                <a:ea typeface="Calibri" panose="020F0502020204030204" pitchFamily="34" charset="0"/>
                <a:cs typeface="Arial" panose="020B0604020202020204" pitchFamily="34" charset="0"/>
              </a:rPr>
              <a:t>A detailed description of the methodology or evidence and assumptions that were used to construct and propose the breakdown. </a:t>
            </a:r>
          </a:p>
          <a:p>
            <a:pPr lvl="1" fontAlgn="base">
              <a:spcBef>
                <a:spcPts val="0"/>
              </a:spcBef>
              <a:spcAft>
                <a:spcPts val="0"/>
              </a:spcAft>
            </a:pPr>
            <a:r>
              <a:rPr lang="en-US" sz="1400">
                <a:effectLst/>
                <a:latin typeface="Times New Roman" panose="02020603050405020304" pitchFamily="18" charset="0"/>
                <a:ea typeface="Calibri" panose="020F0502020204030204" pitchFamily="34" charset="0"/>
                <a:cs typeface="Arial" panose="020B0604020202020204" pitchFamily="34" charset="0"/>
              </a:rPr>
              <a:t>Identification of key assumptions and/or risks that may impact the applicant’s ability to meet or exceed the goals, as well as proposed contingency plans and/or strategies for adjusting performance to a satisfactory level if an applicant falls short of their goals.</a:t>
            </a:r>
          </a:p>
        </p:txBody>
      </p:sp>
      <p:pic>
        <p:nvPicPr>
          <p:cNvPr id="24" name="Picture 24">
            <a:extLst>
              <a:ext uri="{FF2B5EF4-FFF2-40B4-BE49-F238E27FC236}">
                <a16:creationId xmlns:a16="http://schemas.microsoft.com/office/drawing/2014/main" id="{A741238B-2A8B-8BA0-B5A8-D200A74E1B92}"/>
              </a:ext>
            </a:extLst>
          </p:cNvPr>
          <p:cNvPicPr>
            <a:picLocks noChangeAspect="1"/>
          </p:cNvPicPr>
          <p:nvPr/>
        </p:nvPicPr>
        <p:blipFill>
          <a:blip r:embed="rId3"/>
          <a:stretch>
            <a:fillRect/>
          </a:stretch>
        </p:blipFill>
        <p:spPr>
          <a:xfrm>
            <a:off x="66537" y="67031"/>
            <a:ext cx="1583799" cy="1421557"/>
          </a:xfrm>
          <a:prstGeom prst="rect">
            <a:avLst/>
          </a:prstGeom>
        </p:spPr>
      </p:pic>
    </p:spTree>
    <p:extLst>
      <p:ext uri="{BB962C8B-B14F-4D97-AF65-F5344CB8AC3E}">
        <p14:creationId xmlns:p14="http://schemas.microsoft.com/office/powerpoint/2010/main" val="2557865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6AD30037-67ED-4367-9BE0-45787510B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020FD226-39A5-E677-0270-A330D831FC38}"/>
              </a:ext>
            </a:extLst>
          </p:cNvPr>
          <p:cNvPicPr>
            <a:picLocks noChangeAspect="1"/>
          </p:cNvPicPr>
          <p:nvPr/>
        </p:nvPicPr>
        <p:blipFill rotWithShape="1">
          <a:blip r:embed="rId3"/>
          <a:srcRect l="17146" r="25917" b="-1"/>
          <a:stretch/>
        </p:blipFill>
        <p:spPr>
          <a:xfrm>
            <a:off x="5169693" y="10"/>
            <a:ext cx="3974307" cy="6857990"/>
          </a:xfrm>
          <a:custGeom>
            <a:avLst/>
            <a:gdLst/>
            <a:ahLst/>
            <a:cxnLst/>
            <a:rect l="l" t="t" r="r" b="b"/>
            <a:pathLst>
              <a:path w="5299077" h="6858000">
                <a:moveTo>
                  <a:pt x="836871" y="0"/>
                </a:moveTo>
                <a:lnTo>
                  <a:pt x="5299077" y="0"/>
                </a:lnTo>
                <a:lnTo>
                  <a:pt x="5299077" y="6858000"/>
                </a:lnTo>
                <a:lnTo>
                  <a:pt x="1911312" y="6858000"/>
                </a:lnTo>
                <a:lnTo>
                  <a:pt x="0" y="5333999"/>
                </a:lnTo>
                <a:close/>
              </a:path>
            </a:pathLst>
          </a:custGeom>
        </p:spPr>
      </p:pic>
      <p:grpSp>
        <p:nvGrpSpPr>
          <p:cNvPr id="7" name="Group 10">
            <a:extLst>
              <a:ext uri="{FF2B5EF4-FFF2-40B4-BE49-F238E27FC236}">
                <a16:creationId xmlns:a16="http://schemas.microsoft.com/office/drawing/2014/main" id="{50841A4E-5BC1-44B4-83CF-D524E8AEAD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4570" y="0"/>
            <a:ext cx="1827609" cy="6858001"/>
            <a:chOff x="1320800" y="0"/>
            <a:chExt cx="2436813" cy="6858001"/>
          </a:xfrm>
        </p:grpSpPr>
        <p:sp>
          <p:nvSpPr>
            <p:cNvPr id="12" name="Freeform 6">
              <a:extLst>
                <a:ext uri="{FF2B5EF4-FFF2-40B4-BE49-F238E27FC236}">
                  <a16:creationId xmlns:a16="http://schemas.microsoft.com/office/drawing/2014/main" id="{BF371BCC-8954-44E2-8C4F-29DC188727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CD3505BE-B420-41C5-BE34-3E7652D37A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4" name="Freeform 8">
              <a:extLst>
                <a:ext uri="{FF2B5EF4-FFF2-40B4-BE49-F238E27FC236}">
                  <a16:creationId xmlns:a16="http://schemas.microsoft.com/office/drawing/2014/main" id="{4B68A05B-A78B-4D59-8CF9-1900731A2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5" name="Freeform 9">
              <a:extLst>
                <a:ext uri="{FF2B5EF4-FFF2-40B4-BE49-F238E27FC236}">
                  <a16:creationId xmlns:a16="http://schemas.microsoft.com/office/drawing/2014/main" id="{84D57A01-C112-4FF2-B5ED-0B762AAD9C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6CCCCDF1-5D4F-4CA1-8400-DFBB96BB0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20A090B2-5344-43CD-BC70-A6D44F15E8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3" name="Title 2"/>
          <p:cNvSpPr>
            <a:spLocks noGrp="1"/>
          </p:cNvSpPr>
          <p:nvPr>
            <p:ph type="title"/>
          </p:nvPr>
        </p:nvSpPr>
        <p:spPr>
          <a:xfrm>
            <a:off x="758827" y="583831"/>
            <a:ext cx="3945510" cy="1752599"/>
          </a:xfrm>
        </p:spPr>
        <p:txBody>
          <a:bodyPr>
            <a:normAutofit/>
          </a:bodyPr>
          <a:lstStyle/>
          <a:p>
            <a:pPr algn="l">
              <a:lnSpc>
                <a:spcPct val="90000"/>
              </a:lnSpc>
            </a:pPr>
            <a:r>
              <a:rPr lang="en-US" sz="2800" b="1">
                <a:latin typeface="Times New Roman"/>
                <a:cs typeface="Times New Roman"/>
              </a:rPr>
              <a:t>Can you share an example breakdown?  </a:t>
            </a:r>
            <a:endParaRPr lang="en-US" sz="2800" b="1">
              <a:latin typeface="Times New Roman" panose="02020603050405020304" pitchFamily="18" charset="0"/>
              <a:cs typeface="Times New Roman" panose="02020603050405020304" pitchFamily="18" charset="0"/>
            </a:endParaRPr>
          </a:p>
        </p:txBody>
      </p:sp>
      <p:pic>
        <p:nvPicPr>
          <p:cNvPr id="5" name="Picture 7">
            <a:extLst>
              <a:ext uri="{FF2B5EF4-FFF2-40B4-BE49-F238E27FC236}">
                <a16:creationId xmlns:a16="http://schemas.microsoft.com/office/drawing/2014/main" id="{3E37C63F-0EE4-D107-2126-AA023FB81D94}"/>
              </a:ext>
            </a:extLst>
          </p:cNvPr>
          <p:cNvPicPr>
            <a:picLocks noChangeAspect="1"/>
          </p:cNvPicPr>
          <p:nvPr/>
        </p:nvPicPr>
        <p:blipFill>
          <a:blip r:embed="rId4"/>
          <a:stretch>
            <a:fillRect/>
          </a:stretch>
        </p:blipFill>
        <p:spPr>
          <a:xfrm>
            <a:off x="5871649" y="123944"/>
            <a:ext cx="1498429" cy="1336187"/>
          </a:xfrm>
          <a:prstGeom prst="rect">
            <a:avLst/>
          </a:prstGeom>
        </p:spPr>
      </p:pic>
      <p:sp>
        <p:nvSpPr>
          <p:cNvPr id="18" name="Content Placeholder 1">
            <a:extLst>
              <a:ext uri="{FF2B5EF4-FFF2-40B4-BE49-F238E27FC236}">
                <a16:creationId xmlns:a16="http://schemas.microsoft.com/office/drawing/2014/main" id="{A3BB3190-CEA7-29AE-0D40-1F471F1D38DC}"/>
              </a:ext>
            </a:extLst>
          </p:cNvPr>
          <p:cNvSpPr>
            <a:spLocks noGrp="1"/>
          </p:cNvSpPr>
          <p:nvPr>
            <p:ph idx="1"/>
          </p:nvPr>
        </p:nvSpPr>
        <p:spPr>
          <a:xfrm>
            <a:off x="74816" y="2011680"/>
            <a:ext cx="4629521" cy="4846320"/>
          </a:xfrm>
        </p:spPr>
        <p:txBody>
          <a:bodyPr>
            <a:normAutofit/>
          </a:bodyPr>
          <a:lstStyle/>
          <a:p>
            <a:pPr marL="0" indent="0">
              <a:buNone/>
            </a:pPr>
            <a:r>
              <a:rPr lang="en-US" sz="2000" b="1" u="sng">
                <a:latin typeface="Times New Roman"/>
                <a:ea typeface="Calibri" panose="020F0502020204030204" pitchFamily="34" charset="0"/>
                <a:cs typeface="Times New Roman"/>
              </a:rPr>
              <a:t>Note:</a:t>
            </a:r>
            <a:r>
              <a:rPr lang="en-US" sz="2000">
                <a:latin typeface="Times New Roman"/>
                <a:ea typeface="Calibri" panose="020F0502020204030204" pitchFamily="34" charset="0"/>
                <a:cs typeface="Times New Roman"/>
              </a:rPr>
              <a:t> Included below is a hypothetical example that might be used in an illustration to show when Strategic Partners will be secured throughout the award cycle.</a:t>
            </a:r>
            <a:endParaRPr lang="en-US" sz="200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200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2000">
              <a:highlight>
                <a:srgbClr val="FFFF00"/>
              </a:highlight>
              <a:latin typeface="Times New Roman" panose="02020603050405020304" pitchFamily="18" charset="0"/>
              <a:cs typeface="Times New Roman" panose="02020603050405020304" pitchFamily="18" charset="0"/>
            </a:endParaRPr>
          </a:p>
          <a:p>
            <a:pPr marL="0" indent="0">
              <a:buNone/>
            </a:pPr>
            <a:endParaRPr lang="en-US" sz="2000">
              <a:highlight>
                <a:srgbClr val="FFFF00"/>
              </a:highlight>
              <a:latin typeface="Times New Roman" panose="02020603050405020304" pitchFamily="18" charset="0"/>
              <a:cs typeface="Times New Roman" panose="02020603050405020304" pitchFamily="18" charset="0"/>
            </a:endParaRPr>
          </a:p>
          <a:p>
            <a:pPr marL="0" indent="0">
              <a:buNone/>
            </a:pPr>
            <a:endParaRPr lang="en-US" sz="2000">
              <a:highlight>
                <a:srgbClr val="FFFF00"/>
              </a:highlight>
              <a:latin typeface="Times New Roman" panose="02020603050405020304" pitchFamily="18" charset="0"/>
              <a:cs typeface="Times New Roman" panose="02020603050405020304" pitchFamily="18" charset="0"/>
            </a:endParaRPr>
          </a:p>
          <a:p>
            <a:pPr marL="0" indent="0">
              <a:buNone/>
            </a:pPr>
            <a:endParaRPr lang="en-US" sz="2000">
              <a:highlight>
                <a:srgbClr val="FFFF00"/>
              </a:highlight>
              <a:latin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C76E792E-70B6-5AD4-FABD-C17EB6B582C9}"/>
              </a:ext>
            </a:extLst>
          </p:cNvPr>
          <p:cNvGraphicFramePr>
            <a:graphicFrameLocks noGrp="1"/>
          </p:cNvGraphicFramePr>
          <p:nvPr>
            <p:extLst>
              <p:ext uri="{D42A27DB-BD31-4B8C-83A1-F6EECF244321}">
                <p14:modId xmlns:p14="http://schemas.microsoft.com/office/powerpoint/2010/main" val="245184758"/>
              </p:ext>
            </p:extLst>
          </p:nvPr>
        </p:nvGraphicFramePr>
        <p:xfrm>
          <a:off x="274319" y="4357688"/>
          <a:ext cx="6313292" cy="1752600"/>
        </p:xfrm>
        <a:graphic>
          <a:graphicData uri="http://schemas.openxmlformats.org/drawingml/2006/table">
            <a:tbl>
              <a:tblPr firstRow="1" bandRow="1">
                <a:tableStyleId>{5C22544A-7EE6-4342-B048-85BDC9FD1C3A}</a:tableStyleId>
              </a:tblPr>
              <a:tblGrid>
                <a:gridCol w="620416">
                  <a:extLst>
                    <a:ext uri="{9D8B030D-6E8A-4147-A177-3AD203B41FA5}">
                      <a16:colId xmlns:a16="http://schemas.microsoft.com/office/drawing/2014/main" val="4264561726"/>
                    </a:ext>
                  </a:extLst>
                </a:gridCol>
                <a:gridCol w="973394">
                  <a:extLst>
                    <a:ext uri="{9D8B030D-6E8A-4147-A177-3AD203B41FA5}">
                      <a16:colId xmlns:a16="http://schemas.microsoft.com/office/drawing/2014/main" val="2301167490"/>
                    </a:ext>
                  </a:extLst>
                </a:gridCol>
                <a:gridCol w="825910">
                  <a:extLst>
                    <a:ext uri="{9D8B030D-6E8A-4147-A177-3AD203B41FA5}">
                      <a16:colId xmlns:a16="http://schemas.microsoft.com/office/drawing/2014/main" val="4218036936"/>
                    </a:ext>
                  </a:extLst>
                </a:gridCol>
                <a:gridCol w="806245">
                  <a:extLst>
                    <a:ext uri="{9D8B030D-6E8A-4147-A177-3AD203B41FA5}">
                      <a16:colId xmlns:a16="http://schemas.microsoft.com/office/drawing/2014/main" val="1907548177"/>
                    </a:ext>
                  </a:extLst>
                </a:gridCol>
                <a:gridCol w="845574">
                  <a:extLst>
                    <a:ext uri="{9D8B030D-6E8A-4147-A177-3AD203B41FA5}">
                      <a16:colId xmlns:a16="http://schemas.microsoft.com/office/drawing/2014/main" val="1864666245"/>
                    </a:ext>
                  </a:extLst>
                </a:gridCol>
                <a:gridCol w="830425">
                  <a:extLst>
                    <a:ext uri="{9D8B030D-6E8A-4147-A177-3AD203B41FA5}">
                      <a16:colId xmlns:a16="http://schemas.microsoft.com/office/drawing/2014/main" val="438435604"/>
                    </a:ext>
                  </a:extLst>
                </a:gridCol>
                <a:gridCol w="723072">
                  <a:extLst>
                    <a:ext uri="{9D8B030D-6E8A-4147-A177-3AD203B41FA5}">
                      <a16:colId xmlns:a16="http://schemas.microsoft.com/office/drawing/2014/main" val="3735820776"/>
                    </a:ext>
                  </a:extLst>
                </a:gridCol>
                <a:gridCol w="688256">
                  <a:extLst>
                    <a:ext uri="{9D8B030D-6E8A-4147-A177-3AD203B41FA5}">
                      <a16:colId xmlns:a16="http://schemas.microsoft.com/office/drawing/2014/main" val="3387805548"/>
                    </a:ext>
                  </a:extLst>
                </a:gridCol>
              </a:tblGrid>
              <a:tr h="370840">
                <a:tc gridSpan="8">
                  <a:txBody>
                    <a:bodyPr/>
                    <a:lstStyle/>
                    <a:p>
                      <a:pPr algn="ctr"/>
                      <a:r>
                        <a:rPr lang="en-US" sz="1600">
                          <a:latin typeface="Times New Roman" panose="02020603050405020304" pitchFamily="18" charset="0"/>
                          <a:cs typeface="Times New Roman" panose="02020603050405020304" pitchFamily="18" charset="0"/>
                        </a:rPr>
                        <a:t>Strategic Partners Goal Breakdown by Performance Period</a:t>
                      </a:r>
                    </a:p>
                  </a:txBody>
                  <a:tcPr anchor="ctr"/>
                </a:tc>
                <a:tc hMerge="1">
                  <a:txBody>
                    <a:bodyPr/>
                    <a:lstStyle/>
                    <a:p>
                      <a:endParaRPr lang="en-US"/>
                    </a:p>
                  </a:txBody>
                  <a:tcPr/>
                </a:tc>
                <a:tc hMerge="1">
                  <a:txBody>
                    <a:bodyPr/>
                    <a:lstStyle/>
                    <a:p>
                      <a:endParaRPr lang="en-US" sz="1100">
                        <a:latin typeface="Times New Roman" panose="02020603050405020304" pitchFamily="18" charset="0"/>
                        <a:cs typeface="Times New Roman" panose="02020603050405020304" pitchFamily="18" charset="0"/>
                      </a:endParaRPr>
                    </a:p>
                  </a:txBody>
                  <a:tcPr/>
                </a:tc>
                <a:tc hMerge="1">
                  <a:txBody>
                    <a:bodyPr/>
                    <a:lstStyle/>
                    <a:p>
                      <a:endParaRPr lang="en-US"/>
                    </a:p>
                  </a:txBody>
                  <a:tcPr/>
                </a:tc>
                <a:tc hMerge="1">
                  <a:txBody>
                    <a:bodyPr/>
                    <a:lstStyle/>
                    <a:p>
                      <a:endParaRPr lang="en-US" sz="1100">
                        <a:latin typeface="Times New Roman" panose="02020603050405020304" pitchFamily="18" charset="0"/>
                        <a:cs typeface="Times New Roman" panose="02020603050405020304" pitchFamily="18" charset="0"/>
                      </a:endParaRPr>
                    </a:p>
                  </a:txBody>
                  <a:tcPr/>
                </a:tc>
                <a:tc hMerge="1">
                  <a:txBody>
                    <a:bodyPr/>
                    <a:lstStyle/>
                    <a:p>
                      <a:endParaRPr lang="en-US"/>
                    </a:p>
                  </a:txBody>
                  <a:tcPr/>
                </a:tc>
                <a:tc hMerge="1">
                  <a:txBody>
                    <a:bodyPr/>
                    <a:lstStyle/>
                    <a:p>
                      <a:endParaRPr lang="en-US" sz="1100">
                        <a:latin typeface="Times New Roman" panose="02020603050405020304" pitchFamily="18" charset="0"/>
                        <a:cs typeface="Times New Roman" panose="02020603050405020304" pitchFamily="18" charset="0"/>
                      </a:endParaRPr>
                    </a:p>
                  </a:txBody>
                  <a:tcPr/>
                </a:tc>
                <a:tc hMerge="1">
                  <a:txBody>
                    <a:bodyPr/>
                    <a:lstStyle/>
                    <a:p>
                      <a:endParaRPr lang="en-US"/>
                    </a:p>
                  </a:txBody>
                  <a:tcPr/>
                </a:tc>
                <a:extLst>
                  <a:ext uri="{0D108BD9-81ED-4DB2-BD59-A6C34878D82A}">
                    <a16:rowId xmlns:a16="http://schemas.microsoft.com/office/drawing/2014/main" val="4130190342"/>
                  </a:ext>
                </a:extLst>
              </a:tr>
              <a:tr h="370840">
                <a:tc gridSpan="2">
                  <a:txBody>
                    <a:bodyPr/>
                    <a:lstStyle/>
                    <a:p>
                      <a:pPr algn="ctr"/>
                      <a:r>
                        <a:rPr lang="en-US" sz="1200">
                          <a:solidFill>
                            <a:schemeClr val="bg1"/>
                          </a:solidFill>
                          <a:latin typeface="Times New Roman" panose="02020603050405020304" pitchFamily="18" charset="0"/>
                          <a:cs typeface="Times New Roman" panose="02020603050405020304" pitchFamily="18" charset="0"/>
                        </a:rPr>
                        <a:t>First 10 months: 8</a:t>
                      </a:r>
                    </a:p>
                  </a:txBody>
                  <a:tcPr>
                    <a:solidFill>
                      <a:srgbClr val="30ACEC"/>
                    </a:solidFill>
                  </a:tcPr>
                </a:tc>
                <a:tc hMerge="1">
                  <a:txBody>
                    <a:bodyPr/>
                    <a:lstStyle/>
                    <a:p>
                      <a:endParaRPr lang="en-US"/>
                    </a:p>
                  </a:txBody>
                  <a:tcPr/>
                </a:tc>
                <a:tc gridSpan="2">
                  <a:txBody>
                    <a:bodyPr/>
                    <a:lstStyle/>
                    <a:p>
                      <a:pPr algn="ctr"/>
                      <a:r>
                        <a:rPr lang="en-US" sz="1200">
                          <a:solidFill>
                            <a:schemeClr val="bg1"/>
                          </a:solidFill>
                          <a:latin typeface="Times New Roman" panose="02020603050405020304" pitchFamily="18" charset="0"/>
                          <a:cs typeface="Times New Roman" panose="02020603050405020304" pitchFamily="18" charset="0"/>
                        </a:rPr>
                        <a:t>First full-year: 10</a:t>
                      </a:r>
                    </a:p>
                  </a:txBody>
                  <a:tcPr>
                    <a:solidFill>
                      <a:srgbClr val="30ACEC"/>
                    </a:solidFill>
                  </a:tcPr>
                </a:tc>
                <a:tc hMerge="1">
                  <a:txBody>
                    <a:bodyPr/>
                    <a:lstStyle/>
                    <a:p>
                      <a:endParaRPr lang="en-US"/>
                    </a:p>
                  </a:txBody>
                  <a:tcPr/>
                </a:tc>
                <a:tc gridSpan="2">
                  <a:txBody>
                    <a:bodyPr/>
                    <a:lstStyle/>
                    <a:p>
                      <a:pPr algn="ctr"/>
                      <a:r>
                        <a:rPr lang="en-US" sz="1200">
                          <a:solidFill>
                            <a:schemeClr val="bg1"/>
                          </a:solidFill>
                          <a:latin typeface="Times New Roman" panose="02020603050405020304" pitchFamily="18" charset="0"/>
                          <a:cs typeface="Times New Roman" panose="02020603050405020304" pitchFamily="18" charset="0"/>
                        </a:rPr>
                        <a:t>Second full-year: 10</a:t>
                      </a:r>
                    </a:p>
                  </a:txBody>
                  <a:tcPr>
                    <a:solidFill>
                      <a:srgbClr val="30ACEC"/>
                    </a:solidFill>
                  </a:tcPr>
                </a:tc>
                <a:tc hMerge="1">
                  <a:txBody>
                    <a:bodyPr/>
                    <a:lstStyle/>
                    <a:p>
                      <a:endParaRPr lang="en-US"/>
                    </a:p>
                  </a:txBody>
                  <a:tcPr/>
                </a:tc>
                <a:tc gridSpan="2">
                  <a:txBody>
                    <a:bodyPr/>
                    <a:lstStyle/>
                    <a:p>
                      <a:pPr algn="ctr"/>
                      <a:r>
                        <a:rPr lang="en-US" sz="1200">
                          <a:solidFill>
                            <a:schemeClr val="bg1"/>
                          </a:solidFill>
                          <a:latin typeface="Times New Roman" panose="02020603050405020304" pitchFamily="18" charset="0"/>
                          <a:cs typeface="Times New Roman" panose="02020603050405020304" pitchFamily="18" charset="0"/>
                        </a:rPr>
                        <a:t>Third full-year: 10</a:t>
                      </a:r>
                    </a:p>
                  </a:txBody>
                  <a:tcPr>
                    <a:solidFill>
                      <a:srgbClr val="30ACEC"/>
                    </a:solidFill>
                  </a:tcPr>
                </a:tc>
                <a:tc hMerge="1">
                  <a:txBody>
                    <a:bodyPr/>
                    <a:lstStyle/>
                    <a:p>
                      <a:endParaRPr lang="en-US"/>
                    </a:p>
                  </a:txBody>
                  <a:tcPr/>
                </a:tc>
                <a:extLst>
                  <a:ext uri="{0D108BD9-81ED-4DB2-BD59-A6C34878D82A}">
                    <a16:rowId xmlns:a16="http://schemas.microsoft.com/office/drawing/2014/main" val="3136799551"/>
                  </a:ext>
                </a:extLst>
              </a:tr>
              <a:tr h="370840">
                <a:tc>
                  <a:txBody>
                    <a:bodyPr/>
                    <a:lstStyle/>
                    <a:p>
                      <a:pPr algn="ctr"/>
                      <a:r>
                        <a:rPr lang="en-US" sz="1200">
                          <a:solidFill>
                            <a:schemeClr val="bg1"/>
                          </a:solidFill>
                          <a:latin typeface="Times New Roman" panose="02020603050405020304" pitchFamily="18" charset="0"/>
                          <a:cs typeface="Times New Roman" panose="02020603050405020304" pitchFamily="18" charset="0"/>
                        </a:rPr>
                        <a:t>120 days</a:t>
                      </a:r>
                    </a:p>
                  </a:txBody>
                  <a:tcPr>
                    <a:solidFill>
                      <a:srgbClr val="30ACEC"/>
                    </a:solidFill>
                  </a:tcPr>
                </a:tc>
                <a:tc>
                  <a:txBody>
                    <a:bodyPr/>
                    <a:lstStyle/>
                    <a:p>
                      <a:pPr algn="ctr"/>
                      <a:r>
                        <a:rPr lang="en-US" sz="1200">
                          <a:solidFill>
                            <a:schemeClr val="bg1"/>
                          </a:solidFill>
                          <a:latin typeface="Times New Roman" panose="02020603050405020304" pitchFamily="18" charset="0"/>
                          <a:cs typeface="Times New Roman" panose="02020603050405020304" pitchFamily="18" charset="0"/>
                        </a:rPr>
                        <a:t>Subsequent 6 months</a:t>
                      </a:r>
                    </a:p>
                  </a:txBody>
                  <a:tcPr>
                    <a:solidFill>
                      <a:srgbClr val="30ACEC"/>
                    </a:solidFill>
                  </a:tcPr>
                </a:tc>
                <a:tc>
                  <a:txBody>
                    <a:bodyPr/>
                    <a:lstStyle/>
                    <a:p>
                      <a:pPr algn="ctr"/>
                      <a:r>
                        <a:rPr lang="en-US" sz="1200">
                          <a:solidFill>
                            <a:schemeClr val="bg1"/>
                          </a:solidFill>
                          <a:latin typeface="Times New Roman" panose="02020603050405020304" pitchFamily="18" charset="0"/>
                          <a:cs typeface="Times New Roman" panose="02020603050405020304" pitchFamily="18" charset="0"/>
                        </a:rPr>
                        <a:t>1</a:t>
                      </a:r>
                      <a:r>
                        <a:rPr lang="en-US" sz="1200" baseline="30000">
                          <a:solidFill>
                            <a:schemeClr val="bg1"/>
                          </a:solidFill>
                          <a:latin typeface="Times New Roman" panose="02020603050405020304" pitchFamily="18" charset="0"/>
                          <a:cs typeface="Times New Roman" panose="02020603050405020304" pitchFamily="18" charset="0"/>
                        </a:rPr>
                        <a:t>st</a:t>
                      </a:r>
                      <a:r>
                        <a:rPr lang="en-US" sz="1200">
                          <a:solidFill>
                            <a:schemeClr val="bg1"/>
                          </a:solidFill>
                          <a:latin typeface="Times New Roman" panose="02020603050405020304" pitchFamily="18" charset="0"/>
                          <a:cs typeface="Times New Roman" panose="02020603050405020304" pitchFamily="18" charset="0"/>
                        </a:rPr>
                        <a:t> </a:t>
                      </a:r>
                    </a:p>
                    <a:p>
                      <a:pPr algn="ctr"/>
                      <a:r>
                        <a:rPr lang="en-US" sz="1200">
                          <a:solidFill>
                            <a:schemeClr val="bg1"/>
                          </a:solidFill>
                          <a:latin typeface="Times New Roman" panose="02020603050405020304" pitchFamily="18" charset="0"/>
                          <a:cs typeface="Times New Roman" panose="02020603050405020304" pitchFamily="18" charset="0"/>
                        </a:rPr>
                        <a:t>6 months</a:t>
                      </a:r>
                    </a:p>
                  </a:txBody>
                  <a:tcPr>
                    <a:solidFill>
                      <a:srgbClr val="30ACEC"/>
                    </a:solidFill>
                  </a:tcPr>
                </a:tc>
                <a:tc>
                  <a:txBody>
                    <a:bodyPr/>
                    <a:lstStyle/>
                    <a:p>
                      <a:pPr algn="ctr"/>
                      <a:r>
                        <a:rPr lang="en-US" sz="1200">
                          <a:solidFill>
                            <a:schemeClr val="bg1"/>
                          </a:solidFill>
                          <a:latin typeface="Times New Roman" panose="02020603050405020304" pitchFamily="18" charset="0"/>
                          <a:cs typeface="Times New Roman" panose="02020603050405020304" pitchFamily="18" charset="0"/>
                        </a:rPr>
                        <a:t>2</a:t>
                      </a:r>
                      <a:r>
                        <a:rPr lang="en-US" sz="1200" baseline="30000">
                          <a:solidFill>
                            <a:schemeClr val="bg1"/>
                          </a:solidFill>
                          <a:latin typeface="Times New Roman" panose="02020603050405020304" pitchFamily="18" charset="0"/>
                          <a:cs typeface="Times New Roman" panose="02020603050405020304" pitchFamily="18" charset="0"/>
                        </a:rPr>
                        <a:t>nd</a:t>
                      </a:r>
                      <a:r>
                        <a:rPr lang="en-US" sz="1200">
                          <a:solidFill>
                            <a:schemeClr val="bg1"/>
                          </a:solidFill>
                          <a:latin typeface="Times New Roman" panose="02020603050405020304" pitchFamily="18" charset="0"/>
                          <a:cs typeface="Times New Roman" panose="02020603050405020304" pitchFamily="18" charset="0"/>
                        </a:rPr>
                        <a:t> </a:t>
                      </a:r>
                    </a:p>
                    <a:p>
                      <a:pPr algn="ctr"/>
                      <a:r>
                        <a:rPr lang="en-US" sz="1200">
                          <a:solidFill>
                            <a:schemeClr val="bg1"/>
                          </a:solidFill>
                          <a:latin typeface="Times New Roman" panose="02020603050405020304" pitchFamily="18" charset="0"/>
                          <a:cs typeface="Times New Roman" panose="02020603050405020304" pitchFamily="18" charset="0"/>
                        </a:rPr>
                        <a:t>6 months</a:t>
                      </a:r>
                    </a:p>
                  </a:txBody>
                  <a:tcPr>
                    <a:solidFill>
                      <a:srgbClr val="30ACEC"/>
                    </a:solidFill>
                  </a:tcPr>
                </a:tc>
                <a:tc>
                  <a:txBody>
                    <a:bodyPr/>
                    <a:lstStyle/>
                    <a:p>
                      <a:pPr algn="ctr"/>
                      <a:r>
                        <a:rPr lang="en-US" sz="1200">
                          <a:solidFill>
                            <a:schemeClr val="bg1"/>
                          </a:solidFill>
                          <a:latin typeface="Times New Roman" panose="02020603050405020304" pitchFamily="18" charset="0"/>
                          <a:cs typeface="Times New Roman" panose="02020603050405020304" pitchFamily="18" charset="0"/>
                        </a:rPr>
                        <a:t>1</a:t>
                      </a:r>
                      <a:r>
                        <a:rPr lang="en-US" sz="1200" baseline="30000">
                          <a:solidFill>
                            <a:schemeClr val="bg1"/>
                          </a:solidFill>
                          <a:latin typeface="Times New Roman" panose="02020603050405020304" pitchFamily="18" charset="0"/>
                          <a:cs typeface="Times New Roman" panose="02020603050405020304" pitchFamily="18" charset="0"/>
                        </a:rPr>
                        <a:t>st</a:t>
                      </a:r>
                      <a:r>
                        <a:rPr lang="en-US" sz="1200">
                          <a:solidFill>
                            <a:schemeClr val="bg1"/>
                          </a:solidFill>
                          <a:latin typeface="Times New Roman" panose="02020603050405020304" pitchFamily="18" charset="0"/>
                          <a:cs typeface="Times New Roman" panose="02020603050405020304" pitchFamily="18" charset="0"/>
                        </a:rPr>
                        <a:t> </a:t>
                      </a:r>
                    </a:p>
                    <a:p>
                      <a:pPr algn="ctr"/>
                      <a:r>
                        <a:rPr lang="en-US" sz="1200">
                          <a:solidFill>
                            <a:schemeClr val="bg1"/>
                          </a:solidFill>
                          <a:latin typeface="Times New Roman" panose="02020603050405020304" pitchFamily="18" charset="0"/>
                          <a:cs typeface="Times New Roman" panose="02020603050405020304" pitchFamily="18" charset="0"/>
                        </a:rPr>
                        <a:t>6 months</a:t>
                      </a:r>
                    </a:p>
                  </a:txBody>
                  <a:tcPr>
                    <a:solidFill>
                      <a:srgbClr val="30ACEC"/>
                    </a:solidFill>
                  </a:tcPr>
                </a:tc>
                <a:tc>
                  <a:txBody>
                    <a:bodyPr/>
                    <a:lstStyle/>
                    <a:p>
                      <a:pPr algn="ctr"/>
                      <a:r>
                        <a:rPr lang="en-US" sz="1200">
                          <a:solidFill>
                            <a:schemeClr val="bg1"/>
                          </a:solidFill>
                          <a:latin typeface="Times New Roman" panose="02020603050405020304" pitchFamily="18" charset="0"/>
                          <a:cs typeface="Times New Roman" panose="02020603050405020304" pitchFamily="18" charset="0"/>
                        </a:rPr>
                        <a:t>2</a:t>
                      </a:r>
                      <a:r>
                        <a:rPr lang="en-US" sz="1200" baseline="30000">
                          <a:solidFill>
                            <a:schemeClr val="bg1"/>
                          </a:solidFill>
                          <a:latin typeface="Times New Roman" panose="02020603050405020304" pitchFamily="18" charset="0"/>
                          <a:cs typeface="Times New Roman" panose="02020603050405020304" pitchFamily="18" charset="0"/>
                        </a:rPr>
                        <a:t>nd</a:t>
                      </a:r>
                      <a:r>
                        <a:rPr lang="en-US" sz="1200">
                          <a:solidFill>
                            <a:schemeClr val="bg1"/>
                          </a:solidFill>
                          <a:latin typeface="Times New Roman" panose="02020603050405020304" pitchFamily="18" charset="0"/>
                          <a:cs typeface="Times New Roman" panose="02020603050405020304" pitchFamily="18" charset="0"/>
                        </a:rPr>
                        <a:t> </a:t>
                      </a:r>
                    </a:p>
                    <a:p>
                      <a:pPr algn="ctr"/>
                      <a:r>
                        <a:rPr lang="en-US" sz="1200">
                          <a:solidFill>
                            <a:schemeClr val="bg1"/>
                          </a:solidFill>
                          <a:latin typeface="Times New Roman" panose="02020603050405020304" pitchFamily="18" charset="0"/>
                          <a:cs typeface="Times New Roman" panose="02020603050405020304" pitchFamily="18" charset="0"/>
                        </a:rPr>
                        <a:t>6 months</a:t>
                      </a:r>
                    </a:p>
                  </a:txBody>
                  <a:tcPr>
                    <a:solidFill>
                      <a:srgbClr val="30ACEC"/>
                    </a:solidFill>
                  </a:tcPr>
                </a:tc>
                <a:tc>
                  <a:txBody>
                    <a:bodyPr/>
                    <a:lstStyle/>
                    <a:p>
                      <a:pPr algn="ctr"/>
                      <a:r>
                        <a:rPr lang="en-US" sz="1200">
                          <a:solidFill>
                            <a:schemeClr val="bg1"/>
                          </a:solidFill>
                          <a:latin typeface="Times New Roman" panose="02020603050405020304" pitchFamily="18" charset="0"/>
                          <a:cs typeface="Times New Roman" panose="02020603050405020304" pitchFamily="18" charset="0"/>
                        </a:rPr>
                        <a:t>1</a:t>
                      </a:r>
                      <a:r>
                        <a:rPr lang="en-US" sz="1200" baseline="30000">
                          <a:solidFill>
                            <a:schemeClr val="bg1"/>
                          </a:solidFill>
                          <a:latin typeface="Times New Roman" panose="02020603050405020304" pitchFamily="18" charset="0"/>
                          <a:cs typeface="Times New Roman" panose="02020603050405020304" pitchFamily="18" charset="0"/>
                        </a:rPr>
                        <a:t>st</a:t>
                      </a:r>
                      <a:r>
                        <a:rPr lang="en-US" sz="1200">
                          <a:solidFill>
                            <a:schemeClr val="bg1"/>
                          </a:solidFill>
                          <a:latin typeface="Times New Roman" panose="02020603050405020304" pitchFamily="18" charset="0"/>
                          <a:cs typeface="Times New Roman" panose="02020603050405020304" pitchFamily="18" charset="0"/>
                        </a:rPr>
                        <a:t> </a:t>
                      </a:r>
                    </a:p>
                    <a:p>
                      <a:pPr algn="ctr"/>
                      <a:r>
                        <a:rPr lang="en-US" sz="1200">
                          <a:solidFill>
                            <a:schemeClr val="bg1"/>
                          </a:solidFill>
                          <a:latin typeface="Times New Roman" panose="02020603050405020304" pitchFamily="18" charset="0"/>
                          <a:cs typeface="Times New Roman" panose="02020603050405020304" pitchFamily="18" charset="0"/>
                        </a:rPr>
                        <a:t>6 months</a:t>
                      </a:r>
                    </a:p>
                  </a:txBody>
                  <a:tcPr>
                    <a:solidFill>
                      <a:srgbClr val="30ACEC"/>
                    </a:solidFill>
                  </a:tcPr>
                </a:tc>
                <a:tc>
                  <a:txBody>
                    <a:bodyPr/>
                    <a:lstStyle/>
                    <a:p>
                      <a:pPr algn="ctr"/>
                      <a:r>
                        <a:rPr lang="en-US" sz="1200">
                          <a:solidFill>
                            <a:schemeClr val="bg1"/>
                          </a:solidFill>
                          <a:latin typeface="Times New Roman" panose="02020603050405020304" pitchFamily="18" charset="0"/>
                          <a:cs typeface="Times New Roman" panose="02020603050405020304" pitchFamily="18" charset="0"/>
                        </a:rPr>
                        <a:t>2</a:t>
                      </a:r>
                      <a:r>
                        <a:rPr lang="en-US" sz="1200" baseline="30000">
                          <a:solidFill>
                            <a:schemeClr val="bg1"/>
                          </a:solidFill>
                          <a:latin typeface="Times New Roman" panose="02020603050405020304" pitchFamily="18" charset="0"/>
                          <a:cs typeface="Times New Roman" panose="02020603050405020304" pitchFamily="18" charset="0"/>
                        </a:rPr>
                        <a:t>nd</a:t>
                      </a:r>
                      <a:r>
                        <a:rPr lang="en-US" sz="1200">
                          <a:solidFill>
                            <a:schemeClr val="bg1"/>
                          </a:solidFill>
                          <a:latin typeface="Times New Roman" panose="02020603050405020304" pitchFamily="18" charset="0"/>
                          <a:cs typeface="Times New Roman" panose="02020603050405020304" pitchFamily="18" charset="0"/>
                        </a:rPr>
                        <a:t> </a:t>
                      </a:r>
                    </a:p>
                    <a:p>
                      <a:pPr algn="ctr"/>
                      <a:r>
                        <a:rPr lang="en-US" sz="1200">
                          <a:solidFill>
                            <a:schemeClr val="bg1"/>
                          </a:solidFill>
                          <a:latin typeface="Times New Roman" panose="02020603050405020304" pitchFamily="18" charset="0"/>
                          <a:cs typeface="Times New Roman" panose="02020603050405020304" pitchFamily="18" charset="0"/>
                        </a:rPr>
                        <a:t>6 months</a:t>
                      </a:r>
                    </a:p>
                  </a:txBody>
                  <a:tcPr>
                    <a:solidFill>
                      <a:srgbClr val="30ACEC"/>
                    </a:solidFill>
                  </a:tcPr>
                </a:tc>
                <a:extLst>
                  <a:ext uri="{0D108BD9-81ED-4DB2-BD59-A6C34878D82A}">
                    <a16:rowId xmlns:a16="http://schemas.microsoft.com/office/drawing/2014/main" val="2501833785"/>
                  </a:ext>
                </a:extLst>
              </a:tr>
              <a:tr h="370840">
                <a:tc>
                  <a:txBody>
                    <a:bodyPr/>
                    <a:lstStyle/>
                    <a:p>
                      <a:r>
                        <a:rPr lang="en-US" sz="1200">
                          <a:latin typeface="Times New Roman" panose="02020603050405020304" pitchFamily="18" charset="0"/>
                          <a:cs typeface="Times New Roman" panose="02020603050405020304" pitchFamily="18" charset="0"/>
                        </a:rPr>
                        <a:t>3</a:t>
                      </a:r>
                    </a:p>
                  </a:txBody>
                  <a:tcPr/>
                </a:tc>
                <a:tc>
                  <a:txBody>
                    <a:bodyPr/>
                    <a:lstStyle/>
                    <a:p>
                      <a:r>
                        <a:rPr lang="en-US" sz="1200">
                          <a:latin typeface="Times New Roman" panose="02020603050405020304" pitchFamily="18" charset="0"/>
                          <a:cs typeface="Times New Roman" panose="02020603050405020304" pitchFamily="18" charset="0"/>
                        </a:rPr>
                        <a:t>5</a:t>
                      </a:r>
                    </a:p>
                  </a:txBody>
                  <a:tcPr/>
                </a:tc>
                <a:tc>
                  <a:txBody>
                    <a:bodyPr/>
                    <a:lstStyle/>
                    <a:p>
                      <a:r>
                        <a:rPr lang="en-US" sz="1200">
                          <a:latin typeface="Times New Roman" panose="02020603050405020304" pitchFamily="18" charset="0"/>
                          <a:cs typeface="Times New Roman" panose="02020603050405020304" pitchFamily="18" charset="0"/>
                        </a:rPr>
                        <a:t>4</a:t>
                      </a:r>
                    </a:p>
                  </a:txBody>
                  <a:tcPr/>
                </a:tc>
                <a:tc>
                  <a:txBody>
                    <a:bodyPr/>
                    <a:lstStyle/>
                    <a:p>
                      <a:r>
                        <a:rPr lang="en-US" sz="1200">
                          <a:latin typeface="Times New Roman" panose="02020603050405020304" pitchFamily="18" charset="0"/>
                          <a:cs typeface="Times New Roman" panose="02020603050405020304" pitchFamily="18" charset="0"/>
                        </a:rPr>
                        <a:t>6</a:t>
                      </a:r>
                    </a:p>
                  </a:txBody>
                  <a:tcPr/>
                </a:tc>
                <a:tc>
                  <a:txBody>
                    <a:bodyPr/>
                    <a:lstStyle/>
                    <a:p>
                      <a:r>
                        <a:rPr lang="en-US" sz="1200">
                          <a:latin typeface="Times New Roman" panose="02020603050405020304" pitchFamily="18" charset="0"/>
                          <a:cs typeface="Times New Roman" panose="02020603050405020304" pitchFamily="18" charset="0"/>
                        </a:rPr>
                        <a:t>5</a:t>
                      </a:r>
                    </a:p>
                  </a:txBody>
                  <a:tcPr/>
                </a:tc>
                <a:tc>
                  <a:txBody>
                    <a:bodyPr/>
                    <a:lstStyle/>
                    <a:p>
                      <a:r>
                        <a:rPr lang="en-US" sz="1200">
                          <a:latin typeface="Times New Roman" panose="02020603050405020304" pitchFamily="18" charset="0"/>
                          <a:cs typeface="Times New Roman" panose="02020603050405020304" pitchFamily="18" charset="0"/>
                        </a:rPr>
                        <a:t>5</a:t>
                      </a:r>
                    </a:p>
                  </a:txBody>
                  <a:tcPr/>
                </a:tc>
                <a:tc>
                  <a:txBody>
                    <a:bodyPr/>
                    <a:lstStyle/>
                    <a:p>
                      <a:r>
                        <a:rPr lang="en-US" sz="1200">
                          <a:latin typeface="Times New Roman" panose="02020603050405020304" pitchFamily="18" charset="0"/>
                          <a:cs typeface="Times New Roman" panose="02020603050405020304" pitchFamily="18" charset="0"/>
                        </a:rPr>
                        <a:t>5</a:t>
                      </a:r>
                    </a:p>
                  </a:txBody>
                  <a:tcPr/>
                </a:tc>
                <a:tc>
                  <a:txBody>
                    <a:bodyPr/>
                    <a:lstStyle/>
                    <a:p>
                      <a:r>
                        <a:rPr lang="en-US" sz="1200">
                          <a:latin typeface="Times New Roman" panose="02020603050405020304" pitchFamily="18" charset="0"/>
                          <a:cs typeface="Times New Roman" panose="02020603050405020304" pitchFamily="18" charset="0"/>
                        </a:rPr>
                        <a:t>5</a:t>
                      </a:r>
                    </a:p>
                  </a:txBody>
                  <a:tcPr/>
                </a:tc>
                <a:extLst>
                  <a:ext uri="{0D108BD9-81ED-4DB2-BD59-A6C34878D82A}">
                    <a16:rowId xmlns:a16="http://schemas.microsoft.com/office/drawing/2014/main" val="1939579554"/>
                  </a:ext>
                </a:extLst>
              </a:tr>
            </a:tbl>
          </a:graphicData>
        </a:graphic>
      </p:graphicFrame>
    </p:spTree>
    <p:extLst>
      <p:ext uri="{BB962C8B-B14F-4D97-AF65-F5344CB8AC3E}">
        <p14:creationId xmlns:p14="http://schemas.microsoft.com/office/powerpoint/2010/main" val="1433294197"/>
      </p:ext>
    </p:extLst>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F21D7B38-FF7E-49D7-B3FC-2BCA7FA0E0C4}"/>
              </a:ext>
            </a:extLst>
          </p:cNvPr>
          <p:cNvSpPr>
            <a:spLocks noGrp="1"/>
          </p:cNvSpPr>
          <p:nvPr>
            <p:ph type="title"/>
          </p:nvPr>
        </p:nvSpPr>
        <p:spPr>
          <a:xfrm>
            <a:off x="200834" y="1693889"/>
            <a:ext cx="2057400" cy="4287809"/>
          </a:xfrm>
        </p:spPr>
        <p:txBody>
          <a:bodyPr>
            <a:normAutofit/>
          </a:bodyPr>
          <a:lstStyle/>
          <a:p>
            <a:pPr algn="l"/>
            <a:r>
              <a:rPr lang="en-US" sz="2800" b="1">
                <a:solidFill>
                  <a:srgbClr val="FFFFFF"/>
                </a:solidFill>
                <a:latin typeface="Times New Roman"/>
                <a:cs typeface="Times New Roman"/>
              </a:rPr>
              <a:t>What are some tips for success?</a:t>
            </a:r>
            <a:endParaRPr lang="en-US" sz="2800">
              <a:solidFill>
                <a:srgbClr val="FFFFFF"/>
              </a:solidFill>
              <a:latin typeface="Times New Roman"/>
              <a:cs typeface="Times New Roman"/>
            </a:endParaRPr>
          </a:p>
        </p:txBody>
      </p:sp>
      <p:grpSp>
        <p:nvGrpSpPr>
          <p:cNvPr id="14" name="Group 13">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8"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6"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7"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8"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9"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0"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3" name="Content Placeholder 2">
            <a:extLst>
              <a:ext uri="{FF2B5EF4-FFF2-40B4-BE49-F238E27FC236}">
                <a16:creationId xmlns:a16="http://schemas.microsoft.com/office/drawing/2014/main" id="{D2251156-43F0-4325-9032-DA7D445E37FF}"/>
              </a:ext>
            </a:extLst>
          </p:cNvPr>
          <p:cNvSpPr>
            <a:spLocks noGrp="1"/>
          </p:cNvSpPr>
          <p:nvPr>
            <p:ph idx="1"/>
          </p:nvPr>
        </p:nvSpPr>
        <p:spPr>
          <a:xfrm>
            <a:off x="3837829" y="685801"/>
            <a:ext cx="4916427" cy="5921151"/>
          </a:xfrm>
        </p:spPr>
        <p:txBody>
          <a:bodyPr>
            <a:normAutofit fontScale="92500" lnSpcReduction="10000"/>
          </a:bodyPr>
          <a:lstStyle/>
          <a:p>
            <a:pPr marL="0" indent="0" algn="l" rtl="0" fontAlgn="base">
              <a:buNone/>
            </a:pPr>
            <a:r>
              <a:rPr lang="en-US" sz="2100" b="1" i="0">
                <a:solidFill>
                  <a:srgbClr val="000000"/>
                </a:solidFill>
                <a:effectLst/>
                <a:latin typeface="Times New Roman"/>
                <a:cs typeface="Times New Roman"/>
              </a:rPr>
              <a:t>Tips for success for this funding opportunity are: </a:t>
            </a:r>
            <a:endParaRPr lang="en-US" sz="1300" b="1" i="0">
              <a:solidFill>
                <a:srgbClr val="000000"/>
              </a:solidFill>
              <a:effectLst/>
              <a:latin typeface="Times New Roman"/>
              <a:cs typeface="Times New Roman"/>
            </a:endParaRPr>
          </a:p>
          <a:p>
            <a:pPr algn="l" rtl="0" fontAlgn="base">
              <a:buFont typeface="Arial" panose="020B0604020202020204" pitchFamily="34" charset="0"/>
              <a:buChar char="•"/>
            </a:pPr>
            <a:r>
              <a:rPr lang="en-US" sz="1800" b="0" i="0">
                <a:effectLst/>
                <a:latin typeface="Times New Roman"/>
                <a:cs typeface="Times New Roman"/>
              </a:rPr>
              <a:t>Submit a complete application; </a:t>
            </a:r>
          </a:p>
          <a:p>
            <a:pPr algn="l" rtl="0" fontAlgn="base">
              <a:buFont typeface="Arial" panose="020B0604020202020204" pitchFamily="34" charset="0"/>
              <a:buChar char="•"/>
            </a:pPr>
            <a:r>
              <a:rPr lang="en-US" sz="1800" b="0" i="0">
                <a:effectLst/>
                <a:latin typeface="Times New Roman"/>
                <a:cs typeface="Times New Roman"/>
              </a:rPr>
              <a:t>Submit all the required forms with the appropriate signatures;</a:t>
            </a:r>
          </a:p>
          <a:p>
            <a:pPr algn="l" rtl="0" fontAlgn="base">
              <a:buFont typeface="Arial" panose="020B0604020202020204" pitchFamily="34" charset="0"/>
              <a:buChar char="•"/>
            </a:pPr>
            <a:r>
              <a:rPr lang="en-US" sz="1800" b="0" i="0">
                <a:effectLst/>
                <a:latin typeface="Times New Roman"/>
                <a:cs typeface="Times New Roman"/>
              </a:rPr>
              <a:t>Submit your application before the official closing date of the NOFO;</a:t>
            </a:r>
          </a:p>
          <a:p>
            <a:pPr algn="l" rtl="0" fontAlgn="base">
              <a:buFont typeface="Arial" panose="020B0604020202020204" pitchFamily="34" charset="0"/>
              <a:buChar char="•"/>
            </a:pPr>
            <a:r>
              <a:rPr lang="en-US" sz="1800" b="0" i="0">
                <a:effectLst/>
                <a:latin typeface="Times New Roman"/>
                <a:cs typeface="Times New Roman"/>
              </a:rPr>
              <a:t>Align the application with the program </a:t>
            </a:r>
            <a:r>
              <a:rPr lang="en-US" sz="1800">
                <a:latin typeface="Times New Roman"/>
                <a:cs typeface="Times New Roman"/>
              </a:rPr>
              <a:t>objectives and program priorities that are outlined in the NOFO;</a:t>
            </a:r>
            <a:r>
              <a:rPr lang="en-US" sz="1800" b="0" i="0">
                <a:effectLst/>
                <a:latin typeface="Times New Roman"/>
                <a:cs typeface="Times New Roman"/>
              </a:rPr>
              <a:t> </a:t>
            </a:r>
          </a:p>
          <a:p>
            <a:pPr algn="l" rtl="0" fontAlgn="base">
              <a:buFont typeface="Arial" panose="020B0604020202020204" pitchFamily="34" charset="0"/>
              <a:buChar char="•"/>
            </a:pPr>
            <a:r>
              <a:rPr lang="en-US" sz="1800" b="0" i="0">
                <a:effectLst/>
                <a:latin typeface="Times New Roman"/>
                <a:cs typeface="Times New Roman"/>
              </a:rPr>
              <a:t>Align the performance measures and goals as outlined in the NOFO; </a:t>
            </a:r>
          </a:p>
          <a:p>
            <a:pPr fontAlgn="base">
              <a:buFont typeface="Arial" panose="020B0604020202020204" pitchFamily="34" charset="0"/>
              <a:buChar char="•"/>
            </a:pPr>
            <a:r>
              <a:rPr lang="en-US" sz="1800">
                <a:solidFill>
                  <a:srgbClr val="000000"/>
                </a:solidFill>
                <a:latin typeface="Times New Roman"/>
                <a:cs typeface="Times New Roman"/>
              </a:rPr>
              <a:t>Indicate which state you plan to compete for: Arkansas, Indiana, Oregon, South Carolina, Wisconsin, and Utah (</a:t>
            </a:r>
            <a:r>
              <a:rPr lang="en-US" sz="1800" b="1" u="sng">
                <a:effectLst/>
                <a:latin typeface="Times New Roman"/>
                <a:ea typeface="Times New Roman" panose="02020603050405020304" pitchFamily="18" charset="0"/>
                <a:cs typeface="Times New Roman"/>
              </a:rPr>
              <a:t>IMPORTANT:</a:t>
            </a:r>
            <a:r>
              <a:rPr lang="en-US" sz="1800" b="1" spc="200">
                <a:effectLst/>
                <a:latin typeface="Times New Roman"/>
                <a:ea typeface="Times New Roman" panose="02020603050405020304" pitchFamily="18" charset="0"/>
                <a:cs typeface="Times New Roman"/>
              </a:rPr>
              <a:t> </a:t>
            </a:r>
            <a:r>
              <a:rPr lang="en-US" sz="1800" b="1">
                <a:effectLst/>
                <a:latin typeface="Times New Roman"/>
                <a:ea typeface="Times New Roman" panose="02020603050405020304" pitchFamily="18" charset="0"/>
                <a:cs typeface="Times New Roman"/>
              </a:rPr>
              <a:t>You must have physical office space in the state for which you apply)</a:t>
            </a:r>
            <a:r>
              <a:rPr lang="en-US" sz="1800">
                <a:solidFill>
                  <a:srgbClr val="000000"/>
                </a:solidFill>
                <a:latin typeface="Times New Roman"/>
                <a:cs typeface="Times New Roman"/>
              </a:rPr>
              <a:t>;</a:t>
            </a:r>
            <a:r>
              <a:rPr lang="en-US" sz="1800" b="0" i="0">
                <a:solidFill>
                  <a:srgbClr val="000000"/>
                </a:solidFill>
                <a:effectLst/>
                <a:latin typeface="Times New Roman"/>
                <a:cs typeface="Times New Roman"/>
              </a:rPr>
              <a:t> </a:t>
            </a:r>
          </a:p>
          <a:p>
            <a:pPr algn="l" rtl="0" fontAlgn="base">
              <a:buFont typeface="Arial" panose="020B0604020202020204" pitchFamily="34" charset="0"/>
              <a:buChar char="•"/>
            </a:pPr>
            <a:r>
              <a:rPr lang="en-US" sz="1800">
                <a:solidFill>
                  <a:srgbClr val="000000"/>
                </a:solidFill>
                <a:latin typeface="Times New Roman"/>
                <a:cs typeface="Times New Roman"/>
              </a:rPr>
              <a:t>Ensure that your organization’s SAM and </a:t>
            </a:r>
            <a:r>
              <a:rPr lang="en-US" sz="1800" err="1">
                <a:solidFill>
                  <a:srgbClr val="000000"/>
                </a:solidFill>
                <a:latin typeface="Times New Roman"/>
                <a:cs typeface="Times New Roman"/>
              </a:rPr>
              <a:t>Grants.Gov</a:t>
            </a:r>
            <a:r>
              <a:rPr lang="en-US" sz="1800">
                <a:solidFill>
                  <a:srgbClr val="000000"/>
                </a:solidFill>
                <a:latin typeface="Times New Roman"/>
                <a:cs typeface="Times New Roman"/>
              </a:rPr>
              <a:t> accounts are valid</a:t>
            </a:r>
            <a:endParaRPr lang="en-US" sz="1800" b="0" i="0">
              <a:solidFill>
                <a:srgbClr val="000000"/>
              </a:solidFill>
              <a:effectLst/>
              <a:latin typeface="Times New Roman"/>
              <a:cs typeface="Times New Roman"/>
            </a:endParaRPr>
          </a:p>
          <a:p>
            <a:pPr>
              <a:lnSpc>
                <a:spcPct val="90000"/>
              </a:lnSpc>
              <a:buFont typeface="Wingdings"/>
              <a:buChar char="§"/>
            </a:pPr>
            <a:endParaRPr lang="en-US" sz="1300"/>
          </a:p>
        </p:txBody>
      </p:sp>
      <p:sp>
        <p:nvSpPr>
          <p:cNvPr id="4" name="Footer Placeholder 3">
            <a:extLst>
              <a:ext uri="{FF2B5EF4-FFF2-40B4-BE49-F238E27FC236}">
                <a16:creationId xmlns:a16="http://schemas.microsoft.com/office/drawing/2014/main" id="{A4EEDF01-56D9-4D02-A325-1044C9A085A3}"/>
              </a:ext>
            </a:extLst>
          </p:cNvPr>
          <p:cNvSpPr>
            <a:spLocks noGrp="1"/>
          </p:cNvSpPr>
          <p:nvPr>
            <p:ph type="ftr" sz="quarter" idx="11"/>
          </p:nvPr>
        </p:nvSpPr>
        <p:spPr>
          <a:xfrm>
            <a:off x="3837828" y="5883275"/>
            <a:ext cx="3404514" cy="365125"/>
          </a:xfrm>
        </p:spPr>
        <p:txBody>
          <a:bodyPr>
            <a:normAutofit/>
          </a:bodyPr>
          <a:lstStyle/>
          <a:p>
            <a:pPr>
              <a:lnSpc>
                <a:spcPct val="90000"/>
              </a:lnSpc>
              <a:spcAft>
                <a:spcPts val="600"/>
              </a:spcAft>
            </a:pPr>
            <a:r>
              <a:rPr lang="en-US" sz="700"/>
              <a:t>
              </a:t>
            </a:r>
          </a:p>
        </p:txBody>
      </p:sp>
      <p:pic>
        <p:nvPicPr>
          <p:cNvPr id="24" name="Picture 24">
            <a:extLst>
              <a:ext uri="{FF2B5EF4-FFF2-40B4-BE49-F238E27FC236}">
                <a16:creationId xmlns:a16="http://schemas.microsoft.com/office/drawing/2014/main" id="{A741238B-2A8B-8BA0-B5A8-D200A74E1B92}"/>
              </a:ext>
            </a:extLst>
          </p:cNvPr>
          <p:cNvPicPr>
            <a:picLocks noChangeAspect="1"/>
          </p:cNvPicPr>
          <p:nvPr/>
        </p:nvPicPr>
        <p:blipFill>
          <a:blip r:embed="rId3"/>
          <a:stretch>
            <a:fillRect/>
          </a:stretch>
        </p:blipFill>
        <p:spPr>
          <a:xfrm>
            <a:off x="66537" y="67031"/>
            <a:ext cx="1583799" cy="1421557"/>
          </a:xfrm>
          <a:prstGeom prst="rect">
            <a:avLst/>
          </a:prstGeom>
        </p:spPr>
      </p:pic>
    </p:spTree>
    <p:extLst>
      <p:ext uri="{BB962C8B-B14F-4D97-AF65-F5344CB8AC3E}">
        <p14:creationId xmlns:p14="http://schemas.microsoft.com/office/powerpoint/2010/main" val="2678944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6435" y="452888"/>
            <a:ext cx="6425082" cy="989306"/>
          </a:xfrm>
        </p:spPr>
        <p:txBody>
          <a:bodyPr>
            <a:normAutofit/>
          </a:bodyPr>
          <a:lstStyle/>
          <a:p>
            <a:pPr marL="0" indent="0" algn="ctr">
              <a:buNone/>
            </a:pPr>
            <a:r>
              <a:rPr lang="en-US" sz="2800" b="1">
                <a:solidFill>
                  <a:schemeClr val="bg1"/>
                </a:solidFill>
                <a:latin typeface="Times New Roman"/>
                <a:cs typeface="Times New Roman"/>
              </a:rPr>
              <a:t>Questions?</a:t>
            </a:r>
            <a:endParaRPr lang="en-US" sz="2800"/>
          </a:p>
        </p:txBody>
      </p:sp>
      <p:pic>
        <p:nvPicPr>
          <p:cNvPr id="8" name="Picture 8">
            <a:extLst>
              <a:ext uri="{FF2B5EF4-FFF2-40B4-BE49-F238E27FC236}">
                <a16:creationId xmlns:a16="http://schemas.microsoft.com/office/drawing/2014/main" id="{F7C745EA-DA9E-CC10-3E61-FDD9158EE616}"/>
              </a:ext>
            </a:extLst>
          </p:cNvPr>
          <p:cNvPicPr>
            <a:picLocks noChangeAspect="1"/>
          </p:cNvPicPr>
          <p:nvPr/>
        </p:nvPicPr>
        <p:blipFill>
          <a:blip r:embed="rId2"/>
          <a:stretch>
            <a:fillRect/>
          </a:stretch>
        </p:blipFill>
        <p:spPr>
          <a:xfrm>
            <a:off x="152400" y="1248282"/>
            <a:ext cx="8810444" cy="5152190"/>
          </a:xfrm>
          <a:prstGeom prst="rect">
            <a:avLst/>
          </a:prstGeom>
        </p:spPr>
      </p:pic>
    </p:spTree>
    <p:extLst>
      <p:ext uri="{BB962C8B-B14F-4D97-AF65-F5344CB8AC3E}">
        <p14:creationId xmlns:p14="http://schemas.microsoft.com/office/powerpoint/2010/main" val="83280970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6435" y="452888"/>
            <a:ext cx="6425082" cy="989306"/>
          </a:xfrm>
        </p:spPr>
        <p:txBody>
          <a:bodyPr>
            <a:normAutofit/>
          </a:bodyPr>
          <a:lstStyle/>
          <a:p>
            <a:pPr marL="0" indent="0" algn="ctr">
              <a:buNone/>
            </a:pPr>
            <a:r>
              <a:rPr lang="en-US" sz="2800" b="1">
                <a:solidFill>
                  <a:schemeClr val="bg1"/>
                </a:solidFill>
                <a:latin typeface="Times New Roman"/>
                <a:cs typeface="Times New Roman"/>
              </a:rPr>
              <a:t>Agency Contact</a:t>
            </a:r>
          </a:p>
        </p:txBody>
      </p:sp>
      <p:pic>
        <p:nvPicPr>
          <p:cNvPr id="3" name="Picture 4">
            <a:extLst>
              <a:ext uri="{FF2B5EF4-FFF2-40B4-BE49-F238E27FC236}">
                <a16:creationId xmlns:a16="http://schemas.microsoft.com/office/drawing/2014/main" id="{19F51462-747F-5647-5F6E-B34748E44F76}"/>
              </a:ext>
            </a:extLst>
          </p:cNvPr>
          <p:cNvPicPr>
            <a:picLocks noChangeAspect="1"/>
          </p:cNvPicPr>
          <p:nvPr/>
        </p:nvPicPr>
        <p:blipFill rotWithShape="1">
          <a:blip r:embed="rId2"/>
          <a:srcRect t="633" r="24761" b="1221"/>
          <a:stretch/>
        </p:blipFill>
        <p:spPr>
          <a:xfrm>
            <a:off x="466817" y="1435060"/>
            <a:ext cx="3815340" cy="4984111"/>
          </a:xfrm>
          <a:prstGeom prst="rect">
            <a:avLst/>
          </a:prstGeom>
        </p:spPr>
      </p:pic>
      <p:sp>
        <p:nvSpPr>
          <p:cNvPr id="5" name="TextBox 4">
            <a:extLst>
              <a:ext uri="{FF2B5EF4-FFF2-40B4-BE49-F238E27FC236}">
                <a16:creationId xmlns:a16="http://schemas.microsoft.com/office/drawing/2014/main" id="{E6863AB3-CD62-B164-9573-798216ED8AED}"/>
              </a:ext>
            </a:extLst>
          </p:cNvPr>
          <p:cNvSpPr txBox="1"/>
          <p:nvPr/>
        </p:nvSpPr>
        <p:spPr>
          <a:xfrm>
            <a:off x="4350588" y="3095603"/>
            <a:ext cx="4339085" cy="170816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spcAft>
                <a:spcPts val="600"/>
              </a:spcAft>
            </a:pPr>
            <a:r>
              <a:rPr lang="en-US" sz="2000" b="1">
                <a:latin typeface="Times New Roman"/>
                <a:cs typeface="Arial"/>
              </a:rPr>
              <a:t>Agency Contact</a:t>
            </a:r>
            <a:endParaRPr lang="en-US" sz="2000"/>
          </a:p>
          <a:p>
            <a:r>
              <a:rPr lang="en-US" sz="2000">
                <a:latin typeface="Times New Roman"/>
                <a:cs typeface="Times New Roman"/>
              </a:rPr>
              <a:t>Mrs. Nakita Chambers</a:t>
            </a:r>
            <a:endParaRPr lang="en-US" sz="2000">
              <a:ea typeface="+mn-lt"/>
              <a:cs typeface="+mn-lt"/>
            </a:endParaRPr>
          </a:p>
          <a:p>
            <a:r>
              <a:rPr lang="en-US" sz="2000">
                <a:latin typeface="Times New Roman"/>
                <a:cs typeface="Times New Roman"/>
              </a:rPr>
              <a:t>MBDA Program Manager</a:t>
            </a:r>
            <a:endParaRPr lang="en-US" sz="2000">
              <a:ea typeface="+mn-lt"/>
              <a:cs typeface="+mn-lt"/>
            </a:endParaRPr>
          </a:p>
          <a:p>
            <a:pPr marL="285750" indent="-285750">
              <a:buFont typeface="Arial"/>
              <a:buChar char="•"/>
            </a:pPr>
            <a:r>
              <a:rPr lang="en-US" sz="2000">
                <a:latin typeface="Times New Roman"/>
                <a:cs typeface="Times New Roman"/>
              </a:rPr>
              <a:t>Email: </a:t>
            </a:r>
            <a:r>
              <a:rPr lang="en-US" sz="2000">
                <a:latin typeface="Times New Roman"/>
                <a:cs typeface="Times New Roman"/>
                <a:hlinkClick r:id="rId3"/>
              </a:rPr>
              <a:t>nchambers@mbda.gov</a:t>
            </a:r>
            <a:endParaRPr lang="en-US" sz="2000">
              <a:ea typeface="+mn-lt"/>
              <a:cs typeface="+mn-lt"/>
            </a:endParaRPr>
          </a:p>
          <a:p>
            <a:pPr marL="285750" indent="-285750">
              <a:buFont typeface="Arial"/>
              <a:buChar char="•"/>
            </a:pPr>
            <a:r>
              <a:rPr lang="en-US" sz="2000">
                <a:latin typeface="Times New Roman"/>
                <a:cs typeface="Times New Roman"/>
              </a:rPr>
              <a:t>Tel: 202-482-0065</a:t>
            </a:r>
            <a:endParaRPr lang="en-US" sz="2000"/>
          </a:p>
        </p:txBody>
      </p:sp>
    </p:spTree>
    <p:extLst>
      <p:ext uri="{BB962C8B-B14F-4D97-AF65-F5344CB8AC3E}">
        <p14:creationId xmlns:p14="http://schemas.microsoft.com/office/powerpoint/2010/main" val="233562494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CA51E8-3619-4DF7-9B80-48D93BDD4892}"/>
              </a:ext>
            </a:extLst>
          </p:cNvPr>
          <p:cNvPicPr>
            <a:picLocks noChangeAspect="1"/>
          </p:cNvPicPr>
          <p:nvPr/>
        </p:nvPicPr>
        <p:blipFill>
          <a:blip r:embed="rId2">
            <a:alphaModFix amt="60000"/>
            <a:extLst>
              <a:ext uri="{837473B0-CC2E-450A-ABE3-18F120FF3D39}">
                <a1611:picAttrSrcUrl xmlns:a1611="http://schemas.microsoft.com/office/drawing/2016/11/main" r:id="rId3"/>
              </a:ext>
            </a:extLst>
          </a:blip>
          <a:stretch>
            <a:fillRect/>
          </a:stretch>
        </p:blipFill>
        <p:spPr>
          <a:xfrm>
            <a:off x="621452" y="2686929"/>
            <a:ext cx="7620000" cy="3730829"/>
          </a:xfrm>
          <a:prstGeom prst="rect">
            <a:avLst/>
          </a:prstGeom>
          <a:noFill/>
          <a:effectLst>
            <a:softEdge rad="0"/>
          </a:effectLst>
        </p:spPr>
      </p:pic>
      <p:sp>
        <p:nvSpPr>
          <p:cNvPr id="3" name="Title 2"/>
          <p:cNvSpPr>
            <a:spLocks noGrp="1"/>
          </p:cNvSpPr>
          <p:nvPr>
            <p:ph type="title"/>
          </p:nvPr>
        </p:nvSpPr>
        <p:spPr>
          <a:xfrm>
            <a:off x="449103" y="445698"/>
            <a:ext cx="6496970" cy="1003540"/>
          </a:xfrm>
        </p:spPr>
        <p:txBody>
          <a:bodyPr>
            <a:normAutofit/>
          </a:bodyPr>
          <a:lstStyle/>
          <a:p>
            <a:r>
              <a:rPr lang="en-US" sz="2800" b="1">
                <a:solidFill>
                  <a:schemeClr val="bg1"/>
                </a:solidFill>
                <a:latin typeface="Times New Roman" panose="02020603050405020304" pitchFamily="18" charset="0"/>
                <a:ea typeface="Verdana" pitchFamily="34" charset="0"/>
                <a:cs typeface="Times New Roman" panose="02020603050405020304" pitchFamily="18" charset="0"/>
              </a:rPr>
              <a:t>Teleconference Protocol </a:t>
            </a:r>
          </a:p>
        </p:txBody>
      </p:sp>
      <p:sp>
        <p:nvSpPr>
          <p:cNvPr id="2" name="Content Placeholder 1"/>
          <p:cNvSpPr>
            <a:spLocks noGrp="1"/>
          </p:cNvSpPr>
          <p:nvPr>
            <p:ph idx="1"/>
          </p:nvPr>
        </p:nvSpPr>
        <p:spPr>
          <a:xfrm>
            <a:off x="530333" y="1613741"/>
            <a:ext cx="8050141" cy="4531878"/>
          </a:xfrm>
        </p:spPr>
        <p:txBody>
          <a:bodyPr vert="horz" lIns="91440" tIns="45720" rIns="91440" bIns="45720" rtlCol="0" anchor="t">
            <a:normAutofit/>
          </a:bodyPr>
          <a:lstStyle/>
          <a:p>
            <a:pPr>
              <a:buFont typeface="Wingdings"/>
              <a:buChar char="§"/>
            </a:pPr>
            <a:r>
              <a:rPr lang="en-US" sz="2000">
                <a:latin typeface="Times New Roman"/>
                <a:cs typeface="Times New Roman"/>
              </a:rPr>
              <a:t>Phones should be placed on mute  </a:t>
            </a:r>
            <a:endParaRPr lang="en-US" sz="2000"/>
          </a:p>
          <a:p>
            <a:pPr>
              <a:buFont typeface="Wingdings"/>
              <a:buChar char="§"/>
            </a:pPr>
            <a:r>
              <a:rPr lang="en-US" sz="2000">
                <a:latin typeface="Times New Roman"/>
                <a:cs typeface="Times New Roman"/>
              </a:rPr>
              <a:t>To ask a question, “raise your hand” and when you are called on, unmute your microphone, or you may place your question in the chat</a:t>
            </a:r>
            <a:endParaRPr lang="en-US" sz="2000">
              <a:latin typeface="Times New Roman" panose="02020603050405020304" pitchFamily="18" charset="0"/>
              <a:cs typeface="Times New Roman" panose="02020603050405020304" pitchFamily="18" charset="0"/>
            </a:endParaRPr>
          </a:p>
          <a:p>
            <a:pPr>
              <a:buFont typeface="Wingdings"/>
              <a:buChar char="§"/>
            </a:pPr>
            <a:r>
              <a:rPr lang="en-US" sz="2000">
                <a:latin typeface="Times New Roman"/>
                <a:cs typeface="Times New Roman"/>
              </a:rPr>
              <a:t>Teleconference is focused on MBDA Business Center Program - Measuring Success    </a:t>
            </a:r>
            <a:endParaRPr lang="en-US" sz="2000">
              <a:latin typeface="Times New Roman" panose="02020603050405020304" pitchFamily="18" charset="0"/>
              <a:cs typeface="Times New Roman" panose="02020603050405020304" pitchFamily="18" charset="0"/>
            </a:endParaRPr>
          </a:p>
          <a:p>
            <a:pPr>
              <a:buFont typeface="Wingdings"/>
              <a:buChar char="§"/>
            </a:pPr>
            <a:r>
              <a:rPr lang="en-US" sz="2000">
                <a:latin typeface="Times New Roman"/>
                <a:cs typeface="Times New Roman"/>
              </a:rPr>
              <a:t>Keep questions relevant to the topic at hand   </a:t>
            </a:r>
            <a:endParaRPr lang="en-US" sz="2000">
              <a:latin typeface="Times New Roman" panose="02020603050405020304" pitchFamily="18" charset="0"/>
              <a:cs typeface="Times New Roman" panose="02020603050405020304" pitchFamily="18" charset="0"/>
            </a:endParaRPr>
          </a:p>
          <a:p>
            <a:pPr>
              <a:buFont typeface="Wingdings"/>
              <a:buChar char="§"/>
            </a:pPr>
            <a:r>
              <a:rPr lang="en-US" sz="2000">
                <a:latin typeface="Times New Roman"/>
                <a:cs typeface="Times New Roman"/>
              </a:rPr>
              <a:t>Avoid duplicating questions   </a:t>
            </a:r>
            <a:endParaRPr lang="en-US" sz="2000">
              <a:latin typeface="Times New Roman" panose="02020603050405020304" pitchFamily="18" charset="0"/>
              <a:cs typeface="Times New Roman" panose="02020603050405020304" pitchFamily="18" charset="0"/>
            </a:endParaRPr>
          </a:p>
          <a:p>
            <a:endParaRPr lang="en-US" sz="2000"/>
          </a:p>
        </p:txBody>
      </p:sp>
    </p:spTree>
    <p:extLst>
      <p:ext uri="{BB962C8B-B14F-4D97-AF65-F5344CB8AC3E}">
        <p14:creationId xmlns:p14="http://schemas.microsoft.com/office/powerpoint/2010/main" val="1837736967"/>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11471E0-645D-46D4-A9B3-10560205BAE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57199" y="422031"/>
            <a:ext cx="8292905" cy="6045372"/>
          </a:xfrm>
          <a:prstGeom prst="rect">
            <a:avLst/>
          </a:prstGeom>
        </p:spPr>
      </p:pic>
      <p:sp>
        <p:nvSpPr>
          <p:cNvPr id="2" name="Content Placeholder 1"/>
          <p:cNvSpPr>
            <a:spLocks noGrp="1"/>
          </p:cNvSpPr>
          <p:nvPr>
            <p:ph idx="1"/>
          </p:nvPr>
        </p:nvSpPr>
        <p:spPr/>
        <p:txBody>
          <a:bodyPr/>
          <a:lstStyle/>
          <a:p>
            <a:pPr marL="0" indent="0" algn="ctr">
              <a:buNone/>
            </a:pPr>
            <a:endParaRPr lang="en-US"/>
          </a:p>
          <a:p>
            <a:pPr marL="0" indent="0" algn="ctr">
              <a:buNone/>
            </a:pPr>
            <a:endParaRPr lang="en-US"/>
          </a:p>
          <a:p>
            <a:pPr marL="0" indent="0" algn="ctr">
              <a:buNone/>
            </a:pPr>
            <a:endParaRPr lang="en-US"/>
          </a:p>
          <a:p>
            <a:pPr marL="0" indent="0" algn="ctr">
              <a:buNone/>
            </a:pPr>
            <a:r>
              <a:rPr lang="en-US">
                <a:latin typeface="Times New Roman" panose="02020603050405020304" pitchFamily="18" charset="0"/>
                <a:cs typeface="Times New Roman" panose="02020603050405020304" pitchFamily="18" charset="0"/>
              </a:rPr>
              <a:t>Thank you for your participation &amp;</a:t>
            </a:r>
            <a:br>
              <a:rPr lang="en-US">
                <a:latin typeface="Times New Roman" panose="02020603050405020304" pitchFamily="18" charset="0"/>
                <a:cs typeface="Times New Roman" panose="02020603050405020304" pitchFamily="18" charset="0"/>
              </a:rPr>
            </a:br>
            <a:r>
              <a:rPr lang="en-US">
                <a:latin typeface="Times New Roman" panose="02020603050405020304" pitchFamily="18" charset="0"/>
                <a:cs typeface="Times New Roman" panose="02020603050405020304" pitchFamily="18" charset="0"/>
              </a:rPr>
              <a:t>Good luck!</a:t>
            </a:r>
          </a:p>
        </p:txBody>
      </p:sp>
    </p:spTree>
    <p:extLst>
      <p:ext uri="{BB962C8B-B14F-4D97-AF65-F5344CB8AC3E}">
        <p14:creationId xmlns:p14="http://schemas.microsoft.com/office/powerpoint/2010/main" val="89668630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18753" y="2585653"/>
            <a:ext cx="5842659" cy="1709702"/>
          </a:xfrm>
        </p:spPr>
        <p:txBody>
          <a:bodyPr>
            <a:normAutofit fontScale="90000"/>
          </a:bodyPr>
          <a:lstStyle/>
          <a:p>
            <a:br>
              <a:rPr lang="en-US">
                <a:latin typeface="Times New Roman" panose="02020603050405020304" pitchFamily="18" charset="0"/>
                <a:cs typeface="Times New Roman" panose="02020603050405020304" pitchFamily="18" charset="0"/>
              </a:rPr>
            </a:br>
            <a:r>
              <a:rPr lang="en-US" sz="1600">
                <a:latin typeface="Times New Roman"/>
                <a:cs typeface="Times New Roman"/>
              </a:rPr>
              <a:t>PRE-APPLICATION CONFERENCE: Part 4 of 4</a:t>
            </a:r>
            <a:br>
              <a:rPr lang="en-US" sz="1600">
                <a:latin typeface="Times New Roman" panose="02020603050405020304" pitchFamily="18" charset="0"/>
                <a:cs typeface="Times New Roman" panose="02020603050405020304" pitchFamily="18" charset="0"/>
              </a:rPr>
            </a:br>
            <a:r>
              <a:rPr lang="en-US" sz="1600">
                <a:latin typeface="Times New Roman"/>
                <a:cs typeface="Times New Roman"/>
              </a:rPr>
              <a:t>topic: measuring success</a:t>
            </a:r>
            <a:br>
              <a:rPr lang="en-US" sz="1600">
                <a:latin typeface="Times New Roman" panose="02020603050405020304" pitchFamily="18" charset="0"/>
                <a:cs typeface="Times New Roman" panose="02020603050405020304" pitchFamily="18" charset="0"/>
              </a:rPr>
            </a:br>
            <a:r>
              <a:rPr lang="en-US" sz="1600">
                <a:latin typeface="Times New Roman" panose="02020603050405020304" pitchFamily="18" charset="0"/>
                <a:cs typeface="Times New Roman" panose="02020603050405020304" pitchFamily="18" charset="0"/>
              </a:rPr>
              <a:t>business center </a:t>
            </a:r>
            <a:r>
              <a:rPr lang="en-US" sz="1600">
                <a:latin typeface="Times New Roman"/>
                <a:cs typeface="Times New Roman"/>
              </a:rPr>
              <a:t> </a:t>
            </a:r>
            <a:br>
              <a:rPr lang="en-US" sz="1600">
                <a:latin typeface="Times New Roman" panose="02020603050405020304" pitchFamily="18" charset="0"/>
                <a:cs typeface="Times New Roman" panose="02020603050405020304" pitchFamily="18" charset="0"/>
              </a:rPr>
            </a:br>
            <a:r>
              <a:rPr lang="en-US" sz="1600">
                <a:latin typeface="Times New Roman"/>
                <a:cs typeface="Times New Roman"/>
              </a:rPr>
              <a:t>Notice of  funding opportunity announcement </a:t>
            </a:r>
            <a:br>
              <a:rPr lang="en-US" sz="1600">
                <a:latin typeface="Times New Roman" panose="02020603050405020304" pitchFamily="18" charset="0"/>
                <a:cs typeface="Times New Roman" panose="02020603050405020304" pitchFamily="18" charset="0"/>
              </a:rPr>
            </a:br>
            <a:r>
              <a:rPr lang="en-US" sz="1600">
                <a:latin typeface="Times New Roman"/>
                <a:cs typeface="Times New Roman"/>
              </a:rPr>
              <a:t>MBDA-OBD-2022-2006809</a:t>
            </a:r>
            <a:br>
              <a:rPr lang="en-US" sz="1600">
                <a:latin typeface="Times New Roman" panose="02020603050405020304" pitchFamily="18" charset="0"/>
                <a:cs typeface="Times New Roman" panose="02020603050405020304" pitchFamily="18" charset="0"/>
              </a:rPr>
            </a:br>
            <a:r>
              <a:rPr lang="en-US" sz="1600">
                <a:latin typeface="Times New Roman"/>
                <a:cs typeface="Times New Roman"/>
              </a:rPr>
              <a:t>May 17, 2022</a:t>
            </a:r>
            <a:br>
              <a:rPr lang="en-US" sz="1600">
                <a:latin typeface="Times New Roman" panose="02020603050405020304" pitchFamily="18" charset="0"/>
                <a:cs typeface="Times New Roman" panose="02020603050405020304" pitchFamily="18" charset="0"/>
              </a:rPr>
            </a:br>
            <a:r>
              <a:rPr lang="en-US" sz="1600">
                <a:latin typeface="Times New Roman"/>
                <a:cs typeface="Times New Roman"/>
              </a:rPr>
              <a:t>2:00 – 3:00pm </a:t>
            </a:r>
            <a:r>
              <a:rPr lang="en-US" sz="1600" err="1">
                <a:latin typeface="Times New Roman"/>
                <a:cs typeface="Times New Roman"/>
              </a:rPr>
              <a:t>EsT</a:t>
            </a:r>
            <a:br>
              <a:rPr lang="en-US" sz="1600">
                <a:latin typeface="Times New Roman" panose="02020603050405020304" pitchFamily="18" charset="0"/>
                <a:cs typeface="Times New Roman" panose="02020603050405020304" pitchFamily="18" charset="0"/>
              </a:rPr>
            </a:br>
            <a:br>
              <a:rPr lang="en-US" sz="1800">
                <a:latin typeface="Times New Roman" panose="02020603050405020304" pitchFamily="18" charset="0"/>
                <a:cs typeface="Times New Roman" panose="02020603050405020304" pitchFamily="18" charset="0"/>
              </a:rPr>
            </a:br>
            <a:endParaRPr lang="en-US" sz="1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5869591"/>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0075" y="459368"/>
            <a:ext cx="6468215" cy="974786"/>
          </a:xfrm>
        </p:spPr>
        <p:txBody>
          <a:bodyPr>
            <a:normAutofit/>
          </a:bodyPr>
          <a:lstStyle/>
          <a:p>
            <a:r>
              <a:rPr lang="en-US" sz="2800" b="1">
                <a:solidFill>
                  <a:schemeClr val="bg1"/>
                </a:solidFill>
                <a:latin typeface="Times New Roman"/>
                <a:ea typeface="Verdana"/>
                <a:cs typeface="Times New Roman"/>
              </a:rPr>
              <a:t>Overview</a:t>
            </a:r>
            <a:endParaRPr lang="en-US" sz="2800">
              <a:solidFill>
                <a:schemeClr val="bg1"/>
              </a:solidFill>
              <a:latin typeface="Times New Roman"/>
              <a:ea typeface="Verdana"/>
              <a:cs typeface="Times New Roman"/>
            </a:endParaRPr>
          </a:p>
        </p:txBody>
      </p:sp>
      <p:sp>
        <p:nvSpPr>
          <p:cNvPr id="2" name="Content Placeholder 1"/>
          <p:cNvSpPr>
            <a:spLocks noGrp="1"/>
          </p:cNvSpPr>
          <p:nvPr>
            <p:ph idx="1"/>
          </p:nvPr>
        </p:nvSpPr>
        <p:spPr>
          <a:xfrm>
            <a:off x="527078" y="1446796"/>
            <a:ext cx="5715571" cy="4954003"/>
          </a:xfrm>
        </p:spPr>
        <p:txBody>
          <a:bodyPr>
            <a:normAutofit/>
          </a:bodyPr>
          <a:lstStyle/>
          <a:p>
            <a:pPr>
              <a:spcBef>
                <a:spcPts val="0"/>
              </a:spcBef>
              <a:buFont typeface="Wingdings" panose="05000000000000000000" pitchFamily="2" charset="2"/>
              <a:buChar char="§"/>
            </a:pPr>
            <a:r>
              <a:rPr lang="en-US" sz="2000">
                <a:latin typeface="Times New Roman"/>
                <a:cs typeface="Times New Roman"/>
              </a:rPr>
              <a:t>Important Dates &amp; Reminders</a:t>
            </a:r>
            <a:endParaRPr lang="en-US" sz="2000">
              <a:latin typeface="Times New Roman" panose="02020603050405020304" pitchFamily="18" charset="0"/>
              <a:cs typeface="Times New Roman" panose="02020603050405020304" pitchFamily="18" charset="0"/>
            </a:endParaRPr>
          </a:p>
          <a:p>
            <a:pPr>
              <a:spcBef>
                <a:spcPts val="0"/>
              </a:spcBef>
              <a:buFont typeface="Wingdings" panose="05000000000000000000" pitchFamily="2" charset="2"/>
              <a:buChar char="§"/>
            </a:pPr>
            <a:r>
              <a:rPr lang="en-US" sz="2000">
                <a:latin typeface="Times New Roman"/>
                <a:cs typeface="Times New Roman"/>
              </a:rPr>
              <a:t>MBDA Strategic Alignment &amp; Program Priorities</a:t>
            </a:r>
          </a:p>
          <a:p>
            <a:pPr>
              <a:spcBef>
                <a:spcPts val="0"/>
              </a:spcBef>
              <a:buFont typeface="Wingdings" panose="05000000000000000000" pitchFamily="2" charset="2"/>
              <a:buChar char="§"/>
            </a:pPr>
            <a:r>
              <a:rPr lang="en-US" sz="2000">
                <a:latin typeface="Times New Roman"/>
                <a:cs typeface="Times New Roman"/>
              </a:rPr>
              <a:t>Performance Measures &amp; Goals Conversation</a:t>
            </a:r>
            <a:endParaRPr lang="en-US" sz="2000">
              <a:latin typeface="Times New Roman" panose="02020603050405020304" pitchFamily="18" charset="0"/>
              <a:cs typeface="Times New Roman" panose="02020603050405020304" pitchFamily="18" charset="0"/>
            </a:endParaRPr>
          </a:p>
          <a:p>
            <a:pPr lvl="1">
              <a:spcBef>
                <a:spcPts val="0"/>
              </a:spcBef>
              <a:spcAft>
                <a:spcPts val="0"/>
              </a:spcAft>
              <a:buFont typeface="Arial" panose="05000000000000000000" pitchFamily="2" charset="2"/>
              <a:buChar char="•"/>
            </a:pPr>
            <a:r>
              <a:rPr lang="en-US" sz="1600">
                <a:latin typeface="Times New Roman"/>
                <a:cs typeface="Times New Roman"/>
              </a:rPr>
              <a:t>Purpose</a:t>
            </a:r>
          </a:p>
          <a:p>
            <a:pPr lvl="1">
              <a:spcBef>
                <a:spcPts val="0"/>
              </a:spcBef>
              <a:spcAft>
                <a:spcPts val="0"/>
              </a:spcAft>
              <a:buFont typeface="Arial" panose="05000000000000000000" pitchFamily="2" charset="2"/>
              <a:buChar char="•"/>
            </a:pPr>
            <a:r>
              <a:rPr lang="en-US" sz="1600">
                <a:latin typeface="Times New Roman"/>
                <a:cs typeface="Times New Roman"/>
              </a:rPr>
              <a:t>Where to find them in the NOFO</a:t>
            </a:r>
          </a:p>
          <a:p>
            <a:pPr lvl="1">
              <a:spcBef>
                <a:spcPts val="0"/>
              </a:spcBef>
              <a:spcAft>
                <a:spcPts val="0"/>
              </a:spcAft>
              <a:buFont typeface="Arial" panose="05000000000000000000" pitchFamily="2" charset="2"/>
              <a:buChar char="•"/>
            </a:pPr>
            <a:r>
              <a:rPr lang="en-US" sz="1600">
                <a:latin typeface="Times New Roman"/>
                <a:cs typeface="Times New Roman"/>
              </a:rPr>
              <a:t>Performance Measures Defined</a:t>
            </a:r>
          </a:p>
          <a:p>
            <a:pPr lvl="1">
              <a:spcBef>
                <a:spcPts val="0"/>
              </a:spcBef>
              <a:spcAft>
                <a:spcPts val="0"/>
              </a:spcAft>
              <a:buFont typeface="Arial" panose="05000000000000000000" pitchFamily="2" charset="2"/>
              <a:buChar char="•"/>
            </a:pPr>
            <a:r>
              <a:rPr lang="en-US" sz="1600">
                <a:latin typeface="Times New Roman"/>
                <a:cs typeface="Times New Roman"/>
              </a:rPr>
              <a:t>Minimum Goals</a:t>
            </a:r>
          </a:p>
          <a:p>
            <a:pPr lvl="1">
              <a:spcBef>
                <a:spcPts val="0"/>
              </a:spcBef>
              <a:spcAft>
                <a:spcPts val="0"/>
              </a:spcAft>
              <a:buFont typeface="Arial" panose="05000000000000000000" pitchFamily="2" charset="2"/>
              <a:buChar char="•"/>
            </a:pPr>
            <a:r>
              <a:rPr lang="en-US" sz="1600">
                <a:latin typeface="Times New Roman"/>
                <a:cs typeface="Times New Roman"/>
              </a:rPr>
              <a:t>Goal breakdown</a:t>
            </a:r>
          </a:p>
          <a:p>
            <a:pPr lvl="1">
              <a:spcBef>
                <a:spcPts val="0"/>
              </a:spcBef>
              <a:spcAft>
                <a:spcPts val="0"/>
              </a:spcAft>
              <a:buFont typeface="Arial" panose="05000000000000000000" pitchFamily="2" charset="2"/>
              <a:buChar char="•"/>
            </a:pPr>
            <a:r>
              <a:rPr lang="en-US" sz="1600">
                <a:latin typeface="Times New Roman"/>
                <a:cs typeface="Times New Roman"/>
              </a:rPr>
              <a:t>Alternative goals</a:t>
            </a:r>
            <a:endParaRPr lang="en-US" sz="1600">
              <a:latin typeface="Times New Roman" panose="02020603050405020304" pitchFamily="18" charset="0"/>
              <a:cs typeface="Times New Roman" panose="02020603050405020304" pitchFamily="18" charset="0"/>
            </a:endParaRPr>
          </a:p>
          <a:p>
            <a:pPr lvl="1">
              <a:spcBef>
                <a:spcPts val="0"/>
              </a:spcBef>
              <a:spcAft>
                <a:spcPts val="0"/>
              </a:spcAft>
              <a:buFont typeface="Arial" panose="05000000000000000000" pitchFamily="2" charset="2"/>
              <a:buChar char="•"/>
            </a:pPr>
            <a:r>
              <a:rPr lang="en-US" sz="1600">
                <a:latin typeface="Times New Roman"/>
                <a:cs typeface="Times New Roman"/>
              </a:rPr>
              <a:t>Other Submission Success Tips</a:t>
            </a:r>
          </a:p>
          <a:p>
            <a:pPr>
              <a:spcBef>
                <a:spcPts val="0"/>
              </a:spcBef>
              <a:buFont typeface="Wingdings" panose="05000000000000000000" pitchFamily="2" charset="2"/>
              <a:buChar char="§"/>
            </a:pPr>
            <a:r>
              <a:rPr lang="en-US" sz="2000">
                <a:latin typeface="Times New Roman"/>
                <a:cs typeface="Times New Roman"/>
              </a:rPr>
              <a:t>Q&amp;A</a:t>
            </a:r>
          </a:p>
          <a:p>
            <a:pPr>
              <a:spcBef>
                <a:spcPts val="0"/>
              </a:spcBef>
              <a:buClr>
                <a:srgbClr val="1287C3"/>
              </a:buClr>
              <a:buFont typeface="Wingdings" panose="05000000000000000000" pitchFamily="2" charset="2"/>
              <a:buChar char="§"/>
            </a:pPr>
            <a:r>
              <a:rPr lang="en-US" sz="2000">
                <a:latin typeface="Times New Roman"/>
                <a:cs typeface="Times New Roman"/>
              </a:rPr>
              <a:t>Agency Contact</a:t>
            </a:r>
          </a:p>
          <a:p>
            <a:pPr>
              <a:spcBef>
                <a:spcPts val="0"/>
              </a:spcBef>
              <a:buClr>
                <a:srgbClr val="1287C3"/>
              </a:buClr>
              <a:buFont typeface="Wingdings" panose="05000000000000000000" pitchFamily="2" charset="2"/>
              <a:buChar char="§"/>
            </a:pPr>
            <a:r>
              <a:rPr lang="en-US" sz="2000">
                <a:latin typeface="Times New Roman"/>
                <a:cs typeface="Times New Roman"/>
              </a:rPr>
              <a:t>Thank You </a:t>
            </a:r>
            <a:endParaRPr lang="en-US" sz="2000">
              <a:latin typeface="Times New Roman" panose="02020603050405020304" pitchFamily="18" charset="0"/>
              <a:cs typeface="Times New Roman" panose="02020603050405020304" pitchFamily="18" charset="0"/>
            </a:endParaRPr>
          </a:p>
        </p:txBody>
      </p:sp>
      <p:pic>
        <p:nvPicPr>
          <p:cNvPr id="6" name="Picture 5" descr="Icon&#10;&#10;Description automatically generated">
            <a:extLst>
              <a:ext uri="{FF2B5EF4-FFF2-40B4-BE49-F238E27FC236}">
                <a16:creationId xmlns:a16="http://schemas.microsoft.com/office/drawing/2014/main" id="{A6EF1068-6F64-4D09-B86C-0FCD67B89159}"/>
              </a:ext>
            </a:extLst>
          </p:cNvPr>
          <p:cNvPicPr>
            <a:picLocks noChangeAspect="1"/>
          </p:cNvPicPr>
          <p:nvPr/>
        </p:nvPicPr>
        <p:blipFill>
          <a:blip r:embed="rId2">
            <a:alphaModFix amt="49000"/>
            <a:extLst>
              <a:ext uri="{837473B0-CC2E-450A-ABE3-18F120FF3D39}">
                <a1611:picAttrSrcUrl xmlns:a1611="http://schemas.microsoft.com/office/drawing/2016/11/main" r:id="rId3"/>
              </a:ext>
            </a:extLst>
          </a:blip>
          <a:stretch>
            <a:fillRect/>
          </a:stretch>
        </p:blipFill>
        <p:spPr>
          <a:xfrm>
            <a:off x="5501706" y="2817121"/>
            <a:ext cx="3103849" cy="3473732"/>
          </a:xfrm>
          <a:prstGeom prst="rect">
            <a:avLst/>
          </a:prstGeom>
        </p:spPr>
      </p:pic>
    </p:spTree>
    <p:extLst>
      <p:ext uri="{BB962C8B-B14F-4D97-AF65-F5344CB8AC3E}">
        <p14:creationId xmlns:p14="http://schemas.microsoft.com/office/powerpoint/2010/main" val="114333591"/>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hape&#10;&#10;Description automatically generated with medium confidence">
            <a:extLst>
              <a:ext uri="{FF2B5EF4-FFF2-40B4-BE49-F238E27FC236}">
                <a16:creationId xmlns:a16="http://schemas.microsoft.com/office/drawing/2014/main" id="{BEA68470-8018-49BA-B7FD-6378D935161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576069" y="4100633"/>
            <a:ext cx="3117765" cy="2311300"/>
          </a:xfrm>
          <a:prstGeom prst="rect">
            <a:avLst/>
          </a:prstGeom>
        </p:spPr>
      </p:pic>
      <p:sp>
        <p:nvSpPr>
          <p:cNvPr id="3" name="Title 2"/>
          <p:cNvSpPr>
            <a:spLocks noGrp="1"/>
          </p:cNvSpPr>
          <p:nvPr>
            <p:ph type="title"/>
          </p:nvPr>
        </p:nvSpPr>
        <p:spPr>
          <a:xfrm>
            <a:off x="424070" y="427876"/>
            <a:ext cx="6453838" cy="1046673"/>
          </a:xfrm>
        </p:spPr>
        <p:txBody>
          <a:bodyPr>
            <a:normAutofit/>
          </a:bodyPr>
          <a:lstStyle/>
          <a:p>
            <a:r>
              <a:rPr lang="en-US" sz="2800" b="1">
                <a:solidFill>
                  <a:schemeClr val="bg1"/>
                </a:solidFill>
                <a:latin typeface="Times New Roman" panose="02020603050405020304" pitchFamily="18" charset="0"/>
                <a:ea typeface="Verdana" pitchFamily="34" charset="0"/>
                <a:cs typeface="Times New Roman" panose="02020603050405020304" pitchFamily="18" charset="0"/>
              </a:rPr>
              <a:t>   Important Dates &amp; Reminders  </a:t>
            </a:r>
          </a:p>
        </p:txBody>
      </p:sp>
      <p:sp>
        <p:nvSpPr>
          <p:cNvPr id="2" name="Content Placeholder 1"/>
          <p:cNvSpPr>
            <a:spLocks noGrp="1"/>
          </p:cNvSpPr>
          <p:nvPr>
            <p:ph idx="1"/>
          </p:nvPr>
        </p:nvSpPr>
        <p:spPr>
          <a:xfrm>
            <a:off x="719666" y="1628755"/>
            <a:ext cx="6827649" cy="4167134"/>
          </a:xfrm>
        </p:spPr>
        <p:txBody>
          <a:bodyPr vert="horz" lIns="91440" tIns="45720" rIns="91440" bIns="45720" rtlCol="0" anchor="ctr">
            <a:normAutofit/>
          </a:bodyPr>
          <a:lstStyle/>
          <a:p>
            <a:pPr>
              <a:buFont typeface="Wingdings" panose="05000000000000000000" pitchFamily="2" charset="2"/>
              <a:buChar char="§"/>
            </a:pPr>
            <a:r>
              <a:rPr lang="en-US" sz="2000">
                <a:latin typeface="Times New Roman"/>
                <a:cs typeface="Times New Roman"/>
              </a:rPr>
              <a:t>CFDA #11.805, Business Center   </a:t>
            </a:r>
            <a:endParaRPr lang="en-US" sz="2000"/>
          </a:p>
          <a:p>
            <a:pPr>
              <a:buFont typeface="Wingdings" panose="05000000000000000000" pitchFamily="2" charset="2"/>
              <a:buChar char="§"/>
            </a:pPr>
            <a:r>
              <a:rPr lang="en-US" sz="2000">
                <a:latin typeface="Times New Roman"/>
                <a:cs typeface="Times New Roman"/>
              </a:rPr>
              <a:t>Competition Deadline</a:t>
            </a:r>
            <a:endParaRPr lang="en-US" sz="2000">
              <a:latin typeface="Times New Roman" panose="02020603050405020304" pitchFamily="18" charset="0"/>
              <a:cs typeface="Times New Roman" panose="02020603050405020304" pitchFamily="18" charset="0"/>
            </a:endParaRPr>
          </a:p>
          <a:p>
            <a:pPr lvl="2"/>
            <a:r>
              <a:rPr lang="en-US" sz="2000" b="1">
                <a:latin typeface="Times New Roman"/>
                <a:cs typeface="Times New Roman"/>
              </a:rPr>
              <a:t>June 2, 2022 at 11:59 P.M., E.S.T. </a:t>
            </a:r>
            <a:endParaRPr lang="en-US" sz="2000" b="1">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000">
                <a:latin typeface="Times New Roman"/>
                <a:cs typeface="Times New Roman"/>
              </a:rPr>
              <a:t>Electronic applications only </a:t>
            </a:r>
            <a:endParaRPr lang="en-US" sz="200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000">
                <a:latin typeface="Times New Roman"/>
                <a:cs typeface="Times New Roman"/>
              </a:rPr>
              <a:t>Anticipated Award Start Date:  </a:t>
            </a:r>
            <a:endParaRPr lang="en-US" sz="2000">
              <a:latin typeface="Times New Roman" panose="02020603050405020304" pitchFamily="18" charset="0"/>
              <a:cs typeface="Times New Roman" panose="02020603050405020304" pitchFamily="18" charset="0"/>
            </a:endParaRPr>
          </a:p>
          <a:p>
            <a:pPr lvl="2">
              <a:buFont typeface="Arial" panose="020B0604020202020204" pitchFamily="34" charset="0"/>
              <a:buChar char="•"/>
            </a:pPr>
            <a:r>
              <a:rPr lang="en-US" sz="2000" b="1">
                <a:latin typeface="Times New Roman"/>
                <a:cs typeface="Times New Roman"/>
              </a:rPr>
              <a:t> October 1, 2022</a:t>
            </a:r>
            <a:endParaRPr lang="en-US" sz="20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423388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5CCEFC15-958F-2278-1226-904F3A191494}"/>
              </a:ext>
            </a:extLst>
          </p:cNvPr>
          <p:cNvSpPr txBox="1">
            <a:spLocks/>
          </p:cNvSpPr>
          <p:nvPr/>
        </p:nvSpPr>
        <p:spPr>
          <a:xfrm>
            <a:off x="424070" y="427876"/>
            <a:ext cx="6453838" cy="1046673"/>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a:solidFill>
                  <a:schemeClr val="bg1"/>
                </a:solidFill>
                <a:latin typeface="Times New Roman"/>
                <a:ea typeface="Verdana"/>
                <a:cs typeface="Times New Roman"/>
              </a:rPr>
              <a:t>  MBDA Strategic Alignment </a:t>
            </a:r>
            <a:endParaRPr lang="en-US" sz="2800" b="1">
              <a:solidFill>
                <a:schemeClr val="bg1"/>
              </a:solidFill>
              <a:latin typeface="Times New Roman" panose="02020603050405020304" pitchFamily="18" charset="0"/>
              <a:ea typeface="Verdana" pitchFamily="34" charset="0"/>
              <a:cs typeface="Times New Roman" panose="02020603050405020304" pitchFamily="18" charset="0"/>
            </a:endParaRPr>
          </a:p>
          <a:p>
            <a:r>
              <a:rPr lang="en-US" sz="2800" b="1">
                <a:solidFill>
                  <a:schemeClr val="bg1"/>
                </a:solidFill>
                <a:latin typeface="Times New Roman"/>
                <a:ea typeface="Verdana"/>
                <a:cs typeface="Times New Roman"/>
              </a:rPr>
              <a:t>&amp; Program Priorities</a:t>
            </a:r>
            <a:endParaRPr lang="en-US" sz="2800" b="1">
              <a:solidFill>
                <a:schemeClr val="bg1"/>
              </a:solidFill>
              <a:latin typeface="Times New Roman" panose="02020603050405020304" pitchFamily="18" charset="0"/>
              <a:ea typeface="Verdana" pitchFamily="34" charset="0"/>
              <a:cs typeface="Times New Roman" panose="02020603050405020304" pitchFamily="18" charset="0"/>
            </a:endParaRPr>
          </a:p>
        </p:txBody>
      </p:sp>
      <p:sp>
        <p:nvSpPr>
          <p:cNvPr id="4100" name="Rectangle 3"/>
          <p:cNvSpPr>
            <a:spLocks noGrp="1" noChangeArrowheads="1"/>
          </p:cNvSpPr>
          <p:nvPr>
            <p:ph idx="1"/>
          </p:nvPr>
        </p:nvSpPr>
        <p:spPr>
          <a:xfrm>
            <a:off x="4904042" y="4779793"/>
            <a:ext cx="2346804" cy="788451"/>
          </a:xfrm>
        </p:spPr>
        <p:txBody>
          <a:bodyPr anchor="ctr">
            <a:normAutofit fontScale="92500" lnSpcReduction="10000"/>
          </a:bodyPr>
          <a:lstStyle/>
          <a:p>
            <a:pPr marL="0" indent="0" algn="ctr" eaLnBrk="1" hangingPunct="1">
              <a:lnSpc>
                <a:spcPct val="80000"/>
              </a:lnSpc>
              <a:spcBef>
                <a:spcPts val="0"/>
              </a:spcBef>
              <a:spcAft>
                <a:spcPts val="0"/>
              </a:spcAft>
              <a:buFont typeface="Utsaah" pitchFamily="34" charset="0"/>
              <a:buNone/>
              <a:defRPr/>
            </a:pPr>
            <a:r>
              <a:rPr lang="en-US" sz="1800" b="1" cap="small">
                <a:solidFill>
                  <a:schemeClr val="accent1"/>
                </a:solidFill>
                <a:latin typeface="Times New Roman"/>
                <a:cs typeface="Times New Roman"/>
              </a:rPr>
              <a:t>Strategy</a:t>
            </a:r>
          </a:p>
          <a:p>
            <a:pPr marL="0" indent="0" algn="ctr" eaLnBrk="1" hangingPunct="1">
              <a:lnSpc>
                <a:spcPct val="80000"/>
              </a:lnSpc>
              <a:spcBef>
                <a:spcPts val="0"/>
              </a:spcBef>
              <a:spcAft>
                <a:spcPts val="0"/>
              </a:spcAft>
              <a:buNone/>
              <a:defRPr/>
            </a:pPr>
            <a:r>
              <a:rPr lang="en-US" sz="1600">
                <a:latin typeface="Times New Roman"/>
                <a:cs typeface="Times New Roman"/>
              </a:rPr>
              <a:t>To increase the number of MBEs and their gross revenues</a:t>
            </a:r>
          </a:p>
          <a:p>
            <a:pPr marL="0" indent="0" algn="ctr" eaLnBrk="1" hangingPunct="1">
              <a:lnSpc>
                <a:spcPct val="80000"/>
              </a:lnSpc>
              <a:spcBef>
                <a:spcPts val="0"/>
              </a:spcBef>
              <a:spcAft>
                <a:spcPts val="0"/>
              </a:spcAft>
              <a:buFont typeface="Utsaah" pitchFamily="34" charset="0"/>
              <a:buNone/>
              <a:defRPr/>
            </a:pPr>
            <a:endParaRPr lang="en-US" sz="1600" b="1" cap="small">
              <a:solidFill>
                <a:schemeClr val="accent1"/>
              </a:solidFill>
              <a:latin typeface="Verdana" pitchFamily="34" charset="0"/>
              <a:ea typeface="Verdana"/>
              <a:cs typeface="Verdana" pitchFamily="34" charset="0"/>
            </a:endParaRPr>
          </a:p>
          <a:p>
            <a:pPr marL="0" indent="0" algn="ctr" eaLnBrk="1" hangingPunct="1">
              <a:lnSpc>
                <a:spcPct val="80000"/>
              </a:lnSpc>
              <a:spcBef>
                <a:spcPts val="0"/>
              </a:spcBef>
              <a:spcAft>
                <a:spcPts val="0"/>
              </a:spcAft>
              <a:buFont typeface="Utsaah" pitchFamily="34" charset="0"/>
              <a:buNone/>
              <a:defRPr/>
            </a:pPr>
            <a:endParaRPr lang="en-US" sz="1600" b="1" cap="small">
              <a:solidFill>
                <a:schemeClr val="accent1"/>
              </a:solidFill>
              <a:latin typeface="Verdana" pitchFamily="34" charset="0"/>
              <a:ea typeface="Verdana"/>
              <a:cs typeface="Verdana" pitchFamily="34" charset="0"/>
            </a:endParaRPr>
          </a:p>
        </p:txBody>
      </p:sp>
      <p:sp>
        <p:nvSpPr>
          <p:cNvPr id="9" name="TextBox 8"/>
          <p:cNvSpPr txBox="1"/>
          <p:nvPr/>
        </p:nvSpPr>
        <p:spPr>
          <a:xfrm>
            <a:off x="665817" y="1712885"/>
            <a:ext cx="2405062" cy="1061829"/>
          </a:xfrm>
          <a:prstGeom prst="rect">
            <a:avLst/>
          </a:prstGeom>
          <a:noFill/>
        </p:spPr>
        <p:txBody>
          <a:bodyPr wrap="square" lIns="91440" tIns="45720" rIns="91440" bIns="4572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small" spc="0" normalizeH="0" baseline="0" noProof="0">
                <a:ln>
                  <a:noFill/>
                </a:ln>
                <a:solidFill>
                  <a:srgbClr val="4F81BD"/>
                </a:solidFill>
                <a:effectLst/>
                <a:uLnTx/>
                <a:uFillTx/>
                <a:latin typeface="Times New Roman"/>
                <a:ea typeface="Verdana"/>
                <a:cs typeface="Times New Roman"/>
              </a:rPr>
              <a:t>Vision</a:t>
            </a:r>
          </a:p>
          <a:p>
            <a:pPr marL="0" marR="0" lvl="0" indent="0" algn="ctr" defTabSz="457200" rtl="0" eaLnBrk="1" fontAlgn="auto" latinLnBrk="0" hangingPunct="1">
              <a:lnSpc>
                <a:spcPts val="1800"/>
              </a:lnSpc>
              <a:spcBef>
                <a:spcPts val="0"/>
              </a:spcBef>
              <a:spcAft>
                <a:spcPts val="0"/>
              </a:spcAft>
              <a:buClrTx/>
              <a:buSzTx/>
              <a:buFontTx/>
              <a:buNone/>
              <a:tabLst/>
              <a:defRPr/>
            </a:pPr>
            <a:r>
              <a:rPr kumimoji="0" lang="en-US" sz="1600" b="0" i="0" u="none" strike="noStrike" kern="1200" cap="none" spc="0" normalizeH="0" baseline="0" noProof="0">
                <a:ln>
                  <a:noFill/>
                </a:ln>
                <a:effectLst/>
                <a:uLnTx/>
                <a:uFillTx/>
                <a:latin typeface="Times New Roman"/>
                <a:ea typeface="Verdana"/>
                <a:cs typeface="Times New Roman"/>
              </a:rPr>
              <a:t>MBDA is the champion for minority business enterprises</a:t>
            </a:r>
            <a:endParaRPr lang="en-US" sz="1600" b="0" i="0" u="none" strike="noStrike" kern="1200" cap="none" spc="0" normalizeH="0" baseline="0" noProof="0">
              <a:ln>
                <a:noFill/>
              </a:ln>
              <a:effectLst/>
              <a:uLnTx/>
              <a:uFillTx/>
              <a:latin typeface="Times New Roman"/>
              <a:ea typeface="Verdana"/>
              <a:cs typeface="Times New Roman"/>
            </a:endParaRPr>
          </a:p>
        </p:txBody>
      </p:sp>
      <p:sp>
        <p:nvSpPr>
          <p:cNvPr id="16" name="TextBox 15"/>
          <p:cNvSpPr txBox="1"/>
          <p:nvPr/>
        </p:nvSpPr>
        <p:spPr>
          <a:xfrm>
            <a:off x="2285595" y="3145343"/>
            <a:ext cx="2405063" cy="1292662"/>
          </a:xfrm>
          <a:prstGeom prst="rect">
            <a:avLst/>
          </a:prstGeom>
          <a:noFill/>
        </p:spPr>
        <p:txBody>
          <a:bodyPr lIns="91440" tIns="45720" rIns="91440" bIns="4572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small" spc="0" normalizeH="0" baseline="0" noProof="0">
                <a:ln>
                  <a:noFill/>
                </a:ln>
                <a:solidFill>
                  <a:srgbClr val="4F81BD"/>
                </a:solidFill>
                <a:effectLst/>
                <a:uLnTx/>
                <a:uFillTx/>
                <a:latin typeface="Times New Roman"/>
                <a:ea typeface="Verdana"/>
                <a:cs typeface="Times New Roman"/>
              </a:rPr>
              <a:t>Mission</a:t>
            </a:r>
          </a:p>
          <a:p>
            <a:pPr algn="ctr">
              <a:lnSpc>
                <a:spcPts val="1800"/>
              </a:lnSpc>
              <a:defRPr/>
            </a:pPr>
            <a:r>
              <a:rPr kumimoji="0" lang="en-US" sz="1600" b="0" i="0" u="none" strike="noStrike" kern="1200" cap="none" spc="0" normalizeH="0" baseline="0" noProof="0">
                <a:ln>
                  <a:noFill/>
                </a:ln>
                <a:effectLst/>
                <a:uLnTx/>
                <a:uFillTx/>
                <a:latin typeface="Times New Roman"/>
                <a:ea typeface="Verdana"/>
                <a:cs typeface="Times New Roman"/>
              </a:rPr>
              <a:t>To promote the growth of 11 million minority</a:t>
            </a:r>
            <a:r>
              <a:rPr lang="en-US" sz="1600">
                <a:latin typeface="Times New Roman"/>
                <a:ea typeface="Verdana"/>
                <a:cs typeface="Times New Roman"/>
              </a:rPr>
              <a:t> </a:t>
            </a:r>
            <a:r>
              <a:rPr kumimoji="0" lang="en-US" sz="1600" b="0" i="0" u="none" strike="noStrike" kern="1200" cap="none" spc="0" normalizeH="0" baseline="0" noProof="0">
                <a:ln>
                  <a:noFill/>
                </a:ln>
                <a:effectLst/>
                <a:uLnTx/>
                <a:uFillTx/>
                <a:latin typeface="Times New Roman"/>
                <a:ea typeface="Verdana"/>
                <a:cs typeface="Times New Roman"/>
              </a:rPr>
              <a:t> business enterprises</a:t>
            </a:r>
            <a:endParaRPr lang="en-US" sz="1600" b="0" i="0" u="none" strike="noStrike" kern="1200" cap="none" spc="0" normalizeH="0" baseline="0" noProof="0">
              <a:ln>
                <a:noFill/>
              </a:ln>
              <a:effectLst/>
              <a:uLnTx/>
              <a:uFillTx/>
              <a:latin typeface="Times New Roman"/>
              <a:ea typeface="Verdana"/>
              <a:cs typeface="Times New Roman"/>
            </a:endParaRPr>
          </a:p>
        </p:txBody>
      </p:sp>
      <p:pic>
        <p:nvPicPr>
          <p:cNvPr id="14341" name="Picture 14" descr="doc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957" y="4779793"/>
            <a:ext cx="1671638" cy="161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picture containing toy&#10;&#10;Description automatically generated">
            <a:extLst>
              <a:ext uri="{FF2B5EF4-FFF2-40B4-BE49-F238E27FC236}">
                <a16:creationId xmlns:a16="http://schemas.microsoft.com/office/drawing/2014/main" id="{2522DB62-FDB4-4F53-8F44-1DCCEDAB0DB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3070879" y="1500133"/>
            <a:ext cx="1247775" cy="1576388"/>
          </a:xfrm>
          <a:prstGeom prst="rect">
            <a:avLst/>
          </a:prstGeom>
        </p:spPr>
      </p:pic>
      <p:pic>
        <p:nvPicPr>
          <p:cNvPr id="6" name="Picture 5" descr="Logo&#10;&#10;Description automatically generated">
            <a:extLst>
              <a:ext uri="{FF2B5EF4-FFF2-40B4-BE49-F238E27FC236}">
                <a16:creationId xmlns:a16="http://schemas.microsoft.com/office/drawing/2014/main" id="{826182D8-3084-4A06-B700-CEA5BAC93BC4}"/>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4363158" y="2808887"/>
            <a:ext cx="1714286" cy="1714286"/>
          </a:xfrm>
          <a:prstGeom prst="rect">
            <a:avLst/>
          </a:prstGeom>
        </p:spPr>
      </p:pic>
      <p:pic>
        <p:nvPicPr>
          <p:cNvPr id="11" name="Picture 10" descr="A green sign with white lettering&#10;&#10;Description automatically generated with low confidence">
            <a:extLst>
              <a:ext uri="{FF2B5EF4-FFF2-40B4-BE49-F238E27FC236}">
                <a16:creationId xmlns:a16="http://schemas.microsoft.com/office/drawing/2014/main" id="{69F6A4CB-401C-45A9-A493-BCC48360C6EA}"/>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6858405" y="5229164"/>
            <a:ext cx="1671638" cy="1114425"/>
          </a:xfrm>
          <a:prstGeom prst="rect">
            <a:avLst/>
          </a:prstGeom>
        </p:spPr>
      </p:pic>
    </p:spTree>
    <p:extLst>
      <p:ext uri="{BB962C8B-B14F-4D97-AF65-F5344CB8AC3E}">
        <p14:creationId xmlns:p14="http://schemas.microsoft.com/office/powerpoint/2010/main" val="320062431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F21D7B38-FF7E-49D7-B3FC-2BCA7FA0E0C4}"/>
              </a:ext>
            </a:extLst>
          </p:cNvPr>
          <p:cNvSpPr>
            <a:spLocks noGrp="1"/>
          </p:cNvSpPr>
          <p:nvPr>
            <p:ph type="title"/>
          </p:nvPr>
        </p:nvSpPr>
        <p:spPr>
          <a:xfrm>
            <a:off x="200834" y="1693889"/>
            <a:ext cx="2057400" cy="4287809"/>
          </a:xfrm>
        </p:spPr>
        <p:txBody>
          <a:bodyPr>
            <a:normAutofit/>
          </a:bodyPr>
          <a:lstStyle/>
          <a:p>
            <a:pPr algn="l"/>
            <a:r>
              <a:rPr lang="en-US" sz="2400" b="1">
                <a:solidFill>
                  <a:srgbClr val="FFFFFF"/>
                </a:solidFill>
                <a:latin typeface="Times New Roman"/>
                <a:cs typeface="Times New Roman"/>
              </a:rPr>
              <a:t>What is the purpose of the Business Center program and the performance goals and measures?</a:t>
            </a:r>
            <a:endParaRPr lang="en-US" sz="2400">
              <a:solidFill>
                <a:srgbClr val="FFFFFF"/>
              </a:solidFill>
              <a:latin typeface="Times New Roman"/>
              <a:cs typeface="Times New Roman"/>
            </a:endParaRPr>
          </a:p>
        </p:txBody>
      </p:sp>
      <p:grpSp>
        <p:nvGrpSpPr>
          <p:cNvPr id="14" name="Group 13">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8"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6"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7"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8"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9"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0"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3" name="Content Placeholder 2">
            <a:extLst>
              <a:ext uri="{FF2B5EF4-FFF2-40B4-BE49-F238E27FC236}">
                <a16:creationId xmlns:a16="http://schemas.microsoft.com/office/drawing/2014/main" id="{D2251156-43F0-4325-9032-DA7D445E37FF}"/>
              </a:ext>
            </a:extLst>
          </p:cNvPr>
          <p:cNvSpPr>
            <a:spLocks noGrp="1"/>
          </p:cNvSpPr>
          <p:nvPr>
            <p:ph idx="1"/>
          </p:nvPr>
        </p:nvSpPr>
        <p:spPr>
          <a:xfrm>
            <a:off x="3837829" y="685801"/>
            <a:ext cx="4789439" cy="5921151"/>
          </a:xfrm>
        </p:spPr>
        <p:txBody>
          <a:bodyPr>
            <a:normAutofit fontScale="77500" lnSpcReduction="20000"/>
          </a:bodyPr>
          <a:lstStyle/>
          <a:p>
            <a:pPr fontAlgn="base">
              <a:spcBef>
                <a:spcPts val="0"/>
              </a:spcBef>
              <a:spcAft>
                <a:spcPts val="0"/>
              </a:spcAft>
              <a:buFont typeface="Wingdings" panose="05000000000000000000" pitchFamily="2" charset="2"/>
              <a:buChar char="§"/>
            </a:pPr>
            <a:r>
              <a:rPr lang="en-US" sz="2100">
                <a:effectLst/>
                <a:latin typeface="Times New Roman" panose="02020603050405020304" pitchFamily="18" charset="0"/>
                <a:ea typeface="Calibri" panose="020F0502020204030204" pitchFamily="34" charset="0"/>
                <a:cs typeface="Arial" panose="020B0604020202020204" pitchFamily="34" charset="0"/>
              </a:rPr>
              <a:t>The Program supports a national network of Business Centers that provide high quality, technical assistance to MBEs across three priority categories:</a:t>
            </a:r>
          </a:p>
          <a:p>
            <a:pPr lvl="1" fontAlgn="base">
              <a:spcBef>
                <a:spcPts val="0"/>
              </a:spcBef>
              <a:spcAft>
                <a:spcPts val="0"/>
              </a:spcAft>
            </a:pPr>
            <a:r>
              <a:rPr lang="en-US" sz="1900" b="1">
                <a:effectLst/>
                <a:latin typeface="Times New Roman" panose="02020603050405020304" pitchFamily="18" charset="0"/>
                <a:ea typeface="Calibri" panose="020F0502020204030204" pitchFamily="34" charset="0"/>
                <a:cs typeface="Arial" panose="020B0604020202020204" pitchFamily="34" charset="0"/>
              </a:rPr>
              <a:t>Business Development</a:t>
            </a:r>
            <a:endParaRPr lang="en-US" sz="1400" b="1">
              <a:effectLst/>
              <a:latin typeface="Times New Roman" panose="02020603050405020304" pitchFamily="18" charset="0"/>
              <a:ea typeface="Calibri" panose="020F0502020204030204" pitchFamily="34" charset="0"/>
              <a:cs typeface="Arial" panose="020B0604020202020204" pitchFamily="34" charset="0"/>
            </a:endParaRPr>
          </a:p>
          <a:p>
            <a:pPr lvl="2" fontAlgn="base">
              <a:spcBef>
                <a:spcPts val="0"/>
              </a:spcBef>
              <a:spcAft>
                <a:spcPts val="0"/>
              </a:spcAft>
              <a:buFont typeface="Courier New" panose="02070309020205020404" pitchFamily="49" charset="0"/>
              <a:buChar char="o"/>
            </a:pPr>
            <a:r>
              <a:rPr lang="en-US" sz="1300">
                <a:latin typeface="Times New Roman" panose="02020603050405020304" pitchFamily="18" charset="0"/>
                <a:ea typeface="Calibri" panose="020F0502020204030204" pitchFamily="34" charset="0"/>
                <a:cs typeface="Arial" panose="020B0604020202020204" pitchFamily="34" charset="0"/>
              </a:rPr>
              <a:t>Contracting Assistance</a:t>
            </a:r>
          </a:p>
          <a:p>
            <a:pPr lvl="2" fontAlgn="base">
              <a:spcBef>
                <a:spcPts val="0"/>
              </a:spcBef>
              <a:spcAft>
                <a:spcPts val="0"/>
              </a:spcAft>
              <a:buFont typeface="Courier New" panose="02070309020205020404" pitchFamily="49" charset="0"/>
              <a:buChar char="o"/>
            </a:pPr>
            <a:r>
              <a:rPr lang="en-US" sz="1300">
                <a:effectLst/>
                <a:latin typeface="Times New Roman" panose="02020603050405020304" pitchFamily="18" charset="0"/>
                <a:ea typeface="Calibri" panose="020F0502020204030204" pitchFamily="34" charset="0"/>
                <a:cs typeface="Arial" panose="020B0604020202020204" pitchFamily="34" charset="0"/>
              </a:rPr>
              <a:t>Infrastructure Investment and Jobs Act Procurement</a:t>
            </a:r>
          </a:p>
          <a:p>
            <a:pPr lvl="2" fontAlgn="base">
              <a:spcBef>
                <a:spcPts val="0"/>
              </a:spcBef>
              <a:spcAft>
                <a:spcPts val="0"/>
              </a:spcAft>
              <a:buFont typeface="Courier New" panose="02070309020205020404" pitchFamily="49" charset="0"/>
              <a:buChar char="o"/>
            </a:pPr>
            <a:r>
              <a:rPr lang="en-US" sz="1300">
                <a:latin typeface="Times New Roman" panose="02020603050405020304" pitchFamily="18" charset="0"/>
                <a:ea typeface="Calibri" panose="020F0502020204030204" pitchFamily="34" charset="0"/>
                <a:cs typeface="Arial" panose="020B0604020202020204" pitchFamily="34" charset="0"/>
              </a:rPr>
              <a:t>Accessing supply chains</a:t>
            </a:r>
          </a:p>
          <a:p>
            <a:pPr lvl="2" fontAlgn="base">
              <a:spcBef>
                <a:spcPts val="0"/>
              </a:spcBef>
              <a:spcAft>
                <a:spcPts val="0"/>
              </a:spcAft>
              <a:buFont typeface="Courier New" panose="02070309020205020404" pitchFamily="49" charset="0"/>
              <a:buChar char="o"/>
            </a:pPr>
            <a:r>
              <a:rPr lang="en-US" sz="1300">
                <a:effectLst/>
                <a:latin typeface="Times New Roman" panose="02020603050405020304" pitchFamily="18" charset="0"/>
                <a:ea typeface="Calibri" panose="020F0502020204030204" pitchFamily="34" charset="0"/>
                <a:cs typeface="Arial" panose="020B0604020202020204" pitchFamily="34" charset="0"/>
              </a:rPr>
              <a:t>Export promotion</a:t>
            </a:r>
          </a:p>
          <a:p>
            <a:pPr lvl="1" fontAlgn="base">
              <a:spcBef>
                <a:spcPts val="0"/>
              </a:spcBef>
              <a:spcAft>
                <a:spcPts val="0"/>
              </a:spcAft>
            </a:pPr>
            <a:r>
              <a:rPr lang="en-US" sz="1900" b="1">
                <a:effectLst/>
                <a:latin typeface="Times New Roman" panose="02020603050405020304" pitchFamily="18" charset="0"/>
                <a:ea typeface="Calibri" panose="020F0502020204030204" pitchFamily="34" charset="0"/>
                <a:cs typeface="Arial" panose="020B0604020202020204" pitchFamily="34" charset="0"/>
              </a:rPr>
              <a:t>Capacity Building</a:t>
            </a:r>
            <a:endParaRPr lang="en-US" sz="1400" b="1">
              <a:effectLst/>
              <a:latin typeface="Times New Roman" panose="02020603050405020304" pitchFamily="18" charset="0"/>
              <a:ea typeface="Calibri" panose="020F0502020204030204" pitchFamily="34" charset="0"/>
              <a:cs typeface="Arial" panose="020B0604020202020204" pitchFamily="34" charset="0"/>
            </a:endParaRPr>
          </a:p>
          <a:p>
            <a:pPr lvl="2" fontAlgn="base">
              <a:spcBef>
                <a:spcPts val="0"/>
              </a:spcBef>
              <a:spcAft>
                <a:spcPts val="0"/>
              </a:spcAft>
              <a:buFont typeface="Courier New" panose="02070309020205020404" pitchFamily="49" charset="0"/>
              <a:buChar char="o"/>
            </a:pPr>
            <a:r>
              <a:rPr lang="en-US" sz="1300">
                <a:latin typeface="Times New Roman" panose="02020603050405020304" pitchFamily="18" charset="0"/>
                <a:ea typeface="Calibri" panose="020F0502020204030204" pitchFamily="34" charset="0"/>
                <a:cs typeface="Arial" panose="020B0604020202020204" pitchFamily="34" charset="0"/>
              </a:rPr>
              <a:t>Access to capital</a:t>
            </a:r>
          </a:p>
          <a:p>
            <a:pPr lvl="2" fontAlgn="base">
              <a:spcBef>
                <a:spcPts val="0"/>
              </a:spcBef>
              <a:spcAft>
                <a:spcPts val="0"/>
              </a:spcAft>
              <a:buFont typeface="Courier New" panose="02070309020205020404" pitchFamily="49" charset="0"/>
              <a:buChar char="o"/>
            </a:pPr>
            <a:r>
              <a:rPr lang="en-US" sz="1300">
                <a:effectLst/>
                <a:latin typeface="Times New Roman" panose="02020603050405020304" pitchFamily="18" charset="0"/>
                <a:ea typeface="Calibri" panose="020F0502020204030204" pitchFamily="34" charset="0"/>
                <a:cs typeface="Arial" panose="020B0604020202020204" pitchFamily="34" charset="0"/>
              </a:rPr>
              <a:t>Management counseling</a:t>
            </a:r>
          </a:p>
          <a:p>
            <a:pPr lvl="1" fontAlgn="base">
              <a:spcBef>
                <a:spcPts val="0"/>
              </a:spcBef>
              <a:spcAft>
                <a:spcPts val="0"/>
              </a:spcAft>
            </a:pPr>
            <a:r>
              <a:rPr lang="en-US" sz="1900" b="1">
                <a:latin typeface="Times New Roman" panose="02020603050405020304" pitchFamily="18" charset="0"/>
                <a:ea typeface="Calibri" panose="020F0502020204030204" pitchFamily="34" charset="0"/>
                <a:cs typeface="Arial" panose="020B0604020202020204" pitchFamily="34" charset="0"/>
              </a:rPr>
              <a:t>Navigation</a:t>
            </a:r>
            <a:r>
              <a:rPr lang="en-US" sz="1900">
                <a:effectLst/>
                <a:latin typeface="Times New Roman" panose="02020603050405020304" pitchFamily="18" charset="0"/>
                <a:ea typeface="Calibri" panose="020F0502020204030204" pitchFamily="34" charset="0"/>
                <a:cs typeface="Arial" panose="020B0604020202020204" pitchFamily="34" charset="0"/>
              </a:rPr>
              <a:t> </a:t>
            </a:r>
            <a:endParaRPr lang="en-US" sz="1900">
              <a:latin typeface="Times New Roman"/>
              <a:cs typeface="Times New Roman"/>
            </a:endParaRPr>
          </a:p>
          <a:p>
            <a:pPr>
              <a:buClr>
                <a:srgbClr val="1287C3"/>
              </a:buClr>
              <a:buFont typeface="Wingdings" panose="05000000000000000000" pitchFamily="2" charset="2"/>
              <a:buChar char="§"/>
            </a:pPr>
            <a:r>
              <a:rPr lang="en-US" sz="2100">
                <a:latin typeface="Times New Roman"/>
                <a:cs typeface="Times New Roman"/>
              </a:rPr>
              <a:t>MBDA defined performance measures and minimum numerical goals in the NOFO that it expects each Business Center to meet. The measures and goals </a:t>
            </a:r>
            <a:r>
              <a:rPr lang="en-US" sz="2100">
                <a:solidFill>
                  <a:srgbClr val="000000"/>
                </a:solidFill>
                <a:effectLst/>
                <a:latin typeface="Times New Roman" panose="02020603050405020304" pitchFamily="18" charset="0"/>
                <a:ea typeface="Calibri" panose="020F0502020204030204" pitchFamily="34" charset="0"/>
              </a:rPr>
              <a:t>are aligned to the program priorities and identify the</a:t>
            </a:r>
            <a:r>
              <a:rPr lang="en-US" sz="2100">
                <a:latin typeface="Times New Roman"/>
                <a:cs typeface="Times New Roman"/>
              </a:rPr>
              <a:t> </a:t>
            </a:r>
            <a:r>
              <a:rPr lang="en-US" sz="2100">
                <a:solidFill>
                  <a:srgbClr val="000000"/>
                </a:solidFill>
                <a:effectLst/>
                <a:latin typeface="Times New Roman" panose="02020603050405020304" pitchFamily="18" charset="0"/>
                <a:ea typeface="Calibri" panose="020F0502020204030204" pitchFamily="34" charset="0"/>
              </a:rPr>
              <a:t>performance achievements and outcomes we expect of Business Centers, and </a:t>
            </a:r>
            <a:r>
              <a:rPr lang="en-US" sz="2100">
                <a:solidFill>
                  <a:srgbClr val="000000"/>
                </a:solidFill>
                <a:latin typeface="Times New Roman" panose="02020603050405020304" pitchFamily="18" charset="0"/>
                <a:ea typeface="Calibri" panose="020F0502020204030204" pitchFamily="34" charset="0"/>
              </a:rPr>
              <a:t>that will ultimately </a:t>
            </a:r>
            <a:r>
              <a:rPr lang="en-US" sz="2100">
                <a:solidFill>
                  <a:srgbClr val="000000"/>
                </a:solidFill>
                <a:effectLst/>
                <a:latin typeface="Times New Roman" panose="02020603050405020304" pitchFamily="18" charset="0"/>
                <a:ea typeface="Calibri" panose="020F0502020204030204" pitchFamily="34" charset="0"/>
              </a:rPr>
              <a:t>directly benefit</a:t>
            </a:r>
            <a:r>
              <a:rPr lang="en-US" sz="2100">
                <a:solidFill>
                  <a:srgbClr val="000000"/>
                </a:solidFill>
                <a:latin typeface="Times New Roman" panose="02020603050405020304" pitchFamily="18" charset="0"/>
                <a:ea typeface="Calibri" panose="020F0502020204030204" pitchFamily="34" charset="0"/>
              </a:rPr>
              <a:t> </a:t>
            </a:r>
            <a:r>
              <a:rPr lang="en-US" sz="2100">
                <a:solidFill>
                  <a:srgbClr val="000000"/>
                </a:solidFill>
                <a:effectLst/>
                <a:latin typeface="Times New Roman" panose="02020603050405020304" pitchFamily="18" charset="0"/>
                <a:ea typeface="Calibri" panose="020F0502020204030204" pitchFamily="34" charset="0"/>
              </a:rPr>
              <a:t>the clients served </a:t>
            </a:r>
          </a:p>
          <a:p>
            <a:pPr>
              <a:buClr>
                <a:srgbClr val="1287C3"/>
              </a:buClr>
              <a:buFont typeface="Wingdings" panose="05000000000000000000" pitchFamily="2" charset="2"/>
              <a:buChar char="§"/>
            </a:pPr>
            <a:r>
              <a:rPr lang="en-US" sz="2100">
                <a:effectLst/>
                <a:latin typeface="Times New Roman" panose="02020603050405020304" pitchFamily="18" charset="0"/>
                <a:ea typeface="Calibri" panose="020F0502020204030204" pitchFamily="34" charset="0"/>
                <a:cs typeface="Arial" panose="020B0604020202020204" pitchFamily="34" charset="0"/>
              </a:rPr>
              <a:t>Applicants should plan projects that allow them to achieve and report the goals articulated in their applications</a:t>
            </a:r>
          </a:p>
          <a:p>
            <a:pPr fontAlgn="base">
              <a:spcBef>
                <a:spcPts val="0"/>
              </a:spcBef>
              <a:spcAft>
                <a:spcPts val="0"/>
              </a:spcAft>
            </a:pPr>
            <a:endParaRPr lang="en-US" sz="2100">
              <a:effectLst/>
              <a:latin typeface="Times New Roman" panose="02020603050405020304" pitchFamily="18" charset="0"/>
              <a:ea typeface="Calibri" panose="020F0502020204030204" pitchFamily="34" charset="0"/>
              <a:cs typeface="Arial" panose="020B0604020202020204" pitchFamily="34" charset="0"/>
            </a:endParaRPr>
          </a:p>
          <a:p>
            <a:pPr fontAlgn="base">
              <a:spcBef>
                <a:spcPts val="0"/>
              </a:spcBef>
              <a:spcAft>
                <a:spcPts val="0"/>
              </a:spcAft>
              <a:buFont typeface="Wingdings" panose="05000000000000000000" pitchFamily="2" charset="2"/>
              <a:buChar char="§"/>
            </a:pPr>
            <a:r>
              <a:rPr lang="en-US" sz="2100">
                <a:effectLst/>
                <a:latin typeface="Times New Roman" panose="02020603050405020304" pitchFamily="18" charset="0"/>
                <a:ea typeface="Calibri" panose="020F0502020204030204" pitchFamily="34" charset="0"/>
                <a:cs typeface="Arial" panose="020B0604020202020204" pitchFamily="34" charset="0"/>
              </a:rPr>
              <a:t>Performance ratings will be assigned by MBDA in proportion to the Center operator’s satisfaction of the performance goals set forth in the application and incorporated into the terms and conditions of the award</a:t>
            </a:r>
          </a:p>
        </p:txBody>
      </p:sp>
      <p:pic>
        <p:nvPicPr>
          <p:cNvPr id="24" name="Picture 24">
            <a:extLst>
              <a:ext uri="{FF2B5EF4-FFF2-40B4-BE49-F238E27FC236}">
                <a16:creationId xmlns:a16="http://schemas.microsoft.com/office/drawing/2014/main" id="{A741238B-2A8B-8BA0-B5A8-D200A74E1B92}"/>
              </a:ext>
            </a:extLst>
          </p:cNvPr>
          <p:cNvPicPr>
            <a:picLocks noChangeAspect="1"/>
          </p:cNvPicPr>
          <p:nvPr/>
        </p:nvPicPr>
        <p:blipFill>
          <a:blip r:embed="rId3"/>
          <a:stretch>
            <a:fillRect/>
          </a:stretch>
        </p:blipFill>
        <p:spPr>
          <a:xfrm>
            <a:off x="66537" y="67031"/>
            <a:ext cx="1583799" cy="1421557"/>
          </a:xfrm>
          <a:prstGeom prst="rect">
            <a:avLst/>
          </a:prstGeom>
        </p:spPr>
      </p:pic>
    </p:spTree>
    <p:extLst>
      <p:ext uri="{BB962C8B-B14F-4D97-AF65-F5344CB8AC3E}">
        <p14:creationId xmlns:p14="http://schemas.microsoft.com/office/powerpoint/2010/main" val="3871438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6AD30037-67ED-4367-9BE0-45787510B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020FD226-39A5-E677-0270-A330D831FC38}"/>
              </a:ext>
            </a:extLst>
          </p:cNvPr>
          <p:cNvPicPr>
            <a:picLocks noChangeAspect="1"/>
          </p:cNvPicPr>
          <p:nvPr/>
        </p:nvPicPr>
        <p:blipFill rotWithShape="1">
          <a:blip r:embed="rId3"/>
          <a:srcRect l="17146" r="25917" b="-1"/>
          <a:stretch/>
        </p:blipFill>
        <p:spPr>
          <a:xfrm>
            <a:off x="5169693" y="10"/>
            <a:ext cx="3974307" cy="6857990"/>
          </a:xfrm>
          <a:custGeom>
            <a:avLst/>
            <a:gdLst/>
            <a:ahLst/>
            <a:cxnLst/>
            <a:rect l="l" t="t" r="r" b="b"/>
            <a:pathLst>
              <a:path w="5299077" h="6858000">
                <a:moveTo>
                  <a:pt x="836871" y="0"/>
                </a:moveTo>
                <a:lnTo>
                  <a:pt x="5299077" y="0"/>
                </a:lnTo>
                <a:lnTo>
                  <a:pt x="5299077" y="6858000"/>
                </a:lnTo>
                <a:lnTo>
                  <a:pt x="1911312" y="6858000"/>
                </a:lnTo>
                <a:lnTo>
                  <a:pt x="0" y="5333999"/>
                </a:lnTo>
                <a:close/>
              </a:path>
            </a:pathLst>
          </a:custGeom>
        </p:spPr>
      </p:pic>
      <p:grpSp>
        <p:nvGrpSpPr>
          <p:cNvPr id="7" name="Group 10">
            <a:extLst>
              <a:ext uri="{FF2B5EF4-FFF2-40B4-BE49-F238E27FC236}">
                <a16:creationId xmlns:a16="http://schemas.microsoft.com/office/drawing/2014/main" id="{50841A4E-5BC1-44B4-83CF-D524E8AEAD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4570" y="0"/>
            <a:ext cx="1827609" cy="6858001"/>
            <a:chOff x="1320800" y="0"/>
            <a:chExt cx="2436813" cy="6858001"/>
          </a:xfrm>
        </p:grpSpPr>
        <p:sp>
          <p:nvSpPr>
            <p:cNvPr id="12" name="Freeform 6">
              <a:extLst>
                <a:ext uri="{FF2B5EF4-FFF2-40B4-BE49-F238E27FC236}">
                  <a16:creationId xmlns:a16="http://schemas.microsoft.com/office/drawing/2014/main" id="{BF371BCC-8954-44E2-8C4F-29DC188727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CD3505BE-B420-41C5-BE34-3E7652D37A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4" name="Freeform 8">
              <a:extLst>
                <a:ext uri="{FF2B5EF4-FFF2-40B4-BE49-F238E27FC236}">
                  <a16:creationId xmlns:a16="http://schemas.microsoft.com/office/drawing/2014/main" id="{4B68A05B-A78B-4D59-8CF9-1900731A2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5" name="Freeform 9">
              <a:extLst>
                <a:ext uri="{FF2B5EF4-FFF2-40B4-BE49-F238E27FC236}">
                  <a16:creationId xmlns:a16="http://schemas.microsoft.com/office/drawing/2014/main" id="{84D57A01-C112-4FF2-B5ED-0B762AAD9C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6CCCCDF1-5D4F-4CA1-8400-DFBB96BB0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20A090B2-5344-43CD-BC70-A6D44F15E8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3" name="Title 2"/>
          <p:cNvSpPr>
            <a:spLocks noGrp="1"/>
          </p:cNvSpPr>
          <p:nvPr>
            <p:ph type="title"/>
          </p:nvPr>
        </p:nvSpPr>
        <p:spPr>
          <a:xfrm>
            <a:off x="729060" y="685800"/>
            <a:ext cx="3945510" cy="1752599"/>
          </a:xfrm>
        </p:spPr>
        <p:txBody>
          <a:bodyPr>
            <a:normAutofit/>
          </a:bodyPr>
          <a:lstStyle/>
          <a:p>
            <a:pPr algn="l">
              <a:lnSpc>
                <a:spcPct val="90000"/>
              </a:lnSpc>
            </a:pPr>
            <a:r>
              <a:rPr lang="en-US" sz="2800" b="1">
                <a:latin typeface="Times New Roman"/>
                <a:cs typeface="Times New Roman"/>
              </a:rPr>
              <a:t>Where can I find the performance measures and goals?  </a:t>
            </a:r>
            <a:endParaRPr lang="en-US" sz="2800" b="1">
              <a:latin typeface="Times New Roman" panose="02020603050405020304" pitchFamily="18" charset="0"/>
              <a:cs typeface="Times New Roman" panose="02020603050405020304" pitchFamily="18" charset="0"/>
            </a:endParaRPr>
          </a:p>
        </p:txBody>
      </p:sp>
      <p:pic>
        <p:nvPicPr>
          <p:cNvPr id="5" name="Picture 7">
            <a:extLst>
              <a:ext uri="{FF2B5EF4-FFF2-40B4-BE49-F238E27FC236}">
                <a16:creationId xmlns:a16="http://schemas.microsoft.com/office/drawing/2014/main" id="{3E37C63F-0EE4-D107-2126-AA023FB81D94}"/>
              </a:ext>
            </a:extLst>
          </p:cNvPr>
          <p:cNvPicPr>
            <a:picLocks noChangeAspect="1"/>
          </p:cNvPicPr>
          <p:nvPr/>
        </p:nvPicPr>
        <p:blipFill>
          <a:blip r:embed="rId4"/>
          <a:stretch>
            <a:fillRect/>
          </a:stretch>
        </p:blipFill>
        <p:spPr>
          <a:xfrm>
            <a:off x="5871649" y="123944"/>
            <a:ext cx="1498429" cy="1336187"/>
          </a:xfrm>
          <a:prstGeom prst="rect">
            <a:avLst/>
          </a:prstGeom>
        </p:spPr>
      </p:pic>
      <p:sp>
        <p:nvSpPr>
          <p:cNvPr id="18" name="Content Placeholder 1">
            <a:extLst>
              <a:ext uri="{FF2B5EF4-FFF2-40B4-BE49-F238E27FC236}">
                <a16:creationId xmlns:a16="http://schemas.microsoft.com/office/drawing/2014/main" id="{A3BB3190-CEA7-29AE-0D40-1F471F1D38DC}"/>
              </a:ext>
            </a:extLst>
          </p:cNvPr>
          <p:cNvSpPr>
            <a:spLocks noGrp="1"/>
          </p:cNvSpPr>
          <p:nvPr>
            <p:ph idx="1"/>
          </p:nvPr>
        </p:nvSpPr>
        <p:spPr>
          <a:xfrm>
            <a:off x="324465" y="2011680"/>
            <a:ext cx="3945510" cy="4846320"/>
          </a:xfrm>
        </p:spPr>
        <p:txBody>
          <a:bodyPr>
            <a:normAutofit/>
          </a:bodyPr>
          <a:lstStyle/>
          <a:p>
            <a:pPr marL="0" indent="0">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The performance measures and goals can be found on pages 5-7 in the printed Notice of Funding Opportunity Announcement.  MBDA has also provided definitions for your reference in Appendix A. </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Arial" panose="020B0604020202020204" pitchFamily="34" charset="0"/>
            </a:endParaRPr>
          </a:p>
          <a:p>
            <a:pPr marL="0" indent="0">
              <a:buNone/>
            </a:pPr>
            <a:endParaRPr lang="en-US" sz="2000">
              <a:latin typeface="Times New Roman" panose="02020603050405020304" pitchFamily="18" charset="0"/>
              <a:cs typeface="Times New Roman" panose="02020603050405020304" pitchFamily="18" charset="0"/>
            </a:endParaRPr>
          </a:p>
          <a:p>
            <a:pPr marL="0" indent="0">
              <a:buNone/>
            </a:pPr>
            <a:endParaRPr lang="en-US" sz="2000">
              <a:latin typeface="Times New Roman"/>
              <a:cs typeface="Times New Roman"/>
            </a:endParaRPr>
          </a:p>
        </p:txBody>
      </p:sp>
    </p:spTree>
    <p:extLst>
      <p:ext uri="{BB962C8B-B14F-4D97-AF65-F5344CB8AC3E}">
        <p14:creationId xmlns:p14="http://schemas.microsoft.com/office/powerpoint/2010/main" val="3992490207"/>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F21D7B38-FF7E-49D7-B3FC-2BCA7FA0E0C4}"/>
              </a:ext>
            </a:extLst>
          </p:cNvPr>
          <p:cNvSpPr>
            <a:spLocks noGrp="1"/>
          </p:cNvSpPr>
          <p:nvPr>
            <p:ph type="title"/>
          </p:nvPr>
        </p:nvSpPr>
        <p:spPr>
          <a:xfrm>
            <a:off x="200834" y="1693889"/>
            <a:ext cx="2202292" cy="4287809"/>
          </a:xfrm>
        </p:spPr>
        <p:txBody>
          <a:bodyPr>
            <a:normAutofit/>
          </a:bodyPr>
          <a:lstStyle/>
          <a:p>
            <a:pPr algn="l"/>
            <a:r>
              <a:rPr lang="en-US" sz="2800" b="1">
                <a:solidFill>
                  <a:srgbClr val="FFFFFF"/>
                </a:solidFill>
                <a:latin typeface="Times New Roman"/>
                <a:cs typeface="Times New Roman"/>
              </a:rPr>
              <a:t>What are the performance measures? </a:t>
            </a:r>
            <a:br>
              <a:rPr lang="en-US" sz="2800" b="1">
                <a:solidFill>
                  <a:srgbClr val="FFFFFF"/>
                </a:solidFill>
                <a:latin typeface="Times New Roman"/>
                <a:cs typeface="Times New Roman"/>
              </a:rPr>
            </a:br>
            <a:r>
              <a:rPr lang="en-US" sz="2800" b="1">
                <a:solidFill>
                  <a:srgbClr val="FFFFFF"/>
                </a:solidFill>
                <a:latin typeface="Times New Roman"/>
                <a:cs typeface="Times New Roman"/>
              </a:rPr>
              <a:t>(1 of 4)</a:t>
            </a:r>
            <a:endParaRPr lang="en-US" sz="2800">
              <a:solidFill>
                <a:srgbClr val="FFFFFF"/>
              </a:solidFill>
              <a:latin typeface="Times New Roman"/>
              <a:cs typeface="Times New Roman"/>
            </a:endParaRPr>
          </a:p>
        </p:txBody>
      </p:sp>
      <p:grpSp>
        <p:nvGrpSpPr>
          <p:cNvPr id="14" name="Group 13">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8"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6"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7"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8"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9"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0"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3" name="Content Placeholder 2">
            <a:extLst>
              <a:ext uri="{FF2B5EF4-FFF2-40B4-BE49-F238E27FC236}">
                <a16:creationId xmlns:a16="http://schemas.microsoft.com/office/drawing/2014/main" id="{D2251156-43F0-4325-9032-DA7D445E37FF}"/>
              </a:ext>
            </a:extLst>
          </p:cNvPr>
          <p:cNvSpPr>
            <a:spLocks noGrp="1"/>
          </p:cNvSpPr>
          <p:nvPr>
            <p:ph idx="1"/>
          </p:nvPr>
        </p:nvSpPr>
        <p:spPr>
          <a:xfrm>
            <a:off x="3837829" y="685801"/>
            <a:ext cx="4789439" cy="5921151"/>
          </a:xfrm>
        </p:spPr>
        <p:txBody>
          <a:bodyPr>
            <a:noAutofit/>
          </a:bodyPr>
          <a:lstStyle/>
          <a:p>
            <a:pPr fontAlgn="base">
              <a:spcBef>
                <a:spcPts val="0"/>
              </a:spcBef>
              <a:spcAft>
                <a:spcPts val="0"/>
              </a:spcAft>
            </a:pPr>
            <a:r>
              <a:rPr lang="en-US" sz="1800" b="1">
                <a:effectLst/>
                <a:latin typeface="Times New Roman" panose="02020603050405020304" pitchFamily="18" charset="0"/>
                <a:ea typeface="Calibri" panose="020F0502020204030204" pitchFamily="34" charset="0"/>
                <a:cs typeface="Arial" panose="020B0604020202020204" pitchFamily="34" charset="0"/>
              </a:rPr>
              <a:t>Customers Reached</a:t>
            </a:r>
            <a:r>
              <a:rPr lang="en-US" sz="1800">
                <a:effectLst/>
                <a:latin typeface="Times New Roman" panose="02020603050405020304" pitchFamily="18" charset="0"/>
                <a:ea typeface="Calibri" panose="020F0502020204030204" pitchFamily="34" charset="0"/>
                <a:cs typeface="Arial" panose="020B0604020202020204" pitchFamily="34" charset="0"/>
              </a:rPr>
              <a:t>: the number of customers reached through marketing and outreaching including (but not limited to) social media, email campaigns, website visitors, phone campaigns, and other promotional campaigns that build awareness of the Center and its services. Customers are broadly defined and can be persons, business entities and other organizational entities. </a:t>
            </a:r>
            <a:r>
              <a:rPr lang="en-US" sz="1800">
                <a:latin typeface="Times New Roman" panose="02020603050405020304" pitchFamily="18" charset="0"/>
                <a:ea typeface="Calibri" panose="020F0502020204030204" pitchFamily="34" charset="0"/>
                <a:cs typeface="Arial" panose="020B0604020202020204" pitchFamily="34" charset="0"/>
              </a:rPr>
              <a:t>Following the initial ten-month performance period, annual performance goals for Customers Reached shall increase 20% each year. </a:t>
            </a:r>
            <a:endParaRPr lang="en-US" sz="1800">
              <a:effectLst/>
              <a:latin typeface="Times New Roman" panose="02020603050405020304" pitchFamily="18" charset="0"/>
              <a:ea typeface="Calibri" panose="020F0502020204030204" pitchFamily="34" charset="0"/>
              <a:cs typeface="Arial" panose="020B0604020202020204" pitchFamily="34" charset="0"/>
            </a:endParaRPr>
          </a:p>
          <a:p>
            <a:pPr fontAlgn="base">
              <a:spcBef>
                <a:spcPts val="0"/>
              </a:spcBef>
              <a:spcAft>
                <a:spcPts val="0"/>
              </a:spcAft>
            </a:pPr>
            <a:endParaRPr lang="en-US" sz="1800">
              <a:effectLst/>
              <a:latin typeface="Times New Roman" panose="02020603050405020304" pitchFamily="18" charset="0"/>
              <a:ea typeface="Calibri" panose="020F0502020204030204" pitchFamily="34" charset="0"/>
              <a:cs typeface="Arial" panose="020B0604020202020204" pitchFamily="34" charset="0"/>
            </a:endParaRPr>
          </a:p>
          <a:p>
            <a:pPr fontAlgn="base">
              <a:spcBef>
                <a:spcPts val="0"/>
              </a:spcBef>
              <a:spcAft>
                <a:spcPts val="0"/>
              </a:spcAft>
            </a:pPr>
            <a:r>
              <a:rPr lang="en-US" sz="1800" b="1">
                <a:effectLst/>
                <a:latin typeface="Times New Roman" panose="02020603050405020304" pitchFamily="18" charset="0"/>
                <a:ea typeface="Calibri" panose="020F0502020204030204" pitchFamily="34" charset="0"/>
                <a:cs typeface="Arial" panose="020B0604020202020204" pitchFamily="34" charset="0"/>
              </a:rPr>
              <a:t>Number of MBEs Served</a:t>
            </a:r>
            <a:r>
              <a:rPr lang="en-US" sz="1800">
                <a:effectLst/>
                <a:latin typeface="Times New Roman" panose="02020603050405020304" pitchFamily="18" charset="0"/>
                <a:ea typeface="Calibri" panose="020F0502020204030204" pitchFamily="34" charset="0"/>
                <a:cs typeface="Arial" panose="020B0604020202020204" pitchFamily="34" charset="0"/>
              </a:rPr>
              <a:t>: the actual number of MBEs served during a funding period.  This measure shall include MBEs that are served with and without a client engagement (as documented via an MBDA-provided client engagement form or a minimum intake package) After the first ten-month period, 50% of clients each year must be new to the Center. </a:t>
            </a:r>
          </a:p>
        </p:txBody>
      </p:sp>
      <p:pic>
        <p:nvPicPr>
          <p:cNvPr id="24" name="Picture 24">
            <a:extLst>
              <a:ext uri="{FF2B5EF4-FFF2-40B4-BE49-F238E27FC236}">
                <a16:creationId xmlns:a16="http://schemas.microsoft.com/office/drawing/2014/main" id="{A741238B-2A8B-8BA0-B5A8-D200A74E1B92}"/>
              </a:ext>
            </a:extLst>
          </p:cNvPr>
          <p:cNvPicPr>
            <a:picLocks noChangeAspect="1"/>
          </p:cNvPicPr>
          <p:nvPr/>
        </p:nvPicPr>
        <p:blipFill>
          <a:blip r:embed="rId3"/>
          <a:stretch>
            <a:fillRect/>
          </a:stretch>
        </p:blipFill>
        <p:spPr>
          <a:xfrm>
            <a:off x="66537" y="67031"/>
            <a:ext cx="1583799" cy="1421557"/>
          </a:xfrm>
          <a:prstGeom prst="rect">
            <a:avLst/>
          </a:prstGeom>
        </p:spPr>
      </p:pic>
    </p:spTree>
    <p:extLst>
      <p:ext uri="{BB962C8B-B14F-4D97-AF65-F5344CB8AC3E}">
        <p14:creationId xmlns:p14="http://schemas.microsoft.com/office/powerpoint/2010/main" val="15511537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TM03457496[[fn=Parallax]]</Template>
  <Application>Microsoft Office PowerPoint</Application>
  <PresentationFormat>On-screen Show (4:3)</PresentationFormat>
  <Slides>20</Slides>
  <Notes>1</Notes>
  <HiddenSlides>0</HiddenSlide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Parallax</vt:lpstr>
      <vt:lpstr>Business Center  Pre-application Conference</vt:lpstr>
      <vt:lpstr>Teleconference Protocol </vt:lpstr>
      <vt:lpstr> PRE-APPLICATION CONFERENCE: Part 4 of 4 topic: measuring success business center   Notice of  funding opportunity announcement  MBDA-OBD-2022-2006809 May 17, 2022 2:00 – 3:00pm EsT  </vt:lpstr>
      <vt:lpstr>Overview</vt:lpstr>
      <vt:lpstr>   Important Dates &amp; Reminders  </vt:lpstr>
      <vt:lpstr>PowerPoint Presentation</vt:lpstr>
      <vt:lpstr>What is the purpose of the Business Center program and the performance goals and measures?</vt:lpstr>
      <vt:lpstr>Where can I find the performance measures and goals?  </vt:lpstr>
      <vt:lpstr>What are the performance measures?  (1 of 4)</vt:lpstr>
      <vt:lpstr>What are the performance measures?  (2 of 4)</vt:lpstr>
      <vt:lpstr>What are the performance measures? (3 of 4)</vt:lpstr>
      <vt:lpstr>What are the performance measures?  (4 of 4)</vt:lpstr>
      <vt:lpstr>What are the minimum performance goals?</vt:lpstr>
      <vt:lpstr>Can applicants propose alternative goals?</vt:lpstr>
      <vt:lpstr>Can you explain the goal breakdown requirement?</vt:lpstr>
      <vt:lpstr>Can you share an example breakdown?  </vt:lpstr>
      <vt:lpstr>What are some tips for success?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Jileen Hohle</dc:creator>
  <cp:revision>1</cp:revision>
  <cp:lastPrinted>2022-05-04T17:38:13Z</cp:lastPrinted>
  <dcterms:created xsi:type="dcterms:W3CDTF">2012-08-22T19:45:22Z</dcterms:created>
  <dcterms:modified xsi:type="dcterms:W3CDTF">2022-05-19T04:22:31Z</dcterms:modified>
</cp:coreProperties>
</file>