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8_6D89A407.xml" ContentType="application/vnd.ms-powerpoint.comments+xml"/>
  <Override PartName="/ppt/notesSlides/notesSlide1.xml" ContentType="application/vnd.openxmlformats-officedocument.presentationml.notesSlide+xml"/>
  <Override PartName="/ppt/comments/modernComment_109_C91EB91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63_EDF890DF.xml" ContentType="application/vnd.ms-powerpoint.comments+xml"/>
  <Override PartName="/ppt/comments/modernComment_14D_16FB369D.xml" ContentType="application/vnd.ms-powerpoint.comment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4"/>
  </p:sldMasterIdLst>
  <p:notesMasterIdLst>
    <p:notesMasterId r:id="rId29"/>
  </p:notesMasterIdLst>
  <p:handoutMasterIdLst>
    <p:handoutMasterId r:id="rId30"/>
  </p:handoutMasterIdLst>
  <p:sldIdLst>
    <p:sldId id="256" r:id="rId5"/>
    <p:sldId id="257" r:id="rId6"/>
    <p:sldId id="264" r:id="rId7"/>
    <p:sldId id="265" r:id="rId8"/>
    <p:sldId id="343" r:id="rId9"/>
    <p:sldId id="324" r:id="rId10"/>
    <p:sldId id="372" r:id="rId11"/>
    <p:sldId id="355" r:id="rId12"/>
    <p:sldId id="365" r:id="rId13"/>
    <p:sldId id="373" r:id="rId14"/>
    <p:sldId id="369" r:id="rId15"/>
    <p:sldId id="358" r:id="rId16"/>
    <p:sldId id="374" r:id="rId17"/>
    <p:sldId id="359" r:id="rId18"/>
    <p:sldId id="327" r:id="rId19"/>
    <p:sldId id="333" r:id="rId20"/>
    <p:sldId id="286" r:id="rId21"/>
    <p:sldId id="342" r:id="rId22"/>
    <p:sldId id="340" r:id="rId23"/>
    <p:sldId id="338" r:id="rId24"/>
    <p:sldId id="337" r:id="rId25"/>
    <p:sldId id="375" r:id="rId26"/>
    <p:sldId id="377" r:id="rId27"/>
    <p:sldId id="29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CC812F-3D91-E503-2206-40BC6023AA2A}" name="Pasternak, Sharone (Detailee)" initials="PS(" userId="S::SPasternak@doc.gov::2fe95e50-1fdb-47d7-a9a1-e81b063a94fa" providerId="AD"/>
  <p188:author id="{44C140AA-E93A-57F7-169B-251552A13086}" name="Carter-disanto, Taylor (Federal)" initials="CdT(" userId="S::TCarter-disanto@doc.gov::8bf85b44-3d2c-45d4-bd05-28d9480522fb" providerId="AD"/>
  <p188:author id="{E940C7BA-1EF1-F821-66F3-E1ADD474E8B7}" name="Licht, Jeremy (Federal)" initials="L(" userId="S::jlicht@doc.gov::77471547-5b49-4af7-9b48-e1041de4f72c" providerId="AD"/>
  <p188:author id="{AF30EBDC-94D3-D530-5C74-FDA676C45228}" name="Carter-disanto, Taylor (Federal)" initials="C(" userId="S::tcarter-disanto@doc.gov::8bf85b44-3d2c-45d4-bd05-28d9480522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2"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omments/modernComment_108_6D89A407.xml><?xml version="1.0" encoding="utf-8"?>
<p188:cmLst xmlns:a="http://schemas.openxmlformats.org/drawingml/2006/main" xmlns:r="http://schemas.openxmlformats.org/officeDocument/2006/relationships" xmlns:p188="http://schemas.microsoft.com/office/powerpoint/2018/8/main">
  <p188:cm id="{F9E5527F-A5C6-4A73-8699-DCE0F2206791}" authorId="{E940C7BA-1EF1-F821-66F3-E1ADD474E8B7}" created="2022-05-13T14:54:44.957">
    <ac:deMkLst xmlns:ac="http://schemas.microsoft.com/office/drawing/2013/main/command">
      <pc:docMk xmlns:pc="http://schemas.microsoft.com/office/powerpoint/2013/main/command"/>
      <pc:sldMk xmlns:pc="http://schemas.microsoft.com/office/powerpoint/2013/main/command" cId="1837736967" sldId="264"/>
      <ac:spMk id="2" creationId="{00000000-0000-0000-0000-000000000000}"/>
    </ac:deMkLst>
    <p188:replyLst>
      <p188:reply id="{A3E74325-15BA-4087-9388-B4920F5C7FE5}" authorId="{44C140AA-E93A-57F7-169B-251552A13086}" created="2022-05-13T14:59:12.043">
        <p188:txBody>
          <a:bodyPr/>
          <a:lstStyle/>
          <a:p>
            <a:r>
              <a:rPr lang="en-US"/>
              <a:t>Yes, absolutely!</a:t>
            </a:r>
          </a:p>
        </p188:txBody>
      </p188:reply>
      <p188:reply id="{27256DA8-642E-4573-9FFF-947B8F4820B3}" authorId="{E940C7BA-1EF1-F821-66F3-E1ADD474E8B7}" created="2022-05-13T18:14:10.421">
        <p188:txBody>
          <a:bodyPr/>
          <a:lstStyle/>
          <a:p>
            <a:r>
              <a:rPr lang="en-US"/>
              <a:t>Actually, if this is on Teams, Teams will announce it and that is legally sufficient. Is it on Teams?</a:t>
            </a:r>
          </a:p>
        </p188:txBody>
      </p188:reply>
      <p188:reply id="{E3EBF7ED-646B-4BE9-BBB0-EC46C973EFF4}" authorId="{AF30EBDC-94D3-D530-5C74-FDA676C45228}" created="2022-05-13T18:24:22.614">
        <p188:txBody>
          <a:bodyPr/>
          <a:lstStyle/>
          <a:p>
            <a:r>
              <a:rPr lang="en-US"/>
              <a:t>Yes, it is Teams. I will triple check with  OLEIA to ensure the Teams Live makes that notification.</a:t>
            </a:r>
          </a:p>
        </p188:txBody>
      </p188:reply>
    </p188:replyLst>
    <p188:txBody>
      <a:bodyPr/>
      <a:lstStyle/>
      <a:p>
        <a:r>
          <a:rPr lang="en-US"/>
          <a:t>[@Carter-disanto, Taylor (Federal)] Are we recording the conference? We may want to add a slide letting people know that if we are. OGC can give you draft language. </a:t>
        </a:r>
      </a:p>
    </p188:txBody>
  </p188:cm>
</p188:cmLst>
</file>

<file path=ppt/comments/modernComment_109_C91EB91F.xml><?xml version="1.0" encoding="utf-8"?>
<p188:cmLst xmlns:a="http://schemas.openxmlformats.org/drawingml/2006/main" xmlns:r="http://schemas.openxmlformats.org/officeDocument/2006/relationships" xmlns:p188="http://schemas.microsoft.com/office/powerpoint/2018/8/main">
  <p188:cm id="{E2E4E3E0-3F28-45DD-B1A5-392F52478CF0}" authorId="{E940C7BA-1EF1-F821-66F3-E1ADD474E8B7}" created="2022-05-13T14:57:17.959">
    <ac:deMkLst xmlns:ac="http://schemas.microsoft.com/office/drawing/2013/main/command">
      <pc:docMk xmlns:pc="http://schemas.microsoft.com/office/powerpoint/2013/main/command"/>
      <pc:sldMk xmlns:pc="http://schemas.microsoft.com/office/powerpoint/2013/main/command" cId="3374233887" sldId="265"/>
      <ac:spMk id="2" creationId="{00000000-0000-0000-0000-000000000000}"/>
    </ac:deMkLst>
    <p188:replyLst>
      <p188:reply id="{5DF27D33-1495-4549-AE0B-AE344ED14A41}" authorId="{E940C7BA-1EF1-F821-66F3-E1ADD474E8B7}" created="2022-05-13T18:14:59.249">
        <p188:txBody>
          <a:bodyPr/>
          <a:lstStyle/>
          <a:p>
            <a:r>
              <a:rPr lang="en-US"/>
              <a:t>Needs to be June 5. </a:t>
            </a:r>
          </a:p>
        </p188:txBody>
      </p188:reply>
    </p188:replyLst>
    <p188:txBody>
      <a:bodyPr/>
      <a:lstStyle/>
      <a:p>
        <a:r>
          <a:rPr lang="en-US"/>
          <a:t>[@Carter-disanto, Taylor (Federal)] NOFO says deadline is June 5, but Grants.gov says June 6. Let me confer with FALD on this. We should try to resolve ASAP. </a:t>
        </a:r>
      </a:p>
    </p188:txBody>
  </p188:cm>
</p188:cmLst>
</file>

<file path=ppt/comments/modernComment_14D_16FB369D.xml><?xml version="1.0" encoding="utf-8"?>
<p188:cmLst xmlns:a="http://schemas.openxmlformats.org/drawingml/2006/main" xmlns:r="http://schemas.openxmlformats.org/officeDocument/2006/relationships" xmlns:p188="http://schemas.microsoft.com/office/powerpoint/2018/8/main">
  <p188:cm id="{6C1C2B92-F161-4CDA-ABCF-9A2CC540096B}" authorId="{E940C7BA-1EF1-F821-66F3-E1ADD474E8B7}" created="2022-05-13T15:26:20.743">
    <ac:deMkLst xmlns:ac="http://schemas.microsoft.com/office/drawing/2013/main/command">
      <pc:docMk xmlns:pc="http://schemas.microsoft.com/office/powerpoint/2013/main/command"/>
      <pc:sldMk xmlns:pc="http://schemas.microsoft.com/office/powerpoint/2013/main/command" cId="385562269" sldId="333"/>
      <ac:spMk id="2" creationId="{00000000-0000-0000-0000-000000000000}"/>
    </ac:deMkLst>
    <p188:txBody>
      <a:bodyPr/>
      <a:lstStyle/>
      <a:p>
        <a:r>
          <a:rPr lang="en-US"/>
          <a:t>[@Carter-disanto, Taylor (Federal)] Flagging as inconsistent with the BAA. We will work to resolve. </a:t>
        </a:r>
      </a:p>
    </p188:txBody>
  </p188:cm>
</p188:cmLst>
</file>

<file path=ppt/comments/modernComment_163_EDF890DF.xml><?xml version="1.0" encoding="utf-8"?>
<p188:cmLst xmlns:a="http://schemas.openxmlformats.org/drawingml/2006/main" xmlns:r="http://schemas.openxmlformats.org/officeDocument/2006/relationships" xmlns:p188="http://schemas.microsoft.com/office/powerpoint/2018/8/main">
  <p188:cm id="{DF8C6248-F48D-46F9-9E2B-CE10F588CB8C}" authorId="{E940C7BA-1EF1-F821-66F3-E1ADD474E8B7}" created="2022-05-13T15:19:00.785">
    <ac:deMkLst xmlns:ac="http://schemas.microsoft.com/office/drawing/2013/main/command">
      <pc:docMk xmlns:pc="http://schemas.microsoft.com/office/powerpoint/2013/main/command"/>
      <pc:sldMk xmlns:pc="http://schemas.microsoft.com/office/powerpoint/2013/main/command" cId="3992490207" sldId="355"/>
      <ac:spMk id="2" creationId="{00000000-0000-0000-0000-000000000000}"/>
    </ac:deMkLst>
    <p188:replyLst>
      <p188:reply id="{03CDC7B8-8571-4BA2-8C92-5E2E1D64023F}" authorId="{44C140AA-E93A-57F7-169B-251552A13086}" created="2022-05-13T15:23:37.260">
        <p188:txBody>
          <a:bodyPr/>
          <a:lstStyle/>
          <a:p>
            <a:r>
              <a:rPr lang="en-US"/>
              <a:t>Editing slide 5 to say over 9 million as that is the Agency's usual messaging (also comes from CENSUS+SBA data)</a:t>
            </a:r>
          </a:p>
        </p188:txBody>
      </p188:reply>
    </p188:replyLst>
    <p188:txBody>
      <a:bodyPr/>
      <a:lstStyle/>
      <a:p>
        <a:r>
          <a:rPr lang="en-US"/>
          <a:t>[@Carter-disanto, Taylor (Federal)] on slide 5 we say there are 11 million.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FFEEE5C3-2B1A-449C-9B77-C9A8D6CF22AA}" type="datetimeFigureOut">
              <a:rPr lang="en-US" smtClean="0"/>
              <a:t>5/16/2022</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89730" tIns="44865" rIns="89730" bIns="44865" rtlCol="0"/>
          <a:lstStyle>
            <a:lvl1pPr algn="r">
              <a:defRPr sz="1200"/>
            </a:lvl1pPr>
          </a:lstStyle>
          <a:p>
            <a:fld id="{EA46689E-5EFD-4874-9289-FC892A62B6E9}" type="datetimeFigureOut">
              <a:rPr lang="en-US" smtClean="0"/>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89730" tIns="44865" rIns="89730" bIns="44865"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6021F-123E-47B4-A079-D673F4AE8B1E}" type="slidenum">
              <a:rPr lang="en-US" smtClean="0"/>
              <a:t>4</a:t>
            </a:fld>
            <a:endParaRPr lang="en-US"/>
          </a:p>
        </p:txBody>
      </p:sp>
    </p:spTree>
    <p:extLst>
      <p:ext uri="{BB962C8B-B14F-4D97-AF65-F5344CB8AC3E}">
        <p14:creationId xmlns:p14="http://schemas.microsoft.com/office/powerpoint/2010/main" val="419176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82468" indent="-300081"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03548"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85935"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168322" indent="-24038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3296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97602"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562244"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026883" indent="-24038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48650" eaLnBrk="1" hangingPunct="1">
              <a:spcBef>
                <a:spcPct val="0"/>
              </a:spcBef>
              <a:defRPr/>
            </a:pPr>
            <a:fld id="{2DEF197B-EE4D-45CA-84EA-6E6AABDFC525}" type="slidenum">
              <a:rPr lang="en-US" altLang="en-US">
                <a:solidFill>
                  <a:srgbClr val="000000"/>
                </a:solidFill>
                <a:latin typeface="Arial" panose="020B0604020202020204" pitchFamily="34" charset="0"/>
              </a:rPr>
              <a:pPr defTabSz="448650" eaLnBrk="1" hangingPunct="1">
                <a:spcBef>
                  <a:spcPct val="0"/>
                </a:spcBef>
                <a:defRPr/>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387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Phrase this as: Here is the problem statement – we are seeking solutions. </a:t>
            </a:r>
          </a:p>
        </p:txBody>
      </p:sp>
      <p:sp>
        <p:nvSpPr>
          <p:cNvPr id="4" name="Slide Number Placeholder 3"/>
          <p:cNvSpPr>
            <a:spLocks noGrp="1"/>
          </p:cNvSpPr>
          <p:nvPr>
            <p:ph type="sldNum" sz="quarter" idx="5"/>
          </p:nvPr>
        </p:nvSpPr>
        <p:spPr/>
        <p:txBody>
          <a:bodyPr/>
          <a:lstStyle/>
          <a:p>
            <a:fld id="{2E76021F-123E-47B4-A079-D673F4AE8B1E}" type="slidenum">
              <a:rPr lang="en-US" smtClean="0"/>
              <a:t>6</a:t>
            </a:fld>
            <a:endParaRPr lang="en-US"/>
          </a:p>
        </p:txBody>
      </p:sp>
    </p:spTree>
    <p:extLst>
      <p:ext uri="{BB962C8B-B14F-4D97-AF65-F5344CB8AC3E}">
        <p14:creationId xmlns:p14="http://schemas.microsoft.com/office/powerpoint/2010/main" val="158393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6021F-123E-47B4-A079-D673F4AE8B1E}" type="slidenum">
              <a:rPr lang="en-US" smtClean="0"/>
              <a:t>18</a:t>
            </a:fld>
            <a:endParaRPr lang="en-US"/>
          </a:p>
        </p:txBody>
      </p:sp>
    </p:spTree>
    <p:extLst>
      <p:ext uri="{BB962C8B-B14F-4D97-AF65-F5344CB8AC3E}">
        <p14:creationId xmlns:p14="http://schemas.microsoft.com/office/powerpoint/2010/main" val="379424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5/16/2022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5/16/2022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5/16/2022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5/16/2022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5/16/2022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5/16/2022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5/16/2022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bd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microsoft.com/office/2018/10/relationships/comments" Target="../comments/modernComment_14D_16FB369D.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eportcontentwriter.wordpress.com/tag/professional-goal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bda.gov/"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nchambers@mbda.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8_6D89A407.xml"/><Relationship Id="rId1" Type="http://schemas.openxmlformats.org/officeDocument/2006/relationships/slideLayout" Target="../slideLayouts/slideLayout2.xml"/><Relationship Id="rId4" Type="http://schemas.openxmlformats.org/officeDocument/2006/relationships/hyperlink" Target="https://www.rawpixel.com/image/648567/free-image-rawpixel"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09_C91EB91F.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ixabay.com/illustrations/elephant-proboscis-shield-reminder-279901/"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63_EDF890DF.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PRE-APPLICATION CONFERENCE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MBDA Access to capital: innovative Finance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Notice of  funding opportunity announcement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MBDA-OBD-2022-2007329</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may 16, 2022</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2:00 – 3:00pm </a:t>
            </a:r>
            <a:r>
              <a:rPr lang="en-US" sz="1600" dirty="0" err="1">
                <a:latin typeface="Times New Roman" panose="02020603050405020304" pitchFamily="18" charset="0"/>
                <a:cs typeface="Times New Roman" panose="02020603050405020304" pitchFamily="18" charset="0"/>
              </a:rPr>
              <a:t>EsT</a:t>
            </a:r>
            <a:br>
              <a:rPr lang="en-US" sz="16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1B8F7DC3-E149-4FE3-B3BB-C5F663DE459F}"/>
              </a:ext>
            </a:extLst>
          </p:cNvPr>
          <p:cNvSpPr>
            <a:spLocks noChangeArrowheads="1"/>
          </p:cNvSpPr>
          <p:nvPr/>
        </p:nvSpPr>
        <p:spPr bwMode="auto">
          <a:xfrm>
            <a:off x="982663" y="398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34447-7A84-44CF-AFAE-6E7C741F22F7}"/>
              </a:ext>
            </a:extLst>
          </p:cNvPr>
          <p:cNvSpPr>
            <a:spLocks noGrp="1"/>
          </p:cNvSpPr>
          <p:nvPr>
            <p:ph idx="1"/>
          </p:nvPr>
        </p:nvSpPr>
        <p:spPr>
          <a:xfrm>
            <a:off x="700783" y="2084197"/>
            <a:ext cx="7704667" cy="3332816"/>
          </a:xfrm>
        </p:spPr>
        <p:txBody>
          <a:bodyPr>
            <a:normAutofit/>
          </a:bodyPr>
          <a:lstStyle/>
          <a:p>
            <a:r>
              <a:rPr lang="en-US" sz="1800" dirty="0">
                <a:latin typeface="Times New Roman" panose="02020603050405020304" pitchFamily="18" charset="0"/>
                <a:cs typeface="Times New Roman" panose="02020603050405020304" pitchFamily="18" charset="0"/>
              </a:rPr>
              <a:t>Test, modify or launch an innovative new credit methodology aspiring to predict the credit risk of minority-owned businesses more accurately; </a:t>
            </a:r>
          </a:p>
          <a:p>
            <a:r>
              <a:rPr lang="en-US" sz="1800" dirty="0">
                <a:latin typeface="Times New Roman" panose="02020603050405020304" pitchFamily="18" charset="0"/>
                <a:cs typeface="Times New Roman" panose="02020603050405020304" pitchFamily="18" charset="0"/>
              </a:rPr>
              <a:t>The launch of clinics, training, or webinar programs to enhance business lending practices of providers targeting minority-owned businesses, including origination, underwriting, and services of loans; </a:t>
            </a:r>
          </a:p>
          <a:p>
            <a:r>
              <a:rPr lang="en-US" sz="1800" dirty="0">
                <a:latin typeface="Times New Roman" panose="02020603050405020304" pitchFamily="18" charset="0"/>
                <a:cs typeface="Times New Roman" panose="02020603050405020304" pitchFamily="18" charset="0"/>
              </a:rPr>
              <a:t>Solutions to address the lack of economies of scale, funding, data sharing, or business capabilities among non-traditional lenders supporting the credit needs of minority owned businesses</a:t>
            </a:r>
          </a:p>
          <a:p>
            <a:endParaRPr lang="en-US" dirty="0"/>
          </a:p>
        </p:txBody>
      </p:sp>
      <p:sp>
        <p:nvSpPr>
          <p:cNvPr id="4" name="Footer Placeholder 3">
            <a:extLst>
              <a:ext uri="{FF2B5EF4-FFF2-40B4-BE49-F238E27FC236}">
                <a16:creationId xmlns:a16="http://schemas.microsoft.com/office/drawing/2014/main" id="{8E0CD819-A1C7-42BA-BE23-49B7A2257A12}"/>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13345C8D-442B-418F-839E-2261852FB9FA}"/>
              </a:ext>
            </a:extLst>
          </p:cNvPr>
          <p:cNvSpPr>
            <a:spLocks noGrp="1"/>
          </p:cNvSpPr>
          <p:nvPr>
            <p:ph type="sldNum" sz="quarter" idx="12"/>
          </p:nvPr>
        </p:nvSpPr>
        <p:spPr>
          <a:xfrm>
            <a:off x="4202072" y="6473298"/>
            <a:ext cx="427833" cy="352917"/>
          </a:xfrm>
        </p:spPr>
        <p:txBody>
          <a:bodyPr/>
          <a:lstStyle/>
          <a:p>
            <a:r>
              <a:rPr lang="en-US" sz="1100" b="1" dirty="0">
                <a:latin typeface="Times New Roman" panose="02020603050405020304" pitchFamily="18" charset="0"/>
                <a:cs typeface="Times New Roman" panose="02020603050405020304" pitchFamily="18" charset="0"/>
              </a:rPr>
              <a:t>10</a:t>
            </a:r>
            <a:endParaRPr lang="en-US" sz="1000" b="1" dirty="0">
              <a:latin typeface="Times New Roman" panose="02020603050405020304" pitchFamily="18" charset="0"/>
              <a:cs typeface="Times New Roman" panose="02020603050405020304" pitchFamily="18" charset="0"/>
            </a:endParaRPr>
          </a:p>
        </p:txBody>
      </p:sp>
      <p:sp>
        <p:nvSpPr>
          <p:cNvPr id="6" name="Content Placeholder 1">
            <a:extLst>
              <a:ext uri="{FF2B5EF4-FFF2-40B4-BE49-F238E27FC236}">
                <a16:creationId xmlns:a16="http://schemas.microsoft.com/office/drawing/2014/main" id="{89705577-36E3-4C33-9538-95FF393544AE}"/>
              </a:ext>
            </a:extLst>
          </p:cNvPr>
          <p:cNvSpPr txBox="1">
            <a:spLocks/>
          </p:cNvSpPr>
          <p:nvPr/>
        </p:nvSpPr>
        <p:spPr>
          <a:xfrm>
            <a:off x="563956" y="787062"/>
            <a:ext cx="7908927" cy="375987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1800" dirty="0">
              <a:latin typeface="Times New Roman" panose="02020603050405020304" pitchFamily="18" charset="0"/>
              <a:cs typeface="Times New Roman" panose="02020603050405020304" pitchFamily="18" charset="0"/>
            </a:endParaRPr>
          </a:p>
        </p:txBody>
      </p:sp>
      <p:sp>
        <p:nvSpPr>
          <p:cNvPr id="7" name="Title 2">
            <a:extLst>
              <a:ext uri="{FF2B5EF4-FFF2-40B4-BE49-F238E27FC236}">
                <a16:creationId xmlns:a16="http://schemas.microsoft.com/office/drawing/2014/main" id="{15C5B75F-16BC-4A83-AC20-B496527EDA60}"/>
              </a:ext>
            </a:extLst>
          </p:cNvPr>
          <p:cNvSpPr>
            <a:spLocks noGrp="1"/>
          </p:cNvSpPr>
          <p:nvPr>
            <p:ph type="title"/>
          </p:nvPr>
        </p:nvSpPr>
        <p:spPr>
          <a:xfrm>
            <a:off x="-101079" y="-86751"/>
            <a:ext cx="7704667" cy="1981200"/>
          </a:xfrm>
        </p:spPr>
        <p:txBody>
          <a:bodyPr/>
          <a:lstStyle/>
          <a:p>
            <a:r>
              <a:rPr lang="en-US" b="1" dirty="0">
                <a:solidFill>
                  <a:schemeClr val="bg1"/>
                </a:solidFill>
                <a:latin typeface="Times New Roman" panose="02020603050405020304" pitchFamily="18" charset="0"/>
                <a:cs typeface="Times New Roman" panose="02020603050405020304" pitchFamily="18" charset="0"/>
              </a:rPr>
              <a:t>Program Priorities (cont.)</a:t>
            </a:r>
          </a:p>
        </p:txBody>
      </p:sp>
    </p:spTree>
    <p:extLst>
      <p:ext uri="{BB962C8B-B14F-4D97-AF65-F5344CB8AC3E}">
        <p14:creationId xmlns:p14="http://schemas.microsoft.com/office/powerpoint/2010/main" val="242821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230" y="221282"/>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Award Information </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27833" y="1451031"/>
            <a:ext cx="7704667" cy="4612144"/>
          </a:xfrm>
        </p:spPr>
        <p:txBody>
          <a:bodyPr>
            <a:noAutofit/>
          </a:bodyPr>
          <a:lstStyle/>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A. Funding Availability</a:t>
            </a:r>
          </a:p>
          <a:p>
            <a:pPr marL="0" indent="0">
              <a:buNone/>
            </a:pPr>
            <a:r>
              <a:rPr lang="en-US" sz="1600" dirty="0">
                <a:latin typeface="Times New Roman" panose="02020603050405020304" pitchFamily="18" charset="0"/>
                <a:cs typeface="Times New Roman" panose="02020603050405020304" pitchFamily="18" charset="0"/>
              </a:rPr>
              <a:t>MBDA expects to expend approximately $884,559 in fiscal year (FY) 2022 funds for one (1) financial assistance award under this BAA to cover the first budget period of the selected project. The award will be for a two-year term but funded one year at a time. MBDA anticipated that up to $884,559 will be available in FY 2023 to support continuation funding for the second year of the selected project. </a:t>
            </a:r>
          </a:p>
          <a:p>
            <a:pPr marL="0" indent="0">
              <a:buNone/>
            </a:pPr>
            <a:r>
              <a:rPr lang="en-US" sz="1600" b="1" dirty="0">
                <a:latin typeface="Times New Roman" panose="02020603050405020304" pitchFamily="18" charset="0"/>
                <a:cs typeface="Times New Roman" panose="02020603050405020304" pitchFamily="18" charset="0"/>
              </a:rPr>
              <a:t>B. Project/Award Period</a:t>
            </a:r>
          </a:p>
          <a:p>
            <a:pPr marL="0" indent="0">
              <a:buNone/>
            </a:pPr>
            <a:r>
              <a:rPr lang="en-US" sz="1600" dirty="0">
                <a:latin typeface="Times New Roman" panose="02020603050405020304" pitchFamily="18" charset="0"/>
                <a:cs typeface="Times New Roman" panose="02020603050405020304" pitchFamily="18" charset="0"/>
              </a:rPr>
              <a:t>MBDA expects to issue one (1) award for a total term of two years from September 1, 2022 – August 31, 2024.</a:t>
            </a:r>
          </a:p>
          <a:p>
            <a:pPr marL="0" indent="0">
              <a:buNone/>
            </a:pPr>
            <a:r>
              <a:rPr lang="en-US" sz="1600" b="1" dirty="0">
                <a:latin typeface="Times New Roman" panose="02020603050405020304" pitchFamily="18" charset="0"/>
                <a:cs typeface="Times New Roman" panose="02020603050405020304" pitchFamily="18" charset="0"/>
              </a:rPr>
              <a:t>C. Type of Funding Instrument</a:t>
            </a:r>
          </a:p>
          <a:p>
            <a:pPr marL="0" indent="0">
              <a:buNone/>
            </a:pPr>
            <a:r>
              <a:rPr lang="en-US" sz="1600" dirty="0">
                <a:latin typeface="Times New Roman" panose="02020603050405020304" pitchFamily="18" charset="0"/>
                <a:cs typeface="Times New Roman" panose="02020603050405020304" pitchFamily="18" charset="0"/>
              </a:rPr>
              <a:t>Selected applicant will receive funding through a grant under this Announcement. </a:t>
            </a:r>
          </a:p>
        </p:txBody>
      </p:sp>
      <p:sp>
        <p:nvSpPr>
          <p:cNvPr id="5" name="TextBox 4">
            <a:extLst>
              <a:ext uri="{FF2B5EF4-FFF2-40B4-BE49-F238E27FC236}">
                <a16:creationId xmlns:a16="http://schemas.microsoft.com/office/drawing/2014/main" id="{C5E84184-7A99-4F77-A9DE-1E07430E2A3D}"/>
              </a:ext>
            </a:extLst>
          </p:cNvPr>
          <p:cNvSpPr txBox="1"/>
          <p:nvPr/>
        </p:nvSpPr>
        <p:spPr>
          <a:xfrm>
            <a:off x="4484915" y="6464334"/>
            <a:ext cx="402446"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14036742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741" y="0"/>
            <a:ext cx="7704667" cy="1981200"/>
          </a:xfrm>
        </p:spPr>
        <p:txBody>
          <a:bodyPr>
            <a:normAutofit/>
          </a:bodyPr>
          <a:lstStyle/>
          <a:p>
            <a:r>
              <a:rPr lang="en-US" sz="4400" b="1" dirty="0">
                <a:solidFill>
                  <a:schemeClr val="bg1"/>
                </a:solidFill>
                <a:latin typeface="Times New Roman" panose="02020603050405020304" pitchFamily="18" charset="0"/>
                <a:cs typeface="Times New Roman" panose="02020603050405020304" pitchFamily="18" charset="0"/>
              </a:rPr>
              <a:t>Eligible Applicants </a:t>
            </a:r>
          </a:p>
        </p:txBody>
      </p:sp>
      <p:sp>
        <p:nvSpPr>
          <p:cNvPr id="2" name="Content Placeholder 1"/>
          <p:cNvSpPr>
            <a:spLocks noGrp="1"/>
          </p:cNvSpPr>
          <p:nvPr>
            <p:ph idx="1"/>
          </p:nvPr>
        </p:nvSpPr>
        <p:spPr>
          <a:xfrm>
            <a:off x="719666" y="1488831"/>
            <a:ext cx="7704667" cy="4250788"/>
          </a:xfrm>
        </p:spPr>
        <p:txBody>
          <a:bodyPr>
            <a:noAutofit/>
          </a:bodyPr>
          <a:lstStyle/>
          <a:p>
            <a:pPr marL="0" indent="0">
              <a:buNone/>
            </a:pPr>
            <a:endParaRPr lang="en-US" sz="1200" b="1" dirty="0">
              <a:latin typeface="Times New Roman"/>
              <a:cs typeface="Times New Roman"/>
            </a:endParaRPr>
          </a:p>
          <a:p>
            <a:pPr marL="0" indent="0">
              <a:buNone/>
            </a:pPr>
            <a:endParaRPr lang="en-US" sz="1200" b="1" dirty="0">
              <a:latin typeface="Times New Roman"/>
              <a:cs typeface="Times New Roman"/>
            </a:endParaRPr>
          </a:p>
          <a:p>
            <a:pPr marL="0" indent="0">
              <a:buNone/>
            </a:pPr>
            <a:endParaRPr lang="en-US" sz="1600" b="1" dirty="0">
              <a:latin typeface="Times New Roman"/>
              <a:cs typeface="Times New Roman"/>
            </a:endParaRPr>
          </a:p>
          <a:p>
            <a:pPr marL="0" indent="0">
              <a:buNone/>
            </a:pPr>
            <a:r>
              <a:rPr lang="en-US" sz="1600" b="1" dirty="0">
                <a:latin typeface="Times New Roman"/>
                <a:cs typeface="Times New Roman"/>
              </a:rPr>
              <a:t>A. Eligible Applicants</a:t>
            </a:r>
          </a:p>
          <a:p>
            <a:pPr marL="0" indent="0">
              <a:buNone/>
            </a:pPr>
            <a:r>
              <a:rPr lang="en-US" sz="1600" dirty="0">
                <a:latin typeface="Times New Roman"/>
                <a:cs typeface="Times New Roman"/>
              </a:rPr>
              <a:t>Eligible applicants include for-profit entities (including but not limited to partnerships, limited liability companies, and corporations), non-profit organizations, institutions of higher education, or commercial organizations. Government or quasi-governmental organizations are not eligible. The successful applicant and program partners should have knowledge and experience working in the core areas listed under Program Objectives and should expect to work on behalf of MBEs. It is also anticipated that the mission of the successful project applicant will align with both the mission of MBDA and the BAA objectives.</a:t>
            </a:r>
          </a:p>
          <a:p>
            <a:pPr marL="0" indent="0">
              <a:buNone/>
            </a:pPr>
            <a:r>
              <a:rPr lang="en-US" sz="1600" dirty="0">
                <a:latin typeface="Times New Roman"/>
                <a:cs typeface="Times New Roman"/>
              </a:rPr>
              <a:t>Note: Projects must be located in the U.S. or any U.S. territory, including Guam, Puerto Rico, and the Virgin Islands. MBDA is not authorized to provide awards to individuals under this BAA, and applications from individuals will not be considered under this request. Award funds cannot be used to make investments in individual businesses.</a:t>
            </a:r>
          </a:p>
          <a:p>
            <a:pPr marL="0" indent="0">
              <a:buNone/>
            </a:pPr>
            <a:r>
              <a:rPr lang="en-US" sz="1600" dirty="0">
                <a:latin typeface="Times New Roman"/>
                <a:cs typeface="Times New Roman"/>
              </a:rPr>
              <a:t>Note: Current Operators of a MBDA Business Center and/or Project are not eligible to apply for this BAA. </a:t>
            </a:r>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29994661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894" y="0"/>
            <a:ext cx="7704667" cy="1981200"/>
          </a:xfrm>
        </p:spPr>
        <p:txBody>
          <a:bodyPr>
            <a:normAutofit/>
          </a:bodyPr>
          <a:lstStyle/>
          <a:p>
            <a:r>
              <a:rPr lang="en-US" sz="4300" b="1" dirty="0">
                <a:solidFill>
                  <a:schemeClr val="bg1"/>
                </a:solidFill>
                <a:latin typeface="Times New Roman" panose="02020603050405020304" pitchFamily="18" charset="0"/>
                <a:cs typeface="Times New Roman" panose="02020603050405020304" pitchFamily="18" charset="0"/>
              </a:rPr>
              <a:t>Cost Sharing or Matching</a:t>
            </a:r>
          </a:p>
        </p:txBody>
      </p:sp>
      <p:sp>
        <p:nvSpPr>
          <p:cNvPr id="2" name="Content Placeholder 1"/>
          <p:cNvSpPr>
            <a:spLocks noGrp="1"/>
          </p:cNvSpPr>
          <p:nvPr>
            <p:ph idx="1"/>
          </p:nvPr>
        </p:nvSpPr>
        <p:spPr>
          <a:xfrm>
            <a:off x="719666" y="1488831"/>
            <a:ext cx="7704667" cy="4250788"/>
          </a:xfrm>
        </p:spPr>
        <p:txBody>
          <a:bodyPr>
            <a:noAutofit/>
          </a:bodyPr>
          <a:lstStyle/>
          <a:p>
            <a:pPr marL="0" indent="0">
              <a:buNone/>
            </a:pPr>
            <a:r>
              <a:rPr lang="en-US" sz="1600" b="1" dirty="0">
                <a:latin typeface="Times New Roman" panose="02020603050405020304" pitchFamily="18" charset="0"/>
                <a:cs typeface="Times New Roman" panose="02020603050405020304" pitchFamily="18" charset="0"/>
              </a:rPr>
              <a:t>B. Cost Sharing or Matching Requirement</a:t>
            </a:r>
          </a:p>
          <a:p>
            <a:pPr marL="0" indent="0">
              <a:buNone/>
            </a:pPr>
            <a:r>
              <a:rPr lang="en-US" sz="1600" dirty="0">
                <a:latin typeface="Times New Roman" panose="02020603050405020304" pitchFamily="18" charset="0"/>
                <a:ea typeface="+mn-lt"/>
                <a:cs typeface="Times New Roman" panose="02020603050405020304" pitchFamily="18" charset="0"/>
              </a:rPr>
              <a:t>A non-federal cost share of 33% of the Federal funding is required for each budget period. An applicant may meet the matching requirement by using a mix of the following methods: (1) applicant cash contributions, (2) applicant in-kind (i.e., non-cash) contributions, (3) third-party cash or in-kind contributions (including state or local grant or other form of support for the project). </a:t>
            </a:r>
          </a:p>
          <a:p>
            <a:pPr marL="0" indent="0">
              <a:buNone/>
            </a:pPr>
            <a:r>
              <a:rPr lang="en-US" sz="1600" dirty="0">
                <a:latin typeface="Times New Roman" panose="02020603050405020304" pitchFamily="18" charset="0"/>
                <a:ea typeface="+mn-lt"/>
                <a:cs typeface="Times New Roman" panose="02020603050405020304" pitchFamily="18" charset="0"/>
              </a:rPr>
              <a:t>Note: If contributions include Federal funds received from other Federal programs, applicant must attest that such program funding may be used for cost sharing purposes. All cost sharing or matching must be consistent with the requirements of 2 CFR § 200.306.</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A project may, but is not required to, generate revenue from fees for service, client fees, membership fees, or other appropriate fees approved by MBDA. Any income the project generates may be used towards the matching requirement unless the matching requirement is met from other cash or in-kind sources. Any income generated in excess of the matching requirement must be used to carry out the activities of the project authorized by the award (2 C.F.R. 200.307(e)(2)).</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2266546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433" y="126774"/>
            <a:ext cx="7704667" cy="1981200"/>
          </a:xfrm>
        </p:spPr>
        <p:txBody>
          <a:bodyPr>
            <a:noAutofit/>
          </a:bodyPr>
          <a:lstStyle/>
          <a:p>
            <a:r>
              <a:rPr lang="en-US" sz="3800" b="1">
                <a:solidFill>
                  <a:schemeClr val="bg1"/>
                </a:solidFill>
                <a:latin typeface="Times New Roman" panose="02020603050405020304" pitchFamily="18" charset="0"/>
                <a:cs typeface="Times New Roman" panose="02020603050405020304" pitchFamily="18" charset="0"/>
              </a:rPr>
              <a:t>Application and Submission </a:t>
            </a:r>
            <a:br>
              <a:rPr lang="en-US" sz="3800" b="1">
                <a:solidFill>
                  <a:schemeClr val="bg1"/>
                </a:solidFill>
                <a:latin typeface="Times New Roman" panose="02020603050405020304" pitchFamily="18" charset="0"/>
                <a:cs typeface="Times New Roman" panose="02020603050405020304" pitchFamily="18" charset="0"/>
              </a:rPr>
            </a:br>
            <a:r>
              <a:rPr lang="en-US" sz="3800" b="1">
                <a:solidFill>
                  <a:schemeClr val="bg1"/>
                </a:solidFill>
                <a:latin typeface="Times New Roman" panose="02020603050405020304" pitchFamily="18" charset="0"/>
                <a:cs typeface="Times New Roman" panose="02020603050405020304" pitchFamily="18" charset="0"/>
              </a:rPr>
              <a:t>Information</a:t>
            </a:r>
            <a:br>
              <a:rPr lang="en-US" sz="2000">
                <a:latin typeface="Times New Roman" panose="02020603050405020304" pitchFamily="18" charset="0"/>
                <a:cs typeface="Times New Roman" panose="02020603050405020304" pitchFamily="18" charset="0"/>
              </a:rPr>
            </a:br>
            <a:endParaRPr lang="en-US" sz="200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546221" y="1865141"/>
            <a:ext cx="7704667" cy="4352779"/>
          </a:xfrm>
        </p:spPr>
        <p:txBody>
          <a:bodyPr>
            <a:normAutofit/>
          </a:bodyPr>
          <a:lstStyle/>
          <a:p>
            <a:pPr marL="0" indent="0">
              <a:buNone/>
            </a:pPr>
            <a:r>
              <a:rPr lang="en-US" sz="1600" b="1" dirty="0">
                <a:latin typeface="Times New Roman"/>
                <a:cs typeface="Times New Roman"/>
              </a:rPr>
              <a:t>A. Address to Request Application Package</a:t>
            </a:r>
          </a:p>
          <a:p>
            <a:pPr marL="0" indent="0">
              <a:buNone/>
            </a:pPr>
            <a:r>
              <a:rPr lang="en-US" sz="1400" dirty="0">
                <a:latin typeface="Times New Roman"/>
                <a:cs typeface="Times New Roman"/>
              </a:rPr>
              <a:t>All application materials and forms are available at the grants.gov website (http://www.grants.gov). Helpful competition materials such as FAQs can be found on the MBDA Internet Portal (</a:t>
            </a:r>
            <a:r>
              <a:rPr lang="en-US" sz="1400" dirty="0">
                <a:latin typeface="Times New Roman"/>
                <a:cs typeface="Times New Roman"/>
                <a:hlinkClick r:id="rId2"/>
              </a:rPr>
              <a:t>www.mbda.gov</a:t>
            </a:r>
            <a:r>
              <a:rPr lang="en-US" sz="1400" dirty="0">
                <a:latin typeface="Times New Roman"/>
                <a:cs typeface="Times New Roman"/>
              </a:rPr>
              <a:t>).</a:t>
            </a:r>
            <a:endParaRPr lang="en-US" sz="14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a:cs typeface="Times New Roman"/>
              </a:rPr>
              <a:t>B. Content and Form of Application: General Requirements. </a:t>
            </a:r>
            <a:r>
              <a:rPr lang="en-US" sz="1400" dirty="0">
                <a:latin typeface="Times New Roman"/>
                <a:cs typeface="Times New Roman"/>
              </a:rPr>
              <a:t>The application must provide sufficient information for the agency to make a determination of merit of the proposal. Each applicant’s proposal must describe in detail the programmatic deliverables </a:t>
            </a:r>
            <a:r>
              <a:rPr lang="en-US" sz="1050" dirty="0">
                <a:latin typeface="Times New Roman"/>
                <a:cs typeface="Times New Roman"/>
              </a:rPr>
              <a:t>Format Requirements </a:t>
            </a:r>
            <a:r>
              <a:rPr lang="en-US" sz="1400" dirty="0">
                <a:latin typeface="Times New Roman"/>
                <a:cs typeface="Times New Roman"/>
              </a:rPr>
              <a:t>that address “Agency Requirements for the Center” (refer to NOFO for specific details). </a:t>
            </a:r>
            <a:endParaRPr lang="en-US" sz="14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a:cs typeface="Times New Roman"/>
              </a:rPr>
              <a:t>	I. Content Requirements: A Complete Application</a:t>
            </a:r>
          </a:p>
          <a:p>
            <a:pPr marL="1143000" lvl="2" indent="-228600">
              <a:buAutoNum type="arabicParenBoth"/>
            </a:pPr>
            <a:r>
              <a:rPr lang="en-US" sz="1400" dirty="0">
                <a:latin typeface="Times New Roman"/>
                <a:cs typeface="Times New Roman"/>
              </a:rPr>
              <a:t>Title Page</a:t>
            </a:r>
          </a:p>
          <a:p>
            <a:pPr marL="1143000" lvl="2" indent="-228600">
              <a:buClr>
                <a:srgbClr val="1287C3"/>
              </a:buClr>
              <a:buAutoNum type="arabicParenBoth"/>
            </a:pPr>
            <a:r>
              <a:rPr lang="en-US" sz="1400" dirty="0">
                <a:latin typeface="Times New Roman"/>
                <a:cs typeface="Times New Roman"/>
              </a:rPr>
              <a:t>Table of Contents</a:t>
            </a:r>
          </a:p>
          <a:p>
            <a:pPr marL="1143000" lvl="2" indent="-228600">
              <a:buClr>
                <a:srgbClr val="1287C3"/>
              </a:buClr>
              <a:buAutoNum type="arabicParenBoth"/>
            </a:pPr>
            <a:r>
              <a:rPr lang="en-US" sz="1400" dirty="0">
                <a:latin typeface="Times New Roman"/>
                <a:cs typeface="Times New Roman"/>
              </a:rPr>
              <a:t>Applicant Narrative</a:t>
            </a:r>
          </a:p>
          <a:p>
            <a:pPr marL="1143000" lvl="2" indent="-228600">
              <a:buClr>
                <a:srgbClr val="1287C3"/>
              </a:buClr>
              <a:buAutoNum type="arabicParenBoth"/>
            </a:pPr>
            <a:r>
              <a:rPr lang="en-US" sz="1400" dirty="0">
                <a:latin typeface="Times New Roman"/>
                <a:cs typeface="Times New Roman"/>
              </a:rPr>
              <a:t>Supporting Documents </a:t>
            </a:r>
          </a:p>
          <a:p>
            <a:pPr marL="1143000" lvl="2" indent="-228600">
              <a:buClr>
                <a:srgbClr val="1287C3"/>
              </a:buClr>
              <a:buAutoNum type="arabicParenBoth"/>
            </a:pPr>
            <a:r>
              <a:rPr lang="en-US" sz="1400" dirty="0">
                <a:latin typeface="Times New Roman"/>
                <a:cs typeface="Times New Roman"/>
              </a:rPr>
              <a:t>Standard Forms and Budget Narrative </a:t>
            </a:r>
          </a:p>
          <a:p>
            <a:pPr marL="228600" indent="-228600">
              <a:buClr>
                <a:srgbClr val="1287C3"/>
              </a:buClr>
              <a:buAutoNum type="arabicParenBoth"/>
            </a:pPr>
            <a:endParaRPr lang="en-US" sz="9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523220"/>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15</a:t>
            </a:r>
          </a:p>
          <a:p>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9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621" y="-112541"/>
            <a:ext cx="7704667" cy="1981200"/>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Unique Entity Identifier and System </a:t>
            </a:r>
            <a:br>
              <a:rPr lang="en-US" sz="3200" b="1">
                <a:solidFill>
                  <a:schemeClr val="bg1"/>
                </a:solidFill>
                <a:latin typeface="Times New Roman" panose="02020603050405020304" pitchFamily="18" charset="0"/>
                <a:cs typeface="Times New Roman" panose="02020603050405020304" pitchFamily="18" charset="0"/>
              </a:rPr>
            </a:br>
            <a:r>
              <a:rPr lang="en-US" sz="3200" b="1">
                <a:solidFill>
                  <a:schemeClr val="bg1"/>
                </a:solidFill>
                <a:latin typeface="Times New Roman" panose="02020603050405020304" pitchFamily="18" charset="0"/>
                <a:cs typeface="Times New Roman" panose="02020603050405020304" pitchFamily="18" charset="0"/>
              </a:rPr>
              <a:t>for Award Management (SAM)</a:t>
            </a:r>
          </a:p>
        </p:txBody>
      </p:sp>
      <p:sp>
        <p:nvSpPr>
          <p:cNvPr id="2" name="Content Placeholder 1"/>
          <p:cNvSpPr>
            <a:spLocks noGrp="1"/>
          </p:cNvSpPr>
          <p:nvPr>
            <p:ph idx="1"/>
          </p:nvPr>
        </p:nvSpPr>
        <p:spPr>
          <a:xfrm>
            <a:off x="924206" y="1646475"/>
            <a:ext cx="7379822" cy="4733060"/>
          </a:xfrm>
        </p:spPr>
        <p:txBody>
          <a:bodyPr>
            <a:noAutofit/>
          </a:bodyPr>
          <a:lstStyle/>
          <a:p>
            <a:pPr marL="0" indent="0">
              <a:spcBef>
                <a:spcPts val="0"/>
              </a:spcBef>
              <a:spcAft>
                <a:spcPts val="0"/>
              </a:spcAft>
              <a:buNone/>
            </a:pPr>
            <a:r>
              <a:rPr lang="en-US" sz="1600">
                <a:latin typeface="Times New Roman"/>
                <a:cs typeface="Times New Roman"/>
              </a:rPr>
              <a:t>Each applicant (unless the applicant is eligible for an exemption under 2 CFR §</a:t>
            </a:r>
          </a:p>
          <a:p>
            <a:pPr marL="0" indent="0">
              <a:spcBef>
                <a:spcPts val="0"/>
              </a:spcBef>
              <a:spcAft>
                <a:spcPts val="0"/>
              </a:spcAft>
              <a:buNone/>
            </a:pPr>
            <a:r>
              <a:rPr lang="en-US" sz="1600">
                <a:latin typeface="Times New Roman"/>
                <a:cs typeface="Times New Roman"/>
              </a:rPr>
              <a:t>25.110(b) or (c), or an exception approved by the MBDA under 2 CFR § 25.110(d)) is</a:t>
            </a:r>
          </a:p>
          <a:p>
            <a:pPr marL="0" indent="0">
              <a:spcBef>
                <a:spcPts val="0"/>
              </a:spcBef>
              <a:spcAft>
                <a:spcPts val="0"/>
              </a:spcAft>
              <a:buNone/>
            </a:pPr>
            <a:r>
              <a:rPr lang="en-US" sz="1600">
                <a:latin typeface="Times New Roman"/>
                <a:cs typeface="Times New Roman"/>
              </a:rPr>
              <a:t>required to:</a:t>
            </a:r>
          </a:p>
          <a:p>
            <a:pPr marL="457200" lvl="1" indent="0">
              <a:spcBef>
                <a:spcPts val="0"/>
              </a:spcBef>
              <a:spcAft>
                <a:spcPts val="0"/>
              </a:spcAft>
              <a:buNone/>
            </a:pPr>
            <a:r>
              <a:rPr lang="en-US" sz="1600">
                <a:latin typeface="Times New Roman"/>
                <a:cs typeface="Times New Roman"/>
              </a:rPr>
              <a:t>1. Register in SAM before submitting an application;</a:t>
            </a:r>
          </a:p>
          <a:p>
            <a:pPr marL="457200" lvl="1" indent="0">
              <a:spcBef>
                <a:spcPts val="0"/>
              </a:spcBef>
              <a:spcAft>
                <a:spcPts val="0"/>
              </a:spcAft>
              <a:buNone/>
            </a:pPr>
            <a:r>
              <a:rPr lang="en-US" sz="1600">
                <a:latin typeface="Times New Roman"/>
                <a:cs typeface="Times New Roman"/>
              </a:rPr>
              <a:t>2. Provide a valid unique entity identifier in the application; and,</a:t>
            </a:r>
          </a:p>
          <a:p>
            <a:pPr marL="457200" lvl="1" indent="0">
              <a:spcBef>
                <a:spcPts val="0"/>
              </a:spcBef>
              <a:spcAft>
                <a:spcPts val="0"/>
              </a:spcAft>
              <a:buNone/>
            </a:pPr>
            <a:r>
              <a:rPr lang="en-US" sz="1600">
                <a:latin typeface="Times New Roman"/>
                <a:cs typeface="Times New Roman"/>
              </a:rPr>
              <a:t>3. Continue to maintain an active SAM registration with current information at all times during which it has an active Federal award or an application or plan under consideration by MBDA (or any other Federal agency).</a:t>
            </a:r>
          </a:p>
          <a:p>
            <a:pPr marL="0" indent="0">
              <a:spcBef>
                <a:spcPts val="0"/>
              </a:spcBef>
              <a:spcAft>
                <a:spcPts val="0"/>
              </a:spcAft>
              <a:buNone/>
            </a:pPr>
            <a:endParaRPr lang="en-US" sz="16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a:latin typeface="Times New Roman"/>
                <a:cs typeface="Times New Roman"/>
              </a:rPr>
              <a:t>MBDA may not make a Federal award to an applicant until the applicant has complied with all applicable unique entity identifier and SAM requirements. If an applicant has not fully complied with the requirements by the time MBDA is ready to make the award, MBDA may determine that the applicant is not qualified to receive a Federal award and use that determination as a basis for making an award to another applicant.</a:t>
            </a:r>
          </a:p>
        </p:txBody>
      </p:sp>
      <p:sp>
        <p:nvSpPr>
          <p:cNvPr id="4" name="TextBox 3"/>
          <p:cNvSpPr txBox="1"/>
          <p:nvPr/>
        </p:nvSpPr>
        <p:spPr>
          <a:xfrm>
            <a:off x="4267750" y="651262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16</a:t>
            </a:r>
          </a:p>
        </p:txBody>
      </p:sp>
    </p:spTree>
    <p:extLst>
      <p:ext uri="{BB962C8B-B14F-4D97-AF65-F5344CB8AC3E}">
        <p14:creationId xmlns:p14="http://schemas.microsoft.com/office/powerpoint/2010/main" val="43498056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92" y="81234"/>
            <a:ext cx="7704667" cy="1981200"/>
          </a:xfrm>
        </p:spPr>
        <p:txBody>
          <a:bodyPr>
            <a:normAutofit/>
          </a:bodyPr>
          <a:lstStyle/>
          <a:p>
            <a:r>
              <a:rPr lang="en-US" sz="3800" b="1">
                <a:solidFill>
                  <a:schemeClr val="bg1"/>
                </a:solidFill>
                <a:latin typeface="Times New Roman" panose="02020603050405020304" pitchFamily="18" charset="0"/>
                <a:cs typeface="Times New Roman" panose="02020603050405020304" pitchFamily="18" charset="0"/>
              </a:rPr>
              <a:t>Submission Dates and Times</a:t>
            </a:r>
          </a:p>
        </p:txBody>
      </p:sp>
      <p:sp>
        <p:nvSpPr>
          <p:cNvPr id="2" name="Content Placeholder 1"/>
          <p:cNvSpPr>
            <a:spLocks noGrp="1"/>
          </p:cNvSpPr>
          <p:nvPr>
            <p:ph idx="1"/>
          </p:nvPr>
        </p:nvSpPr>
        <p:spPr>
          <a:xfrm>
            <a:off x="542260" y="1208326"/>
            <a:ext cx="8059479" cy="4084821"/>
          </a:xfrm>
        </p:spPr>
        <p:txBody>
          <a:bodyPr>
            <a:normAutofit/>
          </a:bodyPr>
          <a:lstStyle/>
          <a:p>
            <a:pPr marL="0" indent="0">
              <a:buNone/>
            </a:pPr>
            <a:r>
              <a:rPr lang="en-US" sz="1600">
                <a:latin typeface="Times New Roman"/>
                <a:cs typeface="Times New Roman"/>
              </a:rPr>
              <a:t>All proposals must be received on or before June 5, 2022 at 11:59:59 pm Eastern Time (E.T). Applications may be submitted starting from the publication date of this NOFO up to the deadline above. Applications received after this time will not be reviewed or considered for funding. Applications must be submitted electronically via </a:t>
            </a:r>
            <a:r>
              <a:rPr lang="en-US" sz="1600">
                <a:latin typeface="Times New Roman"/>
                <a:cs typeface="Times New Roman"/>
                <a:hlinkClick r:id="rId3"/>
              </a:rPr>
              <a:t>www.grants.gov</a:t>
            </a:r>
            <a:r>
              <a:rPr lang="en-US" sz="1600">
                <a:latin typeface="Times New Roman"/>
                <a:cs typeface="Times New Roman"/>
              </a:rPr>
              <a:t>.</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a:latin typeface="Times New Roman"/>
                <a:cs typeface="Times New Roman"/>
              </a:rPr>
              <a:t>The electronic submission will receive a date and time stamp at www.grants.gov and will be processed after it is fully uploaded. Applicants should anticipate receiving confirmation of successful submission within forty-eight (48) hours. It is imperative that applicants obtain this confirmation as proof of successful submission. Waiting to submit an application until the end of the competition period puts an application at risk. Be sure to allow ample time.</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17</a:t>
            </a:r>
          </a:p>
        </p:txBody>
      </p:sp>
    </p:spTree>
    <p:extLst>
      <p:ext uri="{BB962C8B-B14F-4D97-AF65-F5344CB8AC3E}">
        <p14:creationId xmlns:p14="http://schemas.microsoft.com/office/powerpoint/2010/main" val="385562269"/>
      </p:ext>
    </p:extLst>
  </p:cSld>
  <p:clrMapOvr>
    <a:masterClrMapping/>
  </p:clrMapOvr>
  <p:transition spd="slow">
    <p:wipe/>
  </p:transition>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840" y="-35168"/>
            <a:ext cx="7704667" cy="1981200"/>
          </a:xfrm>
        </p:spPr>
        <p:txBody>
          <a:bodyPr>
            <a:normAutofit/>
          </a:bodyPr>
          <a:lstStyle/>
          <a:p>
            <a:r>
              <a:rPr lang="en-US" sz="4400" b="1">
                <a:solidFill>
                  <a:schemeClr val="bg1"/>
                </a:solidFill>
                <a:latin typeface="Times New Roman" panose="02020603050405020304" pitchFamily="18" charset="0"/>
                <a:cs typeface="Times New Roman" panose="02020603050405020304" pitchFamily="18" charset="0"/>
              </a:rPr>
              <a:t>Funding Restriction</a:t>
            </a:r>
          </a:p>
        </p:txBody>
      </p:sp>
      <p:sp>
        <p:nvSpPr>
          <p:cNvPr id="2" name="Content Placeholder 1"/>
          <p:cNvSpPr>
            <a:spLocks noGrp="1"/>
          </p:cNvSpPr>
          <p:nvPr>
            <p:ph idx="1"/>
          </p:nvPr>
        </p:nvSpPr>
        <p:spPr>
          <a:xfrm>
            <a:off x="723469" y="1795331"/>
            <a:ext cx="7762594" cy="5062669"/>
          </a:xfrm>
        </p:spPr>
        <p:txBody>
          <a:bodyPr>
            <a:noAutofit/>
          </a:bodyPr>
          <a:lstStyle/>
          <a:p>
            <a:pPr marL="0" indent="0">
              <a:buNone/>
            </a:pPr>
            <a:r>
              <a:rPr lang="en-US" sz="1500" dirty="0">
                <a:solidFill>
                  <a:srgbClr val="000000"/>
                </a:solidFill>
                <a:latin typeface="Times New Roman" panose="02020603050405020304" pitchFamily="18" charset="0"/>
              </a:rPr>
              <a:t>Applicants </a:t>
            </a:r>
            <a:r>
              <a:rPr lang="en-US" sz="1500" dirty="0">
                <a:latin typeface="Times New Roman" panose="02020603050405020304" pitchFamily="18" charset="0"/>
              </a:rPr>
              <a:t>requesting to charge indirect costs to their grant are </a:t>
            </a:r>
            <a:r>
              <a:rPr lang="en-US" sz="1500" dirty="0">
                <a:solidFill>
                  <a:srgbClr val="000000"/>
                </a:solidFill>
                <a:latin typeface="Times New Roman" panose="02020603050405020304" pitchFamily="18" charset="0"/>
              </a:rPr>
              <a:t>required to submit a copy of their current and signed indirect cost rate agreement with the application package. If an applicant does not have a current Facilities and Administrative (Indirect) Cost Rate Agreement that was negotiated and approved by the Department of Commerce (or by the applicable cognizant Federal agency), please provide a statement to this effect. The applicant must prepare and submit a cost allocation plan and rate proposal or a negotiated indirect cost rate as required by 2 CFR Part 200 “Uniform Administrative Requirements, Cost Principles and Audit Requirements for Federal Awards.” See 2 CFR § 200.414. The allocation plan and the rate proposal must be submitted to MBDA (or applicable cognizant Federal agency) within ninety (90) days from the award start date.</a:t>
            </a:r>
          </a:p>
          <a:p>
            <a:pPr marL="0" indent="0">
              <a:spcBef>
                <a:spcPts val="0"/>
              </a:spcBef>
              <a:spcAft>
                <a:spcPts val="0"/>
              </a:spcAft>
              <a:buNone/>
            </a:pPr>
            <a:endParaRPr lang="en-US" sz="1500" dirty="0">
              <a:solidFill>
                <a:srgbClr val="000000"/>
              </a:solidFill>
              <a:latin typeface="Times New Roman" panose="02020603050405020304" pitchFamily="18" charset="0"/>
            </a:endParaRPr>
          </a:p>
          <a:p>
            <a:pPr marL="0" indent="0">
              <a:buNone/>
            </a:pPr>
            <a:r>
              <a:rPr lang="en-US" sz="1500" dirty="0">
                <a:solidFill>
                  <a:srgbClr val="000000"/>
                </a:solidFill>
                <a:latin typeface="Times New Roman" panose="02020603050405020304" pitchFamily="18" charset="0"/>
              </a:rPr>
              <a:t>Alternatively, in accordance with 2 CFR § 200.414(f), a non-Federal entity that has never received a negotiated indirect cost rate may elect to charge a de minimis rate of 10 percent of modified total direct costs. Applicants proposing a 10 percent de minimis rate pursuant to 2 C.F.R. § 200.414(f) should note this election as part of the budget and budget narrative portion of the application.</a:t>
            </a:r>
          </a:p>
          <a:p>
            <a:pPr marL="0" indent="0">
              <a:spcBef>
                <a:spcPts val="0"/>
              </a:spcBef>
              <a:spcAft>
                <a:spcPts val="0"/>
              </a:spcAft>
              <a:buNone/>
            </a:pPr>
            <a:endParaRPr lang="en-US" sz="1500" dirty="0">
              <a:solidFill>
                <a:srgbClr val="000000"/>
              </a:solidFill>
              <a:latin typeface="Times New Roman" panose="02020603050405020304" pitchFamily="18" charset="0"/>
            </a:endParaRPr>
          </a:p>
          <a:p>
            <a:pPr marL="0" indent="0">
              <a:buNone/>
            </a:pPr>
            <a:r>
              <a:rPr lang="en-US" sz="1500" dirty="0">
                <a:solidFill>
                  <a:srgbClr val="000000"/>
                </a:solidFill>
                <a:latin typeface="Times New Roman" panose="02020603050405020304" pitchFamily="18" charset="0"/>
              </a:rPr>
              <a:t>Indirect costs proposed under the award must be clearly identified as a separate budget line item.</a:t>
            </a:r>
          </a:p>
          <a:p>
            <a:pPr marL="0" indent="0">
              <a:buNone/>
            </a:pPr>
            <a:endParaRPr lang="en-US" sz="1500" dirty="0">
              <a:solidFill>
                <a:srgbClr val="000000"/>
              </a:solidFill>
              <a:latin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39190681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891" y="39031"/>
            <a:ext cx="7704667" cy="1981200"/>
          </a:xfrm>
        </p:spPr>
        <p:txBody>
          <a:bodyPr>
            <a:normAutofit/>
          </a:bodyPr>
          <a:lstStyle/>
          <a:p>
            <a:r>
              <a:rPr lang="en-US" sz="3500" b="1">
                <a:solidFill>
                  <a:schemeClr val="bg1"/>
                </a:solidFill>
                <a:latin typeface="Times New Roman" panose="02020603050405020304" pitchFamily="18" charset="0"/>
                <a:cs typeface="Times New Roman" panose="02020603050405020304" pitchFamily="18" charset="0"/>
              </a:rPr>
              <a:t>Other Submission Requirements</a:t>
            </a:r>
          </a:p>
        </p:txBody>
      </p:sp>
      <p:sp>
        <p:nvSpPr>
          <p:cNvPr id="2" name="Content Placeholder 1"/>
          <p:cNvSpPr>
            <a:spLocks noGrp="1"/>
          </p:cNvSpPr>
          <p:nvPr>
            <p:ph idx="1"/>
          </p:nvPr>
        </p:nvSpPr>
        <p:spPr>
          <a:xfrm>
            <a:off x="515667" y="1185816"/>
            <a:ext cx="7704667" cy="5633153"/>
          </a:xfrm>
        </p:spPr>
        <p:txBody>
          <a:bodyPr>
            <a:normAutofit/>
          </a:bodyPr>
          <a:lstStyle/>
          <a:p>
            <a:pPr marL="0" indent="0">
              <a:buNone/>
            </a:pPr>
            <a:r>
              <a:rPr lang="en-US" sz="1400" dirty="0">
                <a:latin typeface="Times New Roman" panose="02020603050405020304" pitchFamily="18" charset="0"/>
                <a:cs typeface="Times New Roman" panose="02020603050405020304" pitchFamily="18" charset="0"/>
              </a:rPr>
              <a:t>The time it takes to completely upload an application will vary depending on a number of factors, including the size of the application, the speed of the applicant’s Internet connection, and the time it takes www.grants.gov to process the application. If www.grants.gov rejects the application, the applicant must resubmit the entire application and receive a date and time stamp from www.grants.gov. The www.grants.gov time stamp will be considered the date and time of submission receipt. Before beginning to apply through www.grants.gov, please review the application instructions posted at www.grants.gov and in this NOFO.</a:t>
            </a:r>
          </a:p>
          <a:p>
            <a:pPr marL="0" indent="0">
              <a:buNone/>
            </a:pPr>
            <a:r>
              <a:rPr lang="en-US" sz="1400" b="1" dirty="0">
                <a:latin typeface="Times New Roman" panose="02020603050405020304" pitchFamily="18" charset="0"/>
                <a:cs typeface="Times New Roman" panose="02020603050405020304" pitchFamily="18" charset="0"/>
              </a:rPr>
              <a:t>Grants.gov Registration: </a:t>
            </a:r>
            <a:r>
              <a:rPr lang="en-US" sz="1400" dirty="0">
                <a:latin typeface="Times New Roman" panose="02020603050405020304" pitchFamily="18" charset="0"/>
                <a:cs typeface="Times New Roman" panose="02020603050405020304" pitchFamily="18" charset="0"/>
              </a:rPr>
              <a:t>To submit an application through www.grants.gov, you must register for a user ID and password. This process can take between three to five business days and up to four weeks if all steps are not completed correctly.</a:t>
            </a:r>
          </a:p>
          <a:p>
            <a:pPr marL="0" indent="0">
              <a:spcBef>
                <a:spcPts val="0"/>
              </a:spcBef>
              <a:spcAft>
                <a:spcPts val="0"/>
              </a:spcAft>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b="1" u="sng" dirty="0">
                <a:latin typeface="Times New Roman" panose="02020603050405020304" pitchFamily="18" charset="0"/>
                <a:cs typeface="Times New Roman" panose="02020603050405020304" pitchFamily="18" charset="0"/>
              </a:rPr>
              <a:t>Electronic Submission: </a:t>
            </a:r>
            <a:r>
              <a:rPr lang="en-US" sz="1400" b="1" dirty="0">
                <a:latin typeface="Times New Roman" panose="02020603050405020304" pitchFamily="18" charset="0"/>
                <a:cs typeface="Times New Roman" panose="02020603050405020304" pitchFamily="18" charset="0"/>
              </a:rPr>
              <a:t>The electronic submission date is the date that applications have been submitted electronically and received by www.Grants.gov. Proof of timely submission shall be the official date and time that www.Grants.gov receives your application.</a:t>
            </a:r>
          </a:p>
          <a:p>
            <a:pPr marL="0" indent="0">
              <a:spcBef>
                <a:spcPts val="0"/>
              </a:spcBef>
              <a:spcAft>
                <a:spcPts val="0"/>
              </a:spcAft>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b="1" dirty="0">
                <a:latin typeface="Times New Roman" panose="02020603050405020304" pitchFamily="18" charset="0"/>
                <a:cs typeface="Times New Roman" panose="02020603050405020304" pitchFamily="18" charset="0"/>
              </a:rPr>
              <a:t>Returning </a:t>
            </a:r>
            <a:r>
              <a:rPr lang="en-US" sz="1400" b="1" dirty="0" err="1">
                <a:latin typeface="Times New Roman" panose="02020603050405020304" pitchFamily="18" charset="0"/>
                <a:cs typeface="Times New Roman" panose="02020603050405020304" pitchFamily="18" charset="0"/>
              </a:rPr>
              <a:t>Grants.Gov</a:t>
            </a:r>
            <a:r>
              <a:rPr lang="en-US" sz="1400" b="1" dirty="0">
                <a:latin typeface="Times New Roman" panose="02020603050405020304" pitchFamily="18" charset="0"/>
                <a:cs typeface="Times New Roman" panose="02020603050405020304" pitchFamily="18" charset="0"/>
              </a:rPr>
              <a:t> Users: </a:t>
            </a:r>
            <a:r>
              <a:rPr lang="en-US" sz="1400" dirty="0">
                <a:latin typeface="Times New Roman" panose="02020603050405020304" pitchFamily="18" charset="0"/>
                <a:cs typeface="Times New Roman" panose="02020603050405020304" pitchFamily="18" charset="0"/>
              </a:rPr>
              <a:t>Organizations already registered with Grants.gov do not need to re-register, but the organization must maintain a current System for Award Management (SAM) registration (formerly Central Contractor Registration (CCR)). If the applicant’s SAM registration is not up-to-date the application will not be accepted by Grants.gov. An applicant’s CCR username will not work in SAM</a:t>
            </a:r>
          </a:p>
          <a:p>
            <a:pPr marL="228600" indent="-228600">
              <a:buAutoNum type="arabicPeriod"/>
            </a:pPr>
            <a:endParaRPr lang="en-US" sz="1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19</a:t>
            </a:r>
          </a:p>
        </p:txBody>
      </p:sp>
    </p:spTree>
    <p:extLst>
      <p:ext uri="{BB962C8B-B14F-4D97-AF65-F5344CB8AC3E}">
        <p14:creationId xmlns:p14="http://schemas.microsoft.com/office/powerpoint/2010/main" val="148837081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board&#10;&#10;Description automatically generated">
            <a:extLst>
              <a:ext uri="{FF2B5EF4-FFF2-40B4-BE49-F238E27FC236}">
                <a16:creationId xmlns:a16="http://schemas.microsoft.com/office/drawing/2014/main" id="{B3CD758A-979B-4DC9-A182-91B99F50E2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86662" y="3896229"/>
            <a:ext cx="1833511" cy="1285815"/>
          </a:xfrm>
          <a:prstGeom prst="rect">
            <a:avLst/>
          </a:prstGeom>
        </p:spPr>
      </p:pic>
      <p:sp>
        <p:nvSpPr>
          <p:cNvPr id="3" name="Title 2"/>
          <p:cNvSpPr>
            <a:spLocks noGrp="1"/>
          </p:cNvSpPr>
          <p:nvPr>
            <p:ph type="title"/>
          </p:nvPr>
        </p:nvSpPr>
        <p:spPr>
          <a:xfrm>
            <a:off x="-579381" y="0"/>
            <a:ext cx="7704667" cy="1981200"/>
          </a:xfrm>
        </p:spPr>
        <p:txBody>
          <a:bodyPr>
            <a:normAutofit/>
          </a:bodyPr>
          <a:lstStyle/>
          <a:p>
            <a:r>
              <a:rPr lang="en-US" sz="3600" b="1">
                <a:solidFill>
                  <a:schemeClr val="bg1"/>
                </a:solidFill>
                <a:latin typeface="Times New Roman" panose="02020603050405020304" pitchFamily="18" charset="0"/>
                <a:cs typeface="Times New Roman" panose="02020603050405020304" pitchFamily="18" charset="0"/>
              </a:rPr>
              <a:t>Application Review </a:t>
            </a:r>
            <a:br>
              <a:rPr lang="en-US" sz="3600" b="1">
                <a:solidFill>
                  <a:schemeClr val="bg1"/>
                </a:solidFill>
                <a:latin typeface="Times New Roman" panose="02020603050405020304" pitchFamily="18" charset="0"/>
                <a:cs typeface="Times New Roman" panose="02020603050405020304" pitchFamily="18" charset="0"/>
              </a:rPr>
            </a:br>
            <a:r>
              <a:rPr lang="en-US" sz="3600" b="1">
                <a:solidFill>
                  <a:schemeClr val="bg1"/>
                </a:solidFill>
                <a:latin typeface="Times New Roman" panose="02020603050405020304" pitchFamily="18" charset="0"/>
                <a:cs typeface="Times New Roman" panose="02020603050405020304" pitchFamily="18" charset="0"/>
              </a:rPr>
              <a:t>Information</a:t>
            </a:r>
          </a:p>
        </p:txBody>
      </p:sp>
      <p:sp>
        <p:nvSpPr>
          <p:cNvPr id="2" name="Content Placeholder 1"/>
          <p:cNvSpPr>
            <a:spLocks noGrp="1"/>
          </p:cNvSpPr>
          <p:nvPr>
            <p:ph idx="1"/>
          </p:nvPr>
        </p:nvSpPr>
        <p:spPr>
          <a:xfrm>
            <a:off x="540284" y="1416980"/>
            <a:ext cx="8080744" cy="4763386"/>
          </a:xfrm>
        </p:spPr>
        <p:txBody>
          <a:bodyPr>
            <a:normAutofit/>
          </a:bodyPr>
          <a:lstStyle/>
          <a:p>
            <a:pPr marL="0" indent="0">
              <a:buNone/>
            </a:pPr>
            <a:r>
              <a:rPr lang="en-US" sz="1200" dirty="0">
                <a:latin typeface="Times New Roman"/>
                <a:cs typeface="Times New Roman"/>
              </a:rPr>
              <a:t>Evaluation Criteria: Each application will be evaluated based on criteria included below. The number of points that can be earned for each criterion is listed below, with 100 points maximum total that can be earned. </a:t>
            </a:r>
          </a:p>
          <a:p>
            <a:pPr>
              <a:buFont typeface="Wingdings" panose="05000000000000000000" pitchFamily="2" charset="2"/>
              <a:buChar char="Ø"/>
            </a:pPr>
            <a:r>
              <a:rPr lang="en-US" sz="1200" dirty="0">
                <a:latin typeface="Times New Roman"/>
                <a:cs typeface="Times New Roman"/>
              </a:rPr>
              <a:t>Impact of the Proposed Project (40 points)</a:t>
            </a:r>
            <a:endParaRPr lang="en-US" sz="1200" dirty="0">
              <a:latin typeface="Times New Roman" panose="02020603050405020304" pitchFamily="18" charset="0"/>
              <a:cs typeface="Times New Roman" panose="02020603050405020304" pitchFamily="18" charset="0"/>
            </a:endParaRPr>
          </a:p>
          <a:p>
            <a:pPr>
              <a:buClr>
                <a:srgbClr val="1287C3"/>
              </a:buClr>
              <a:buFont typeface="Wingdings" panose="05000000000000000000" pitchFamily="2" charset="2"/>
              <a:buChar char="Ø"/>
            </a:pPr>
            <a:r>
              <a:rPr lang="en-US" sz="1200" dirty="0">
                <a:latin typeface="Times New Roman"/>
                <a:cs typeface="Times New Roman"/>
              </a:rPr>
              <a:t>Applicant Capability (25)</a:t>
            </a:r>
          </a:p>
          <a:p>
            <a:pPr>
              <a:buClr>
                <a:srgbClr val="1287C3"/>
              </a:buClr>
              <a:buFont typeface="Wingdings" panose="05000000000000000000" pitchFamily="2" charset="2"/>
              <a:buChar char="Ø"/>
            </a:pPr>
            <a:r>
              <a:rPr lang="en-US" sz="1200" dirty="0">
                <a:latin typeface="Times New Roman"/>
                <a:cs typeface="Times New Roman"/>
              </a:rPr>
              <a:t>Applicant Budget (35)</a:t>
            </a:r>
          </a:p>
          <a:p>
            <a:pPr>
              <a:buFont typeface="Wingdings" panose="05000000000000000000" pitchFamily="2" charset="2"/>
              <a:buChar char="Ø"/>
            </a:pPr>
            <a:r>
              <a:rPr lang="en-US" sz="1200" dirty="0">
                <a:latin typeface="Times New Roman"/>
                <a:cs typeface="Times New Roman"/>
              </a:rPr>
              <a:t>Total Available Applications Points (100)</a:t>
            </a:r>
          </a:p>
          <a:p>
            <a:pPr marL="0" indent="0">
              <a:buNone/>
            </a:pPr>
            <a:r>
              <a:rPr lang="en-US" sz="1200" dirty="0">
                <a:latin typeface="Times New Roman"/>
                <a:cs typeface="Times New Roman"/>
              </a:rPr>
              <a:t>All applications must adhere to the submission guidelines provided in this section and section IV.B.1.a), “A Complete Application.” Omissions will result in the deduction of points from the final score according to the table below up to and including disqualification of the entire application.</a:t>
            </a:r>
          </a:p>
          <a:p>
            <a:pPr marL="0" indent="0">
              <a:buNone/>
            </a:pPr>
            <a:r>
              <a:rPr lang="en-US" sz="1200" dirty="0">
                <a:latin typeface="Times New Roman"/>
                <a:cs typeface="Times New Roman"/>
              </a:rPr>
              <a:t>Mandatory Item 					Failure to Adhere Shall Result In </a:t>
            </a: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a:cs typeface="Times New Roman"/>
              </a:rPr>
              <a:t>Title Page 						(5 Point Deduction)</a:t>
            </a:r>
          </a:p>
          <a:p>
            <a:pPr marL="0" indent="0">
              <a:buNone/>
            </a:pPr>
            <a:r>
              <a:rPr lang="en-US" sz="1200" dirty="0">
                <a:latin typeface="Times New Roman"/>
                <a:cs typeface="Times New Roman"/>
              </a:rPr>
              <a:t>Table of Contents 					(5 Point Deduction)</a:t>
            </a:r>
          </a:p>
          <a:p>
            <a:pPr marL="0" indent="0">
              <a:buNone/>
            </a:pPr>
            <a:r>
              <a:rPr lang="en-US" sz="1200" dirty="0">
                <a:latin typeface="Times New Roman"/>
                <a:cs typeface="Times New Roman"/>
              </a:rPr>
              <a:t>Applicant Narrative 					(Disqualification)</a:t>
            </a:r>
          </a:p>
          <a:p>
            <a:pPr marL="0" indent="0">
              <a:buNone/>
            </a:pPr>
            <a:r>
              <a:rPr lang="en-US" sz="1200" dirty="0">
                <a:latin typeface="Times New Roman"/>
                <a:cs typeface="Times New Roman"/>
              </a:rPr>
              <a:t>Budget Narrative 					(Disqualification)</a:t>
            </a:r>
          </a:p>
          <a:p>
            <a:pPr marL="0" indent="0">
              <a:buNone/>
            </a:pPr>
            <a:r>
              <a:rPr lang="en-US" sz="1200" dirty="0">
                <a:latin typeface="Times New Roman"/>
                <a:cs typeface="Times New Roman"/>
              </a:rPr>
              <a:t>Required Standard Forms (SF</a:t>
            </a:r>
            <a:r>
              <a:rPr lang="en-US" sz="1200">
                <a:latin typeface="Times New Roman"/>
                <a:cs typeface="Times New Roman"/>
              </a:rPr>
              <a:t>) 	</a:t>
            </a:r>
            <a:r>
              <a:rPr lang="en-US" sz="1200" dirty="0">
                <a:latin typeface="Times New Roman"/>
                <a:cs typeface="Times New Roman"/>
              </a:rPr>
              <a:t>		(Disqualification)</a:t>
            </a:r>
          </a:p>
          <a:p>
            <a:pPr marL="0" indent="0">
              <a:buNone/>
            </a:pPr>
            <a:r>
              <a:rPr lang="en-US" sz="1200" dirty="0">
                <a:latin typeface="Times New Roman"/>
                <a:cs typeface="Times New Roman"/>
              </a:rPr>
              <a:t>All project proposals will be evaluated and applicant(s) will be selected based on the level at which the proposal addresses the evaluation criteria above, less any points deducted for failure to include the mandatory items noted above.</a:t>
            </a: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421946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8727"/>
            <a:ext cx="7704667" cy="1981200"/>
          </a:xfrm>
        </p:spPr>
        <p:txBody>
          <a:bodyPr>
            <a:normAutofit/>
          </a:bodyPr>
          <a:lstStyle/>
          <a:p>
            <a:r>
              <a:rPr lang="en-US" sz="5400" b="1" dirty="0">
                <a:solidFill>
                  <a:schemeClr val="bg1"/>
                </a:solidFill>
                <a:latin typeface="Times New Roman" panose="02020603050405020304" pitchFamily="18" charset="0"/>
                <a:ea typeface="Verdana" pitchFamily="34" charset="0"/>
                <a:cs typeface="Times New Roman" panose="02020603050405020304" pitchFamily="18" charset="0"/>
              </a:rPr>
              <a:t>Overview</a:t>
            </a:r>
            <a:br>
              <a:rPr lang="en-US" sz="2400" dirty="0">
                <a:latin typeface="Times New Roman" panose="02020603050405020304" pitchFamily="18" charset="0"/>
                <a:ea typeface="Verdana" pitchFamily="34" charset="0"/>
                <a:cs typeface="Times New Roman" panose="02020603050405020304" pitchFamily="18" charset="0"/>
              </a:rPr>
            </a:br>
            <a:endParaRPr lang="en-US" b="1" dirty="0">
              <a:latin typeface="Times New Roman" panose="02020603050405020304" pitchFamily="18" charset="0"/>
              <a:ea typeface="Verdana" pitchFamily="34" charset="0"/>
              <a:cs typeface="Times New Roman" panose="02020603050405020304" pitchFamily="18" charset="0"/>
            </a:endParaRPr>
          </a:p>
        </p:txBody>
      </p:sp>
      <p:sp>
        <p:nvSpPr>
          <p:cNvPr id="2" name="Content Placeholder 1"/>
          <p:cNvSpPr>
            <a:spLocks noGrp="1"/>
          </p:cNvSpPr>
          <p:nvPr>
            <p:ph idx="1"/>
          </p:nvPr>
        </p:nvSpPr>
        <p:spPr>
          <a:xfrm>
            <a:off x="843379" y="1863739"/>
            <a:ext cx="7843421" cy="4537060"/>
          </a:xfrm>
        </p:spPr>
        <p:txBody>
          <a:bodyPr>
            <a:normAutofit fontScale="32500" lnSpcReduction="20000"/>
          </a:bodyPr>
          <a:lstStyle/>
          <a:p>
            <a:pPr lvl="0">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Teleconference Protocol </a:t>
            </a:r>
          </a:p>
          <a:p>
            <a:pPr lvl="0">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Important Dates  </a:t>
            </a:r>
          </a:p>
          <a:p>
            <a:pPr lvl="0">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MBDA Alignment</a:t>
            </a:r>
          </a:p>
          <a:p>
            <a:pPr lvl="0">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Notice of Funding Opportunity Announcement </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Program Objectives</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Program Priorities </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Program Authority </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Award Information  </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Eligibility Information </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Application and Submission Information  </a:t>
            </a:r>
            <a:br>
              <a:rPr lang="en-US" sz="3700" dirty="0">
                <a:solidFill>
                  <a:prstClr val="black"/>
                </a:solidFill>
                <a:latin typeface="Times New Roman" panose="02020603050405020304" pitchFamily="18" charset="0"/>
                <a:cs typeface="Times New Roman" panose="02020603050405020304" pitchFamily="18" charset="0"/>
              </a:rPr>
            </a:br>
            <a:r>
              <a:rPr lang="en-US" sz="3700" dirty="0">
                <a:solidFill>
                  <a:prstClr val="black"/>
                </a:solidFill>
                <a:latin typeface="Times New Roman" panose="02020603050405020304" pitchFamily="18" charset="0"/>
                <a:cs typeface="Times New Roman" panose="02020603050405020304" pitchFamily="18" charset="0"/>
              </a:rPr>
              <a:t>Management (SAM)</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Submission Dates and Times</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Funding Restriction</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Other Submission Requirements</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Application Review Information </a:t>
            </a:r>
          </a:p>
          <a:p>
            <a:pPr lvl="1">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Agency Contact</a:t>
            </a:r>
          </a:p>
          <a:p>
            <a:pPr lvl="0">
              <a:buFont typeface="Wingdings" panose="05000000000000000000" pitchFamily="2" charset="2"/>
              <a:buChar char="q"/>
            </a:pPr>
            <a:r>
              <a:rPr lang="en-US" sz="3700" dirty="0">
                <a:solidFill>
                  <a:prstClr val="black"/>
                </a:solidFill>
                <a:latin typeface="Times New Roman" panose="02020603050405020304" pitchFamily="18" charset="0"/>
                <a:cs typeface="Times New Roman" panose="02020603050405020304" pitchFamily="18" charset="0"/>
              </a:rPr>
              <a:t>Thank You </a:t>
            </a:r>
          </a:p>
          <a:p>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276038"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2</a:t>
            </a:r>
            <a:endParaRPr lang="en-US" sz="140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444197" y="1997612"/>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18" y="0"/>
            <a:ext cx="7704667" cy="1981200"/>
          </a:xfrm>
        </p:spPr>
        <p:txBody>
          <a:bodyPr>
            <a:normAutofit/>
          </a:bodyPr>
          <a:lstStyle/>
          <a:p>
            <a:r>
              <a:rPr lang="en-US" sz="3600" b="1" dirty="0">
                <a:solidFill>
                  <a:schemeClr val="bg1"/>
                </a:solidFill>
                <a:latin typeface="Times New Roman" panose="02020603050405020304" pitchFamily="18" charset="0"/>
                <a:cs typeface="Times New Roman" panose="02020603050405020304" pitchFamily="18" charset="0"/>
              </a:rPr>
              <a:t>Application Review </a:t>
            </a:r>
            <a:br>
              <a:rPr lang="en-US" sz="3600" b="1" dirty="0">
                <a:solidFill>
                  <a:schemeClr val="bg1"/>
                </a:solidFill>
                <a:latin typeface="Times New Roman" panose="02020603050405020304" pitchFamily="18" charset="0"/>
                <a:cs typeface="Times New Roman" panose="02020603050405020304" pitchFamily="18" charset="0"/>
              </a:rPr>
            </a:br>
            <a:r>
              <a:rPr lang="en-US" sz="3600" b="1" dirty="0">
                <a:solidFill>
                  <a:schemeClr val="bg1"/>
                </a:solidFill>
                <a:latin typeface="Times New Roman" panose="02020603050405020304" pitchFamily="18" charset="0"/>
                <a:cs typeface="Times New Roman" panose="02020603050405020304" pitchFamily="18" charset="0"/>
              </a:rPr>
              <a:t>Information (cont.)</a:t>
            </a:r>
          </a:p>
        </p:txBody>
      </p:sp>
      <p:sp>
        <p:nvSpPr>
          <p:cNvPr id="2" name="Content Placeholder 1"/>
          <p:cNvSpPr>
            <a:spLocks noGrp="1"/>
          </p:cNvSpPr>
          <p:nvPr>
            <p:ph idx="1"/>
          </p:nvPr>
        </p:nvSpPr>
        <p:spPr>
          <a:xfrm>
            <a:off x="728322" y="1975337"/>
            <a:ext cx="7704667" cy="4492065"/>
          </a:xfrm>
        </p:spPr>
        <p:txBody>
          <a:bodyPr>
            <a:normAutofit/>
          </a:bodyPr>
          <a:lstStyle/>
          <a:p>
            <a:pPr marL="0" indent="0">
              <a:buNone/>
            </a:pPr>
            <a:r>
              <a:rPr lang="en-US" sz="1400" b="1" dirty="0">
                <a:latin typeface="Times New Roman"/>
                <a:cs typeface="Times New Roman"/>
              </a:rPr>
              <a:t>Review and Selection Process</a:t>
            </a:r>
          </a:p>
          <a:p>
            <a:pPr>
              <a:buFont typeface="Wingdings" panose="05000000000000000000" pitchFamily="2" charset="2"/>
              <a:buChar char="Ø"/>
            </a:pPr>
            <a:r>
              <a:rPr lang="en-US" sz="1400" b="1" dirty="0">
                <a:latin typeface="Times New Roman"/>
                <a:cs typeface="Times New Roman"/>
              </a:rPr>
              <a:t>Initial Screening</a:t>
            </a:r>
            <a:r>
              <a:rPr lang="en-US" sz="1400" dirty="0">
                <a:latin typeface="Times New Roman"/>
                <a:cs typeface="Times New Roman"/>
              </a:rPr>
              <a:t>: Prior to the formal review process, each application will receive an initial administrative screening to ensure that all required forms, signatures, and documents are present. An application will not be evaluated by the review panel if: a) the application is received after the closing date; b) the application package does not include all required components; the project fails to address program objectives and priorities</a:t>
            </a:r>
          </a:p>
          <a:p>
            <a:pPr>
              <a:buFont typeface="Wingdings" panose="05000000000000000000" pitchFamily="2" charset="2"/>
              <a:buChar char="Ø"/>
            </a:pPr>
            <a:r>
              <a:rPr lang="en-US" sz="1400" b="1" dirty="0">
                <a:latin typeface="Times New Roman"/>
                <a:cs typeface="Times New Roman"/>
              </a:rPr>
              <a:t>MBDA Merit Review Panel: </a:t>
            </a:r>
            <a:r>
              <a:rPr lang="en-US" sz="1400" dirty="0">
                <a:latin typeface="Times New Roman"/>
                <a:cs typeface="Times New Roman"/>
              </a:rPr>
              <a:t>Each responsive application will receive an independent, merit review by a panel (Merit Review Panel) qualified to evaluate the applications submitted based on the published criteria. The review panel will consist of at least three (3) individuals, all of whom could be a combination of full-time federal employees and/or non-federal civilians.  Each reviewer shall evaluate and provide individual scores for each proposal based on the criteria set out in this Section (application review). </a:t>
            </a:r>
          </a:p>
          <a:p>
            <a:pPr>
              <a:buClr>
                <a:srgbClr val="1287C3"/>
              </a:buClr>
              <a:buFont typeface="Wingdings" panose="05000000000000000000" pitchFamily="2" charset="2"/>
              <a:buChar char="Ø"/>
            </a:pPr>
            <a:r>
              <a:rPr lang="en-US" sz="1400" b="1" dirty="0">
                <a:latin typeface="Times New Roman"/>
                <a:cs typeface="Times New Roman"/>
              </a:rPr>
              <a:t>Selection Factors: </a:t>
            </a:r>
            <a:r>
              <a:rPr lang="en-US" sz="1400" dirty="0">
                <a:latin typeface="Times New Roman"/>
                <a:cs typeface="Times New Roman"/>
              </a:rPr>
              <a:t>Proposals deemed meritorious will be passed to the selection review panel composed of no more than five federal employees.  </a:t>
            </a:r>
            <a:endParaRPr lang="en-US" sz="1400" dirty="0">
              <a:latin typeface="Corbel" panose="020B0503020204020204"/>
              <a:cs typeface="Times New Roman" panose="02020603050405020304" pitchFamily="18" charset="0"/>
            </a:endParaRPr>
          </a:p>
          <a:p>
            <a:pPr>
              <a:buClr>
                <a:srgbClr val="1287C3"/>
              </a:buClr>
              <a:buFont typeface="Wingdings" panose="05000000000000000000" pitchFamily="2" charset="2"/>
              <a:buChar char="Ø"/>
            </a:pPr>
            <a:r>
              <a:rPr lang="en-US" sz="1400" b="1" dirty="0">
                <a:latin typeface="Times New Roman"/>
                <a:cs typeface="Times New Roman"/>
              </a:rPr>
              <a:t>Anticipated Announcement and Award Dates: </a:t>
            </a:r>
            <a:r>
              <a:rPr lang="en-US" sz="1400" dirty="0">
                <a:latin typeface="Times New Roman"/>
                <a:ea typeface="+mn-lt"/>
                <a:cs typeface="+mn-lt"/>
              </a:rPr>
              <a:t>Anticipated time for processing awards is approximately one hundred forty (140) days from the receipt of applications. MBDA anticipates that the awards under this BAA will be made with start dates of September 1, 2022. Successful applicants may be eligible for pre-award costs (see 2 C.F.R. § 200.458). </a:t>
            </a:r>
            <a:endParaRPr lang="en-US" sz="1400" strike="sngStrike" dirty="0">
              <a:latin typeface="Times New Roman"/>
              <a:ea typeface="+mn-lt"/>
              <a:cs typeface="+mn-lt"/>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36420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1047563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262663D-5B86-4F8E-BFA1-04A94FEA5E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55229" y="1523999"/>
            <a:ext cx="1975746" cy="1363763"/>
          </a:xfrm>
          <a:prstGeom prst="rect">
            <a:avLst/>
          </a:prstGeom>
        </p:spPr>
      </p:pic>
      <p:sp>
        <p:nvSpPr>
          <p:cNvPr id="3" name="Title 2"/>
          <p:cNvSpPr>
            <a:spLocks noGrp="1"/>
          </p:cNvSpPr>
          <p:nvPr>
            <p:ph type="title"/>
          </p:nvPr>
        </p:nvSpPr>
        <p:spPr>
          <a:xfrm>
            <a:off x="-705990" y="-132416"/>
            <a:ext cx="7704667" cy="1981200"/>
          </a:xfrm>
        </p:spPr>
        <p:txBody>
          <a:bodyPr>
            <a:normAutofit/>
          </a:bodyPr>
          <a:lstStyle/>
          <a:p>
            <a:r>
              <a:rPr lang="en-US" sz="4800" b="1" dirty="0">
                <a:solidFill>
                  <a:schemeClr val="bg1"/>
                </a:solidFill>
                <a:latin typeface="Times New Roman" panose="02020603050405020304" pitchFamily="18" charset="0"/>
                <a:cs typeface="Times New Roman" panose="02020603050405020304" pitchFamily="18" charset="0"/>
              </a:rPr>
              <a:t>Required Reporting:</a:t>
            </a:r>
          </a:p>
        </p:txBody>
      </p:sp>
      <p:sp>
        <p:nvSpPr>
          <p:cNvPr id="2" name="Content Placeholder 1"/>
          <p:cNvSpPr>
            <a:spLocks noGrp="1"/>
          </p:cNvSpPr>
          <p:nvPr>
            <p:ph idx="1"/>
          </p:nvPr>
        </p:nvSpPr>
        <p:spPr>
          <a:xfrm>
            <a:off x="713025" y="2111579"/>
            <a:ext cx="7374076" cy="4093029"/>
          </a:xfrm>
        </p:spPr>
        <p:txBody>
          <a:bodyPr>
            <a:normAutofit/>
          </a:bodyPr>
          <a:lstStyle/>
          <a:p>
            <a:pPr marL="0" indent="0">
              <a:buNone/>
            </a:pPr>
            <a:r>
              <a:rPr lang="en-US" sz="1500" dirty="0">
                <a:latin typeface="Times New Roman"/>
                <a:cs typeface="Times New Roman"/>
              </a:rPr>
              <a:t>The project is required to provide the following reports:</a:t>
            </a:r>
          </a:p>
          <a:p>
            <a:pPr marL="0" lvl="3" indent="0">
              <a:buNone/>
            </a:pPr>
            <a:r>
              <a:rPr lang="en-US" sz="1500" dirty="0">
                <a:latin typeface="Times New Roman"/>
                <a:cs typeface="Times New Roman"/>
              </a:rPr>
              <a:t>a) Financial </a:t>
            </a:r>
            <a:r>
              <a:rPr lang="en-US" sz="1500" dirty="0">
                <a:latin typeface="Times New Roman" panose="02020603050405020304" pitchFamily="18" charset="0"/>
                <a:cs typeface="Times New Roman" panose="02020603050405020304" pitchFamily="18" charset="0"/>
              </a:rPr>
              <a:t>Reports – </a:t>
            </a:r>
            <a:r>
              <a:rPr lang="en-US" sz="1500" dirty="0">
                <a:latin typeface="Times New Roman" panose="02020603050405020304" pitchFamily="18" charset="0"/>
                <a:ea typeface="+mn-lt"/>
                <a:cs typeface="Times New Roman" panose="02020603050405020304" pitchFamily="18" charset="0"/>
              </a:rPr>
              <a:t>The financial report shall include details on the use of Federal funds and contributions of non-Federal funds (if proposed). The financial reports are to be submitted to the Department of Commerce via Grants Online on a semi-annual and annual basis.  The semi-annual and annual reports are due thirty (30) days after the end of the initial six-month period in each funding period.  The final report is due within one-hundred twenty (120) days after the expiration of the award. </a:t>
            </a:r>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a:cs typeface="Times New Roman"/>
              </a:rPr>
              <a:t>b) Progress Report – </a:t>
            </a:r>
            <a:r>
              <a:rPr lang="en-US" sz="1500" dirty="0">
                <a:latin typeface="Times New Roman"/>
                <a:ea typeface="+mn-lt"/>
                <a:cs typeface="+mn-lt"/>
              </a:rPr>
              <a:t>Progress reports are to be submitted to the Department of Commerce via Grants Online on a semi-annual and annual basis.  The semi-annual report is due forty-five (45) days after the end of the initial six-month period in each funding period.  The final report is due within one hundred twenty (120) days after the expiration of the award. </a:t>
            </a:r>
          </a:p>
          <a:p>
            <a:pPr marL="0" indent="0">
              <a:buNone/>
            </a:pPr>
            <a:r>
              <a:rPr lang="en-US" sz="1500" dirty="0">
                <a:latin typeface="Times New Roman"/>
                <a:cs typeface="Times New Roman"/>
              </a:rPr>
              <a:t>Note: failure to submit reports in a timely manner may result in MBDA award enforcement and/or delayed access to Federal funds.</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22</a:t>
            </a:r>
          </a:p>
        </p:txBody>
      </p:sp>
    </p:spTree>
    <p:extLst>
      <p:ext uri="{BB962C8B-B14F-4D97-AF65-F5344CB8AC3E}">
        <p14:creationId xmlns:p14="http://schemas.microsoft.com/office/powerpoint/2010/main" val="1262381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3246748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2"/>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1579807"/>
            <a:ext cx="4339085" cy="473975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dirty="0">
                <a:latin typeface="Times New Roman"/>
                <a:cs typeface="Times New Roman"/>
              </a:rPr>
              <a:t>Pre-Application Conference - Parts 2, 3, &amp; 4</a:t>
            </a:r>
            <a:endParaRPr lang="en-US" sz="2000" dirty="0">
              <a:ea typeface="+mn-lt"/>
              <a:cs typeface="+mn-lt"/>
            </a:endParaRPr>
          </a:p>
          <a:p>
            <a:pPr marL="285750" indent="-285750">
              <a:spcAft>
                <a:spcPts val="600"/>
              </a:spcAft>
              <a:buFont typeface="Arial,Sans-Serif"/>
              <a:buChar char="•"/>
            </a:pPr>
            <a:r>
              <a:rPr lang="en-US" b="1" dirty="0">
                <a:latin typeface="Times New Roman"/>
                <a:cs typeface="Times New Roman"/>
              </a:rPr>
              <a:t>Part 2: May 16</a:t>
            </a:r>
            <a:r>
              <a:rPr lang="en-US" b="1" baseline="30000" dirty="0">
                <a:latin typeface="Times New Roman"/>
                <a:cs typeface="Times New Roman"/>
              </a:rPr>
              <a:t>th</a:t>
            </a:r>
            <a:r>
              <a:rPr lang="en-US" dirty="0">
                <a:latin typeface="Times New Roman"/>
                <a:cs typeface="Times New Roman"/>
              </a:rPr>
              <a:t>, 2:00-3:00 p.m. ET –Program Priorities, </a:t>
            </a:r>
            <a:r>
              <a:rPr lang="en-US" i="1" dirty="0">
                <a:latin typeface="Times New Roman"/>
                <a:cs typeface="Times New Roman"/>
              </a:rPr>
              <a:t>Register at least 24 hours in advance at </a:t>
            </a:r>
            <a:r>
              <a:rPr lang="en-US" i="1" dirty="0">
                <a:latin typeface="Times New Roman"/>
                <a:cs typeface="Times New Roman"/>
                <a:hlinkClick r:id="rId3"/>
              </a:rPr>
              <a:t>www.mbda.gov</a:t>
            </a:r>
            <a:r>
              <a:rPr lang="en-US" i="1" dirty="0">
                <a:latin typeface="Times New Roman"/>
                <a:cs typeface="Times New Roman"/>
              </a:rPr>
              <a:t> </a:t>
            </a:r>
          </a:p>
          <a:p>
            <a:pPr marL="285750" indent="-285750">
              <a:spcAft>
                <a:spcPts val="600"/>
              </a:spcAft>
              <a:buFont typeface="Arial,Sans-Serif"/>
              <a:buChar char="•"/>
            </a:pPr>
            <a:r>
              <a:rPr lang="en-US" b="1" dirty="0">
                <a:latin typeface="Times New Roman"/>
                <a:ea typeface="+mn-lt"/>
                <a:cs typeface="Times New Roman"/>
              </a:rPr>
              <a:t>Part 3: May 23</a:t>
            </a:r>
            <a:r>
              <a:rPr lang="en-US" b="1" baseline="30000" dirty="0">
                <a:latin typeface="Times New Roman"/>
                <a:ea typeface="+mn-lt"/>
                <a:cs typeface="Times New Roman"/>
              </a:rPr>
              <a:t>rd</a:t>
            </a:r>
            <a:r>
              <a:rPr lang="en-US" dirty="0">
                <a:latin typeface="Times New Roman"/>
                <a:ea typeface="+mn-lt"/>
                <a:cs typeface="Times New Roman"/>
              </a:rPr>
              <a:t>, 2:00 – 3:00 p.m. ET – Measuring Success</a:t>
            </a:r>
          </a:p>
          <a:p>
            <a:pPr marL="285750" indent="-285750">
              <a:spcAft>
                <a:spcPts val="600"/>
              </a:spcAft>
              <a:buFont typeface="Arial,Sans-Serif"/>
              <a:buChar char="•"/>
            </a:pPr>
            <a:r>
              <a:rPr lang="en-US" b="1" dirty="0">
                <a:latin typeface="Times New Roman"/>
                <a:ea typeface="+mn-lt"/>
                <a:cs typeface="Times New Roman"/>
              </a:rPr>
              <a:t>Part 4: May 24</a:t>
            </a:r>
            <a:r>
              <a:rPr lang="en-US" b="1" baseline="30000" dirty="0">
                <a:latin typeface="Times New Roman"/>
                <a:ea typeface="+mn-lt"/>
                <a:cs typeface="Times New Roman"/>
              </a:rPr>
              <a:t>th</a:t>
            </a:r>
            <a:r>
              <a:rPr lang="en-US" dirty="0">
                <a:latin typeface="Times New Roman"/>
                <a:ea typeface="+mn-lt"/>
                <a:cs typeface="Times New Roman"/>
              </a:rPr>
              <a:t>, 2:00 – 3:00 p.m. ET – Budget Pitfalls</a:t>
            </a:r>
            <a:endParaRPr lang="en-US" b="1" dirty="0">
              <a:latin typeface="Times New Roman"/>
              <a:cs typeface="Arial"/>
            </a:endParaRPr>
          </a:p>
          <a:p>
            <a:pPr>
              <a:spcAft>
                <a:spcPts val="600"/>
              </a:spcAft>
            </a:pPr>
            <a:endParaRPr lang="en-US" sz="1600" b="1" u="sng" dirty="0">
              <a:latin typeface="Times New Roman"/>
              <a:cs typeface="Arial"/>
            </a:endParaRPr>
          </a:p>
          <a:p>
            <a:pPr>
              <a:spcAft>
                <a:spcPts val="600"/>
              </a:spcAft>
            </a:pPr>
            <a:r>
              <a:rPr lang="en-US" b="1" u="sng" dirty="0">
                <a:latin typeface="Times New Roman"/>
                <a:cs typeface="Arial"/>
              </a:rPr>
              <a:t>Agency Contact:</a:t>
            </a:r>
            <a:endParaRPr lang="en-US" u="sng" dirty="0"/>
          </a:p>
          <a:p>
            <a:r>
              <a:rPr lang="en-US" dirty="0">
                <a:latin typeface="Times New Roman"/>
                <a:cs typeface="Times New Roman"/>
              </a:rPr>
              <a:t>Mrs. Nakita Chambers</a:t>
            </a:r>
            <a:endParaRPr lang="en-US" dirty="0">
              <a:ea typeface="+mn-lt"/>
              <a:cs typeface="+mn-lt"/>
            </a:endParaRPr>
          </a:p>
          <a:p>
            <a:r>
              <a:rPr lang="en-US" dirty="0">
                <a:latin typeface="Times New Roman"/>
                <a:cs typeface="Times New Roman"/>
              </a:rPr>
              <a:t>MBDA Program Manager</a:t>
            </a:r>
            <a:endParaRPr lang="en-US" dirty="0">
              <a:ea typeface="+mn-lt"/>
              <a:cs typeface="+mn-lt"/>
            </a:endParaRPr>
          </a:p>
          <a:p>
            <a:pPr marL="285750" indent="-285750">
              <a:buFont typeface="Arial"/>
              <a:buChar char="•"/>
            </a:pPr>
            <a:r>
              <a:rPr lang="en-US" dirty="0">
                <a:latin typeface="Times New Roman"/>
                <a:cs typeface="Times New Roman"/>
              </a:rPr>
              <a:t>Email: </a:t>
            </a:r>
            <a:r>
              <a:rPr lang="en-US" dirty="0">
                <a:latin typeface="Times New Roman"/>
                <a:cs typeface="Times New Roman"/>
                <a:hlinkClick r:id="rId4"/>
              </a:rPr>
              <a:t>nchambers@mbda.gov</a:t>
            </a:r>
            <a:endParaRPr lang="en-US" dirty="0">
              <a:ea typeface="+mn-lt"/>
              <a:cs typeface="+mn-lt"/>
            </a:endParaRPr>
          </a:p>
          <a:p>
            <a:pPr marL="285750" indent="-285750">
              <a:buFont typeface="Arial"/>
              <a:buChar char="•"/>
            </a:pPr>
            <a:r>
              <a:rPr lang="en-US" dirty="0">
                <a:latin typeface="Times New Roman"/>
                <a:cs typeface="Times New Roman"/>
              </a:rPr>
              <a:t>Tel: 202-482-0065</a:t>
            </a:r>
            <a:endParaRPr lang="en-US" dirty="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03177"/>
            <a:ext cx="8292905" cy="6045372"/>
          </a:xfrm>
          <a:prstGeom prst="rect">
            <a:avLst/>
          </a:prstGeom>
        </p:spPr>
      </p:pic>
      <p:sp>
        <p:nvSpPr>
          <p:cNvPr id="3" name="Title 2"/>
          <p:cNvSpPr>
            <a:spLocks noGrp="1"/>
          </p:cNvSpPr>
          <p:nvPr>
            <p:ph type="title"/>
          </p:nvPr>
        </p:nvSpPr>
        <p:spPr>
          <a:xfrm>
            <a:off x="-2605" y="-8619"/>
            <a:ext cx="7704667" cy="1981200"/>
          </a:xfrm>
        </p:spPr>
        <p:txBody>
          <a:bodyPr>
            <a:normAutofit/>
          </a:bodyPr>
          <a:lstStyle/>
          <a:p>
            <a:pPr algn="ctr"/>
            <a:r>
              <a:rPr lang="en-US" sz="5400" b="1">
                <a:solidFill>
                  <a:schemeClr val="bg1"/>
                </a:solidFill>
                <a:latin typeface="Times New Roman" panose="02020603050405020304" pitchFamily="18" charset="0"/>
                <a:cs typeface="Times New Roman" panose="02020603050405020304" pitchFamily="18" charset="0"/>
              </a:rPr>
              <a:t> </a:t>
            </a:r>
          </a:p>
        </p:txBody>
      </p:sp>
      <p:sp>
        <p:nvSpPr>
          <p:cNvPr id="2" name="Content Placeholder 1"/>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latin typeface="Times New Roman" panose="02020603050405020304" pitchFamily="18" charset="0"/>
                <a:cs typeface="Times New Roman" panose="02020603050405020304" pitchFamily="18" charset="0"/>
              </a:rPr>
              <a:t>Thank you for your participation.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Good luck!</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25</a:t>
            </a:r>
          </a:p>
        </p:txBody>
      </p:sp>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3">
            <a:alphaModFix amt="60000"/>
            <a:extLst>
              <a:ext uri="{837473B0-CC2E-450A-ABE3-18F120FF3D39}">
                <a1611:picAttrSrcUrl xmlns:a1611="http://schemas.microsoft.com/office/drawing/2016/11/main" r:id="rId4"/>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154745" y="0"/>
            <a:ext cx="7704667" cy="1981200"/>
          </a:xfrm>
        </p:spPr>
        <p:txBody>
          <a:bodyPr>
            <a:normAutofit/>
          </a:bodyPr>
          <a:lstStyle/>
          <a:p>
            <a:r>
              <a:rPr lang="en-US" sz="44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817880" y="1786269"/>
            <a:ext cx="7762594" cy="4359350"/>
          </a:xfrm>
        </p:spPr>
        <p:txBody>
          <a:bodyPr>
            <a:norm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Phones should be placed on mute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Questions are prompted at designated times and coordinated through conference operator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Teleconference focused on MBDA Access to Capital Notice of Funding Opportunity Announcement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Keep questions relevant to the topic at hand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Avoid duplicating questions   </a:t>
            </a:r>
          </a:p>
          <a:p>
            <a:endParaRPr lang="en-US" dirty="0"/>
          </a:p>
        </p:txBody>
      </p:sp>
      <p:sp>
        <p:nvSpPr>
          <p:cNvPr id="4" name="TextBox 3"/>
          <p:cNvSpPr txBox="1"/>
          <p:nvPr/>
        </p:nvSpPr>
        <p:spPr>
          <a:xfrm>
            <a:off x="4216454" y="6467403"/>
            <a:ext cx="274434" cy="307777"/>
          </a:xfrm>
          <a:prstGeom prst="rect">
            <a:avLst/>
          </a:prstGeom>
          <a:noFill/>
        </p:spPr>
        <p:txBody>
          <a:bodyPr wrap="none" rtlCol="0">
            <a:spAutoFit/>
          </a:bodyPr>
          <a:lstStyle/>
          <a:p>
            <a:r>
              <a:rPr lang="en-US" sz="1400" b="1">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837736967"/>
      </p:ext>
    </p:extLst>
  </p:cSld>
  <p:clrMapOvr>
    <a:masterClrMapping/>
  </p:clrMapOvr>
  <p:transition spd="slow">
    <p:push dir="u"/>
  </p:transition>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8410" y="82820"/>
            <a:ext cx="7704667" cy="1981200"/>
          </a:xfrm>
        </p:spPr>
        <p:txBody>
          <a:bodyPr>
            <a:normAutofit/>
          </a:bodyPr>
          <a:lstStyle/>
          <a:p>
            <a:r>
              <a:rPr lang="en-US" sz="4400" b="1">
                <a:solidFill>
                  <a:schemeClr val="bg1"/>
                </a:solidFill>
                <a:latin typeface="Times New Roman" panose="02020603050405020304" pitchFamily="18" charset="0"/>
                <a:ea typeface="Verdana" pitchFamily="34" charset="0"/>
                <a:cs typeface="Times New Roman" panose="02020603050405020304" pitchFamily="18" charset="0"/>
              </a:rPr>
              <a:t>Important Dates  </a:t>
            </a:r>
          </a:p>
        </p:txBody>
      </p:sp>
      <p:sp>
        <p:nvSpPr>
          <p:cNvPr id="2" name="Content Placeholder 1"/>
          <p:cNvSpPr>
            <a:spLocks noGrp="1"/>
          </p:cNvSpPr>
          <p:nvPr>
            <p:ph idx="1"/>
          </p:nvPr>
        </p:nvSpPr>
        <p:spPr>
          <a:xfrm>
            <a:off x="719666" y="1772529"/>
            <a:ext cx="7704667" cy="4023360"/>
          </a:xfrm>
        </p:spPr>
        <p:txBody>
          <a:bodyPr>
            <a:normAutofit fontScale="92500" lnSpcReduction="20000"/>
          </a:bodyPr>
          <a:lstStyle/>
          <a:p>
            <a:pPr>
              <a:buFont typeface="Wingdings" panose="05000000000000000000" pitchFamily="2" charset="2"/>
              <a:buChar char="Ø"/>
            </a:pPr>
            <a:r>
              <a:rPr lang="en-US" sz="3000" dirty="0">
                <a:latin typeface="Times New Roman"/>
                <a:cs typeface="Times New Roman"/>
              </a:rPr>
              <a:t>CFDA #11.802, Access to Capital: Innovative Finance</a:t>
            </a:r>
          </a:p>
          <a:p>
            <a:pPr>
              <a:buFont typeface="Wingdings" panose="05000000000000000000" pitchFamily="2" charset="2"/>
              <a:buChar char="Ø"/>
            </a:pPr>
            <a:r>
              <a:rPr lang="en-US" sz="3000" dirty="0">
                <a:latin typeface="Times New Roman"/>
                <a:cs typeface="Times New Roman"/>
              </a:rPr>
              <a:t>Competition  </a:t>
            </a:r>
            <a:endParaRPr lang="en-US" sz="3000" dirty="0">
              <a:latin typeface="Times New Roman" panose="02020603050405020304" pitchFamily="18" charset="0"/>
              <a:cs typeface="Times New Roman" panose="02020603050405020304" pitchFamily="18" charset="0"/>
            </a:endParaRPr>
          </a:p>
          <a:p>
            <a:pPr lvl="1"/>
            <a:r>
              <a:rPr lang="en-US" sz="3000" dirty="0">
                <a:latin typeface="Times New Roman"/>
                <a:cs typeface="Times New Roman"/>
              </a:rPr>
              <a:t>Published Date: May 5, 2022</a:t>
            </a:r>
          </a:p>
          <a:p>
            <a:pPr lvl="1"/>
            <a:r>
              <a:rPr lang="en-US" sz="3000" dirty="0">
                <a:latin typeface="Times New Roman"/>
                <a:cs typeface="Times New Roman"/>
              </a:rPr>
              <a:t>Deadline Date: Monday, June 6, 2022 at 11:59 P.M., E.S.T.  </a:t>
            </a:r>
            <a:endParaRPr lang="en-US"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dirty="0">
                <a:latin typeface="Times New Roman"/>
                <a:cs typeface="Times New Roman"/>
              </a:rPr>
              <a:t>Electronic applications only </a:t>
            </a:r>
            <a:endParaRPr lang="en-US"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dirty="0">
                <a:latin typeface="Times New Roman"/>
                <a:cs typeface="Times New Roman"/>
              </a:rPr>
              <a:t>Anticipated Award   </a:t>
            </a:r>
            <a:endParaRPr lang="en-US" sz="3000" dirty="0">
              <a:latin typeface="Times New Roman" panose="02020603050405020304" pitchFamily="18" charset="0"/>
              <a:cs typeface="Times New Roman" panose="02020603050405020304" pitchFamily="18" charset="0"/>
            </a:endParaRPr>
          </a:p>
          <a:p>
            <a:pPr lvl="1"/>
            <a:r>
              <a:rPr lang="en-US" dirty="0">
                <a:latin typeface="Times New Roman"/>
                <a:cs typeface="Times New Roman"/>
              </a:rPr>
              <a:t>Start Date:  September 1, 2022</a:t>
            </a:r>
          </a:p>
        </p:txBody>
      </p:sp>
      <p:sp>
        <p:nvSpPr>
          <p:cNvPr id="4" name="TextBox 3"/>
          <p:cNvSpPr txBox="1"/>
          <p:nvPr/>
        </p:nvSpPr>
        <p:spPr>
          <a:xfrm>
            <a:off x="4216454" y="6467403"/>
            <a:ext cx="25039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4</a:t>
            </a:r>
          </a:p>
        </p:txBody>
      </p:sp>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331655" y="4081806"/>
            <a:ext cx="3362179" cy="2258240"/>
          </a:xfrm>
          <a:prstGeom prst="rect">
            <a:avLst/>
          </a:prstGeom>
        </p:spPr>
      </p:pic>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1"/>
          <p:cNvSpPr>
            <a:spLocks noGrp="1"/>
          </p:cNvSpPr>
          <p:nvPr>
            <p:ph type="title"/>
          </p:nvPr>
        </p:nvSpPr>
        <p:spPr>
          <a:xfrm>
            <a:off x="-583809" y="514411"/>
            <a:ext cx="8143875" cy="858838"/>
          </a:xfrm>
        </p:spPr>
        <p:txBody>
          <a:bodyPr/>
          <a:lstStyle/>
          <a:p>
            <a:r>
              <a:rPr lang="en-US" altLang="en-US" b="0" cap="small" spc="300">
                <a:latin typeface="Verdana" panose="020B0604030504040204" pitchFamily="34" charset="0"/>
                <a:cs typeface="Verdana" panose="020B0604030504040204" pitchFamily="34" charset="0"/>
              </a:rPr>
              <a:t> </a:t>
            </a:r>
            <a:r>
              <a:rPr lang="en-US" altLang="en-US" sz="3200" b="1" cap="small" spc="300">
                <a:solidFill>
                  <a:schemeClr val="bg1"/>
                </a:solidFill>
                <a:latin typeface="Times New Roman" panose="02020603050405020304" pitchFamily="18" charset="0"/>
                <a:cs typeface="Times New Roman" panose="02020603050405020304" pitchFamily="18" charset="0"/>
              </a:rPr>
              <a:t>MBDA Strategic Alignment</a:t>
            </a:r>
          </a:p>
        </p:txBody>
      </p:sp>
      <p:sp>
        <p:nvSpPr>
          <p:cNvPr id="4100" name="Rectangle 3"/>
          <p:cNvSpPr>
            <a:spLocks noGrp="1" noChangeArrowheads="1"/>
          </p:cNvSpPr>
          <p:nvPr>
            <p:ph idx="1"/>
          </p:nvPr>
        </p:nvSpPr>
        <p:spPr>
          <a:xfrm>
            <a:off x="4904042" y="4779793"/>
            <a:ext cx="2346804" cy="788451"/>
          </a:xfrm>
        </p:spPr>
        <p:txBody>
          <a:bodyPr anchor="ctr">
            <a:normAutofit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a:solidFill>
                  <a:schemeClr val="accent1"/>
                </a:solidFill>
                <a:latin typeface="Times New Roman" panose="02020603050405020304" pitchFamily="18" charset="0"/>
                <a:cs typeface="Times New Roman" panose="02020603050405020304" pitchFamily="18" charset="0"/>
              </a:rPr>
              <a:t>Strategy</a:t>
            </a:r>
          </a:p>
          <a:p>
            <a:pPr marL="0" indent="0" algn="ctr" eaLnBrk="1" hangingPunct="1">
              <a:lnSpc>
                <a:spcPct val="80000"/>
              </a:lnSpc>
              <a:spcBef>
                <a:spcPts val="0"/>
              </a:spcBef>
              <a:spcAft>
                <a:spcPts val="0"/>
              </a:spcAft>
              <a:buNone/>
              <a:defRPr/>
            </a:pPr>
            <a:r>
              <a:rPr lang="en-US" sz="1400">
                <a:solidFill>
                  <a:prstClr val="black"/>
                </a:solidFill>
                <a:latin typeface="Times New Roman" panose="02020603050405020304" pitchFamily="18" charset="0"/>
                <a:cs typeface="Times New Roman" panose="02020603050405020304" pitchFamily="18" charset="0"/>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400" b="1" cap="small">
              <a:solidFill>
                <a:schemeClr val="accent1"/>
              </a:solidFill>
              <a:latin typeface="Verdana" pitchFamily="34" charset="0"/>
              <a:cs typeface="Verdana" pitchFamily="34" charset="0"/>
            </a:endParaRPr>
          </a:p>
        </p:txBody>
      </p:sp>
      <p:sp>
        <p:nvSpPr>
          <p:cNvPr id="7" name="Slide Number Placeholder 2">
            <a:extLst>
              <a:ext uri="{FF2B5EF4-FFF2-40B4-BE49-F238E27FC236}">
                <a16:creationId xmlns:a16="http://schemas.microsoft.com/office/drawing/2014/main" id="{303264EA-912E-4649-A5A7-679A24B8B992}"/>
              </a:ext>
            </a:extLst>
          </p:cNvPr>
          <p:cNvSpPr>
            <a:spLocks noGrp="1"/>
          </p:cNvSpPr>
          <p:nvPr>
            <p:ph type="sldNum" sz="quarter" idx="12"/>
          </p:nvPr>
        </p:nvSpPr>
        <p:spPr>
          <a:prstGeom prst="rect">
            <a:avLst/>
          </a:prstGeom>
        </p:spPr>
        <p:txBody>
          <a:bodyPr/>
          <a:lstStyle>
            <a:defPPr>
              <a:defRPr lang="en-US"/>
            </a:defPPr>
            <a:lvl1pPr algn="r" defTabSz="457200" rtl="0" fontAlgn="base">
              <a:spcBef>
                <a:spcPct val="0"/>
              </a:spcBef>
              <a:spcAft>
                <a:spcPct val="0"/>
              </a:spcAft>
              <a:defRPr sz="1000" kern="1200">
                <a:solidFill>
                  <a:schemeClr val="bg1">
                    <a:lumMod val="65000"/>
                  </a:schemeClr>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a:solidFill>
                  <a:prstClr val="white">
                    <a:lumMod val="65000"/>
                  </a:prstClr>
                </a:solidFill>
                <a:latin typeface="Times New Roman" panose="02020603050405020304" pitchFamily="18" charset="0"/>
                <a:cs typeface="Times New Roman" panose="02020603050405020304" pitchFamily="18" charset="0"/>
              </a:rPr>
              <a:t>5</a:t>
            </a:r>
            <a:endParaRPr kumimoji="0" lang="en-US" sz="1400" b="1" i="0" u="none" strike="noStrike" kern="1200" cap="none" spc="0" normalizeH="0" baseline="0" noProof="0">
              <a:ln>
                <a:noFill/>
              </a:ln>
              <a:solidFill>
                <a:prstClr val="white">
                  <a:lumMod val="65000"/>
                </a:prstClr>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665817" y="1712885"/>
            <a:ext cx="2405062" cy="8154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MBDA is the champion for minority business enterprises</a:t>
            </a:r>
          </a:p>
        </p:txBody>
      </p:sp>
      <p:sp>
        <p:nvSpPr>
          <p:cNvPr id="16" name="TextBox 15"/>
          <p:cNvSpPr txBox="1"/>
          <p:nvPr/>
        </p:nvSpPr>
        <p:spPr>
          <a:xfrm>
            <a:off x="2285595" y="3145343"/>
            <a:ext cx="2405063" cy="10413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4F81BD"/>
                </a:solidFill>
                <a:effectLst/>
                <a:uLnTx/>
                <a:uFillTx/>
                <a:latin typeface="Times New Roman" panose="02020603050405020304" pitchFamily="18" charset="0"/>
                <a:ea typeface="Verdana" panose="020B0604030504040204" pitchFamily="34" charset="0"/>
                <a:cs typeface="Times New Roman" panose="02020603050405020304" pitchFamily="18" charset="0"/>
              </a:rPr>
              <a:t>Mission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To promote the growth of the over 9 million minority  business enterprises</a:t>
            </a: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01216"/>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724247" y="5229164"/>
            <a:ext cx="1671638" cy="1114425"/>
          </a:xfrm>
          <a:prstGeom prst="rect">
            <a:avLst/>
          </a:prstGeom>
        </p:spPr>
      </p:pic>
      <p:sp>
        <p:nvSpPr>
          <p:cNvPr id="12" name="TextBox 11">
            <a:extLst>
              <a:ext uri="{FF2B5EF4-FFF2-40B4-BE49-F238E27FC236}">
                <a16:creationId xmlns:a16="http://schemas.microsoft.com/office/drawing/2014/main" id="{2A75AD67-B061-4E9E-86CF-5B84B2694440}"/>
              </a:ext>
            </a:extLst>
          </p:cNvPr>
          <p:cNvSpPr txBox="1"/>
          <p:nvPr/>
        </p:nvSpPr>
        <p:spPr>
          <a:xfrm>
            <a:off x="4216454" y="6467403"/>
            <a:ext cx="25039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102"/>
            <a:ext cx="7704667" cy="1981200"/>
          </a:xfrm>
        </p:spPr>
        <p:txBody>
          <a:bodyPr/>
          <a:lstStyle/>
          <a:p>
            <a:r>
              <a:rPr lang="en-US" dirty="0"/>
              <a:t> </a:t>
            </a:r>
            <a:r>
              <a:rPr lang="en-US" sz="4400" b="1" dirty="0">
                <a:solidFill>
                  <a:schemeClr val="bg1"/>
                </a:solidFill>
                <a:latin typeface="Times New Roman" panose="02020603050405020304" pitchFamily="18" charset="0"/>
                <a:cs typeface="Times New Roman" panose="02020603050405020304" pitchFamily="18" charset="0"/>
              </a:rPr>
              <a:t>Program Objective </a:t>
            </a:r>
          </a:p>
        </p:txBody>
      </p:sp>
      <p:sp>
        <p:nvSpPr>
          <p:cNvPr id="2" name="Content Placeholder 1"/>
          <p:cNvSpPr>
            <a:spLocks noGrp="1"/>
          </p:cNvSpPr>
          <p:nvPr>
            <p:ph idx="1"/>
          </p:nvPr>
        </p:nvSpPr>
        <p:spPr>
          <a:xfrm>
            <a:off x="796615" y="1646474"/>
            <a:ext cx="7762594" cy="4605469"/>
          </a:xfrm>
        </p:spPr>
        <p:txBody>
          <a:bodyPr>
            <a:noAutofit/>
          </a:bodyPr>
          <a:lstStyle/>
          <a:p>
            <a:pPr marL="0" indent="0">
              <a:buNone/>
            </a:pPr>
            <a:r>
              <a:rPr lang="en-US" sz="1600" dirty="0">
                <a:solidFill>
                  <a:srgbClr val="000000"/>
                </a:solidFill>
                <a:latin typeface="Times New Roman" panose="02020603050405020304" pitchFamily="18" charset="0"/>
                <a:cs typeface="Times New Roman" panose="02020603050405020304" pitchFamily="18" charset="0"/>
              </a:rPr>
              <a:t>The Minority Business Development Agency (MBDA), a bureau of the U.S. Department of Commerce, promotes and administers programs with partners in the public and private sectors to assist the development of minority business enterprises (MBEs). Historically, access to capital has been the leading concern of minority-owned businesses, especially during the COVID-19 pandemic. As MBEs work to recover from the effects of the pandemic, the same remains true.</a:t>
            </a:r>
          </a:p>
          <a:p>
            <a:pPr marL="0" indent="0">
              <a:buNone/>
            </a:pPr>
            <a:r>
              <a:rPr lang="en-US" sz="1600" dirty="0">
                <a:solidFill>
                  <a:srgbClr val="000000"/>
                </a:solidFill>
                <a:latin typeface="Times New Roman" panose="02020603050405020304" pitchFamily="18" charset="0"/>
                <a:cs typeface="Times New Roman" panose="02020603050405020304" pitchFamily="18" charset="0"/>
              </a:rPr>
              <a:t>Minority-owned businesses often face challenges in securing business loans from traditional lenders. Issues limiting the flow of capital to minority-owned businesses include the inability of entrepreneurs to demonstrate adequate wealth or to provide collateral or assets (e.g., real estate) against the loans.</a:t>
            </a:r>
          </a:p>
          <a:p>
            <a:pPr marL="0" indent="0">
              <a:buNone/>
            </a:pPr>
            <a:r>
              <a:rPr lang="en-US" sz="1600">
                <a:solidFill>
                  <a:srgbClr val="000000"/>
                </a:solidFill>
                <a:latin typeface="Times New Roman"/>
                <a:cs typeface="Times New Roman"/>
              </a:rPr>
              <a:t>Another factor impeding access to credit is the consolidation of the banking industry. In the past, a community-based relationship allowed the bank to incorporate a borrower’s character in the underwriting assessment. The banking consolidation into larger mainstream lenders has accelerated the replacement of relationships with underwriting algorithms, which some organizations argue have structural biases that favor certain groups over others. </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16454" y="6467403"/>
            <a:ext cx="274434" cy="307777"/>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21387956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8755-9427-4B14-AB48-F7A550949580}"/>
              </a:ext>
            </a:extLst>
          </p:cNvPr>
          <p:cNvSpPr>
            <a:spLocks noGrp="1"/>
          </p:cNvSpPr>
          <p:nvPr>
            <p:ph type="title"/>
          </p:nvPr>
        </p:nvSpPr>
        <p:spPr>
          <a:xfrm>
            <a:off x="982133" y="457201"/>
            <a:ext cx="5698067" cy="1244599"/>
          </a:xfrm>
        </p:spPr>
        <p:txBody>
          <a:bodyPr>
            <a:normAutofit fontScale="90000"/>
          </a:bodyPr>
          <a:lstStyle/>
          <a:p>
            <a:r>
              <a:rPr lang="en-US" dirty="0"/>
              <a:t> </a:t>
            </a:r>
            <a:r>
              <a:rPr lang="en-US" sz="4000" b="1" dirty="0">
                <a:solidFill>
                  <a:schemeClr val="bg1"/>
                </a:solidFill>
                <a:latin typeface="Times New Roman" panose="02020603050405020304" pitchFamily="18" charset="0"/>
                <a:cs typeface="Times New Roman" panose="02020603050405020304" pitchFamily="18" charset="0"/>
              </a:rPr>
              <a:t>Program Objective (cont.)</a:t>
            </a:r>
            <a:endParaRPr lang="en-US" dirty="0"/>
          </a:p>
        </p:txBody>
      </p:sp>
      <p:sp>
        <p:nvSpPr>
          <p:cNvPr id="3" name="Content Placeholder 2">
            <a:extLst>
              <a:ext uri="{FF2B5EF4-FFF2-40B4-BE49-F238E27FC236}">
                <a16:creationId xmlns:a16="http://schemas.microsoft.com/office/drawing/2014/main" id="{241AA937-6BD2-4458-9098-63F1F2DCBFF8}"/>
              </a:ext>
            </a:extLst>
          </p:cNvPr>
          <p:cNvSpPr>
            <a:spLocks noGrp="1"/>
          </p:cNvSpPr>
          <p:nvPr>
            <p:ph idx="1"/>
          </p:nvPr>
        </p:nvSpPr>
        <p:spPr>
          <a:xfrm>
            <a:off x="812800" y="1701800"/>
            <a:ext cx="7446168" cy="4298016"/>
          </a:xfrm>
        </p:spPr>
        <p:txBody>
          <a:bodyPr>
            <a:normAutofit/>
          </a:bodyPr>
          <a:lstStyle/>
          <a:p>
            <a:pPr marL="0" indent="0" algn="l">
              <a:buNone/>
            </a:pPr>
            <a:r>
              <a:rPr lang="en-US" sz="1800" b="0" i="0" u="none" strike="noStrike" baseline="0" dirty="0">
                <a:latin typeface="Times New Roman" panose="02020603050405020304" pitchFamily="18" charset="0"/>
              </a:rPr>
              <a:t>MBDA is soliciting applications from eligible entities to establish a project, as described in this Broad Agency Announcement (BAA), and it anticipates awarding approximately $884,559 to address systemic improvements to this ecosystem. </a:t>
            </a:r>
          </a:p>
          <a:p>
            <a:pPr marL="0" indent="0" algn="l">
              <a:buNone/>
            </a:pPr>
            <a:endParaRPr lang="en-US" sz="1800" dirty="0">
              <a:latin typeface="Times New Roman" panose="02020603050405020304" pitchFamily="18" charset="0"/>
            </a:endParaRPr>
          </a:p>
          <a:p>
            <a:pPr marL="0" indent="0" algn="l">
              <a:buNone/>
            </a:pPr>
            <a:r>
              <a:rPr lang="en-US" sz="1800" b="0" i="0" u="none" strike="noStrike" baseline="0" dirty="0">
                <a:latin typeface="Times New Roman" panose="02020603050405020304" pitchFamily="18" charset="0"/>
              </a:rPr>
              <a:t>MBDA seeks market solutions to the barriers of access to capital that acknowledge the lack of traditional collateral/assets as an impediment for MBEs. </a:t>
            </a:r>
          </a:p>
        </p:txBody>
      </p:sp>
      <p:sp>
        <p:nvSpPr>
          <p:cNvPr id="4" name="Footer Placeholder 3">
            <a:extLst>
              <a:ext uri="{FF2B5EF4-FFF2-40B4-BE49-F238E27FC236}">
                <a16:creationId xmlns:a16="http://schemas.microsoft.com/office/drawing/2014/main" id="{445B2117-99B0-42D3-8C28-324AC27A3A67}"/>
              </a:ext>
            </a:extLst>
          </p:cNvPr>
          <p:cNvSpPr>
            <a:spLocks noGrp="1"/>
          </p:cNvSpPr>
          <p:nvPr>
            <p:ph type="ftr" sz="quarter" idx="11"/>
          </p:nvPr>
        </p:nvSpPr>
        <p:spPr/>
        <p:txBody>
          <a:bodyPr/>
          <a:lstStyle/>
          <a:p>
            <a:r>
              <a:rPr lang="en-US"/>
              <a:t>
              </a:t>
            </a:r>
          </a:p>
        </p:txBody>
      </p:sp>
      <p:sp>
        <p:nvSpPr>
          <p:cNvPr id="6" name="TextBox 5">
            <a:extLst>
              <a:ext uri="{FF2B5EF4-FFF2-40B4-BE49-F238E27FC236}">
                <a16:creationId xmlns:a16="http://schemas.microsoft.com/office/drawing/2014/main" id="{A93E94E4-9500-470E-93E2-25103321F622}"/>
              </a:ext>
            </a:extLst>
          </p:cNvPr>
          <p:cNvSpPr txBox="1"/>
          <p:nvPr/>
        </p:nvSpPr>
        <p:spPr>
          <a:xfrm>
            <a:off x="4203609" y="6490010"/>
            <a:ext cx="48022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79431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184" y="289521"/>
            <a:ext cx="7704667" cy="1981200"/>
          </a:xfrm>
        </p:spPr>
        <p:txBody>
          <a:bodyPr/>
          <a:lstStyle/>
          <a:p>
            <a:r>
              <a:rPr lang="en-US" sz="4400" b="1">
                <a:solidFill>
                  <a:schemeClr val="bg1"/>
                </a:solidFill>
                <a:latin typeface="Times New Roman" panose="02020603050405020304" pitchFamily="18" charset="0"/>
                <a:cs typeface="Times New Roman" panose="02020603050405020304" pitchFamily="18" charset="0"/>
              </a:rPr>
              <a:t>Program Priorities </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858129" y="1505243"/>
            <a:ext cx="7828671" cy="4494573"/>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This Announcement seeks to address, mitigate, and remove systemic barriers of traditional financing by leveraging alternative funding methods and non-traditional sources of lending. For the most part, participants in this sector lack nationwide coverage, capabilities, or the type of economies of scale that will allow any one of them to effectively service the over 9 million minority-owned businesses. Funding will be prioritized to projects that show the potential for systematic or broad impact across this sector. For this Announcement, examples of non-traditional lenders include: </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Non-Bank Lenders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Minority Depository Institutions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Community Development Financial Institutions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FinTech Lenders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Accelerated/Advance payment providers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Mobilization funding providers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Local, State lending programs</a:t>
            </a:r>
          </a:p>
          <a:p>
            <a:pPr lvl="1">
              <a:spcBef>
                <a:spcPts val="0"/>
              </a:spcBef>
              <a:spcAft>
                <a:spcPts val="0"/>
              </a:spcAft>
            </a:pPr>
            <a:r>
              <a:rPr lang="en-US" sz="1700" dirty="0">
                <a:latin typeface="Times New Roman" panose="02020603050405020304" pitchFamily="18" charset="0"/>
                <a:cs typeface="Times New Roman" panose="02020603050405020304" pitchFamily="18" charset="0"/>
              </a:rPr>
              <a:t>Non-Profit Lenders</a:t>
            </a:r>
          </a:p>
        </p:txBody>
      </p:sp>
      <p:sp>
        <p:nvSpPr>
          <p:cNvPr id="4" name="TextBox 3"/>
          <p:cNvSpPr txBox="1"/>
          <p:nvPr/>
        </p:nvSpPr>
        <p:spPr>
          <a:xfrm>
            <a:off x="3883640" y="6396095"/>
            <a:ext cx="621314"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992490207"/>
      </p:ext>
    </p:extLst>
  </p:cSld>
  <p:clrMapOvr>
    <a:masterClrMapping/>
  </p:clrMapOvr>
  <p:transition spd="slow">
    <p:cover/>
  </p:transition>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7BAB7-5AF1-4AB1-8064-72F889BF3348}"/>
              </a:ext>
            </a:extLst>
          </p:cNvPr>
          <p:cNvSpPr>
            <a:spLocks noGrp="1"/>
          </p:cNvSpPr>
          <p:nvPr>
            <p:ph type="title"/>
          </p:nvPr>
        </p:nvSpPr>
        <p:spPr>
          <a:xfrm>
            <a:off x="-101079" y="-86751"/>
            <a:ext cx="7704667" cy="1981200"/>
          </a:xfrm>
        </p:spPr>
        <p:txBody>
          <a:bodyPr/>
          <a:lstStyle/>
          <a:p>
            <a:r>
              <a:rPr lang="en-US" b="1" dirty="0">
                <a:solidFill>
                  <a:schemeClr val="bg1"/>
                </a:solidFill>
                <a:latin typeface="Times New Roman" panose="02020603050405020304" pitchFamily="18" charset="0"/>
                <a:cs typeface="Times New Roman" panose="02020603050405020304" pitchFamily="18" charset="0"/>
              </a:rPr>
              <a:t>Program Priorities (cont.)</a:t>
            </a:r>
          </a:p>
        </p:txBody>
      </p:sp>
      <p:sp>
        <p:nvSpPr>
          <p:cNvPr id="2" name="Content Placeholder 1">
            <a:extLst>
              <a:ext uri="{FF2B5EF4-FFF2-40B4-BE49-F238E27FC236}">
                <a16:creationId xmlns:a16="http://schemas.microsoft.com/office/drawing/2014/main" id="{C2996A42-5C5E-4098-A013-EF5772386DC4}"/>
              </a:ext>
            </a:extLst>
          </p:cNvPr>
          <p:cNvSpPr>
            <a:spLocks noGrp="1"/>
          </p:cNvSpPr>
          <p:nvPr>
            <p:ph idx="1"/>
          </p:nvPr>
        </p:nvSpPr>
        <p:spPr>
          <a:xfrm>
            <a:off x="651263" y="1986245"/>
            <a:ext cx="7908927" cy="3759875"/>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MBDA seeks to fund projects proposing market solutions to MBEs’ barriers to capital through non-traditional lenders. A non-exhaustive list of solutions that could be considered for funding includes: </a:t>
            </a:r>
          </a:p>
          <a:p>
            <a:r>
              <a:rPr lang="en-US" sz="1800" dirty="0">
                <a:latin typeface="Times New Roman" panose="02020603050405020304" pitchFamily="18" charset="0"/>
                <a:cs typeface="Times New Roman" panose="02020603050405020304" pitchFamily="18" charset="0"/>
              </a:rPr>
              <a:t>Research, development, or pilot of innovative financing products that address the unique needs of minority owned businesses - such as a product that provides financing using nontraditional or alternative methods of funding (non-asset-based); </a:t>
            </a:r>
          </a:p>
          <a:p>
            <a:r>
              <a:rPr lang="en-US" sz="1800" dirty="0">
                <a:latin typeface="Times New Roman" panose="02020603050405020304" pitchFamily="18" charset="0"/>
                <a:cs typeface="Times New Roman" panose="02020603050405020304" pitchFamily="18" charset="0"/>
              </a:rPr>
              <a:t>Development of a new navigation program to improve the matchmaking between nontraditional lenders and minority borrowers; </a:t>
            </a:r>
          </a:p>
          <a:p>
            <a:r>
              <a:rPr lang="en-US" sz="1800" dirty="0">
                <a:latin typeface="Times New Roman" panose="02020603050405020304" pitchFamily="18" charset="0"/>
                <a:cs typeface="Times New Roman" panose="02020603050405020304" pitchFamily="18" charset="0"/>
              </a:rPr>
              <a:t>Craft the business case for lending to MBEs including researching accurate methods of risk assessment, merit and returns; Provide technical assistance targeted at non-traditional lenders servicing (or aspiring to serve) minority-owned businesses; </a:t>
            </a:r>
          </a:p>
        </p:txBody>
      </p:sp>
      <p:sp>
        <p:nvSpPr>
          <p:cNvPr id="4" name="TextBox 3">
            <a:extLst>
              <a:ext uri="{FF2B5EF4-FFF2-40B4-BE49-F238E27FC236}">
                <a16:creationId xmlns:a16="http://schemas.microsoft.com/office/drawing/2014/main" id="{87F51F77-0821-482B-9FF7-303835603705}"/>
              </a:ext>
            </a:extLst>
          </p:cNvPr>
          <p:cNvSpPr txBox="1"/>
          <p:nvPr/>
        </p:nvSpPr>
        <p:spPr>
          <a:xfrm>
            <a:off x="4014651" y="6403936"/>
            <a:ext cx="576617"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2511689183"/>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A1326B6F167458AEF8FAAC882658A" ma:contentTypeVersion="13" ma:contentTypeDescription="Create a new document." ma:contentTypeScope="" ma:versionID="f22824ec377d19585806f5e1a571b464">
  <xsd:schema xmlns:xsd="http://www.w3.org/2001/XMLSchema" xmlns:xs="http://www.w3.org/2001/XMLSchema" xmlns:p="http://schemas.microsoft.com/office/2006/metadata/properties" xmlns:ns1="http://schemas.microsoft.com/sharepoint/v3" xmlns:ns3="e2d3d16d-9f26-4416-9c33-9c53dc4ef9fe" xmlns:ns4="745c7e65-57ac-4a3a-b2a9-07c4eb3b7314" targetNamespace="http://schemas.microsoft.com/office/2006/metadata/properties" ma:root="true" ma:fieldsID="d63ea3f089f623c8e9c58b70882b72f9" ns1:_="" ns3:_="" ns4:_="">
    <xsd:import namespace="http://schemas.microsoft.com/sharepoint/v3"/>
    <xsd:import namespace="e2d3d16d-9f26-4416-9c33-9c53dc4ef9fe"/>
    <xsd:import namespace="745c7e65-57ac-4a3a-b2a9-07c4eb3b7314"/>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LengthInSecond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3d16d-9f26-4416-9c33-9c53dc4ef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5c7e65-57ac-4a3a-b2a9-07c4eb3b73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724D6E3-4753-406F-9E7A-9942986F0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d3d16d-9f26-4416-9c33-9c53dc4ef9fe"/>
    <ds:schemaRef ds:uri="745c7e65-57ac-4a3a-b2a9-07c4eb3b73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68F407-A6BC-4E2F-9E23-89E48F8AF6EE}">
  <ds:schemaRefs>
    <ds:schemaRef ds:uri="http://schemas.microsoft.com/sharepoint/v3/contenttype/forms"/>
  </ds:schemaRefs>
</ds:datastoreItem>
</file>

<file path=customXml/itemProps3.xml><?xml version="1.0" encoding="utf-8"?>
<ds:datastoreItem xmlns:ds="http://schemas.openxmlformats.org/officeDocument/2006/customXml" ds:itemID="{BDDA9207-393D-4B47-B3A9-15FB04A3B95C}">
  <ds:schemaRefs>
    <ds:schemaRef ds:uri="http://purl.org/dc/elements/1.1/"/>
    <ds:schemaRef ds:uri="http://www.w3.org/XML/1998/namespace"/>
    <ds:schemaRef ds:uri="http://schemas.microsoft.com/sharepoint/v3"/>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745c7e65-57ac-4a3a-b2a9-07c4eb3b7314"/>
    <ds:schemaRef ds:uri="e2d3d16d-9f26-4416-9c33-9c53dc4ef9f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617</TotalTime>
  <Words>3249</Words>
  <Application>Microsoft Office PowerPoint</Application>
  <PresentationFormat>On-screen Show (4:3)</PresentationFormat>
  <Paragraphs>197</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Arial,Sans-Serif</vt:lpstr>
      <vt:lpstr>Calibri</vt:lpstr>
      <vt:lpstr>Corbel</vt:lpstr>
      <vt:lpstr>Times New Roman</vt:lpstr>
      <vt:lpstr>Utsaah</vt:lpstr>
      <vt:lpstr>Verdana</vt:lpstr>
      <vt:lpstr>Wingdings</vt:lpstr>
      <vt:lpstr>Parallax</vt:lpstr>
      <vt:lpstr> PRE-APPLICATION CONFERENCE MBDA Access to capital: innovative Finance Notice of  funding opportunity announcement  MBDA-OBD-2022-2007329 may 16, 2022 2:00 – 3:00pm EsT  </vt:lpstr>
      <vt:lpstr>Overview </vt:lpstr>
      <vt:lpstr>Teleconference Protocol </vt:lpstr>
      <vt:lpstr>Important Dates  </vt:lpstr>
      <vt:lpstr> MBDA Strategic Alignment</vt:lpstr>
      <vt:lpstr> Program Objective </vt:lpstr>
      <vt:lpstr> Program Objective (cont.)</vt:lpstr>
      <vt:lpstr>Program Priorities  </vt:lpstr>
      <vt:lpstr>Program Priorities (cont.)</vt:lpstr>
      <vt:lpstr>Program Priorities (cont.)</vt:lpstr>
      <vt:lpstr>Award Information  </vt:lpstr>
      <vt:lpstr>Eligible Applicants </vt:lpstr>
      <vt:lpstr>Cost Sharing or Matching</vt:lpstr>
      <vt:lpstr>Application and Submission  Information </vt:lpstr>
      <vt:lpstr>Unique Entity Identifier and System  for Award Management (SAM)</vt:lpstr>
      <vt:lpstr>Submission Dates and Times</vt:lpstr>
      <vt:lpstr>Funding Restriction</vt:lpstr>
      <vt:lpstr>Other Submission Requirements</vt:lpstr>
      <vt:lpstr>Application Review  Information</vt:lpstr>
      <vt:lpstr>Application Review  Information (cont.)</vt:lpstr>
      <vt:lpstr>Required Reporting:</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Hill, Joann (Federal)</cp:lastModifiedBy>
  <cp:revision>11</cp:revision>
  <cp:lastPrinted>2022-05-16T14:18:39Z</cp:lastPrinted>
  <dcterms:created xsi:type="dcterms:W3CDTF">2012-08-22T19:45:22Z</dcterms:created>
  <dcterms:modified xsi:type="dcterms:W3CDTF">2022-05-16T16:53:22Z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0x0101003A3A1326B6F167458AEF8FAAC882658A</vt:lpwstr>
  </property>
</Properties>
</file>