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25"/>
  </p:notesMasterIdLst>
  <p:handoutMasterIdLst>
    <p:handoutMasterId r:id="rId26"/>
  </p:handoutMasterIdLst>
  <p:sldIdLst>
    <p:sldId id="256" r:id="rId2"/>
    <p:sldId id="257" r:id="rId3"/>
    <p:sldId id="264" r:id="rId4"/>
    <p:sldId id="265" r:id="rId5"/>
    <p:sldId id="343" r:id="rId6"/>
    <p:sldId id="324" r:id="rId7"/>
    <p:sldId id="372" r:id="rId8"/>
    <p:sldId id="355" r:id="rId9"/>
    <p:sldId id="365" r:id="rId10"/>
    <p:sldId id="326" r:id="rId11"/>
    <p:sldId id="369" r:id="rId12"/>
    <p:sldId id="358" r:id="rId13"/>
    <p:sldId id="359" r:id="rId14"/>
    <p:sldId id="327" r:id="rId15"/>
    <p:sldId id="333" r:id="rId16"/>
    <p:sldId id="286" r:id="rId17"/>
    <p:sldId id="342" r:id="rId18"/>
    <p:sldId id="340" r:id="rId19"/>
    <p:sldId id="338" r:id="rId20"/>
    <p:sldId id="337" r:id="rId21"/>
    <p:sldId id="370" r:id="rId22"/>
    <p:sldId id="371" r:id="rId23"/>
    <p:sldId id="296"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CC812F-3D91-E503-2206-40BC6023AA2A}" name="Pasternak, Sharone (Detailee)" initials="PS(" userId="S::SPasternak@doc.gov::2fe95e50-1fdb-47d7-a9a1-e81b063a94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C2F30-C59C-4F2B-925E-52A0F76BDC09}" v="1" dt="2022-04-28T13:39:51.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454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EEE5C3-2B1A-449C-9B77-C9A8D6CF22AA}" type="datetimeFigureOut">
              <a:rPr lang="en-US" smtClean="0"/>
              <a:t>4/28/2022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A46689E-5EFD-4874-9289-FC892A62B6E9}" type="datetimeFigureOut">
              <a:rPr lang="en-US" smtClean="0"/>
              <a:t>4/28/2022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97379" indent="-305799"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2648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1806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09642"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8313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5663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3012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362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DEF197B-EE4D-45CA-84EA-6E6AABDFC52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3387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6021F-123E-47B4-A079-D673F4AE8B1E}" type="slidenum">
              <a:rPr lang="en-US" smtClean="0"/>
              <a:t>17</a:t>
            </a:fld>
            <a:endParaRPr lang="en-US"/>
          </a:p>
        </p:txBody>
      </p:sp>
    </p:spTree>
    <p:extLst>
      <p:ext uri="{BB962C8B-B14F-4D97-AF65-F5344CB8AC3E}">
        <p14:creationId xmlns:p14="http://schemas.microsoft.com/office/powerpoint/2010/main" val="379424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4/28/2022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4/28/2022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7932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4/28/2022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4/28/2022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4/28/2022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4/28/2022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4/28/2022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50" r:id="rId19"/>
    <p:sldLayoutId id="2147483651" r:id="rId20"/>
    <p:sldLayoutId id="2147483652" r:id="rId21"/>
    <p:sldLayoutId id="2147483653" r:id="rId22"/>
    <p:sldLayoutId id="2147483657" r:id="rId23"/>
    <p:sldLayoutId id="2147483659" r:id="rId24"/>
    <p:sldLayoutId id="2147483658"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bd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eportcontentwriter.wordpress.com/tag/professional-goal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mbd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elephant-proboscis-shield-reminder-27990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PRE-APPLICATION CONFERENCE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MBDA minority colleges and universities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Notice of  funding opportunity announcement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MBDA-OBD-2022-2007301</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may 5, 2022</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2:00 – 3:00pm </a:t>
            </a:r>
            <a:r>
              <a:rPr lang="en-US" sz="1600" dirty="0" err="1">
                <a:latin typeface="Times New Roman" panose="02020603050405020304" pitchFamily="18" charset="0"/>
                <a:cs typeface="Times New Roman" panose="02020603050405020304" pitchFamily="18" charset="0"/>
              </a:rPr>
              <a:t>EsT</a:t>
            </a:r>
            <a:br>
              <a:rPr lang="en-US" sz="16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756" y="221282"/>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Program</a:t>
            </a:r>
            <a:r>
              <a:rPr lang="en-US" sz="4400" b="1" dirty="0">
                <a:latin typeface="Times New Roman" panose="02020603050405020304" pitchFamily="18" charset="0"/>
                <a:cs typeface="Times New Roman" panose="02020603050405020304" pitchFamily="18" charset="0"/>
              </a:rPr>
              <a:t> </a:t>
            </a:r>
            <a:r>
              <a:rPr lang="en-US" sz="4400" b="1" dirty="0">
                <a:solidFill>
                  <a:schemeClr val="bg1"/>
                </a:solidFill>
                <a:latin typeface="Times New Roman" panose="02020603050405020304" pitchFamily="18" charset="0"/>
                <a:cs typeface="Times New Roman" panose="02020603050405020304" pitchFamily="18" charset="0"/>
              </a:rPr>
              <a:t>Authority</a:t>
            </a:r>
            <a:r>
              <a:rPr lang="en-US" sz="4400" b="1"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32581" y="1977683"/>
            <a:ext cx="7704667" cy="3332816"/>
          </a:xfrm>
        </p:spPr>
        <p:txBody>
          <a:bodyPr>
            <a:normAutofit/>
          </a:bodyPr>
          <a:lstStyle/>
          <a:p>
            <a:pPr marL="0" indent="0" algn="l">
              <a:buNone/>
            </a:pPr>
            <a:r>
              <a:rPr lang="en-US" sz="1800" b="0" i="0" u="none" strike="noStrike" baseline="0" dirty="0">
                <a:latin typeface="Times New Roman" panose="02020603050405020304" pitchFamily="18" charset="0"/>
              </a:rPr>
              <a:t>The statutory authority for this program is the Minority Business Development Act (“MBDA Act”), 15 U.S.C. §§ 9501-9598, specifically, §§9543 (a).</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5E84184-7A99-4F77-A9DE-1E07430E2A3D}"/>
              </a:ext>
            </a:extLst>
          </p:cNvPr>
          <p:cNvSpPr txBox="1"/>
          <p:nvPr/>
        </p:nvSpPr>
        <p:spPr>
          <a:xfrm>
            <a:off x="4484915" y="6464334"/>
            <a:ext cx="402446"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4069515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0230" y="221282"/>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Award Information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27833" y="1451031"/>
            <a:ext cx="7704667" cy="4612144"/>
          </a:xfrm>
        </p:spPr>
        <p:txBody>
          <a:bodyPr>
            <a:noAutofit/>
          </a:bodyPr>
          <a:lstStyle/>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b="1" dirty="0">
                <a:latin typeface="Times New Roman" panose="02020603050405020304" pitchFamily="18" charset="0"/>
                <a:cs typeface="Times New Roman" panose="02020603050405020304" pitchFamily="18" charset="0"/>
              </a:rPr>
              <a:t>A. Funding Availability</a:t>
            </a:r>
          </a:p>
          <a:p>
            <a:pPr marL="0" indent="0">
              <a:buNone/>
            </a:pPr>
            <a:r>
              <a:rPr lang="en-US" sz="1200" dirty="0">
                <a:latin typeface="Times New Roman" panose="02020603050405020304" pitchFamily="18" charset="0"/>
                <a:cs typeface="Times New Roman" panose="02020603050405020304" pitchFamily="18" charset="0"/>
              </a:rPr>
              <a:t>MBDA expects to expend approximately $1,804,266 in fiscal year (FY) 2022 funds for the financial assistance awards under this BAA to cover the first budget period of the selected projects. Awards will be for a two-year term but funded one year at a time.  MBDA anticipates making six awards under this announcement.  The funding amount for each award in FY2022 will be approximately $300,711.  MBDA expects to make at least one award for each of the following types of institutions: </a:t>
            </a:r>
          </a:p>
          <a:p>
            <a:pPr marL="0" indent="0">
              <a:buNone/>
            </a:pPr>
            <a:r>
              <a:rPr lang="en-US" sz="1200" dirty="0">
                <a:latin typeface="Times New Roman" panose="02020603050405020304" pitchFamily="18" charset="0"/>
                <a:cs typeface="Times New Roman" panose="02020603050405020304" pitchFamily="18" charset="0"/>
              </a:rPr>
              <a:t>Historically Black Colleges and Universities (HBCUs)</a:t>
            </a:r>
          </a:p>
          <a:p>
            <a:pPr marL="0" indent="0">
              <a:buNone/>
            </a:pPr>
            <a:r>
              <a:rPr lang="en-US" sz="1200" dirty="0">
                <a:latin typeface="Times New Roman" panose="02020603050405020304" pitchFamily="18" charset="0"/>
                <a:cs typeface="Times New Roman" panose="02020603050405020304" pitchFamily="18" charset="0"/>
              </a:rPr>
              <a:t>Hispanic Serving Institutions (HSIs)</a:t>
            </a:r>
          </a:p>
          <a:p>
            <a:pPr marL="0" indent="0">
              <a:buNone/>
            </a:pPr>
            <a:r>
              <a:rPr lang="en-US" sz="1200" dirty="0">
                <a:latin typeface="Times New Roman" panose="02020603050405020304" pitchFamily="18" charset="0"/>
                <a:cs typeface="Times New Roman" panose="02020603050405020304" pitchFamily="18" charset="0"/>
              </a:rPr>
              <a:t>Tribal Colleges and Universities (TCUs)</a:t>
            </a:r>
          </a:p>
          <a:p>
            <a:pPr marL="0" indent="0">
              <a:buNone/>
            </a:pPr>
            <a:r>
              <a:rPr lang="en-US" sz="1200" dirty="0">
                <a:latin typeface="Times New Roman" panose="02020603050405020304" pitchFamily="18" charset="0"/>
                <a:cs typeface="Times New Roman" panose="02020603050405020304" pitchFamily="18" charset="0"/>
              </a:rPr>
              <a:t>Native Hawaiian Serving Institutions (NHSIs)</a:t>
            </a:r>
          </a:p>
          <a:p>
            <a:pPr marL="0" indent="0">
              <a:buNone/>
            </a:pPr>
            <a:r>
              <a:rPr lang="en-US" sz="1200" dirty="0">
                <a:latin typeface="Times New Roman" panose="02020603050405020304" pitchFamily="18" charset="0"/>
                <a:cs typeface="Times New Roman" panose="02020603050405020304" pitchFamily="18" charset="0"/>
              </a:rPr>
              <a:t>Alaska Native Serving Institutions (ANSIs)</a:t>
            </a:r>
          </a:p>
          <a:p>
            <a:pPr marL="0" indent="0">
              <a:buNone/>
            </a:pPr>
            <a:r>
              <a:rPr lang="en-US" sz="1200" b="1" dirty="0">
                <a:latin typeface="Times New Roman" panose="02020603050405020304" pitchFamily="18" charset="0"/>
                <a:cs typeface="Times New Roman" panose="02020603050405020304" pitchFamily="18" charset="0"/>
              </a:rPr>
              <a:t>B. Project/Award Period</a:t>
            </a:r>
          </a:p>
          <a:p>
            <a:pPr marL="0" indent="0">
              <a:buNone/>
            </a:pPr>
            <a:r>
              <a:rPr lang="en-US" sz="1200" dirty="0">
                <a:latin typeface="Times New Roman" panose="02020603050405020304" pitchFamily="18" charset="0"/>
                <a:cs typeface="Times New Roman" panose="02020603050405020304" pitchFamily="18" charset="0"/>
              </a:rPr>
              <a:t>MBDA expects to issue awards for a total term of two years from October 1, 2022 – September 30, 2024.</a:t>
            </a:r>
          </a:p>
          <a:p>
            <a:pPr marL="0" indent="0">
              <a:buNone/>
            </a:pPr>
            <a:r>
              <a:rPr lang="en-US" sz="1200" b="1" dirty="0">
                <a:latin typeface="Times New Roman" panose="02020603050405020304" pitchFamily="18" charset="0"/>
                <a:cs typeface="Times New Roman" panose="02020603050405020304" pitchFamily="18" charset="0"/>
              </a:rPr>
              <a:t>C. Type of Funding Instrument</a:t>
            </a:r>
          </a:p>
          <a:p>
            <a:pPr marL="0" indent="0">
              <a:buNone/>
            </a:pPr>
            <a:r>
              <a:rPr lang="en-US" sz="1200" dirty="0">
                <a:latin typeface="Times New Roman" panose="02020603050405020304" pitchFamily="18" charset="0"/>
                <a:cs typeface="Times New Roman" panose="02020603050405020304" pitchFamily="18" charset="0"/>
              </a:rPr>
              <a:t>Selected applicant(s) will receive funding through a grant under this Announcement. </a:t>
            </a:r>
          </a:p>
        </p:txBody>
      </p:sp>
      <p:sp>
        <p:nvSpPr>
          <p:cNvPr id="5" name="TextBox 4">
            <a:extLst>
              <a:ext uri="{FF2B5EF4-FFF2-40B4-BE49-F238E27FC236}">
                <a16:creationId xmlns:a16="http://schemas.microsoft.com/office/drawing/2014/main" id="{C5E84184-7A99-4F77-A9DE-1E07430E2A3D}"/>
              </a:ext>
            </a:extLst>
          </p:cNvPr>
          <p:cNvSpPr txBox="1"/>
          <p:nvPr/>
        </p:nvSpPr>
        <p:spPr>
          <a:xfrm>
            <a:off x="4484915" y="6464334"/>
            <a:ext cx="402446"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14036742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41" y="0"/>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Eligibility Information </a:t>
            </a:r>
          </a:p>
        </p:txBody>
      </p:sp>
      <p:sp>
        <p:nvSpPr>
          <p:cNvPr id="2" name="Content Placeholder 1"/>
          <p:cNvSpPr>
            <a:spLocks noGrp="1"/>
          </p:cNvSpPr>
          <p:nvPr>
            <p:ph idx="1"/>
          </p:nvPr>
        </p:nvSpPr>
        <p:spPr>
          <a:xfrm>
            <a:off x="719666" y="1488831"/>
            <a:ext cx="7704667" cy="4250788"/>
          </a:xfrm>
        </p:spPr>
        <p:txBody>
          <a:bodyPr>
            <a:noAutofit/>
          </a:bodyPr>
          <a:lstStyle/>
          <a:p>
            <a:pPr marL="0" indent="0">
              <a:buNone/>
            </a:pPr>
            <a:endParaRPr lang="en-US" sz="1200" b="1" dirty="0">
              <a:latin typeface="Times New Roman"/>
              <a:cs typeface="Times New Roman"/>
            </a:endParaRPr>
          </a:p>
          <a:p>
            <a:pPr marL="0" indent="0">
              <a:buNone/>
            </a:pPr>
            <a:endParaRPr lang="en-US" sz="1200" b="1" dirty="0">
              <a:latin typeface="Times New Roman"/>
              <a:cs typeface="Times New Roman"/>
            </a:endParaRPr>
          </a:p>
          <a:p>
            <a:pPr marL="0" indent="0">
              <a:buNone/>
            </a:pPr>
            <a:endParaRPr lang="en-US" sz="1200" b="1" dirty="0">
              <a:latin typeface="Times New Roman"/>
              <a:cs typeface="Times New Roman"/>
            </a:endParaRPr>
          </a:p>
          <a:p>
            <a:pPr marL="0" indent="0">
              <a:buNone/>
            </a:pPr>
            <a:r>
              <a:rPr lang="en-US" sz="1200" b="1" dirty="0">
                <a:latin typeface="Times New Roman"/>
                <a:cs typeface="Times New Roman"/>
              </a:rPr>
              <a:t>A. Eligible Applicants</a:t>
            </a:r>
          </a:p>
          <a:p>
            <a:pPr marL="0" indent="0">
              <a:buNone/>
            </a:pPr>
            <a:r>
              <a:rPr lang="en-US" sz="1200" dirty="0">
                <a:latin typeface="Times New Roman"/>
                <a:cs typeface="Times New Roman"/>
              </a:rPr>
              <a:t>Eligible applicants include the following institutions of higher education:</a:t>
            </a:r>
          </a:p>
          <a:p>
            <a:pPr marL="0" indent="0">
              <a:buNone/>
            </a:pPr>
            <a:r>
              <a:rPr lang="en-US" sz="1200" dirty="0">
                <a:latin typeface="Times New Roman"/>
                <a:cs typeface="Times New Roman"/>
              </a:rPr>
              <a:t>•      Historically Black Colleges and Universities (HBCUs) (otherwise known as Part B Institutions </a:t>
            </a:r>
          </a:p>
          <a:p>
            <a:pPr marL="0" indent="0">
              <a:buNone/>
            </a:pPr>
            <a:r>
              <a:rPr lang="en-US" sz="1200" dirty="0">
                <a:latin typeface="Times New Roman"/>
                <a:cs typeface="Times New Roman"/>
              </a:rPr>
              <a:t>        as defined in 20 USC § 1061)</a:t>
            </a:r>
          </a:p>
          <a:p>
            <a:pPr marL="0" indent="0">
              <a:buNone/>
            </a:pPr>
            <a:r>
              <a:rPr lang="en-US" sz="1200" dirty="0">
                <a:latin typeface="Times New Roman"/>
                <a:cs typeface="Times New Roman"/>
              </a:rPr>
              <a:t>•      Hispanic Serving Institutions (HSIs) (as defined in 20 U.S.C. § 1101a)</a:t>
            </a:r>
          </a:p>
          <a:p>
            <a:pPr marL="0" indent="0">
              <a:buNone/>
            </a:pPr>
            <a:r>
              <a:rPr lang="en-US" sz="1200" dirty="0">
                <a:latin typeface="Times New Roman"/>
                <a:cs typeface="Times New Roman"/>
              </a:rPr>
              <a:t>•      Tribal Colleges and Universities (TCUs) (as defined in 20 U.S.C. § 1059c)</a:t>
            </a:r>
          </a:p>
          <a:p>
            <a:pPr marL="0" indent="0">
              <a:buNone/>
            </a:pPr>
            <a:r>
              <a:rPr lang="en-US" sz="1200" dirty="0">
                <a:latin typeface="Times New Roman"/>
                <a:cs typeface="Times New Roman"/>
              </a:rPr>
              <a:t>•      Native Hawaiian Serving Institutions (NHSIs) (as defined in 20 U.S.C. § 1059d(b))</a:t>
            </a:r>
          </a:p>
          <a:p>
            <a:pPr marL="0" indent="0">
              <a:buNone/>
            </a:pPr>
            <a:r>
              <a:rPr lang="en-US" sz="1200" dirty="0">
                <a:latin typeface="Times New Roman"/>
                <a:cs typeface="Times New Roman"/>
              </a:rPr>
              <a:t>•      Alaska Native Serving Institutions (ANSIs) (as defined in 20 USC § 1059d(b))</a:t>
            </a:r>
          </a:p>
          <a:p>
            <a:pPr marL="0" indent="0">
              <a:buNone/>
            </a:pPr>
            <a:r>
              <a:rPr lang="en-US" sz="1200" dirty="0">
                <a:latin typeface="Times New Roman"/>
                <a:cs typeface="Times New Roman"/>
              </a:rPr>
              <a:t>Note: Projects must be located in the U.S. or any U.S. territory, including Guam, Puerto Rico, and the Virgin Islands. MBDA is not authorized to provide awards to individuals under this BAA, and applications from individuals will not be considered under this request. Award funds cannot be used to make investments in individual businesses.</a:t>
            </a:r>
          </a:p>
          <a:p>
            <a:pPr marL="0" indent="0">
              <a:buNone/>
            </a:pPr>
            <a:r>
              <a:rPr lang="en-US" sz="1200" b="1" dirty="0">
                <a:latin typeface="Times New Roman"/>
                <a:cs typeface="Times New Roman"/>
              </a:rPr>
              <a:t>B. Cost Sharing or Matching Requirement</a:t>
            </a:r>
          </a:p>
          <a:p>
            <a:pPr marL="0" indent="0">
              <a:buNone/>
            </a:pPr>
            <a:r>
              <a:rPr lang="en-US" sz="1200" dirty="0">
                <a:latin typeface="Times New Roman"/>
                <a:ea typeface="+mn-lt"/>
                <a:cs typeface="+mn-lt"/>
              </a:rPr>
              <a:t>Not required.</a:t>
            </a:r>
            <a:endParaRPr lang="en-US" sz="1200" dirty="0"/>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29994661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433" y="126774"/>
            <a:ext cx="7704667" cy="1981200"/>
          </a:xfrm>
        </p:spPr>
        <p:txBody>
          <a:bodyPr>
            <a:noAutofit/>
          </a:bodyPr>
          <a:lstStyle/>
          <a:p>
            <a:r>
              <a:rPr lang="en-US" sz="3800" b="1" dirty="0">
                <a:solidFill>
                  <a:schemeClr val="bg1"/>
                </a:solidFill>
                <a:latin typeface="Times New Roman" panose="02020603050405020304" pitchFamily="18" charset="0"/>
                <a:cs typeface="Times New Roman" panose="02020603050405020304" pitchFamily="18" charset="0"/>
              </a:rPr>
              <a:t>Application and Submission </a:t>
            </a:r>
            <a:br>
              <a:rPr lang="en-US" sz="3800" b="1" dirty="0">
                <a:solidFill>
                  <a:schemeClr val="bg1"/>
                </a:solidFill>
                <a:latin typeface="Times New Roman" panose="02020603050405020304" pitchFamily="18" charset="0"/>
                <a:cs typeface="Times New Roman" panose="02020603050405020304" pitchFamily="18" charset="0"/>
              </a:rPr>
            </a:br>
            <a:r>
              <a:rPr lang="en-US" sz="3800" b="1" dirty="0">
                <a:solidFill>
                  <a:schemeClr val="bg1"/>
                </a:solidFill>
                <a:latin typeface="Times New Roman" panose="02020603050405020304" pitchFamily="18" charset="0"/>
                <a:cs typeface="Times New Roman" panose="02020603050405020304" pitchFamily="18" charset="0"/>
              </a:rPr>
              <a:t>Information</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546221" y="1865141"/>
            <a:ext cx="7704667" cy="4352779"/>
          </a:xfrm>
        </p:spPr>
        <p:txBody>
          <a:bodyPr>
            <a:normAutofit/>
          </a:bodyPr>
          <a:lstStyle/>
          <a:p>
            <a:pPr marL="0" indent="0">
              <a:buNone/>
            </a:pPr>
            <a:r>
              <a:rPr lang="en-US" sz="1300" b="1" dirty="0">
                <a:latin typeface="Times New Roman"/>
                <a:cs typeface="Times New Roman"/>
              </a:rPr>
              <a:t>A. Address to Request Application Package</a:t>
            </a:r>
          </a:p>
          <a:p>
            <a:pPr marL="0" indent="0">
              <a:buNone/>
            </a:pPr>
            <a:r>
              <a:rPr lang="en-US" sz="1100" dirty="0">
                <a:latin typeface="Times New Roman"/>
                <a:cs typeface="Times New Roman"/>
              </a:rPr>
              <a:t>All application materials and forms are available at the grants.gov website (http://www.grants.gov). Helpful competition materials such as FAQs can be found on the MBDA Internet Portal (</a:t>
            </a:r>
            <a:r>
              <a:rPr lang="en-US" sz="1100" dirty="0">
                <a:latin typeface="Times New Roman"/>
                <a:cs typeface="Times New Roman"/>
                <a:hlinkClick r:id="rId2"/>
              </a:rPr>
              <a:t>www.mbda.gov</a:t>
            </a:r>
            <a:r>
              <a:rPr lang="en-US" sz="1100" dirty="0">
                <a:latin typeface="Times New Roman"/>
                <a:cs typeface="Times New Roman"/>
              </a:rPr>
              <a:t>).</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300" b="1" dirty="0">
                <a:latin typeface="Times New Roman"/>
                <a:cs typeface="Times New Roman"/>
              </a:rPr>
              <a:t>B. Content and Form of Application: General Requirements. </a:t>
            </a:r>
            <a:r>
              <a:rPr lang="en-US" sz="1100" dirty="0">
                <a:latin typeface="Times New Roman"/>
                <a:cs typeface="Times New Roman"/>
              </a:rPr>
              <a:t>The application must provide sufficient information for the agency to make a determination of merit of the proposal. Each applicant’s proposal must describe in detail the programmatic deliverables that address “Agency Requirements for the Center” (refer to NOFO for specific details). </a:t>
            </a:r>
            <a:endParaRPr lang="en-US" sz="1100" dirty="0">
              <a:latin typeface="Times New Roman" panose="02020603050405020304" pitchFamily="18" charset="0"/>
              <a:cs typeface="Times New Roman" panose="02020603050405020304" pitchFamily="18" charset="0"/>
            </a:endParaRPr>
          </a:p>
          <a:p>
            <a:pPr marL="0" indent="0">
              <a:buNone/>
            </a:pPr>
            <a:r>
              <a:rPr lang="en-US" sz="1300" b="1" dirty="0">
                <a:latin typeface="Times New Roman"/>
                <a:cs typeface="Times New Roman"/>
              </a:rPr>
              <a:t>a. Content Requirements: A Complete Application</a:t>
            </a:r>
          </a:p>
          <a:p>
            <a:pPr marL="228600" indent="-228600">
              <a:buAutoNum type="arabicParenBoth"/>
            </a:pPr>
            <a:r>
              <a:rPr lang="en-US" sz="1100" dirty="0">
                <a:latin typeface="Times New Roman"/>
                <a:cs typeface="Times New Roman"/>
              </a:rPr>
              <a:t>Title Page</a:t>
            </a:r>
          </a:p>
          <a:p>
            <a:pPr marL="228600" indent="-228600">
              <a:buClr>
                <a:srgbClr val="1287C3"/>
              </a:buClr>
              <a:buAutoNum type="arabicParenBoth"/>
            </a:pPr>
            <a:r>
              <a:rPr lang="en-US" sz="1100" dirty="0">
                <a:latin typeface="Times New Roman"/>
                <a:cs typeface="Times New Roman"/>
              </a:rPr>
              <a:t>Table of Content</a:t>
            </a:r>
          </a:p>
          <a:p>
            <a:pPr marL="228600" indent="-228600">
              <a:buClr>
                <a:srgbClr val="1287C3"/>
              </a:buClr>
              <a:buAutoNum type="arabicParenBoth"/>
            </a:pPr>
            <a:r>
              <a:rPr lang="en-US" sz="1100" dirty="0">
                <a:latin typeface="Times New Roman"/>
                <a:cs typeface="Times New Roman"/>
              </a:rPr>
              <a:t>Applicant Narrative</a:t>
            </a:r>
          </a:p>
          <a:p>
            <a:pPr marL="228600" indent="-228600">
              <a:buClr>
                <a:srgbClr val="1287C3"/>
              </a:buClr>
              <a:buAutoNum type="arabicParenBoth"/>
            </a:pPr>
            <a:r>
              <a:rPr lang="en-US" sz="1100" dirty="0">
                <a:latin typeface="Times New Roman"/>
                <a:cs typeface="Times New Roman"/>
              </a:rPr>
              <a:t>Supporting Documents </a:t>
            </a:r>
          </a:p>
          <a:p>
            <a:pPr marL="228600" indent="-228600">
              <a:buClr>
                <a:srgbClr val="1287C3"/>
              </a:buClr>
              <a:buAutoNum type="arabicParenBoth"/>
            </a:pPr>
            <a:r>
              <a:rPr lang="en-US" sz="1100" dirty="0">
                <a:latin typeface="Times New Roman"/>
                <a:cs typeface="Times New Roman"/>
              </a:rPr>
              <a:t>Standard Forms and Budget Narrative </a:t>
            </a:r>
          </a:p>
          <a:p>
            <a:pPr marL="228600" indent="-228600">
              <a:buClr>
                <a:srgbClr val="1287C3"/>
              </a:buClr>
              <a:buAutoNum type="arabicParenBoth"/>
            </a:pPr>
            <a:r>
              <a:rPr lang="en-US" sz="1100" dirty="0">
                <a:latin typeface="Times New Roman"/>
                <a:cs typeface="Times New Roman"/>
              </a:rPr>
              <a:t>Format Requirements </a:t>
            </a:r>
            <a:endParaRPr lang="en-US" sz="1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523220"/>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13</a:t>
            </a:r>
          </a:p>
          <a:p>
            <a:endParaRPr lang="en-US" sz="1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9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621" y="-112541"/>
            <a:ext cx="7704667" cy="1981200"/>
          </a:xfrm>
        </p:spPr>
        <p:txBody>
          <a:bodyPr>
            <a:normAutofit/>
          </a:bodyPr>
          <a:lstStyle/>
          <a:p>
            <a:r>
              <a:rPr lang="en-US" sz="3200" b="1" dirty="0">
                <a:solidFill>
                  <a:schemeClr val="bg1"/>
                </a:solidFill>
                <a:latin typeface="Times New Roman" panose="02020603050405020304" pitchFamily="18" charset="0"/>
                <a:cs typeface="Times New Roman" panose="02020603050405020304" pitchFamily="18" charset="0"/>
              </a:rPr>
              <a:t>Unique Entity Identifier and System </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for Award Management (SAM)</a:t>
            </a:r>
          </a:p>
        </p:txBody>
      </p:sp>
      <p:sp>
        <p:nvSpPr>
          <p:cNvPr id="2" name="Content Placeholder 1"/>
          <p:cNvSpPr>
            <a:spLocks noGrp="1"/>
          </p:cNvSpPr>
          <p:nvPr>
            <p:ph idx="1"/>
          </p:nvPr>
        </p:nvSpPr>
        <p:spPr>
          <a:xfrm>
            <a:off x="924206" y="1646475"/>
            <a:ext cx="7379822" cy="4733060"/>
          </a:xfrm>
        </p:spPr>
        <p:txBody>
          <a:bodyPr>
            <a:noAutofit/>
          </a:bodyPr>
          <a:lstStyle/>
          <a:p>
            <a:pPr marL="0" indent="0">
              <a:buNone/>
            </a:pPr>
            <a:r>
              <a:rPr lang="en-US" sz="1200" dirty="0">
                <a:latin typeface="Times New Roman" panose="02020603050405020304" pitchFamily="18" charset="0"/>
                <a:cs typeface="Times New Roman" panose="02020603050405020304" pitchFamily="18" charset="0"/>
              </a:rPr>
              <a:t>Each applicant (unless the applicant is eligible for an exemption under 2 CFR §</a:t>
            </a:r>
          </a:p>
          <a:p>
            <a:pPr marL="0" indent="0">
              <a:buNone/>
            </a:pPr>
            <a:r>
              <a:rPr lang="en-US" sz="1200" dirty="0">
                <a:latin typeface="Times New Roman" panose="02020603050405020304" pitchFamily="18" charset="0"/>
                <a:cs typeface="Times New Roman" panose="02020603050405020304" pitchFamily="18" charset="0"/>
              </a:rPr>
              <a:t>25.110(b) or (c), or an exception approved by the MBDA under 2 CFR § 25.110(d)) is</a:t>
            </a:r>
          </a:p>
          <a:p>
            <a:pPr marL="0" indent="0">
              <a:buNone/>
            </a:pPr>
            <a:r>
              <a:rPr lang="en-US" sz="1200" dirty="0">
                <a:latin typeface="Times New Roman" panose="02020603050405020304" pitchFamily="18" charset="0"/>
                <a:cs typeface="Times New Roman" panose="02020603050405020304" pitchFamily="18" charset="0"/>
              </a:rPr>
              <a:t>required to:</a:t>
            </a:r>
          </a:p>
          <a:p>
            <a:pPr marL="0" indent="0">
              <a:buNone/>
            </a:pPr>
            <a:r>
              <a:rPr lang="en-US" sz="1200" dirty="0">
                <a:latin typeface="Times New Roman" panose="02020603050405020304" pitchFamily="18" charset="0"/>
                <a:cs typeface="Times New Roman" panose="02020603050405020304" pitchFamily="18" charset="0"/>
              </a:rPr>
              <a:t>1. Register in SAM before submitting an application;</a:t>
            </a:r>
          </a:p>
          <a:p>
            <a:pPr marL="0" indent="0">
              <a:buNone/>
            </a:pPr>
            <a:r>
              <a:rPr lang="en-US" sz="1200" dirty="0">
                <a:latin typeface="Times New Roman" panose="02020603050405020304" pitchFamily="18" charset="0"/>
                <a:cs typeface="Times New Roman" panose="02020603050405020304" pitchFamily="18" charset="0"/>
              </a:rPr>
              <a:t>2. Provide a valid unique entity identifier in the application; and,</a:t>
            </a:r>
          </a:p>
          <a:p>
            <a:pPr marL="0" indent="0">
              <a:buNone/>
            </a:pPr>
            <a:r>
              <a:rPr lang="en-US" sz="1200" dirty="0">
                <a:latin typeface="Times New Roman" panose="02020603050405020304" pitchFamily="18" charset="0"/>
                <a:cs typeface="Times New Roman" panose="02020603050405020304" pitchFamily="18" charset="0"/>
              </a:rPr>
              <a:t>3. Continue to maintain an active SAM registration with current information at all times</a:t>
            </a:r>
          </a:p>
          <a:p>
            <a:pPr marL="0" indent="0">
              <a:buNone/>
            </a:pPr>
            <a:r>
              <a:rPr lang="en-US" sz="1200" dirty="0">
                <a:latin typeface="Times New Roman" panose="02020603050405020304" pitchFamily="18" charset="0"/>
                <a:cs typeface="Times New Roman" panose="02020603050405020304" pitchFamily="18" charset="0"/>
              </a:rPr>
              <a:t>during which it has an active Federal award or an application or plan under consideration by</a:t>
            </a:r>
          </a:p>
          <a:p>
            <a:pPr marL="0" indent="0">
              <a:buNone/>
            </a:pPr>
            <a:r>
              <a:rPr lang="en-US" sz="1200" dirty="0">
                <a:latin typeface="Times New Roman" panose="02020603050405020304" pitchFamily="18" charset="0"/>
                <a:cs typeface="Times New Roman" panose="02020603050405020304" pitchFamily="18" charset="0"/>
              </a:rPr>
              <a:t>MBDA (or any other Federal agency).</a:t>
            </a:r>
          </a:p>
          <a:p>
            <a:pPr marL="0" indent="0">
              <a:spcBef>
                <a:spcPts val="0"/>
              </a:spcBef>
              <a:spcAft>
                <a:spcPts val="0"/>
              </a:spcAft>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MBDA may not make a Federal award to an applicant until the applicant has complied with</a:t>
            </a:r>
          </a:p>
          <a:p>
            <a:pPr marL="0" indent="0">
              <a:buNone/>
            </a:pPr>
            <a:r>
              <a:rPr lang="en-US" sz="1200" dirty="0">
                <a:latin typeface="Times New Roman" panose="02020603050405020304" pitchFamily="18" charset="0"/>
                <a:cs typeface="Times New Roman" panose="02020603050405020304" pitchFamily="18" charset="0"/>
              </a:rPr>
              <a:t>all applicable unique entity identifier and SAM requirements. If an applicant has not fully</a:t>
            </a:r>
          </a:p>
          <a:p>
            <a:pPr marL="0" indent="0">
              <a:buNone/>
            </a:pPr>
            <a:r>
              <a:rPr lang="en-US" sz="1200" dirty="0">
                <a:latin typeface="Times New Roman" panose="02020603050405020304" pitchFamily="18" charset="0"/>
                <a:cs typeface="Times New Roman" panose="02020603050405020304" pitchFamily="18" charset="0"/>
              </a:rPr>
              <a:t>complied with the requirements by the time MBDA is ready to make the award, MBDA may</a:t>
            </a:r>
          </a:p>
          <a:p>
            <a:pPr marL="0" indent="0">
              <a:buNone/>
            </a:pPr>
            <a:r>
              <a:rPr lang="en-US" sz="1200" dirty="0">
                <a:latin typeface="Times New Roman" panose="02020603050405020304" pitchFamily="18" charset="0"/>
                <a:cs typeface="Times New Roman" panose="02020603050405020304" pitchFamily="18" charset="0"/>
              </a:rPr>
              <a:t>determine that the applicant is not qualified to receive a Federal award and use that</a:t>
            </a:r>
          </a:p>
          <a:p>
            <a:pPr marL="0" indent="0">
              <a:buNone/>
            </a:pPr>
            <a:r>
              <a:rPr lang="en-US" sz="1200" dirty="0">
                <a:latin typeface="Times New Roman" panose="02020603050405020304" pitchFamily="18" charset="0"/>
                <a:cs typeface="Times New Roman" panose="02020603050405020304" pitchFamily="18" charset="0"/>
              </a:rPr>
              <a:t>determination as a basis for making an award to another applicant.</a:t>
            </a:r>
          </a:p>
        </p:txBody>
      </p:sp>
      <p:sp>
        <p:nvSpPr>
          <p:cNvPr id="4" name="TextBox 3"/>
          <p:cNvSpPr txBox="1"/>
          <p:nvPr/>
        </p:nvSpPr>
        <p:spPr>
          <a:xfrm>
            <a:off x="4267750" y="651262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43498056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892" y="81234"/>
            <a:ext cx="7704667" cy="1981200"/>
          </a:xfrm>
        </p:spPr>
        <p:txBody>
          <a:bodyPr>
            <a:normAutofit/>
          </a:bodyPr>
          <a:lstStyle/>
          <a:p>
            <a:r>
              <a:rPr lang="en-US" sz="3800" b="1" dirty="0">
                <a:solidFill>
                  <a:schemeClr val="bg1"/>
                </a:solidFill>
                <a:latin typeface="Times New Roman" panose="02020603050405020304" pitchFamily="18" charset="0"/>
                <a:cs typeface="Times New Roman" panose="02020603050405020304" pitchFamily="18" charset="0"/>
              </a:rPr>
              <a:t>Submission Dates and Times</a:t>
            </a:r>
          </a:p>
        </p:txBody>
      </p:sp>
      <p:sp>
        <p:nvSpPr>
          <p:cNvPr id="2" name="Content Placeholder 1"/>
          <p:cNvSpPr>
            <a:spLocks noGrp="1"/>
          </p:cNvSpPr>
          <p:nvPr>
            <p:ph idx="1"/>
          </p:nvPr>
        </p:nvSpPr>
        <p:spPr>
          <a:xfrm>
            <a:off x="542260" y="1394501"/>
            <a:ext cx="8059479" cy="4752754"/>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All proposals must be received on or before May 25, 2022 at 11:59:59 pm Eastern Time (E.T). Applications may be submitted starting from the publication date of this NOFO up to the deadline above. Applications received after this time will not be reviewed or considered for funding. Applications must be submitted electronically via </a:t>
            </a:r>
            <a:r>
              <a:rPr lang="en-US" sz="1800" dirty="0">
                <a:latin typeface="Times New Roman" panose="02020603050405020304" pitchFamily="18" charset="0"/>
                <a:cs typeface="Times New Roman" panose="02020603050405020304" pitchFamily="18" charset="0"/>
                <a:hlinkClick r:id="rId2"/>
              </a:rPr>
              <a:t>www.grants.gov</a:t>
            </a:r>
            <a:r>
              <a:rPr lang="en-US" sz="1800" dirty="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The electronic submission will receive a date and time stamp at www.grants.gov and will be processed after it is fully uploaded. Applicants should anticipate receiving confirmation of successful submission within forty-eight (48) hours. It is imperative that applicants obtain this confirmation as proof of successful submission. Waiting to submit an application until the end of the competition period puts an application at risk. Be sure to allow ample time.</a:t>
            </a: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15</a:t>
            </a:r>
          </a:p>
        </p:txBody>
      </p:sp>
    </p:spTree>
    <p:extLst>
      <p:ext uri="{BB962C8B-B14F-4D97-AF65-F5344CB8AC3E}">
        <p14:creationId xmlns:p14="http://schemas.microsoft.com/office/powerpoint/2010/main" val="38556226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840" y="-35168"/>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Funding Restriction</a:t>
            </a:r>
          </a:p>
        </p:txBody>
      </p:sp>
      <p:sp>
        <p:nvSpPr>
          <p:cNvPr id="2" name="Content Placeholder 1"/>
          <p:cNvSpPr>
            <a:spLocks noGrp="1"/>
          </p:cNvSpPr>
          <p:nvPr>
            <p:ph idx="1"/>
          </p:nvPr>
        </p:nvSpPr>
        <p:spPr>
          <a:xfrm>
            <a:off x="723469" y="1795331"/>
            <a:ext cx="7762594" cy="5062669"/>
          </a:xfrm>
        </p:spPr>
        <p:txBody>
          <a:bodyPr>
            <a:noAutofit/>
          </a:bodyPr>
          <a:lstStyle/>
          <a:p>
            <a:pPr marL="0" indent="0">
              <a:buNone/>
            </a:pPr>
            <a:r>
              <a:rPr lang="en-US" sz="1500" dirty="0">
                <a:solidFill>
                  <a:srgbClr val="000000"/>
                </a:solidFill>
                <a:latin typeface="Times New Roman" panose="02020603050405020304" pitchFamily="18" charset="0"/>
              </a:rPr>
              <a:t>Applicants </a:t>
            </a:r>
            <a:r>
              <a:rPr lang="en-US" sz="1500" dirty="0">
                <a:latin typeface="Times New Roman" panose="02020603050405020304" pitchFamily="18" charset="0"/>
              </a:rPr>
              <a:t>requesting to charge indirect costs to their grant are </a:t>
            </a:r>
            <a:r>
              <a:rPr lang="en-US" sz="1500" dirty="0">
                <a:solidFill>
                  <a:srgbClr val="000000"/>
                </a:solidFill>
                <a:latin typeface="Times New Roman" panose="02020603050405020304" pitchFamily="18" charset="0"/>
              </a:rPr>
              <a:t>required to submit a copy of their current and signed indirect cost rate agreement with the application package. If an applicant does not have a current Facilities and Administrative (Indirect) Cost Rate Agreement that was negotiated and approved by the Department of Commerce (or by the applicable cognizant Federal agency), please provide a statement to this effect. The applicant must prepare and submit a cost allocation plan and rate proposal or a negotiated indirect cost rate as required by 2 CFR Part 200 “Uniform Administrative Requirements, Cost Principles and Audit Requirements for Federal Awards.” See 2 CFR § 200.414. The allocation plan and the rate proposal must be submitted to MBDA (or applicable cognizant Federal agency) within ninety (90) days from the award start date.</a:t>
            </a:r>
          </a:p>
          <a:p>
            <a:pPr marL="0" indent="0">
              <a:spcBef>
                <a:spcPts val="0"/>
              </a:spcBef>
              <a:spcAft>
                <a:spcPts val="0"/>
              </a:spcAft>
              <a:buNone/>
            </a:pPr>
            <a:endParaRPr lang="en-US" sz="1500" dirty="0">
              <a:solidFill>
                <a:srgbClr val="000000"/>
              </a:solidFill>
              <a:latin typeface="Times New Roman" panose="02020603050405020304" pitchFamily="18" charset="0"/>
            </a:endParaRPr>
          </a:p>
          <a:p>
            <a:pPr marL="0" indent="0">
              <a:buNone/>
            </a:pPr>
            <a:r>
              <a:rPr lang="en-US" sz="1500" dirty="0">
                <a:solidFill>
                  <a:srgbClr val="000000"/>
                </a:solidFill>
                <a:latin typeface="Times New Roman" panose="02020603050405020304" pitchFamily="18" charset="0"/>
              </a:rPr>
              <a:t>Alternatively, in accordance with 2 CFR § 200.414(f), a non-Federal entity that has never received a negotiated indirect cost rate may elect to charge a de minimis rate of 10 percent of modified total direct costs. Applicants proposing a 10 percent de minimis rate pursuant to 2 C.F.R. § 200.414(f) should note this election as part of the budget and budget narrative portion of the application.</a:t>
            </a:r>
          </a:p>
          <a:p>
            <a:pPr marL="0" indent="0">
              <a:spcBef>
                <a:spcPts val="0"/>
              </a:spcBef>
              <a:spcAft>
                <a:spcPts val="0"/>
              </a:spcAft>
              <a:buNone/>
            </a:pPr>
            <a:endParaRPr lang="en-US" sz="1500" dirty="0">
              <a:solidFill>
                <a:srgbClr val="000000"/>
              </a:solidFill>
              <a:latin typeface="Times New Roman" panose="02020603050405020304" pitchFamily="18" charset="0"/>
            </a:endParaRPr>
          </a:p>
          <a:p>
            <a:pPr marL="0" indent="0">
              <a:buNone/>
            </a:pPr>
            <a:r>
              <a:rPr lang="en-US" sz="1500" dirty="0">
                <a:solidFill>
                  <a:srgbClr val="000000"/>
                </a:solidFill>
                <a:latin typeface="Times New Roman" panose="02020603050405020304" pitchFamily="18" charset="0"/>
              </a:rPr>
              <a:t>Indirect costs proposed under the award must be clearly identified as a separate budget line item.</a:t>
            </a:r>
          </a:p>
          <a:p>
            <a:pPr marL="0" indent="0">
              <a:buNone/>
            </a:pPr>
            <a:endParaRPr lang="en-US" sz="1500" dirty="0">
              <a:solidFill>
                <a:srgbClr val="000000"/>
              </a:solidFill>
              <a:latin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391906817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891" y="39031"/>
            <a:ext cx="7704667" cy="1981200"/>
          </a:xfrm>
        </p:spPr>
        <p:txBody>
          <a:bodyPr>
            <a:normAutofit/>
          </a:bodyPr>
          <a:lstStyle/>
          <a:p>
            <a:r>
              <a:rPr lang="en-US" sz="3500" b="1">
                <a:solidFill>
                  <a:schemeClr val="bg1"/>
                </a:solidFill>
                <a:latin typeface="Times New Roman" panose="02020603050405020304" pitchFamily="18" charset="0"/>
                <a:cs typeface="Times New Roman" panose="02020603050405020304" pitchFamily="18" charset="0"/>
              </a:rPr>
              <a:t>Other Submission Requirements</a:t>
            </a:r>
          </a:p>
        </p:txBody>
      </p:sp>
      <p:sp>
        <p:nvSpPr>
          <p:cNvPr id="2" name="Content Placeholder 1"/>
          <p:cNvSpPr>
            <a:spLocks noGrp="1"/>
          </p:cNvSpPr>
          <p:nvPr>
            <p:ph idx="1"/>
          </p:nvPr>
        </p:nvSpPr>
        <p:spPr>
          <a:xfrm>
            <a:off x="515667" y="1185816"/>
            <a:ext cx="7704667" cy="5633153"/>
          </a:xfrm>
        </p:spPr>
        <p:txBody>
          <a:bodyPr>
            <a:normAutofit/>
          </a:bodyPr>
          <a:lstStyle/>
          <a:p>
            <a:pPr marL="0" indent="0">
              <a:buNone/>
            </a:pPr>
            <a:r>
              <a:rPr lang="en-US" sz="1300" dirty="0">
                <a:latin typeface="Times New Roman" panose="02020603050405020304" pitchFamily="18" charset="0"/>
                <a:cs typeface="Times New Roman" panose="02020603050405020304" pitchFamily="18" charset="0"/>
              </a:rPr>
              <a:t>The time it takes to completely upload an application will vary depending on a number of factors, including the size of the application, the speed of the applicant’s Internet connection, and the time it takes www.grants.gov to process the application. If www.grants.gov rejects the application, the applicant must resubmit the entire application and receive a date and time stamp from www.grants.gov. The www.grants.gov time stamp will be considered the date and time of submission receipt. Before beginning to apply through www.grants.gov, please review the application instructions posted at www.grants.gov and in this NOFO.</a:t>
            </a:r>
          </a:p>
          <a:p>
            <a:pPr marL="0" indent="0">
              <a:buNone/>
            </a:pPr>
            <a:r>
              <a:rPr lang="en-US" sz="1300" b="1" dirty="0">
                <a:latin typeface="Times New Roman" panose="02020603050405020304" pitchFamily="18" charset="0"/>
                <a:cs typeface="Times New Roman" panose="02020603050405020304" pitchFamily="18" charset="0"/>
              </a:rPr>
              <a:t>Grants.gov Registration: </a:t>
            </a:r>
            <a:r>
              <a:rPr lang="en-US" sz="1300" dirty="0">
                <a:latin typeface="Times New Roman" panose="02020603050405020304" pitchFamily="18" charset="0"/>
                <a:cs typeface="Times New Roman" panose="02020603050405020304" pitchFamily="18" charset="0"/>
              </a:rPr>
              <a:t>To submit an application through www.grants.gov, you must register for a user ID and password. This process can take between three to five business days and up to four weeks if all steps are not completed correctly.</a:t>
            </a:r>
          </a:p>
          <a:p>
            <a:pPr marL="0" indent="0">
              <a:spcBef>
                <a:spcPts val="0"/>
              </a:spcBef>
              <a:spcAft>
                <a:spcPts val="0"/>
              </a:spcAft>
              <a:buNone/>
            </a:pPr>
            <a:endParaRPr lang="en-US" sz="1300" dirty="0">
              <a:latin typeface="Times New Roman" panose="02020603050405020304" pitchFamily="18" charset="0"/>
              <a:cs typeface="Times New Roman" panose="02020603050405020304" pitchFamily="18" charset="0"/>
            </a:endParaRPr>
          </a:p>
          <a:p>
            <a:pPr marL="0" indent="0">
              <a:buNone/>
            </a:pPr>
            <a:r>
              <a:rPr lang="en-US" sz="1300" b="1" dirty="0">
                <a:latin typeface="Times New Roman" panose="02020603050405020304" pitchFamily="18" charset="0"/>
                <a:cs typeface="Times New Roman" panose="02020603050405020304" pitchFamily="18" charset="0"/>
              </a:rPr>
              <a:t>Electronic Submission: </a:t>
            </a:r>
            <a:r>
              <a:rPr lang="en-US" sz="1300" dirty="0">
                <a:latin typeface="Times New Roman" panose="02020603050405020304" pitchFamily="18" charset="0"/>
                <a:cs typeface="Times New Roman" panose="02020603050405020304" pitchFamily="18" charset="0"/>
              </a:rPr>
              <a:t>The electronic submission date is the date that applications have been submitted electronically and received by www.Grants.gov. Proof of timely submission shall be the official date and time that www.Grants.gov receives your application.</a:t>
            </a:r>
          </a:p>
          <a:p>
            <a:pPr marL="0" indent="0">
              <a:spcBef>
                <a:spcPts val="0"/>
              </a:spcBef>
              <a:spcAft>
                <a:spcPts val="0"/>
              </a:spcAft>
              <a:buNone/>
            </a:pPr>
            <a:endParaRPr lang="en-US" sz="1300" dirty="0">
              <a:latin typeface="Times New Roman" panose="02020603050405020304" pitchFamily="18" charset="0"/>
              <a:cs typeface="Times New Roman" panose="02020603050405020304" pitchFamily="18" charset="0"/>
            </a:endParaRPr>
          </a:p>
          <a:p>
            <a:pPr marL="0" indent="0">
              <a:buNone/>
            </a:pPr>
            <a:r>
              <a:rPr lang="en-US" sz="1300" b="1" dirty="0">
                <a:latin typeface="Times New Roman" panose="02020603050405020304" pitchFamily="18" charset="0"/>
                <a:cs typeface="Times New Roman" panose="02020603050405020304" pitchFamily="18" charset="0"/>
              </a:rPr>
              <a:t>Returning </a:t>
            </a:r>
            <a:r>
              <a:rPr lang="en-US" sz="1300" b="1" dirty="0" err="1">
                <a:latin typeface="Times New Roman" panose="02020603050405020304" pitchFamily="18" charset="0"/>
                <a:cs typeface="Times New Roman" panose="02020603050405020304" pitchFamily="18" charset="0"/>
              </a:rPr>
              <a:t>Grants.Gov</a:t>
            </a:r>
            <a:r>
              <a:rPr lang="en-US" sz="1300" b="1" dirty="0">
                <a:latin typeface="Times New Roman" panose="02020603050405020304" pitchFamily="18" charset="0"/>
                <a:cs typeface="Times New Roman" panose="02020603050405020304" pitchFamily="18" charset="0"/>
              </a:rPr>
              <a:t> Users: </a:t>
            </a:r>
            <a:r>
              <a:rPr lang="en-US" sz="1300" dirty="0">
                <a:latin typeface="Times New Roman" panose="02020603050405020304" pitchFamily="18" charset="0"/>
                <a:cs typeface="Times New Roman" panose="02020603050405020304" pitchFamily="18" charset="0"/>
              </a:rPr>
              <a:t>Organizations already registered with Grants.gov do not need to re-register, but the organization must maintain a current System for Award Management (SAM) registration (formerly Central Contractor Registration (CCR)). If the applicant’s SAM registration is not up-to-date the application will not be accepted by Grants.gov. An applicant’s CCR username will not work in SAM</a:t>
            </a:r>
          </a:p>
          <a:p>
            <a:pPr marL="228600" indent="-228600">
              <a:buAutoNum type="arabicPeriod"/>
            </a:pPr>
            <a:endParaRPr lang="en-US"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17</a:t>
            </a:r>
          </a:p>
        </p:txBody>
      </p:sp>
    </p:spTree>
    <p:extLst>
      <p:ext uri="{BB962C8B-B14F-4D97-AF65-F5344CB8AC3E}">
        <p14:creationId xmlns:p14="http://schemas.microsoft.com/office/powerpoint/2010/main" val="148837081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board&#10;&#10;Description automatically generated">
            <a:extLst>
              <a:ext uri="{FF2B5EF4-FFF2-40B4-BE49-F238E27FC236}">
                <a16:creationId xmlns:a16="http://schemas.microsoft.com/office/drawing/2014/main" id="{B3CD758A-979B-4DC9-A182-91B99F50E2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86662" y="3896229"/>
            <a:ext cx="1833511" cy="1285815"/>
          </a:xfrm>
          <a:prstGeom prst="rect">
            <a:avLst/>
          </a:prstGeom>
        </p:spPr>
      </p:pic>
      <p:sp>
        <p:nvSpPr>
          <p:cNvPr id="3" name="Title 2"/>
          <p:cNvSpPr>
            <a:spLocks noGrp="1"/>
          </p:cNvSpPr>
          <p:nvPr>
            <p:ph type="title"/>
          </p:nvPr>
        </p:nvSpPr>
        <p:spPr>
          <a:xfrm>
            <a:off x="-579381" y="0"/>
            <a:ext cx="7704667" cy="1981200"/>
          </a:xfrm>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Application Review </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Information</a:t>
            </a:r>
          </a:p>
        </p:txBody>
      </p:sp>
      <p:sp>
        <p:nvSpPr>
          <p:cNvPr id="2" name="Content Placeholder 1"/>
          <p:cNvSpPr>
            <a:spLocks noGrp="1"/>
          </p:cNvSpPr>
          <p:nvPr>
            <p:ph idx="1"/>
          </p:nvPr>
        </p:nvSpPr>
        <p:spPr>
          <a:xfrm>
            <a:off x="540284" y="1416980"/>
            <a:ext cx="8080744" cy="4763386"/>
          </a:xfrm>
        </p:spPr>
        <p:txBody>
          <a:bodyPr>
            <a:normAutofit/>
          </a:bodyPr>
          <a:lstStyle/>
          <a:p>
            <a:pPr marL="0" indent="0">
              <a:buNone/>
            </a:pPr>
            <a:r>
              <a:rPr lang="en-US" sz="1050" dirty="0">
                <a:latin typeface="Times New Roman"/>
                <a:cs typeface="Times New Roman"/>
              </a:rPr>
              <a:t>Evaluation Criteria: Each application will be evaluated based on criteria included below. The number of points that can be earned for each criterion is listed below, with 100 points maximum total that can be earned. </a:t>
            </a:r>
          </a:p>
          <a:p>
            <a:pPr>
              <a:buFont typeface="Wingdings" panose="05000000000000000000" pitchFamily="2" charset="2"/>
              <a:buChar char="Ø"/>
            </a:pPr>
            <a:r>
              <a:rPr lang="en-US" sz="1050" dirty="0">
                <a:latin typeface="Times New Roman"/>
                <a:cs typeface="Times New Roman"/>
              </a:rPr>
              <a:t>Impact of the Proposed Project (40 points)</a:t>
            </a:r>
            <a:endParaRPr lang="en-US" sz="1050" dirty="0">
              <a:latin typeface="Times New Roman" panose="02020603050405020304" pitchFamily="18" charset="0"/>
              <a:cs typeface="Times New Roman" panose="02020603050405020304" pitchFamily="18" charset="0"/>
            </a:endParaRPr>
          </a:p>
          <a:p>
            <a:pPr>
              <a:buClr>
                <a:srgbClr val="1287C3"/>
              </a:buClr>
              <a:buFont typeface="Wingdings" panose="05000000000000000000" pitchFamily="2" charset="2"/>
              <a:buChar char="Ø"/>
            </a:pPr>
            <a:r>
              <a:rPr lang="en-US" sz="1050" dirty="0">
                <a:latin typeface="Times New Roman"/>
                <a:cs typeface="Times New Roman"/>
              </a:rPr>
              <a:t>Applicant Capability (25)</a:t>
            </a:r>
          </a:p>
          <a:p>
            <a:pPr>
              <a:buClr>
                <a:srgbClr val="1287C3"/>
              </a:buClr>
              <a:buFont typeface="Wingdings" panose="05000000000000000000" pitchFamily="2" charset="2"/>
              <a:buChar char="Ø"/>
            </a:pPr>
            <a:r>
              <a:rPr lang="en-US" sz="1050" dirty="0">
                <a:latin typeface="Times New Roman"/>
                <a:cs typeface="Times New Roman"/>
              </a:rPr>
              <a:t>Applicant Budget (35)</a:t>
            </a:r>
          </a:p>
          <a:p>
            <a:pPr>
              <a:buFont typeface="Wingdings" panose="05000000000000000000" pitchFamily="2" charset="2"/>
              <a:buChar char="Ø"/>
            </a:pPr>
            <a:r>
              <a:rPr lang="en-US" sz="1050" dirty="0">
                <a:latin typeface="Times New Roman"/>
                <a:cs typeface="Times New Roman"/>
              </a:rPr>
              <a:t>Total Available Applications Points (100)</a:t>
            </a:r>
          </a:p>
          <a:p>
            <a:pPr marL="0" indent="0">
              <a:buNone/>
            </a:pPr>
            <a:r>
              <a:rPr lang="en-US" sz="1050" dirty="0">
                <a:latin typeface="Times New Roman"/>
                <a:cs typeface="Times New Roman"/>
              </a:rPr>
              <a:t>All applications must adhere to the submission guidelines provided in this section and section IV.B.1.a), “A Complete Application.” Omissions will result in the deduction of points from the final score according to the table below up to and including disqualification of the entire application.</a:t>
            </a:r>
          </a:p>
          <a:p>
            <a:pPr marL="0" indent="0">
              <a:buNone/>
            </a:pPr>
            <a:r>
              <a:rPr lang="en-US" sz="1050" dirty="0">
                <a:latin typeface="Times New Roman"/>
                <a:cs typeface="Times New Roman"/>
              </a:rPr>
              <a:t>Mandatory Item 					Failure to Adhere Shall Result In </a:t>
            </a:r>
            <a:endParaRPr lang="en-US" sz="1050" dirty="0">
              <a:latin typeface="Times New Roman" panose="02020603050405020304" pitchFamily="18" charset="0"/>
              <a:cs typeface="Times New Roman" panose="02020603050405020304" pitchFamily="18" charset="0"/>
            </a:endParaRPr>
          </a:p>
          <a:p>
            <a:pPr marL="0" indent="0">
              <a:buNone/>
            </a:pPr>
            <a:r>
              <a:rPr lang="en-US" sz="1050" dirty="0">
                <a:latin typeface="Times New Roman"/>
                <a:cs typeface="Times New Roman"/>
              </a:rPr>
              <a:t>Title Page 						(5 Point Deduction)</a:t>
            </a:r>
          </a:p>
          <a:p>
            <a:pPr marL="0" indent="0">
              <a:buNone/>
            </a:pPr>
            <a:r>
              <a:rPr lang="en-US" sz="1050" dirty="0">
                <a:latin typeface="Times New Roman"/>
                <a:cs typeface="Times New Roman"/>
              </a:rPr>
              <a:t>Table of Contents 					(5 Point Deduction)</a:t>
            </a:r>
          </a:p>
          <a:p>
            <a:pPr marL="0" indent="0">
              <a:buNone/>
            </a:pPr>
            <a:r>
              <a:rPr lang="en-US" sz="1050" dirty="0">
                <a:latin typeface="Times New Roman"/>
                <a:cs typeface="Times New Roman"/>
              </a:rPr>
              <a:t>Applicant Narrative 					(Disqualification)</a:t>
            </a:r>
          </a:p>
          <a:p>
            <a:pPr marL="0" indent="0">
              <a:buNone/>
            </a:pPr>
            <a:r>
              <a:rPr lang="en-US" sz="1050" dirty="0">
                <a:latin typeface="Times New Roman"/>
                <a:cs typeface="Times New Roman"/>
              </a:rPr>
              <a:t>Budget Narrative 					(Disqualification)</a:t>
            </a:r>
          </a:p>
          <a:p>
            <a:pPr marL="0" indent="0">
              <a:buNone/>
            </a:pPr>
            <a:r>
              <a:rPr lang="en-US" sz="1050" dirty="0">
                <a:latin typeface="Times New Roman"/>
                <a:cs typeface="Times New Roman"/>
              </a:rPr>
              <a:t>Required Standard Forms (SF) and Attachments 		(Disqualification)</a:t>
            </a:r>
          </a:p>
          <a:p>
            <a:pPr marL="0" indent="0">
              <a:buNone/>
            </a:pPr>
            <a:r>
              <a:rPr lang="en-US" sz="1050" dirty="0">
                <a:latin typeface="Times New Roman"/>
                <a:cs typeface="Times New Roman"/>
              </a:rPr>
              <a:t>All project proposals will be evaluated and applicant(s) will be selected based on the level at which the proposal addresses the evaluation criteria above, less any points deducted for failure to include the mandatory items noted above.</a:t>
            </a: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421946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18" y="0"/>
            <a:ext cx="7704667" cy="1981200"/>
          </a:xfrm>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Application Review </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Information Continued</a:t>
            </a:r>
          </a:p>
        </p:txBody>
      </p:sp>
      <p:sp>
        <p:nvSpPr>
          <p:cNvPr id="2" name="Content Placeholder 1"/>
          <p:cNvSpPr>
            <a:spLocks noGrp="1"/>
          </p:cNvSpPr>
          <p:nvPr>
            <p:ph idx="1"/>
          </p:nvPr>
        </p:nvSpPr>
        <p:spPr>
          <a:xfrm>
            <a:off x="728322" y="1975337"/>
            <a:ext cx="7704667" cy="4492065"/>
          </a:xfrm>
        </p:spPr>
        <p:txBody>
          <a:bodyPr>
            <a:normAutofit/>
          </a:bodyPr>
          <a:lstStyle/>
          <a:p>
            <a:pPr marL="0" indent="0">
              <a:buNone/>
            </a:pPr>
            <a:r>
              <a:rPr lang="en-US" sz="1200" b="1" dirty="0">
                <a:latin typeface="Times New Roman"/>
                <a:cs typeface="Times New Roman"/>
              </a:rPr>
              <a:t>Review and Selection Process</a:t>
            </a:r>
          </a:p>
          <a:p>
            <a:pPr>
              <a:buFont typeface="Wingdings" panose="05000000000000000000" pitchFamily="2" charset="2"/>
              <a:buChar char="Ø"/>
            </a:pPr>
            <a:r>
              <a:rPr lang="en-US" sz="1200" b="1" dirty="0">
                <a:latin typeface="Times New Roman"/>
                <a:cs typeface="Times New Roman"/>
              </a:rPr>
              <a:t>Initial Screening</a:t>
            </a:r>
            <a:r>
              <a:rPr lang="en-US" sz="1200" dirty="0">
                <a:latin typeface="Times New Roman"/>
                <a:cs typeface="Times New Roman"/>
              </a:rPr>
              <a:t>: Prior to the formal review process, each application will receive an initial administrative screening to ensure that all required forms, signatures, and documents are present. An application will not be evaluated by the review panel if: a) the application is received after the closing date; b) the application package does not include all required components; the project fails to address program objectives and priorities</a:t>
            </a:r>
          </a:p>
          <a:p>
            <a:pPr>
              <a:buFont typeface="Wingdings" panose="05000000000000000000" pitchFamily="2" charset="2"/>
              <a:buChar char="Ø"/>
            </a:pPr>
            <a:r>
              <a:rPr lang="en-US" sz="1200" b="1" dirty="0">
                <a:latin typeface="Times New Roman"/>
                <a:cs typeface="Times New Roman"/>
              </a:rPr>
              <a:t>MBDA Merit Review Panel: </a:t>
            </a:r>
            <a:r>
              <a:rPr lang="en-US" sz="1200" dirty="0">
                <a:latin typeface="Times New Roman"/>
                <a:cs typeface="Times New Roman"/>
              </a:rPr>
              <a:t>Each responsive application will receive an independent, merit review by a panel (Merit Review Panel) qualified to evaluate the applications submitted based on the published criteria. The review panel will consist of at least three (3) individuals, all of whom could be a combination of full-time federal employees and/or non-federal civilians.  Each reviewer shall evaluate and provide individual scores for each proposal based on the criteria set out in this Section (application review). </a:t>
            </a:r>
          </a:p>
          <a:p>
            <a:pPr>
              <a:buClr>
                <a:srgbClr val="1287C3"/>
              </a:buClr>
              <a:buFont typeface="Wingdings" panose="05000000000000000000" pitchFamily="2" charset="2"/>
              <a:buChar char="Ø"/>
            </a:pPr>
            <a:r>
              <a:rPr lang="en-US" sz="1200" b="1" dirty="0">
                <a:latin typeface="Times New Roman"/>
                <a:cs typeface="Times New Roman"/>
              </a:rPr>
              <a:t>Selection Factors: </a:t>
            </a:r>
            <a:r>
              <a:rPr lang="en-US" sz="1200" dirty="0">
                <a:latin typeface="Times New Roman"/>
                <a:cs typeface="Times New Roman"/>
              </a:rPr>
              <a:t>Proposals deemed meritorious will be passed to the selection review panel composed of no more than five federal employees.  </a:t>
            </a:r>
            <a:endParaRPr lang="en-US" sz="1200" dirty="0">
              <a:latin typeface="Corbel" panose="020B0503020204020204"/>
              <a:cs typeface="Times New Roman" panose="02020603050405020304" pitchFamily="18" charset="0"/>
            </a:endParaRPr>
          </a:p>
          <a:p>
            <a:pPr>
              <a:buClr>
                <a:srgbClr val="1287C3"/>
              </a:buClr>
              <a:buFont typeface="Wingdings" panose="05000000000000000000" pitchFamily="2" charset="2"/>
              <a:buChar char="Ø"/>
            </a:pPr>
            <a:r>
              <a:rPr lang="en-US" sz="1200" b="1" dirty="0">
                <a:latin typeface="Times New Roman"/>
                <a:cs typeface="Times New Roman"/>
              </a:rPr>
              <a:t>Anticipated Announcement and Award Dates: </a:t>
            </a:r>
            <a:r>
              <a:rPr lang="en-US" sz="1200" dirty="0">
                <a:latin typeface="Times New Roman"/>
                <a:ea typeface="+mn-lt"/>
                <a:cs typeface="+mn-lt"/>
              </a:rPr>
              <a:t>Anticipated time for processing awards is approximately one hundred forty (140) days from the receipt of applications. MBDA anticipates that the awards under this BAA will be made with start dates of October 1, 2022. Successful applicants may be eligible for pre-award costs (see 2 C.F.R. § 200.458). </a:t>
            </a:r>
            <a:endParaRPr lang="en-US" sz="1200" strike="sngStrike" dirty="0">
              <a:latin typeface="Times New Roman"/>
              <a:ea typeface="+mn-lt"/>
              <a:cs typeface="+mn-lt"/>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19</a:t>
            </a:r>
          </a:p>
        </p:txBody>
      </p:sp>
    </p:spTree>
    <p:extLst>
      <p:ext uri="{BB962C8B-B14F-4D97-AF65-F5344CB8AC3E}">
        <p14:creationId xmlns:p14="http://schemas.microsoft.com/office/powerpoint/2010/main" val="1047563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8727"/>
            <a:ext cx="7704667" cy="1981200"/>
          </a:xfrm>
        </p:spPr>
        <p:txBody>
          <a:bodyPr>
            <a:normAutofit/>
          </a:bodyPr>
          <a:lstStyle/>
          <a:p>
            <a:r>
              <a:rPr lang="en-US" sz="4400" b="1" dirty="0">
                <a:solidFill>
                  <a:schemeClr val="bg1"/>
                </a:solidFill>
                <a:latin typeface="Times New Roman" panose="02020603050405020304" pitchFamily="18" charset="0"/>
                <a:ea typeface="Verdana" pitchFamily="34" charset="0"/>
                <a:cs typeface="Times New Roman" panose="02020603050405020304" pitchFamily="18" charset="0"/>
              </a:rPr>
              <a:t>Overview</a:t>
            </a:r>
            <a:br>
              <a:rPr lang="en-US" sz="2400" dirty="0">
                <a:latin typeface="Times New Roman" panose="02020603050405020304" pitchFamily="18" charset="0"/>
                <a:ea typeface="Verdana" pitchFamily="34" charset="0"/>
                <a:cs typeface="Times New Roman" panose="02020603050405020304" pitchFamily="18" charset="0"/>
              </a:rPr>
            </a:br>
            <a:endParaRPr lang="en-US" b="1" dirty="0">
              <a:latin typeface="Times New Roman" panose="02020603050405020304" pitchFamily="18" charset="0"/>
              <a:ea typeface="Verdana" pitchFamily="34" charset="0"/>
              <a:cs typeface="Times New Roman" panose="02020603050405020304" pitchFamily="18" charset="0"/>
            </a:endParaRPr>
          </a:p>
        </p:txBody>
      </p:sp>
      <p:sp>
        <p:nvSpPr>
          <p:cNvPr id="2" name="Content Placeholder 1"/>
          <p:cNvSpPr>
            <a:spLocks noGrp="1"/>
          </p:cNvSpPr>
          <p:nvPr>
            <p:ph idx="1"/>
          </p:nvPr>
        </p:nvSpPr>
        <p:spPr>
          <a:xfrm>
            <a:off x="843379" y="1863739"/>
            <a:ext cx="7843421" cy="4537060"/>
          </a:xfrm>
        </p:spPr>
        <p:txBody>
          <a:bodyPr>
            <a:normAutofit fontScale="85000" lnSpcReduction="20000"/>
          </a:bodyPr>
          <a:lstStyle/>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Teleconference Protocol </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Important Dates  </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MBDA Alignment</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Notice of Funding Opportunity Announcement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Program Objectives</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Program Priorities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Program Authority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Award Information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Eligibility Information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Application and Submission Information  </a:t>
            </a:r>
            <a:br>
              <a:rPr lang="en-US" sz="1400" dirty="0">
                <a:solidFill>
                  <a:prstClr val="black"/>
                </a:solidFill>
                <a:latin typeface="Times New Roman" panose="02020603050405020304" pitchFamily="18" charset="0"/>
                <a:cs typeface="Times New Roman" panose="02020603050405020304" pitchFamily="18" charset="0"/>
              </a:rPr>
            </a:br>
            <a:r>
              <a:rPr lang="en-US" sz="1400" dirty="0">
                <a:solidFill>
                  <a:prstClr val="black"/>
                </a:solidFill>
                <a:latin typeface="Times New Roman" panose="02020603050405020304" pitchFamily="18" charset="0"/>
                <a:cs typeface="Times New Roman" panose="02020603050405020304" pitchFamily="18" charset="0"/>
              </a:rPr>
              <a:t>Management (SAM)</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Submission Dates and Times</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Funding Restriction</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Other Submission Requirements</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Application Review Information </a:t>
            </a:r>
          </a:p>
          <a:p>
            <a:pPr lvl="1">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Agency Contact</a:t>
            </a:r>
          </a:p>
          <a:p>
            <a:pPr lvl="0">
              <a:buFont typeface="Wingdings" panose="05000000000000000000" pitchFamily="2" charset="2"/>
              <a:buChar char="q"/>
            </a:pPr>
            <a:r>
              <a:rPr lang="en-US" sz="1400" dirty="0">
                <a:solidFill>
                  <a:prstClr val="black"/>
                </a:solidFill>
                <a:latin typeface="Times New Roman" panose="02020603050405020304" pitchFamily="18" charset="0"/>
                <a:cs typeface="Times New Roman" panose="02020603050405020304" pitchFamily="18" charset="0"/>
              </a:rPr>
              <a:t>Thank You </a:t>
            </a:r>
          </a:p>
          <a:p>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276038"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2</a:t>
            </a:r>
            <a:endParaRPr lang="en-US" sz="140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444197" y="1997612"/>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262663D-5B86-4F8E-BFA1-04A94FEA5E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55229" y="1523999"/>
            <a:ext cx="1975746" cy="1363763"/>
          </a:xfrm>
          <a:prstGeom prst="rect">
            <a:avLst/>
          </a:prstGeom>
        </p:spPr>
      </p:pic>
      <p:sp>
        <p:nvSpPr>
          <p:cNvPr id="3" name="Title 2"/>
          <p:cNvSpPr>
            <a:spLocks noGrp="1"/>
          </p:cNvSpPr>
          <p:nvPr>
            <p:ph type="title"/>
          </p:nvPr>
        </p:nvSpPr>
        <p:spPr>
          <a:xfrm>
            <a:off x="-705990" y="-132416"/>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Reporting</a:t>
            </a:r>
          </a:p>
        </p:txBody>
      </p:sp>
      <p:sp>
        <p:nvSpPr>
          <p:cNvPr id="2" name="Content Placeholder 1"/>
          <p:cNvSpPr>
            <a:spLocks noGrp="1"/>
          </p:cNvSpPr>
          <p:nvPr>
            <p:ph idx="1"/>
          </p:nvPr>
        </p:nvSpPr>
        <p:spPr>
          <a:xfrm>
            <a:off x="713025" y="2111579"/>
            <a:ext cx="7374076" cy="4093029"/>
          </a:xfrm>
        </p:spPr>
        <p:txBody>
          <a:bodyPr>
            <a:normAutofit/>
          </a:bodyPr>
          <a:lstStyle/>
          <a:p>
            <a:pPr marL="0" indent="0">
              <a:buNone/>
            </a:pPr>
            <a:r>
              <a:rPr lang="en-US" sz="1400" dirty="0">
                <a:latin typeface="Times New Roman"/>
                <a:cs typeface="Times New Roman"/>
              </a:rPr>
              <a:t>The project is required to provide the following reports:</a:t>
            </a:r>
          </a:p>
          <a:p>
            <a:pPr marL="0" lvl="3" indent="0">
              <a:buNone/>
            </a:pPr>
            <a:r>
              <a:rPr lang="en-US" sz="1400" dirty="0">
                <a:latin typeface="Times New Roman"/>
                <a:cs typeface="Times New Roman"/>
              </a:rPr>
              <a:t>a) Financial </a:t>
            </a:r>
            <a:r>
              <a:rPr lang="en-US" sz="1400" dirty="0">
                <a:latin typeface="Times New Roman" panose="02020603050405020304" pitchFamily="18" charset="0"/>
                <a:cs typeface="Times New Roman" panose="02020603050405020304" pitchFamily="18" charset="0"/>
              </a:rPr>
              <a:t>Reports – </a:t>
            </a:r>
            <a:r>
              <a:rPr lang="en-US" sz="1400" dirty="0">
                <a:latin typeface="Times New Roman" panose="02020603050405020304" pitchFamily="18" charset="0"/>
                <a:ea typeface="+mn-lt"/>
                <a:cs typeface="Times New Roman" panose="02020603050405020304" pitchFamily="18" charset="0"/>
              </a:rPr>
              <a:t>The financial report shall include details on the use of Federal funds and contributions of non-Federal funds (if proposed). The financial reports are to be submitted to the Department of Commerce via Grants Online on a semi-annual and annual basis.  The semi-annual and annual reports are due thirty (30) days after the end of the initial six-month period in each funding period.  The final report is due within one-hundred twenty (120) days after the expiration of the award. </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a:cs typeface="Times New Roman"/>
              </a:rPr>
              <a:t>b) Progress Report – </a:t>
            </a:r>
            <a:r>
              <a:rPr lang="en-US" sz="1400" dirty="0">
                <a:latin typeface="Times New Roman"/>
                <a:ea typeface="+mn-lt"/>
                <a:cs typeface="+mn-lt"/>
              </a:rPr>
              <a:t>Progress reports are to be submitted to the Department of Commerce via Grants Online on a semi-annual and annual basis.  The semi-annual report is due forty-five (45) days after the end of the initial six-month period in each funding period.  The final report is due within one hundred twenty (120) days after the expiration of the award. </a:t>
            </a:r>
          </a:p>
          <a:p>
            <a:pPr marL="0" indent="0">
              <a:buNone/>
            </a:pPr>
            <a:r>
              <a:rPr lang="en-US" sz="1400" dirty="0">
                <a:latin typeface="Times New Roman"/>
                <a:cs typeface="Times New Roman"/>
              </a:rPr>
              <a:t>Note: failure to submit reports in a timely manner may result in MBDA award enforcement and/or delayed access to Federal funds.</a:t>
            </a:r>
          </a:p>
        </p:txBody>
      </p:sp>
      <p:sp>
        <p:nvSpPr>
          <p:cNvPr id="4" name="TextBox 3"/>
          <p:cNvSpPr txBox="1"/>
          <p:nvPr/>
        </p:nvSpPr>
        <p:spPr>
          <a:xfrm>
            <a:off x="4216454" y="6467403"/>
            <a:ext cx="364202"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1262381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1F344-4E6F-4254-BC53-1CBF3862E8C9}"/>
              </a:ext>
            </a:extLst>
          </p:cNvPr>
          <p:cNvSpPr>
            <a:spLocks noGrp="1"/>
          </p:cNvSpPr>
          <p:nvPr>
            <p:ph type="title"/>
          </p:nvPr>
        </p:nvSpPr>
        <p:spPr>
          <a:xfrm>
            <a:off x="-171418" y="-91439"/>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Agency Contact</a:t>
            </a:r>
          </a:p>
        </p:txBody>
      </p:sp>
      <p:sp>
        <p:nvSpPr>
          <p:cNvPr id="2" name="Content Placeholder 1">
            <a:extLst>
              <a:ext uri="{FF2B5EF4-FFF2-40B4-BE49-F238E27FC236}">
                <a16:creationId xmlns:a16="http://schemas.microsoft.com/office/drawing/2014/main" id="{F86488EA-6A36-40B5-84AB-2F103E98560C}"/>
              </a:ext>
            </a:extLst>
          </p:cNvPr>
          <p:cNvSpPr>
            <a:spLocks noGrp="1"/>
          </p:cNvSpPr>
          <p:nvPr>
            <p:ph idx="1"/>
          </p:nvPr>
        </p:nvSpPr>
        <p:spPr/>
        <p:txBody>
          <a:bodyPr>
            <a:normAutofit fontScale="92500" lnSpcReduction="20000"/>
          </a:bodyPr>
          <a:lstStyle/>
          <a:p>
            <a:pPr marL="0" indent="0">
              <a:buNone/>
            </a:pPr>
            <a:r>
              <a:rPr lang="en-US" sz="2800" dirty="0">
                <a:latin typeface="Times New Roman" panose="02020603050405020304" pitchFamily="18" charset="0"/>
                <a:cs typeface="Times New Roman" panose="02020603050405020304" pitchFamily="18" charset="0"/>
              </a:rPr>
              <a:t>Mrs. Nakita Chambers</a:t>
            </a:r>
          </a:p>
          <a:p>
            <a:pPr marL="0" indent="0">
              <a:buNone/>
            </a:pPr>
            <a:r>
              <a:rPr lang="en-US" sz="2800" dirty="0">
                <a:latin typeface="Times New Roman" panose="02020603050405020304" pitchFamily="18" charset="0"/>
                <a:cs typeface="Times New Roman" panose="02020603050405020304" pitchFamily="18" charset="0"/>
              </a:rPr>
              <a:t>MBDA Program Manager</a:t>
            </a:r>
          </a:p>
          <a:p>
            <a:pPr marL="0" indent="0">
              <a:buNone/>
            </a:pPr>
            <a:r>
              <a:rPr lang="en-US" sz="2800" dirty="0">
                <a:latin typeface="Times New Roman" panose="02020603050405020304" pitchFamily="18" charset="0"/>
                <a:cs typeface="Times New Roman" panose="02020603050405020304" pitchFamily="18" charset="0"/>
              </a:rPr>
              <a:t>U.S. Department of Commerce</a:t>
            </a:r>
          </a:p>
          <a:p>
            <a:pPr marL="0" indent="0">
              <a:buNone/>
            </a:pPr>
            <a:r>
              <a:rPr lang="en-US" sz="2800" dirty="0">
                <a:latin typeface="Times New Roman" panose="02020603050405020304" pitchFamily="18" charset="0"/>
                <a:cs typeface="Times New Roman" panose="02020603050405020304" pitchFamily="18" charset="0"/>
              </a:rPr>
              <a:t>1401 Constitution Ave., N.W., Room 5067</a:t>
            </a:r>
          </a:p>
          <a:p>
            <a:pPr marL="0" indent="0">
              <a:buNone/>
            </a:pPr>
            <a:r>
              <a:rPr lang="en-US" sz="2800" dirty="0">
                <a:latin typeface="Times New Roman" panose="02020603050405020304" pitchFamily="18" charset="0"/>
                <a:cs typeface="Times New Roman" panose="02020603050405020304" pitchFamily="18" charset="0"/>
              </a:rPr>
              <a:t>Washington, DC 20230</a:t>
            </a:r>
          </a:p>
          <a:p>
            <a:pPr marL="0" indent="0">
              <a:buNone/>
            </a:pPr>
            <a:r>
              <a:rPr lang="en-US" sz="2800" dirty="0">
                <a:latin typeface="Times New Roman" panose="02020603050405020304" pitchFamily="18" charset="0"/>
                <a:cs typeface="Times New Roman" panose="02020603050405020304" pitchFamily="18" charset="0"/>
              </a:rPr>
              <a:t>Email: nchambers@mbda.gov</a:t>
            </a:r>
          </a:p>
          <a:p>
            <a:pPr marL="0" indent="0">
              <a:buNone/>
            </a:pPr>
            <a:r>
              <a:rPr lang="en-US" sz="2800" dirty="0">
                <a:latin typeface="Times New Roman" panose="02020603050405020304" pitchFamily="18" charset="0"/>
                <a:cs typeface="Times New Roman" panose="02020603050405020304" pitchFamily="18" charset="0"/>
              </a:rPr>
              <a:t>Tel: 202-482-0065</a:t>
            </a:r>
          </a:p>
        </p:txBody>
      </p:sp>
      <p:sp>
        <p:nvSpPr>
          <p:cNvPr id="4" name="TextBox 3">
            <a:extLst>
              <a:ext uri="{FF2B5EF4-FFF2-40B4-BE49-F238E27FC236}">
                <a16:creationId xmlns:a16="http://schemas.microsoft.com/office/drawing/2014/main" id="{880F0575-483A-49E4-9E47-E4205CC7B1F9}"/>
              </a:ext>
            </a:extLst>
          </p:cNvPr>
          <p:cNvSpPr txBox="1"/>
          <p:nvPr/>
        </p:nvSpPr>
        <p:spPr>
          <a:xfrm>
            <a:off x="3925614" y="6425392"/>
            <a:ext cx="528144"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21</a:t>
            </a:r>
          </a:p>
        </p:txBody>
      </p:sp>
      <p:pic>
        <p:nvPicPr>
          <p:cNvPr id="1026" name="Picture 2" descr="Nikita Chambers">
            <a:extLst>
              <a:ext uri="{FF2B5EF4-FFF2-40B4-BE49-F238E27FC236}">
                <a16:creationId xmlns:a16="http://schemas.microsoft.com/office/drawing/2014/main" id="{EA01C1D8-9074-49F1-A2BE-1205004EC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985" y="1771476"/>
            <a:ext cx="1964672" cy="2561932"/>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0021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8DB5B-DC6A-4551-A686-8A6C031B585C}"/>
              </a:ext>
            </a:extLst>
          </p:cNvPr>
          <p:cNvSpPr>
            <a:spLocks noGrp="1"/>
          </p:cNvSpPr>
          <p:nvPr>
            <p:ph type="title"/>
          </p:nvPr>
        </p:nvSpPr>
        <p:spPr>
          <a:xfrm>
            <a:off x="-480907" y="-67105"/>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Other Information</a:t>
            </a:r>
          </a:p>
        </p:txBody>
      </p:sp>
      <p:sp>
        <p:nvSpPr>
          <p:cNvPr id="2" name="Content Placeholder 1">
            <a:extLst>
              <a:ext uri="{FF2B5EF4-FFF2-40B4-BE49-F238E27FC236}">
                <a16:creationId xmlns:a16="http://schemas.microsoft.com/office/drawing/2014/main" id="{D8D58F55-C213-4665-8AAF-3226170A83E3}"/>
              </a:ext>
            </a:extLst>
          </p:cNvPr>
          <p:cNvSpPr>
            <a:spLocks noGrp="1"/>
          </p:cNvSpPr>
          <p:nvPr>
            <p:ph idx="1"/>
          </p:nvPr>
        </p:nvSpPr>
        <p:spPr>
          <a:xfrm>
            <a:off x="719666" y="1762591"/>
            <a:ext cx="7704667" cy="4596005"/>
          </a:xfrm>
        </p:spPr>
        <p:txBody>
          <a:bodyPr>
            <a:normAutofit/>
          </a:bodyPr>
          <a:lstStyle/>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Pre-Application Teleconference Series: MBDA will conduct a series of pre-application teleconferences at 2:00 -3:00pm Eastern Standard Time on May 5</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12</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and 19</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Participants must register at least 24 hours in advance of the teleconference.  Please visit the MBDA website at </a:t>
            </a:r>
            <a:r>
              <a:rPr lang="en-US" sz="1400" dirty="0">
                <a:latin typeface="Times New Roman" panose="02020603050405020304" pitchFamily="18" charset="0"/>
                <a:cs typeface="Times New Roman" panose="02020603050405020304" pitchFamily="18" charset="0"/>
                <a:hlinkClick r:id="rId2"/>
              </a:rPr>
              <a:t>www.mbda.gov</a:t>
            </a:r>
            <a:r>
              <a:rPr lang="en-US" sz="1400" dirty="0">
                <a:latin typeface="Times New Roman" panose="02020603050405020304" pitchFamily="18" charset="0"/>
                <a:cs typeface="Times New Roman" panose="02020603050405020304" pitchFamily="18" charset="0"/>
              </a:rPr>
              <a:t> to register and additional information. </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Post Award Teleconference</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National Minority Enterprise Development Week Conference</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MBDA National Training Conference</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NOAA Grants Management Workshop</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Collaboration with MBDA</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Past Performance and Non-Compliance with Award Provisions</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Limitation of Liability</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Audit Costs</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Right to Use Information</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Freedom of Information Act Disclosure</a:t>
            </a:r>
          </a:p>
        </p:txBody>
      </p:sp>
      <p:sp>
        <p:nvSpPr>
          <p:cNvPr id="4" name="TextBox 3">
            <a:extLst>
              <a:ext uri="{FF2B5EF4-FFF2-40B4-BE49-F238E27FC236}">
                <a16:creationId xmlns:a16="http://schemas.microsoft.com/office/drawing/2014/main" id="{B3FC8247-311B-46BF-A094-A371560B7A0A}"/>
              </a:ext>
            </a:extLst>
          </p:cNvPr>
          <p:cNvSpPr txBox="1"/>
          <p:nvPr/>
        </p:nvSpPr>
        <p:spPr>
          <a:xfrm>
            <a:off x="3850727" y="6464334"/>
            <a:ext cx="859221"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6375546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03177"/>
            <a:ext cx="8292905" cy="6045372"/>
          </a:xfrm>
          <a:prstGeom prst="rect">
            <a:avLst/>
          </a:prstGeom>
        </p:spPr>
      </p:pic>
      <p:sp>
        <p:nvSpPr>
          <p:cNvPr id="3" name="Title 2"/>
          <p:cNvSpPr>
            <a:spLocks noGrp="1"/>
          </p:cNvSpPr>
          <p:nvPr>
            <p:ph type="title"/>
          </p:nvPr>
        </p:nvSpPr>
        <p:spPr>
          <a:xfrm>
            <a:off x="-2605" y="-8619"/>
            <a:ext cx="7704667" cy="1981200"/>
          </a:xfrm>
        </p:spPr>
        <p:txBody>
          <a:bodyPr>
            <a:normAutofit/>
          </a:bodyPr>
          <a:lstStyle/>
          <a:p>
            <a:pPr algn="ctr"/>
            <a:r>
              <a:rPr lang="en-US" sz="5400" b="1">
                <a:solidFill>
                  <a:schemeClr val="bg1"/>
                </a:solidFill>
                <a:latin typeface="Times New Roman" panose="02020603050405020304" pitchFamily="18" charset="0"/>
                <a:cs typeface="Times New Roman" panose="02020603050405020304" pitchFamily="18" charset="0"/>
              </a:rPr>
              <a:t> </a:t>
            </a:r>
          </a:p>
        </p:txBody>
      </p:sp>
      <p:sp>
        <p:nvSpPr>
          <p:cNvPr id="2" name="Content Placeholder 1"/>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latin typeface="Times New Roman" panose="02020603050405020304" pitchFamily="18" charset="0"/>
                <a:cs typeface="Times New Roman" panose="02020603050405020304" pitchFamily="18" charset="0"/>
              </a:rPr>
              <a:t>Thank you for your participation.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Good luck!</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154745" y="0"/>
            <a:ext cx="7704667" cy="1981200"/>
          </a:xfrm>
        </p:spPr>
        <p:txBody>
          <a:bodyPr>
            <a:normAutofit/>
          </a:bodyPr>
          <a:lstStyle/>
          <a:p>
            <a:r>
              <a:rPr lang="en-US" sz="4400" b="1" dirty="0">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817880" y="1786269"/>
            <a:ext cx="7762594" cy="4359350"/>
          </a:xfrm>
        </p:spPr>
        <p:txBody>
          <a:bodyPr>
            <a:normAutofit/>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Phones should be placed on mute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Questions are prompted at designated times and coordinated through conference operator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Teleconference focused on MBDA Minority Colleges and Universities Notice of Funding Opportunity Announcement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Keep questions relevant to the topic at hand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Avoid duplicating questions   </a:t>
            </a:r>
          </a:p>
          <a:p>
            <a:endParaRPr lang="en-US" dirty="0"/>
          </a:p>
        </p:txBody>
      </p:sp>
      <p:sp>
        <p:nvSpPr>
          <p:cNvPr id="4" name="TextBox 3"/>
          <p:cNvSpPr txBox="1"/>
          <p:nvPr/>
        </p:nvSpPr>
        <p:spPr>
          <a:xfrm>
            <a:off x="4216454" y="6467403"/>
            <a:ext cx="27443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410" y="82820"/>
            <a:ext cx="7704667" cy="1981200"/>
          </a:xfrm>
        </p:spPr>
        <p:txBody>
          <a:bodyPr>
            <a:normAutofit/>
          </a:bodyPr>
          <a:lstStyle/>
          <a:p>
            <a:r>
              <a:rPr lang="en-US" sz="4400" b="1" dirty="0">
                <a:solidFill>
                  <a:schemeClr val="bg1"/>
                </a:solidFill>
                <a:latin typeface="Times New Roman" panose="02020603050405020304" pitchFamily="18" charset="0"/>
                <a:ea typeface="Verdana" pitchFamily="34" charset="0"/>
                <a:cs typeface="Times New Roman" panose="02020603050405020304" pitchFamily="18" charset="0"/>
              </a:rPr>
              <a:t>Important Dates  </a:t>
            </a:r>
          </a:p>
        </p:txBody>
      </p:sp>
      <p:sp>
        <p:nvSpPr>
          <p:cNvPr id="2" name="Content Placeholder 1"/>
          <p:cNvSpPr>
            <a:spLocks noGrp="1"/>
          </p:cNvSpPr>
          <p:nvPr>
            <p:ph idx="1"/>
          </p:nvPr>
        </p:nvSpPr>
        <p:spPr>
          <a:xfrm>
            <a:off x="719666" y="1772529"/>
            <a:ext cx="7704667" cy="4023360"/>
          </a:xfrm>
        </p:spPr>
        <p:txBody>
          <a:bodyPr>
            <a:normAutofit fontScale="92500" lnSpcReduction="20000"/>
          </a:bodyPr>
          <a:lstStyle/>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CFDA #11.802, Minority Colleges and Universities    </a:t>
            </a: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Competition  </a:t>
            </a:r>
          </a:p>
          <a:p>
            <a:pPr lvl="1"/>
            <a:r>
              <a:rPr lang="en-US" sz="3000" dirty="0">
                <a:latin typeface="Times New Roman" panose="02020603050405020304" pitchFamily="18" charset="0"/>
                <a:cs typeface="Times New Roman" panose="02020603050405020304" pitchFamily="18" charset="0"/>
              </a:rPr>
              <a:t>Published Date: April 25, 2022</a:t>
            </a:r>
          </a:p>
          <a:p>
            <a:pPr lvl="1"/>
            <a:r>
              <a:rPr lang="en-US" sz="3000" dirty="0">
                <a:latin typeface="Times New Roman" panose="02020603050405020304" pitchFamily="18" charset="0"/>
                <a:cs typeface="Times New Roman" panose="02020603050405020304" pitchFamily="18" charset="0"/>
              </a:rPr>
              <a:t>Deadline Date: May 25, 2022 at 11:59 P.M., E.S.T.  </a:t>
            </a: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Electronic applications only </a:t>
            </a: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Anticipated Award   </a:t>
            </a:r>
          </a:p>
          <a:p>
            <a:pPr lvl="1"/>
            <a:r>
              <a:rPr lang="en-US" dirty="0">
                <a:latin typeface="Times New Roman" panose="02020603050405020304" pitchFamily="18" charset="0"/>
                <a:cs typeface="Times New Roman" panose="02020603050405020304" pitchFamily="18" charset="0"/>
              </a:rPr>
              <a:t>Start Date:  September 1, 2022</a:t>
            </a:r>
          </a:p>
        </p:txBody>
      </p:sp>
      <p:sp>
        <p:nvSpPr>
          <p:cNvPr id="4" name="TextBox 3"/>
          <p:cNvSpPr txBox="1"/>
          <p:nvPr/>
        </p:nvSpPr>
        <p:spPr>
          <a:xfrm>
            <a:off x="4216454" y="6467403"/>
            <a:ext cx="25039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4</a:t>
            </a:r>
          </a:p>
        </p:txBody>
      </p:sp>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31655" y="4081806"/>
            <a:ext cx="3362179" cy="2258240"/>
          </a:xfrm>
          <a:prstGeom prst="rect">
            <a:avLst/>
          </a:prstGeom>
        </p:spPr>
      </p:pic>
    </p:spTree>
    <p:extLst>
      <p:ext uri="{BB962C8B-B14F-4D97-AF65-F5344CB8AC3E}">
        <p14:creationId xmlns:p14="http://schemas.microsoft.com/office/powerpoint/2010/main" val="337423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1"/>
          <p:cNvSpPr>
            <a:spLocks noGrp="1"/>
          </p:cNvSpPr>
          <p:nvPr>
            <p:ph type="title"/>
          </p:nvPr>
        </p:nvSpPr>
        <p:spPr>
          <a:xfrm>
            <a:off x="-583809" y="514411"/>
            <a:ext cx="8143875" cy="858838"/>
          </a:xfrm>
        </p:spPr>
        <p:txBody>
          <a:bodyPr/>
          <a:lstStyle/>
          <a:p>
            <a:r>
              <a:rPr lang="en-US" altLang="en-US" b="0" cap="small" spc="300" dirty="0">
                <a:latin typeface="Verdana" panose="020B0604030504040204" pitchFamily="34" charset="0"/>
                <a:cs typeface="Verdana" panose="020B0604030504040204" pitchFamily="34" charset="0"/>
              </a:rPr>
              <a:t> </a:t>
            </a:r>
            <a:r>
              <a:rPr lang="en-US" altLang="en-US" sz="3200" b="1" cap="small" spc="300" dirty="0">
                <a:solidFill>
                  <a:schemeClr val="bg1"/>
                </a:solidFill>
                <a:latin typeface="Times New Roman" panose="02020603050405020304" pitchFamily="18" charset="0"/>
                <a:cs typeface="Times New Roman" panose="02020603050405020304" pitchFamily="18" charset="0"/>
              </a:rPr>
              <a:t>MBDA Strategic Alignment</a:t>
            </a:r>
          </a:p>
        </p:txBody>
      </p:sp>
      <p:sp>
        <p:nvSpPr>
          <p:cNvPr id="4100" name="Rectangle 3"/>
          <p:cNvSpPr>
            <a:spLocks noGrp="1" noChangeArrowheads="1"/>
          </p:cNvSpPr>
          <p:nvPr>
            <p:ph idx="1"/>
          </p:nvPr>
        </p:nvSpPr>
        <p:spPr>
          <a:xfrm>
            <a:off x="4904042" y="4779793"/>
            <a:ext cx="2346804" cy="788451"/>
          </a:xfrm>
        </p:spPr>
        <p:txBody>
          <a:bodyPr anchor="ctr">
            <a:normAutofit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panose="02020603050405020304" pitchFamily="18" charset="0"/>
                <a:cs typeface="Times New Roman" panose="02020603050405020304" pitchFamily="18" charset="0"/>
              </a:rPr>
              <a:t>Strategy</a:t>
            </a:r>
          </a:p>
          <a:p>
            <a:pPr marL="0" indent="0" algn="ctr" eaLnBrk="1" hangingPunct="1">
              <a:lnSpc>
                <a:spcPct val="80000"/>
              </a:lnSpc>
              <a:spcBef>
                <a:spcPts val="0"/>
              </a:spcBef>
              <a:spcAft>
                <a:spcPts val="0"/>
              </a:spcAft>
              <a:buNone/>
              <a:defRPr/>
            </a:pPr>
            <a:r>
              <a:rPr lang="en-US" sz="1400">
                <a:solidFill>
                  <a:prstClr val="black"/>
                </a:solidFill>
                <a:latin typeface="Times New Roman" panose="02020603050405020304" pitchFamily="18" charset="0"/>
                <a:cs typeface="Times New Roman" panose="02020603050405020304" pitchFamily="18" charset="0"/>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p:txBody>
      </p:sp>
      <p:sp>
        <p:nvSpPr>
          <p:cNvPr id="9" name="TextBox 8"/>
          <p:cNvSpPr txBox="1"/>
          <p:nvPr/>
        </p:nvSpPr>
        <p:spPr>
          <a:xfrm>
            <a:off x="665817" y="1712885"/>
            <a:ext cx="2405062" cy="8154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MBDA is the champion for minority business enterprises</a:t>
            </a:r>
          </a:p>
        </p:txBody>
      </p:sp>
      <p:sp>
        <p:nvSpPr>
          <p:cNvPr id="16" name="TextBox 15"/>
          <p:cNvSpPr txBox="1"/>
          <p:nvPr/>
        </p:nvSpPr>
        <p:spPr>
          <a:xfrm>
            <a:off x="2285595" y="3145343"/>
            <a:ext cx="2405063" cy="104137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Mission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To promote the growth of 11 million minority  business enterprises</a:t>
            </a: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41888"/>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724247" y="5229164"/>
            <a:ext cx="1671638" cy="1114425"/>
          </a:xfrm>
          <a:prstGeom prst="rect">
            <a:avLst/>
          </a:prstGeom>
        </p:spPr>
      </p:pic>
      <p:sp>
        <p:nvSpPr>
          <p:cNvPr id="2" name="TextBox 1">
            <a:extLst>
              <a:ext uri="{FF2B5EF4-FFF2-40B4-BE49-F238E27FC236}">
                <a16:creationId xmlns:a16="http://schemas.microsoft.com/office/drawing/2014/main" id="{6E34F1E6-E48B-4AAE-90AF-E6C935826401}"/>
              </a:ext>
            </a:extLst>
          </p:cNvPr>
          <p:cNvSpPr txBox="1"/>
          <p:nvPr/>
        </p:nvSpPr>
        <p:spPr>
          <a:xfrm>
            <a:off x="4629220" y="6488668"/>
            <a:ext cx="322225"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102"/>
            <a:ext cx="7704667" cy="1981200"/>
          </a:xfrm>
        </p:spPr>
        <p:txBody>
          <a:bodyPr/>
          <a:lstStyle/>
          <a:p>
            <a:r>
              <a:rPr lang="en-US" dirty="0"/>
              <a:t> </a:t>
            </a:r>
            <a:r>
              <a:rPr lang="en-US" sz="4400" b="1" dirty="0">
                <a:solidFill>
                  <a:schemeClr val="bg1"/>
                </a:solidFill>
                <a:latin typeface="Times New Roman" panose="02020603050405020304" pitchFamily="18" charset="0"/>
                <a:cs typeface="Times New Roman" panose="02020603050405020304" pitchFamily="18" charset="0"/>
              </a:rPr>
              <a:t>Program Objective </a:t>
            </a:r>
          </a:p>
        </p:txBody>
      </p:sp>
      <p:sp>
        <p:nvSpPr>
          <p:cNvPr id="2" name="Content Placeholder 1"/>
          <p:cNvSpPr>
            <a:spLocks noGrp="1"/>
          </p:cNvSpPr>
          <p:nvPr>
            <p:ph idx="1"/>
          </p:nvPr>
        </p:nvSpPr>
        <p:spPr>
          <a:xfrm>
            <a:off x="796615" y="1646474"/>
            <a:ext cx="7762594" cy="4605469"/>
          </a:xfrm>
        </p:spPr>
        <p:txBody>
          <a:bodyPr>
            <a:noAutofit/>
          </a:bodyPr>
          <a:lstStyle/>
          <a:p>
            <a:pPr marL="0" indent="0">
              <a:buNone/>
            </a:pPr>
            <a:r>
              <a:rPr lang="en-US" sz="1600" dirty="0">
                <a:solidFill>
                  <a:srgbClr val="000000"/>
                </a:solidFill>
                <a:latin typeface="Times New Roman" panose="02020603050405020304" pitchFamily="18" charset="0"/>
                <a:cs typeface="Times New Roman" panose="02020603050405020304" pitchFamily="18" charset="0"/>
              </a:rPr>
              <a:t>The Minority Business Development Agency (MBDA), a bureau of the U.S. Department of Commerce, has developed a program to support entrepreneurship for undergraduate students at eligible institutions of higher education. Through this Broad Agency Announcement (BAA), MBDA will provide funding for entrepreneurship programs, including curricula, courses, seminars, and replicable products and tools that teach students how to develop businesses and commercialize products and services in the domestic and global marketplace. The curricula should be designed to stimulate and accelerate entrepreneurial skill sets in support of the development of minority business enterprises.  Through this BAA, MBDA envisions supporting entrepreneurship education and development.</a:t>
            </a:r>
          </a:p>
          <a:p>
            <a:pPr marL="0" indent="0">
              <a:buNone/>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21387956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8755-9427-4B14-AB48-F7A550949580}"/>
              </a:ext>
            </a:extLst>
          </p:cNvPr>
          <p:cNvSpPr>
            <a:spLocks noGrp="1"/>
          </p:cNvSpPr>
          <p:nvPr>
            <p:ph type="title"/>
          </p:nvPr>
        </p:nvSpPr>
        <p:spPr>
          <a:xfrm>
            <a:off x="982133" y="457201"/>
            <a:ext cx="5698067" cy="1244599"/>
          </a:xfrm>
        </p:spPr>
        <p:txBody>
          <a:bodyPr/>
          <a:lstStyle/>
          <a:p>
            <a:r>
              <a:rPr lang="en-US" b="1" dirty="0">
                <a:solidFill>
                  <a:schemeClr val="bg1"/>
                </a:solidFill>
                <a:latin typeface="Times New Roman" panose="02020603050405020304" pitchFamily="18" charset="0"/>
                <a:cs typeface="Times New Roman" panose="02020603050405020304" pitchFamily="18" charset="0"/>
              </a:rPr>
              <a:t>Program Objective </a:t>
            </a:r>
            <a:r>
              <a:rPr lang="en-US" b="1" dirty="0" err="1">
                <a:solidFill>
                  <a:schemeClr val="bg1"/>
                </a:solidFill>
                <a:latin typeface="Times New Roman" panose="02020603050405020304" pitchFamily="18" charset="0"/>
                <a:cs typeface="Times New Roman" panose="02020603050405020304" pitchFamily="18" charset="0"/>
              </a:rPr>
              <a:t>con’t</a:t>
            </a:r>
            <a:r>
              <a:rPr lang="en-US" b="1" dirty="0">
                <a:solidFill>
                  <a:schemeClr val="bg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241AA937-6BD2-4458-9098-63F1F2DCBFF8}"/>
              </a:ext>
            </a:extLst>
          </p:cNvPr>
          <p:cNvSpPr>
            <a:spLocks noGrp="1"/>
          </p:cNvSpPr>
          <p:nvPr>
            <p:ph idx="1"/>
          </p:nvPr>
        </p:nvSpPr>
        <p:spPr>
          <a:xfrm>
            <a:off x="812800" y="1701800"/>
            <a:ext cx="7446168" cy="4298016"/>
          </a:xfrm>
        </p:spPr>
        <p:txBody>
          <a:bodyPr>
            <a:normAutofit/>
          </a:bodyPr>
          <a:lstStyle/>
          <a:p>
            <a:pPr marL="0" indent="0" algn="l">
              <a:buNone/>
            </a:pPr>
            <a:r>
              <a:rPr lang="en-US" sz="1800" b="0" i="0" u="none" strike="noStrike" baseline="0" dirty="0">
                <a:latin typeface="Times New Roman" panose="02020603050405020304" pitchFamily="18" charset="0"/>
              </a:rPr>
              <a:t>MBDA is soliciting applications from eligible institutions to establish six (6) projects as described in this Broad Agency Announcement (BAA).  MBDA anticipates awarding a total of approximately $1,800,000 pursuant to this NOFO for grants.</a:t>
            </a:r>
          </a:p>
          <a:p>
            <a:pPr marL="0" indent="0" algn="l">
              <a:buNone/>
            </a:pPr>
            <a:endParaRPr lang="en-US" sz="1800" b="1" dirty="0">
              <a:latin typeface="Times New Roman" panose="02020603050405020304" pitchFamily="18" charset="0"/>
            </a:endParaRPr>
          </a:p>
          <a:p>
            <a:pPr marL="0" indent="0" algn="l">
              <a:buNone/>
            </a:pPr>
            <a:r>
              <a:rPr lang="en-US" sz="1800" b="0" i="0" u="none" strike="noStrike" baseline="0" dirty="0">
                <a:latin typeface="Times New Roman" panose="02020603050405020304" pitchFamily="18" charset="0"/>
              </a:rPr>
              <a:t>This </a:t>
            </a:r>
            <a:r>
              <a:rPr lang="en-US" sz="1800" dirty="0">
                <a:latin typeface="Times New Roman" panose="02020603050405020304" pitchFamily="18" charset="0"/>
              </a:rPr>
              <a:t>BAA is to lay the foundation for a future generation of entrepreneurial leaders and innovators that will help strengthen U.S. global competitiveness, jobs creation, and the overall U.S. economy. </a:t>
            </a:r>
            <a:endParaRPr lang="en-US" sz="1800" b="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445B2117-99B0-42D3-8C28-324AC27A3A67}"/>
              </a:ext>
            </a:extLst>
          </p:cNvPr>
          <p:cNvSpPr>
            <a:spLocks noGrp="1"/>
          </p:cNvSpPr>
          <p:nvPr>
            <p:ph type="ftr" sz="quarter" idx="11"/>
          </p:nvPr>
        </p:nvSpPr>
        <p:spPr/>
        <p:txBody>
          <a:bodyPr/>
          <a:lstStyle/>
          <a:p>
            <a:r>
              <a:rPr lang="en-US"/>
              <a:t>
              </a:t>
            </a:r>
          </a:p>
        </p:txBody>
      </p:sp>
      <p:sp>
        <p:nvSpPr>
          <p:cNvPr id="6" name="TextBox 5">
            <a:extLst>
              <a:ext uri="{FF2B5EF4-FFF2-40B4-BE49-F238E27FC236}">
                <a16:creationId xmlns:a16="http://schemas.microsoft.com/office/drawing/2014/main" id="{A93E94E4-9500-470E-93E2-25103321F622}"/>
              </a:ext>
            </a:extLst>
          </p:cNvPr>
          <p:cNvSpPr txBox="1"/>
          <p:nvPr/>
        </p:nvSpPr>
        <p:spPr>
          <a:xfrm>
            <a:off x="4203609" y="6108173"/>
            <a:ext cx="48022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79431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184" y="289521"/>
            <a:ext cx="7704667" cy="1981200"/>
          </a:xfrm>
        </p:spPr>
        <p:txBody>
          <a:bodyPr/>
          <a:lstStyle/>
          <a:p>
            <a:r>
              <a:rPr lang="en-US" sz="4400" b="1" dirty="0">
                <a:solidFill>
                  <a:schemeClr val="bg1"/>
                </a:solidFill>
                <a:latin typeface="Times New Roman" panose="02020603050405020304" pitchFamily="18" charset="0"/>
                <a:cs typeface="Times New Roman" panose="02020603050405020304" pitchFamily="18" charset="0"/>
              </a:rPr>
              <a:t>Program Priorities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858129" y="1505243"/>
            <a:ext cx="7828671" cy="4494573"/>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While growth rates in entrepreneurship are increasing compared to rates of participation in the labor market, there are systemic challenges for MBE entrepreneurs. MBDA recognizes these challenges as well as the important role of Historically Black Colleges and Universities (HBCUs), Hispanic Serving Institutions (HSIs), Tribal Colleges and Universities, (TCUs) Alaska Native Serving Institutions (ANSIs), and Native Hawaiian Serving Institutions (NHSIs) leading the nation in producing minority business leaders and entrepreneurs.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Each category is discussed in more detail in the next few slides.</a:t>
            </a:r>
          </a:p>
        </p:txBody>
      </p:sp>
      <p:sp>
        <p:nvSpPr>
          <p:cNvPr id="4" name="TextBox 3"/>
          <p:cNvSpPr txBox="1"/>
          <p:nvPr/>
        </p:nvSpPr>
        <p:spPr>
          <a:xfrm>
            <a:off x="3883640" y="6396095"/>
            <a:ext cx="621314"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399249020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7BAB7-5AF1-4AB1-8064-72F889BF3348}"/>
              </a:ext>
            </a:extLst>
          </p:cNvPr>
          <p:cNvSpPr>
            <a:spLocks noGrp="1"/>
          </p:cNvSpPr>
          <p:nvPr>
            <p:ph type="title"/>
          </p:nvPr>
        </p:nvSpPr>
        <p:spPr>
          <a:xfrm>
            <a:off x="-101079" y="-86751"/>
            <a:ext cx="7704667" cy="1981200"/>
          </a:xfrm>
        </p:spPr>
        <p:txBody>
          <a:bodyPr/>
          <a:lstStyle/>
          <a:p>
            <a:r>
              <a:rPr lang="en-US" b="1" dirty="0">
                <a:solidFill>
                  <a:schemeClr val="bg1"/>
                </a:solidFill>
                <a:latin typeface="Times New Roman" panose="02020603050405020304" pitchFamily="18" charset="0"/>
                <a:cs typeface="Times New Roman" panose="02020603050405020304" pitchFamily="18" charset="0"/>
              </a:rPr>
              <a:t>Program Priorities (cont.)</a:t>
            </a:r>
          </a:p>
        </p:txBody>
      </p:sp>
      <p:sp>
        <p:nvSpPr>
          <p:cNvPr id="2" name="Content Placeholder 1">
            <a:extLst>
              <a:ext uri="{FF2B5EF4-FFF2-40B4-BE49-F238E27FC236}">
                <a16:creationId xmlns:a16="http://schemas.microsoft.com/office/drawing/2014/main" id="{C2996A42-5C5E-4098-A013-EF5772386DC4}"/>
              </a:ext>
            </a:extLst>
          </p:cNvPr>
          <p:cNvSpPr>
            <a:spLocks noGrp="1"/>
          </p:cNvSpPr>
          <p:nvPr>
            <p:ph idx="1"/>
          </p:nvPr>
        </p:nvSpPr>
        <p:spPr>
          <a:xfrm>
            <a:off x="651263" y="1644604"/>
            <a:ext cx="7908927" cy="3759875"/>
          </a:xfrm>
        </p:spPr>
        <p:txBody>
          <a:bodyPr>
            <a:noAutofit/>
          </a:bodyPr>
          <a:lstStyle/>
          <a:p>
            <a:pPr marL="0" indent="0">
              <a:buNone/>
            </a:pPr>
            <a:r>
              <a:rPr lang="en-US" sz="1100" dirty="0">
                <a:latin typeface="Times New Roman" panose="02020603050405020304" pitchFamily="18" charset="0"/>
                <a:cs typeface="Times New Roman" panose="02020603050405020304" pitchFamily="18" charset="0"/>
              </a:rPr>
              <a:t>These projects shall prioritize the entrepreneurial training and business preparation of undergraduates and the unique challenges faced by MBE entrepreneurs through the expansion of entrepreneurial curriculum offered by HBCUs, HSIs, TCUs, ANSIs, and NHSIs.</a:t>
            </a:r>
          </a:p>
          <a:p>
            <a:pPr marL="0" indent="0">
              <a:buNone/>
            </a:pPr>
            <a:r>
              <a:rPr lang="en-US" sz="1100" dirty="0">
                <a:latin typeface="Times New Roman" panose="02020603050405020304" pitchFamily="18" charset="0"/>
                <a:cs typeface="Times New Roman" panose="02020603050405020304" pitchFamily="18" charset="0"/>
              </a:rPr>
              <a:t>The applicant must propose a project that clearly defines a plan for the entrepreneurship program to be developed, taught, and delivered to students. The proposed activities should be designed to deliver impact aligned with the following performance measures:</a:t>
            </a:r>
          </a:p>
          <a:p>
            <a:pPr marL="0" indent="0">
              <a:buNone/>
            </a:pPr>
            <a:r>
              <a:rPr lang="en-US" sz="1100" dirty="0">
                <a:latin typeface="Times New Roman" panose="02020603050405020304" pitchFamily="18" charset="0"/>
                <a:cs typeface="Times New Roman" panose="02020603050405020304" pitchFamily="18" charset="0"/>
              </a:rPr>
              <a:t>• Number of Entrepreneurship Courses Taught – A quantitative estimate of the number of entrepreneurship courses, seminars, and apprenticeships that will be taught based on the curriculum/entrepreneurial program established.</a:t>
            </a:r>
          </a:p>
          <a:p>
            <a:pPr marL="0" indent="0">
              <a:buNone/>
            </a:pPr>
            <a:r>
              <a:rPr lang="en-US" sz="1100" dirty="0">
                <a:latin typeface="Times New Roman" panose="02020603050405020304" pitchFamily="18" charset="0"/>
                <a:cs typeface="Times New Roman" panose="02020603050405020304" pitchFamily="18" charset="0"/>
              </a:rPr>
              <a:t>• Number of Students Impacted – Quantify how many students will benefit from the training, programming, courses, and activities associated with the project.</a:t>
            </a:r>
          </a:p>
          <a:p>
            <a:pPr marL="0" indent="0">
              <a:buNone/>
            </a:pPr>
            <a:r>
              <a:rPr lang="en-US" sz="1100" dirty="0">
                <a:latin typeface="Times New Roman" panose="02020603050405020304" pitchFamily="18" charset="0"/>
                <a:cs typeface="Times New Roman" panose="02020603050405020304" pitchFamily="18" charset="0"/>
              </a:rPr>
              <a:t>• Number of Product/Service Innovations Created – Quantify how many products/service innovations will be created by students participating in the Project programming.</a:t>
            </a:r>
          </a:p>
          <a:p>
            <a:pPr marL="0" indent="0">
              <a:buNone/>
            </a:pPr>
            <a:r>
              <a:rPr lang="en-US" sz="1100" dirty="0">
                <a:latin typeface="Times New Roman" panose="02020603050405020304" pitchFamily="18" charset="0"/>
                <a:cs typeface="Times New Roman" panose="02020603050405020304" pitchFamily="18" charset="0"/>
              </a:rPr>
              <a:t>• Number of Strategic Partners – Quantify how many strategic partners you anticipate collaborating with to carry out the deliverables associated with the success of the Project. These might include public and private sector entities.</a:t>
            </a:r>
          </a:p>
          <a:p>
            <a:pPr marL="0" indent="0">
              <a:buNone/>
            </a:pPr>
            <a:r>
              <a:rPr lang="en-US" sz="1100" dirty="0">
                <a:latin typeface="Times New Roman" panose="02020603050405020304" pitchFamily="18" charset="0"/>
                <a:cs typeface="Times New Roman" panose="02020603050405020304" pitchFamily="18" charset="0"/>
              </a:rPr>
              <a:t>• Number of Business Plans – Quantify how many business plans you anticipate students will deliver based on their product/service innovation(s).</a:t>
            </a:r>
          </a:p>
        </p:txBody>
      </p:sp>
      <p:sp>
        <p:nvSpPr>
          <p:cNvPr id="4" name="TextBox 3">
            <a:extLst>
              <a:ext uri="{FF2B5EF4-FFF2-40B4-BE49-F238E27FC236}">
                <a16:creationId xmlns:a16="http://schemas.microsoft.com/office/drawing/2014/main" id="{87F51F77-0821-482B-9FF7-303835603705}"/>
              </a:ext>
            </a:extLst>
          </p:cNvPr>
          <p:cNvSpPr txBox="1"/>
          <p:nvPr/>
        </p:nvSpPr>
        <p:spPr>
          <a:xfrm>
            <a:off x="4014651" y="6403936"/>
            <a:ext cx="576617"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2511689183"/>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110</TotalTime>
  <Words>3063</Words>
  <Application>Microsoft Office PowerPoint</Application>
  <PresentationFormat>On-screen Show (4:3)</PresentationFormat>
  <Paragraphs>208</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Corbel</vt:lpstr>
      <vt:lpstr>Times New Roman</vt:lpstr>
      <vt:lpstr>Utsaah</vt:lpstr>
      <vt:lpstr>Verdana</vt:lpstr>
      <vt:lpstr>Wingdings</vt:lpstr>
      <vt:lpstr>Parallax</vt:lpstr>
      <vt:lpstr> PRE-APPLICATION CONFERENCE MBDA minority colleges and universities   Notice of  funding opportunity announcement  MBDA-OBD-2022-2007301 may 5, 2022 2:00 – 3:00pm EsT  </vt:lpstr>
      <vt:lpstr>Overview </vt:lpstr>
      <vt:lpstr>Teleconference Protocol </vt:lpstr>
      <vt:lpstr>Important Dates  </vt:lpstr>
      <vt:lpstr> MBDA Strategic Alignment</vt:lpstr>
      <vt:lpstr> Program Objective </vt:lpstr>
      <vt:lpstr>Program Objective con’t </vt:lpstr>
      <vt:lpstr>Program Priorities  </vt:lpstr>
      <vt:lpstr>Program Priorities (cont.)</vt:lpstr>
      <vt:lpstr>Program Authority  </vt:lpstr>
      <vt:lpstr>Award Information  </vt:lpstr>
      <vt:lpstr>Eligibility Information </vt:lpstr>
      <vt:lpstr>Application and Submission  Information </vt:lpstr>
      <vt:lpstr>Unique Entity Identifier and System  for Award Management (SAM)</vt:lpstr>
      <vt:lpstr>Submission Dates and Times</vt:lpstr>
      <vt:lpstr>Funding Restriction</vt:lpstr>
      <vt:lpstr>Other Submission Requirements</vt:lpstr>
      <vt:lpstr>Application Review  Information</vt:lpstr>
      <vt:lpstr>Application Review  Information Continued</vt:lpstr>
      <vt:lpstr>Reporting</vt:lpstr>
      <vt:lpstr>Agency Contact</vt:lpstr>
      <vt:lpstr>Other Information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Chambers, Nakita (Federal)</cp:lastModifiedBy>
  <cp:revision>8</cp:revision>
  <cp:lastPrinted>2016-05-17T20:15:38Z</cp:lastPrinted>
  <dcterms:created xsi:type="dcterms:W3CDTF">2012-08-22T19:45:22Z</dcterms:created>
  <dcterms:modified xsi:type="dcterms:W3CDTF">2022-04-28T20:23:51Z</dcterms:modified>
</cp:coreProperties>
</file>