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0F_0.xml" ContentType="application/vnd.ms-powerpoint.comments+xml"/>
  <Override PartName="/ppt/notesSlides/notesSlide18.xml" ContentType="application/vnd.openxmlformats-officedocument.presentationml.notesSlide+xml"/>
  <Override PartName="/ppt/comments/modernComment_18C_0.xml" ContentType="application/vnd.ms-powerpoint.comments+xml"/>
  <Override PartName="/ppt/notesSlides/notesSlide19.xml" ContentType="application/vnd.openxmlformats-officedocument.presentationml.notesSlide+xml"/>
  <Override PartName="/ppt/comments/modernComment_18D_482AAFD4.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0B_0.xml" ContentType="application/vnd.ms-powerpoint.comments+xml"/>
  <Override PartName="/ppt/notesSlides/notesSlide22.xml" ContentType="application/vnd.openxmlformats-officedocument.presentationml.notesSlide+xml"/>
  <Override PartName="/ppt/comments/modernComment_1A6_C51ED279.xml" ContentType="application/vnd.ms-powerpoint.comments+xml"/>
  <Override PartName="/ppt/notesSlides/notesSlide23.xml" ContentType="application/vnd.openxmlformats-officedocument.presentationml.notesSlide+xml"/>
  <Override PartName="/ppt/comments/modernComment_163_8FE68CAF.xml" ContentType="application/vnd.ms-powerpoint.comments+xml"/>
  <Override PartName="/ppt/notesSlides/notesSlide24.xml" ContentType="application/vnd.openxmlformats-officedocument.presentationml.notesSlide+xml"/>
  <Override PartName="/ppt/comments/modernComment_164_C6BDCEB4.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88_F0846FD2.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89_3DD017A6.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18F_2CB2121D.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182_6975971D.xml" ContentType="application/vnd.ms-powerpoint.comments+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427" r:id="rId5"/>
    <p:sldId id="374" r:id="rId6"/>
    <p:sldId id="364" r:id="rId7"/>
    <p:sldId id="375" r:id="rId8"/>
    <p:sldId id="376" r:id="rId9"/>
    <p:sldId id="377" r:id="rId10"/>
    <p:sldId id="428" r:id="rId11"/>
    <p:sldId id="432" r:id="rId12"/>
    <p:sldId id="366" r:id="rId13"/>
    <p:sldId id="378" r:id="rId14"/>
    <p:sldId id="379" r:id="rId15"/>
    <p:sldId id="380" r:id="rId16"/>
    <p:sldId id="431" r:id="rId17"/>
    <p:sldId id="381" r:id="rId18"/>
    <p:sldId id="382" r:id="rId19"/>
    <p:sldId id="383" r:id="rId20"/>
    <p:sldId id="429" r:id="rId21"/>
    <p:sldId id="271" r:id="rId22"/>
    <p:sldId id="396" r:id="rId23"/>
    <p:sldId id="397" r:id="rId24"/>
    <p:sldId id="400" r:id="rId25"/>
    <p:sldId id="267" r:id="rId26"/>
    <p:sldId id="422" r:id="rId27"/>
    <p:sldId id="355" r:id="rId28"/>
    <p:sldId id="356" r:id="rId29"/>
    <p:sldId id="389" r:id="rId30"/>
    <p:sldId id="392" r:id="rId31"/>
    <p:sldId id="401" r:id="rId32"/>
    <p:sldId id="402" r:id="rId33"/>
    <p:sldId id="393" r:id="rId34"/>
    <p:sldId id="398" r:id="rId35"/>
    <p:sldId id="394" r:id="rId36"/>
    <p:sldId id="347" r:id="rId37"/>
    <p:sldId id="399" r:id="rId38"/>
    <p:sldId id="354" r:id="rId39"/>
    <p:sldId id="430" r:id="rId40"/>
    <p:sldId id="359" r:id="rId41"/>
    <p:sldId id="433" r:id="rId42"/>
    <p:sldId id="386" r:id="rId43"/>
    <p:sldId id="419" r:id="rId44"/>
    <p:sldId id="420" r:id="rId45"/>
    <p:sldId id="421" r:id="rId46"/>
    <p:sldId id="387" r:id="rId47"/>
    <p:sldId id="434" r:id="rId48"/>
    <p:sldId id="43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F50C36-DADA-E861-1B33-6384CD3774B3}" name="Soderstrom, Sandra (Federal)" initials="S(" userId="S::ssoderstrom@doc.gov::169c9467-6ea6-49f3-80e8-d20a4b0304e2" providerId="AD"/>
  <p188:author id="{09B57F44-D6C7-73D2-7A94-535CDC025E2A}" name="Yohannes, Meron (Federal)" initials="Y(" userId="S::myohannes@doc.gov::86894f88-6a86-4e39-9197-b0513faa1e60" providerId="AD"/>
  <p188:author id="{411DD050-D902-19D3-4A4F-4273145316E3}" name="Yohannes, Meron (Federal)" initials="YM(" userId="S::MYohannes@doc.gov::86894f88-6a86-4e39-9197-b0513faa1e60" providerId="AD"/>
  <p188:author id="{F6034687-1B98-3C84-4748-BC4D36B3B330}" name="Woods, Velicia (Federal)" initials="WV(" userId="S::vwoods@doc.gov::edfdce77-ad80-436c-8bce-969684756c04" providerId="AD"/>
  <p188:author id="{7891B0A3-C320-2AEE-CEBD-EFB8FEEA6A10}" name="Gonzalez, Efrain (Federal)" initials="G(" userId="S::egonzalez@doc.gov::f419f4b6-ec9f-45d2-9399-5dcbbeee3c3d" providerId="AD"/>
  <p188:author id="{1F4A0ECA-A91F-D4E6-F6EE-7ED51BF9EBF3}" name="Derebe, Messay (Federal)" initials="D(" userId="S::mderebe@doc.gov::f4711c23-850e-4731-93cd-36d2c82e64bf" providerId="AD"/>
  <p188:author id="{7A2AB3DA-B17E-8A8E-FA2E-648F42B35156}" name="Sandra Soderstrom" initials="SS" userId="S::SSoderstrom@doc.gov::169c9467-6ea6-49f3-80e8-d20a4b0304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060"/>
    <a:srgbClr val="BE5108"/>
    <a:srgbClr val="2B549F"/>
    <a:srgbClr val="4A8522"/>
    <a:srgbClr val="3B75AA"/>
    <a:srgbClr val="0E5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FE05B-418C-7A63-1E13-A7D28CF618F7}" v="569" dt="2023-01-24T17:41:52.346"/>
    <p1510:client id="{52754826-D376-610E-13A9-B4E75F7318FC}" v="1117" dt="2023-01-24T14:21:43.081"/>
    <p1510:client id="{F2461C4B-6533-6242-F20B-003584328F23}" v="76" dt="2023-01-24T15:02:42.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omments/modernComment_10B_0.xml><?xml version="1.0" encoding="utf-8"?>
<p188:cmLst xmlns:a="http://schemas.openxmlformats.org/drawingml/2006/main" xmlns:r="http://schemas.openxmlformats.org/officeDocument/2006/relationships" xmlns:p188="http://schemas.microsoft.com/office/powerpoint/2018/8/main">
  <p188:cm id="{45D330CD-C224-4619-9329-69504E099DD1}" authorId="{1F4A0ECA-A91F-D4E6-F6EE-7ED51BF9EBF3}" status="resolved" created="2023-01-20T20:52:49.420" complete="100000">
    <pc:sldMkLst xmlns:pc="http://schemas.microsoft.com/office/powerpoint/2013/main/command">
      <pc:docMk/>
      <pc:sldMk cId="0" sldId="267"/>
    </pc:sldMkLst>
    <p188:replyLst>
      <p188:reply id="{BEE04E45-CC6F-4A51-A065-6583BAFEB7D3}" authorId="{7A2AB3DA-B17E-8A8E-FA2E-648F42B35156}" created="2023-01-22T19:39:45.339">
        <p188:txBody>
          <a:bodyPr/>
          <a:lstStyle/>
          <a:p>
            <a:r>
              <a:rPr lang="en-US"/>
              <a:t>Adding to the script: it's important to keep in mind that if you are chosen for funding, your ability to meet your required federal cost is a condition for continued funding.  That means that if you aren't able to meet the cost match, your award may be terminated.</a:t>
            </a:r>
          </a:p>
        </p188:txBody>
      </p188:reply>
    </p188:replyLst>
    <p188:txBody>
      <a:bodyPr/>
      <a:lstStyle/>
      <a:p>
        <a:r>
          <a:rPr lang="en-US"/>
          <a:t>Potential language for the script: 
"What this section means is that you do not need to have a commitment for all matching shares you plan to use for this program at the time of application. What you do need is to show that you have a well thought out, detailed plan for how you plan to meet the match requirement." </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84D502FD-90C6-47B8-BA2B-FB8D48464610}" authorId="{1F4A0ECA-A91F-D4E6-F6EE-7ED51BF9EBF3}" status="resolved" created="2023-01-20T20:34:14.722" complete="100000">
    <ac:txMkLst xmlns:ac="http://schemas.microsoft.com/office/drawing/2013/main/command">
      <pc:docMk xmlns:pc="http://schemas.microsoft.com/office/powerpoint/2013/main/command"/>
      <pc:sldMk xmlns:pc="http://schemas.microsoft.com/office/powerpoint/2013/main/command" cId="0" sldId="271"/>
      <ac:spMk id="8" creationId="{00000000-0000-0000-0000-000000000000}"/>
      <ac:txMk cp="0">
        <ac:context len="299" hash="2209916245"/>
      </ac:txMk>
    </ac:txMkLst>
    <p188:pos x="3125491" y="1201118"/>
    <p188:replyLst>
      <p188:reply id="{08977C2E-6FEE-4E48-8EE5-53F4BA68501E}" authorId="{7A2AB3DA-B17E-8A8E-FA2E-648F42B35156}" created="2023-01-22T19:43:41.047">
        <p188:txBody>
          <a:bodyPr/>
          <a:lstStyle/>
          <a:p>
            <a:r>
              <a:rPr lang="en-US"/>
              <a:t>Edited this slide to focus on what the applicants need to know.  [@Derebe, Messay (Federal)]  does this work?</a:t>
            </a:r>
          </a:p>
        </p188:txBody>
      </p188:reply>
      <p188:reply id="{73EFD07A-C979-4951-B31C-91E5F70D74BF}" authorId="{1F4A0ECA-A91F-D4E6-F6EE-7ED51BF9EBF3}" created="2023-01-22T20:19:50.065">
        <p188:txBody>
          <a:bodyPr/>
          <a:lstStyle/>
          <a:p>
            <a:r>
              <a:rPr lang="en-US"/>
              <a:t>Looks great. A lot simpler. Thanks! </a:t>
            </a:r>
          </a:p>
        </p188:txBody>
      </p188:reply>
    </p188:replyLst>
    <p188:txBody>
      <a:bodyPr/>
      <a:lstStyle/>
      <a:p>
        <a:r>
          <a:rPr lang="en-US"/>
          <a:t>Recommended more accessible wording, FY23 doesn't translate the same way for everyone. 
MBDA is expecting to award $93.5 million over four years to winning proposals from this NOFO competition. 
Or this: 
Available grant awards: $93.5 million 
Funding timeline: Four years 
Number of anticipated awards: 35-46
[@Soderstrom, Sandra (Federal)] for Bullet 4, can we translate this into more accessible language? I am not even sure myself if this means they get all their funds in year 1 or not but should be clear in the webinar </a:t>
        </a:r>
      </a:p>
    </p188:txBody>
  </p188:cm>
</p188:cmLst>
</file>

<file path=ppt/comments/modernComment_163_8FE68CAF.xml><?xml version="1.0" encoding="utf-8"?>
<p188:cmLst xmlns:a="http://schemas.openxmlformats.org/drawingml/2006/main" xmlns:r="http://schemas.openxmlformats.org/officeDocument/2006/relationships" xmlns:p188="http://schemas.microsoft.com/office/powerpoint/2018/8/main">
  <p188:cm id="{AF0FDBD5-2DAF-4E19-81D6-40E60648C8C2}" authorId="{1F4A0ECA-A91F-D4E6-F6EE-7ED51BF9EBF3}" status="resolved" created="2023-01-20T20:59:14.742" complete="100000">
    <ac:txMkLst xmlns:ac="http://schemas.microsoft.com/office/drawing/2013/main/command">
      <pc:docMk xmlns:pc="http://schemas.microsoft.com/office/powerpoint/2013/main/command"/>
      <pc:sldMk xmlns:pc="http://schemas.microsoft.com/office/powerpoint/2013/main/command" cId="2414251183" sldId="355"/>
      <ac:spMk id="2" creationId="{00000000-0000-0000-0000-000000000000}"/>
      <ac:txMk cp="0" len="35">
        <ac:context len="247" hash="3591816935"/>
      </ac:txMk>
    </ac:txMkLst>
    <p188:pos x="4778644" y="503694"/>
    <p188:txBody>
      <a:bodyPr/>
      <a:lstStyle/>
      <a:p>
        <a:r>
          <a:rPr lang="en-US"/>
          <a:t>unless the plan is to explain what this caveat means, would leave it out </a:t>
        </a:r>
      </a:p>
    </p188:txBody>
  </p188:cm>
  <p188:cm id="{E5B1BCA0-7A96-4B57-80F5-481A5229AF86}" authorId="{1F4A0ECA-A91F-D4E6-F6EE-7ED51BF9EBF3}" status="resolved" created="2023-01-20T21:00:24.009" complete="100000">
    <ac:txMkLst xmlns:ac="http://schemas.microsoft.com/office/drawing/2013/main/command">
      <pc:docMk xmlns:pc="http://schemas.microsoft.com/office/powerpoint/2013/main/command"/>
      <pc:sldMk xmlns:pc="http://schemas.microsoft.com/office/powerpoint/2013/main/command" cId="2414251183" sldId="355"/>
      <ac:graphicFrameMk id="4" creationId="{C2263A2B-1610-C125-2D0A-A2C844DA18CE}"/>
      <ac:tblMk/>
      <ac:tcMk rowId="630921940" colId="2528399268"/>
      <ac:txMk cp="0" len="4">
        <ac:context len="5" hash="86269108"/>
      </ac:txMk>
    </ac:txMkLst>
    <p188:pos x="3977898" y="2169762"/>
    <p188:txBody>
      <a:bodyPr/>
      <a:lstStyle/>
      <a:p>
        <a:r>
          <a:rPr lang="en-US"/>
          <a:t>Same with the FYs. How this corresponds to the Federal budget doesn't seem super useful for grantees </a:t>
        </a:r>
      </a:p>
    </p188:txBody>
  </p188:cm>
</p188:cmLst>
</file>

<file path=ppt/comments/modernComment_164_C6BDCEB4.xml><?xml version="1.0" encoding="utf-8"?>
<p188:cmLst xmlns:a="http://schemas.openxmlformats.org/drawingml/2006/main" xmlns:r="http://schemas.openxmlformats.org/officeDocument/2006/relationships" xmlns:p188="http://schemas.microsoft.com/office/powerpoint/2018/8/main">
  <p188:cm id="{B9146419-2E3C-49FE-948F-007240A6D519}" authorId="{1F4A0ECA-A91F-D4E6-F6EE-7ED51BF9EBF3}" status="resolved" created="2023-01-20T21:02:26.027" complete="100000">
    <ac:txMkLst xmlns:ac="http://schemas.microsoft.com/office/drawing/2013/main/command">
      <pc:docMk xmlns:pc="http://schemas.microsoft.com/office/powerpoint/2013/main/command"/>
      <pc:sldMk xmlns:pc="http://schemas.microsoft.com/office/powerpoint/2013/main/command" cId="3334327988" sldId="356"/>
      <ac:spMk id="8" creationId="{00000000-0000-0000-0000-000000000000}"/>
      <ac:txMk cp="31" len="20">
        <ac:context len="1104" hash="1163517282"/>
      </ac:txMk>
    </ac:txMkLst>
    <p188:pos x="5695627" y="335796"/>
    <p188:replyLst>
      <p188:reply id="{BB246659-FE06-4C16-A82B-13977A0855EE}" authorId="{7891B0A3-C320-2AEE-CEBD-EFB8FEEA6A10}" created="2023-01-24T15:02:42.354">
        <p188:txBody>
          <a:bodyPr/>
          <a:lstStyle/>
          <a:p>
            <a:r>
              <a:rPr lang="en-US"/>
              <a:t>Messay, all of the bullets are the activities and examples of cooperative agreement activities typically not found in standard grants. Perhaps we can write something along that way in the script to highlight.</a:t>
            </a:r>
          </a:p>
        </p188:txBody>
      </p188:reply>
    </p188:replyLst>
    <p188:txBody>
      <a:bodyPr/>
      <a:lstStyle/>
      <a:p>
        <a:r>
          <a:rPr lang="en-US"/>
          <a:t>For script, can Efrian or someone explain in simple terms what makes a "cooperative agreement" different from a "grant." And share specific examples of what MBDA has done in the past? For grantee who do not want that level of involvement, it would be good to have clarity on what to expect in case it is not a fit for how they approach their work. Some org's expect autonomy once the grant is made </a:t>
        </a:r>
      </a:p>
    </p188:txBody>
  </p188:cm>
</p188:cmLst>
</file>

<file path=ppt/comments/modernComment_182_6975971D.xml><?xml version="1.0" encoding="utf-8"?>
<p188:cmLst xmlns:a="http://schemas.openxmlformats.org/drawingml/2006/main" xmlns:r="http://schemas.openxmlformats.org/officeDocument/2006/relationships" xmlns:p188="http://schemas.microsoft.com/office/powerpoint/2018/8/main">
  <p188:cm id="{4F401961-78F5-4B7B-8C78-30BAB1461E47}" authorId="{1F4A0ECA-A91F-D4E6-F6EE-7ED51BF9EBF3}" created="2023-01-20T21:12:59.870">
    <ac:txMkLst xmlns:ac="http://schemas.microsoft.com/office/drawing/2013/main/command">
      <pc:docMk xmlns:pc="http://schemas.microsoft.com/office/powerpoint/2013/main/command"/>
      <pc:sldMk xmlns:pc="http://schemas.microsoft.com/office/powerpoint/2013/main/command" cId="1769314077" sldId="386"/>
      <ac:spMk id="8" creationId="{00000000-0000-0000-0000-000000000000}"/>
      <ac:txMk cp="916" len="143">
        <ac:context len="1060" hash="574737233"/>
      </ac:txMk>
    </ac:txMkLst>
    <p188:pos x="10041037" y="4649164"/>
    <p188:txBody>
      <a:bodyPr/>
      <a:lstStyle/>
      <a:p>
        <a:r>
          <a:rPr lang="en-US"/>
          <a:t>Potential script language. You will note here that MBDA is NOT providing a minimum number for each measure and that is because we recognize that the minimum # can vary based on the proposed program. </a:t>
        </a:r>
      </a:p>
    </p188:txBody>
  </p188:cm>
</p188:cmLst>
</file>

<file path=ppt/comments/modernComment_188_F0846FD2.xml><?xml version="1.0" encoding="utf-8"?>
<p188:cmLst xmlns:a="http://schemas.openxmlformats.org/drawingml/2006/main" xmlns:r="http://schemas.openxmlformats.org/officeDocument/2006/relationships" xmlns:p188="http://schemas.microsoft.com/office/powerpoint/2018/8/main">
  <p188:cm id="{90F5BC9A-A405-46F8-AF96-E301C624F43D}" authorId="{1F4A0ECA-A91F-D4E6-F6EE-7ED51BF9EBF3}" created="2023-01-20T21:02:47.247">
    <pc:sldMkLst xmlns:pc="http://schemas.microsoft.com/office/powerpoint/2013/main/command">
      <pc:docMk/>
      <pc:sldMk cId="4035211218" sldId="392"/>
    </pc:sldMkLst>
    <p188:replyLst>
      <p188:reply id="{8F75A1D9-CB4B-4C86-8803-C3C6F8B5A602}" authorId="{1F4A0ECA-A91F-D4E6-F6EE-7ED51BF9EBF3}" created="2023-01-20T21:05:07.656">
        <p188:txBody>
          <a:bodyPr/>
          <a:lstStyle/>
          <a:p>
            <a:r>
              <a:rPr lang="en-US"/>
              <a:t>If not, a couple of these boxes might be explaining in greater detail, like what box 19 actually means </a:t>
            </a:r>
          </a:p>
        </p188:txBody>
      </p188:reply>
    </p188:replyLst>
    <p188:txBody>
      <a:bodyPr/>
      <a:lstStyle/>
      <a:p>
        <a:r>
          <a:rPr lang="en-US"/>
          <a:t>Are the yellow's required? </a:t>
        </a:r>
      </a:p>
    </p188:txBody>
  </p188:cm>
  <p188:cm id="{CFC54B43-8936-4A3E-BF13-FC6CD839A92B}" authorId="{1F4A0ECA-A91F-D4E6-F6EE-7ED51BF9EBF3}" created="2023-01-20T21:03:05.247">
    <ac:deMkLst xmlns:ac="http://schemas.microsoft.com/office/drawing/2013/main/command">
      <pc:docMk xmlns:pc="http://schemas.microsoft.com/office/powerpoint/2013/main/command"/>
      <pc:sldMk xmlns:pc="http://schemas.microsoft.com/office/powerpoint/2013/main/command" cId="4035211218" sldId="392"/>
      <ac:picMk id="4" creationId="{A1144DFA-682C-58E5-AE57-2E5A01C84283}"/>
    </ac:deMkLst>
    <p188:txBody>
      <a:bodyPr/>
      <a:lstStyle/>
      <a:p>
        <a:r>
          <a:rPr lang="en-US"/>
          <a:t>Can this be on 3 slides, so each section is visible? </a:t>
        </a:r>
      </a:p>
    </p188:txBody>
  </p188:cm>
</p188:cmLst>
</file>

<file path=ppt/comments/modernComment_189_3DD017A6.xml><?xml version="1.0" encoding="utf-8"?>
<p188:cmLst xmlns:a="http://schemas.openxmlformats.org/drawingml/2006/main" xmlns:r="http://schemas.openxmlformats.org/officeDocument/2006/relationships" xmlns:p188="http://schemas.microsoft.com/office/powerpoint/2018/8/main">
  <p188:cm id="{4F4AF23B-9612-4E41-AFB8-951A60262569}" authorId="{1F4A0ECA-A91F-D4E6-F6EE-7ED51BF9EBF3}" status="resolved" created="2023-01-20T21:08:04.020" complete="100000">
    <ac:deMkLst xmlns:ac="http://schemas.microsoft.com/office/drawing/2013/main/command">
      <pc:docMk xmlns:pc="http://schemas.microsoft.com/office/powerpoint/2013/main/command"/>
      <pc:sldMk xmlns:pc="http://schemas.microsoft.com/office/powerpoint/2013/main/command" cId="1037047718" sldId="393"/>
      <ac:picMk id="3" creationId="{68022A98-8E2D-B50B-D90F-66D7D3614D57}"/>
    </ac:deMkLst>
    <p188:txBody>
      <a:bodyPr/>
      <a:lstStyle/>
      <a:p>
        <a:r>
          <a:rPr lang="en-US"/>
          <a:t>Same note here about explaining some of these in the script (what is a Catalog of Federal Domestic Assistance Number?) </a:t>
        </a:r>
      </a:p>
    </p188:txBody>
  </p188:cm>
</p188:cmLst>
</file>

<file path=ppt/comments/modernComment_18C_0.xml><?xml version="1.0" encoding="utf-8"?>
<p188:cmLst xmlns:a="http://schemas.openxmlformats.org/drawingml/2006/main" xmlns:r="http://schemas.openxmlformats.org/officeDocument/2006/relationships" xmlns:p188="http://schemas.microsoft.com/office/powerpoint/2018/8/main">
  <p188:cm id="{72CA5AAA-6B07-47DE-8FDE-3EDB02542DD1}" authorId="{1F4A0ECA-A91F-D4E6-F6EE-7ED51BF9EBF3}" status="resolved" created="2023-01-20T20:49:44.416" complete="100000">
    <ac:txMkLst xmlns:ac="http://schemas.microsoft.com/office/drawing/2013/main/command">
      <pc:docMk xmlns:pc="http://schemas.microsoft.com/office/powerpoint/2013/main/command"/>
      <pc:sldMk xmlns:pc="http://schemas.microsoft.com/office/powerpoint/2013/main/command" cId="0" sldId="396"/>
      <ac:graphicFrameMk id="6" creationId="{1BA37DFF-B809-3B87-891F-D649D9AE6856}"/>
      <ac:tblMk/>
      <ac:tcMk rowId="1929749390" colId="1593720426"/>
      <ac:txMk cp="0">
        <ac:context len="1" hash="13"/>
      </ac:txMk>
    </ac:txMkLst>
    <p188:pos x="10060983" y="2492644"/>
    <p188:replyLst>
      <p188:reply id="{D16A9BAA-6CE8-4307-9229-8A710239C3DA}" authorId="{AEF50C36-DADA-E861-1B33-6384CD3774B3}" created="2023-01-22T18:58:13.512">
        <p188:txBody>
          <a:bodyPr/>
          <a:lstStyle/>
          <a:p>
            <a:r>
              <a:rPr lang="en-US"/>
              <a:t>Agreed.</a:t>
            </a:r>
          </a:p>
        </p188:txBody>
      </p188:reply>
      <p188:reply id="{A55920EF-06B7-4C2D-98CC-A8796D322397}" authorId="{7A2AB3DA-B17E-8A8E-FA2E-648F42B35156}" created="2023-01-22T19:03:44.897">
        <p188:txBody>
          <a:bodyPr/>
          <a:lstStyle/>
          <a:p>
            <a:r>
              <a:rPr lang="en-US"/>
              <a:t>Made the change.</a:t>
            </a:r>
          </a:p>
        </p188:txBody>
      </p188:reply>
    </p188:replyLst>
    <p188:txBody>
      <a:bodyPr/>
      <a:lstStyle/>
      <a:p>
        <a:r>
          <a:rPr lang="en-US"/>
          <a:t>I would take out the last column here since we're not talking about match yet </a:t>
        </a:r>
      </a:p>
    </p188:txBody>
  </p188:cm>
</p188:cmLst>
</file>

<file path=ppt/comments/modernComment_18D_482AAFD4.xml><?xml version="1.0" encoding="utf-8"?>
<p188:cmLst xmlns:a="http://schemas.openxmlformats.org/drawingml/2006/main" xmlns:r="http://schemas.openxmlformats.org/officeDocument/2006/relationships" xmlns:p188="http://schemas.microsoft.com/office/powerpoint/2018/8/main">
  <p188:cm id="{BE581737-8201-4FA4-A610-22B6D4F25564}" authorId="{1F4A0ECA-A91F-D4E6-F6EE-7ED51BF9EBF3}" status="resolved" created="2023-01-20T20:49:23.978" complete="100000">
    <pc:sldMkLst xmlns:pc="http://schemas.microsoft.com/office/powerpoint/2013/main/command">
      <pc:docMk/>
      <pc:sldMk cId="1210757076" sldId="397"/>
    </pc:sldMkLst>
    <p188:txBody>
      <a:bodyPr/>
      <a:lstStyle/>
      <a:p>
        <a:r>
          <a:rPr lang="en-US"/>
          <a:t>For script: "Non-federal match" match means that funds you raise for the proposed program that are coming from sources other than the Federal government. 
For example, if you receive $500,000 a year from the Capital Readiness Program, for a total of $2M over the course of the program, you will be required to raise matching funds of up to $200k from other sources (that could be foundations, state grants or earned revenue [@Soderstrom, Sandra (Federal)]  please confirm this.) </a:t>
        </a:r>
      </a:p>
    </p188:txBody>
  </p188:cm>
</p188:cmLst>
</file>

<file path=ppt/comments/modernComment_18F_2CB2121D.xml><?xml version="1.0" encoding="utf-8"?>
<p188:cmLst xmlns:a="http://schemas.openxmlformats.org/drawingml/2006/main" xmlns:r="http://schemas.openxmlformats.org/officeDocument/2006/relationships" xmlns:p188="http://schemas.microsoft.com/office/powerpoint/2018/8/main">
  <p188:cm id="{2C693EFF-599E-4B80-8EA3-16D3D75154A1}" authorId="{7A2AB3DA-B17E-8A8E-FA2E-648F42B35156}" status="resolved" created="2023-01-22T19:15:25.375" complete="100000">
    <pc:sldMkLst xmlns:pc="http://schemas.microsoft.com/office/powerpoint/2013/main/command">
      <pc:docMk/>
      <pc:sldMk cId="749867549" sldId="399"/>
    </pc:sldMkLst>
    <p188:replyLst>
      <p188:reply id="{FD080874-81A2-4B57-A9EE-BB0C940824F0}" authorId="{7A2AB3DA-B17E-8A8E-FA2E-648F42B35156}" created="2023-01-22T19:18:49.422">
        <p188:txBody>
          <a:bodyPr/>
          <a:lstStyle/>
          <a:p>
            <a:r>
              <a:rPr lang="en-US"/>
              <a:t>I also added some information under each concept.</a:t>
            </a:r>
          </a:p>
        </p188:txBody>
      </p188:reply>
    </p188:replyLst>
    <p188:txBody>
      <a:bodyPr/>
      <a:lstStyle/>
      <a:p>
        <a:r>
          <a:rPr lang="en-US"/>
          <a:t>This slide is misplaced, so I moved it up to the budget area.  Reasonable allocable and allowable are the things that govern whether the awardee can pay for the cost with project funds.</a:t>
        </a:r>
      </a:p>
    </p188:txBody>
  </p188:cm>
</p188:cmLst>
</file>

<file path=ppt/comments/modernComment_1A6_C51ED279.xml><?xml version="1.0" encoding="utf-8"?>
<p188:cmLst xmlns:a="http://schemas.openxmlformats.org/drawingml/2006/main" xmlns:r="http://schemas.openxmlformats.org/officeDocument/2006/relationships" xmlns:p188="http://schemas.microsoft.com/office/powerpoint/2018/8/main">
  <p188:cm id="{6FA327EF-EB57-4276-8A62-D0F538650BBC}" authorId="{1F4A0ECA-A91F-D4E6-F6EE-7ED51BF9EBF3}" status="resolved" created="2023-01-20T20:49:23.978" complete="100000">
    <pc:sldMkLst xmlns:pc="http://schemas.microsoft.com/office/powerpoint/2013/main/command">
      <pc:docMk/>
      <pc:sldMk cId="1210757076" sldId="397"/>
    </pc:sldMkLst>
    <p188:replyLst>
      <p188:reply id="{E82767D7-FF7A-40DA-A51F-F1BA54F0C4CE}" authorId="{7891B0A3-C320-2AEE-CEBD-EFB8FEEA6A10}" created="2023-01-24T13:31:01.248">
        <p188:txBody>
          <a:bodyPr/>
          <a:lstStyle/>
          <a:p>
            <a:r>
              <a:rPr lang="en-US"/>
              <a:t>This slided added to help clarify</a:t>
            </a:r>
          </a:p>
        </p188:txBody>
      </p188:reply>
    </p188:replyLst>
    <p188:txBody>
      <a:bodyPr/>
      <a:lstStyle/>
      <a:p>
        <a:r>
          <a:rPr lang="en-US"/>
          <a:t>For script: "Non-federal match" match means that funds you raise for the proposed program that are coming from sources other than the Federal government. 
For example, if you receive $500,000 a year from the Capital Readiness Program, for a total of $2M over the course of the program, you will be required to raise matching funds of up to $200k from other sources (that could be foundations, state grants or earned revenue [@Soderstrom, Sandra (Federal)]  please confirm this.)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E0EFF-47F8-428E-B748-2F8B581AFC60}" type="doc">
      <dgm:prSet loTypeId="urn:microsoft.com/office/officeart/2005/8/layout/chevron1" loCatId="process" qsTypeId="urn:microsoft.com/office/officeart/2005/8/quickstyle/simple1" qsCatId="simple" csTypeId="urn:microsoft.com/office/officeart/2005/8/colors/accent1_2" csCatId="accent1" phldr="1"/>
      <dgm:spPr/>
    </dgm:pt>
    <dgm:pt modelId="{6C65B57F-6D12-4A62-A7A9-ADBDF15019A0}">
      <dgm:prSet phldrT="[Text]"/>
      <dgm:spPr/>
      <dgm:t>
        <a:bodyPr/>
        <a:lstStyle/>
        <a:p>
          <a:r>
            <a:rPr lang="en-US"/>
            <a:t>Resources</a:t>
          </a:r>
        </a:p>
      </dgm:t>
    </dgm:pt>
    <dgm:pt modelId="{4DEF052F-B551-4E52-9488-5522244D5618}" type="parTrans" cxnId="{574EC6EF-889A-4706-B532-35163D02AA73}">
      <dgm:prSet/>
      <dgm:spPr/>
      <dgm:t>
        <a:bodyPr/>
        <a:lstStyle/>
        <a:p>
          <a:endParaRPr lang="en-US"/>
        </a:p>
      </dgm:t>
    </dgm:pt>
    <dgm:pt modelId="{6C01F10A-46A4-4E21-98A6-18750603FEB5}" type="sibTrans" cxnId="{574EC6EF-889A-4706-B532-35163D02AA73}">
      <dgm:prSet/>
      <dgm:spPr/>
      <dgm:t>
        <a:bodyPr/>
        <a:lstStyle/>
        <a:p>
          <a:endParaRPr lang="en-US"/>
        </a:p>
      </dgm:t>
    </dgm:pt>
    <dgm:pt modelId="{F0F1884F-BF0F-4080-80DC-C84731DC7378}">
      <dgm:prSet phldrT="[Text]"/>
      <dgm:spPr/>
      <dgm:t>
        <a:bodyPr/>
        <a:lstStyle/>
        <a:p>
          <a:r>
            <a:rPr lang="en-US"/>
            <a:t>Activities</a:t>
          </a:r>
        </a:p>
      </dgm:t>
    </dgm:pt>
    <dgm:pt modelId="{BDA156C8-D880-41FC-AAB2-630209D3D6B1}" type="parTrans" cxnId="{F4AAD546-66B6-4E50-BBF9-820DCC67E602}">
      <dgm:prSet/>
      <dgm:spPr/>
      <dgm:t>
        <a:bodyPr/>
        <a:lstStyle/>
        <a:p>
          <a:endParaRPr lang="en-US"/>
        </a:p>
      </dgm:t>
    </dgm:pt>
    <dgm:pt modelId="{7B09B480-C7AB-4FEF-B8BD-920B75AB2CF8}" type="sibTrans" cxnId="{F4AAD546-66B6-4E50-BBF9-820DCC67E602}">
      <dgm:prSet/>
      <dgm:spPr/>
      <dgm:t>
        <a:bodyPr/>
        <a:lstStyle/>
        <a:p>
          <a:endParaRPr lang="en-US"/>
        </a:p>
      </dgm:t>
    </dgm:pt>
    <dgm:pt modelId="{3E4A81B1-2DFD-4E76-965F-0C5FFD09A580}">
      <dgm:prSet phldrT="[Text]"/>
      <dgm:spPr/>
      <dgm:t>
        <a:bodyPr/>
        <a:lstStyle/>
        <a:p>
          <a:r>
            <a:rPr lang="en-US"/>
            <a:t>Outputs</a:t>
          </a:r>
        </a:p>
      </dgm:t>
    </dgm:pt>
    <dgm:pt modelId="{B6E637D5-2E8D-453D-BF56-D65AF8EB7E07}" type="parTrans" cxnId="{C41C7461-CC62-4BCC-8927-BEFFB346448E}">
      <dgm:prSet/>
      <dgm:spPr/>
      <dgm:t>
        <a:bodyPr/>
        <a:lstStyle/>
        <a:p>
          <a:endParaRPr lang="en-US"/>
        </a:p>
      </dgm:t>
    </dgm:pt>
    <dgm:pt modelId="{E7FB82EC-9943-4862-B475-777FE5B44F9A}" type="sibTrans" cxnId="{C41C7461-CC62-4BCC-8927-BEFFB346448E}">
      <dgm:prSet/>
      <dgm:spPr/>
      <dgm:t>
        <a:bodyPr/>
        <a:lstStyle/>
        <a:p>
          <a:endParaRPr lang="en-US"/>
        </a:p>
      </dgm:t>
    </dgm:pt>
    <dgm:pt modelId="{7BE6F6A4-FE29-4A63-BB03-7E4B68B6800A}">
      <dgm:prSet phldrT="[Text]"/>
      <dgm:spPr/>
      <dgm:t>
        <a:bodyPr/>
        <a:lstStyle/>
        <a:p>
          <a:r>
            <a:rPr lang="en-US"/>
            <a:t>The resources dedicated to or consumed by the program</a:t>
          </a:r>
        </a:p>
      </dgm:t>
    </dgm:pt>
    <dgm:pt modelId="{55B8E477-FF28-47EB-BC09-3D745384FB68}" type="parTrans" cxnId="{6E328E74-4A8A-4FE0-BD6F-F9D38F13EC0A}">
      <dgm:prSet/>
      <dgm:spPr/>
      <dgm:t>
        <a:bodyPr/>
        <a:lstStyle/>
        <a:p>
          <a:endParaRPr lang="en-US"/>
        </a:p>
      </dgm:t>
    </dgm:pt>
    <dgm:pt modelId="{9D4EE187-AEAF-424D-AB6C-BE6956A90185}" type="sibTrans" cxnId="{6E328E74-4A8A-4FE0-BD6F-F9D38F13EC0A}">
      <dgm:prSet/>
      <dgm:spPr/>
      <dgm:t>
        <a:bodyPr/>
        <a:lstStyle/>
        <a:p>
          <a:endParaRPr lang="en-US"/>
        </a:p>
      </dgm:t>
    </dgm:pt>
    <dgm:pt modelId="{D8B412F1-0FE2-4DA6-A63D-5819CC06BE72}">
      <dgm:prSet phldrT="[Text]"/>
      <dgm:spPr/>
      <dgm:t>
        <a:bodyPr/>
        <a:lstStyle/>
        <a:p>
          <a:r>
            <a:rPr lang="en-US"/>
            <a:t>The actions that the program takes to achieve desired outcomes</a:t>
          </a:r>
        </a:p>
      </dgm:t>
    </dgm:pt>
    <dgm:pt modelId="{4D97EB70-5842-47F0-9B1B-7F215CBEED35}" type="parTrans" cxnId="{E9724655-2809-42F5-938B-81E6667F0DBA}">
      <dgm:prSet/>
      <dgm:spPr/>
      <dgm:t>
        <a:bodyPr/>
        <a:lstStyle/>
        <a:p>
          <a:endParaRPr lang="en-US"/>
        </a:p>
      </dgm:t>
    </dgm:pt>
    <dgm:pt modelId="{66172C8A-949B-4F9F-B97E-FE270CE22ACE}" type="sibTrans" cxnId="{E9724655-2809-42F5-938B-81E6667F0DBA}">
      <dgm:prSet/>
      <dgm:spPr/>
      <dgm:t>
        <a:bodyPr/>
        <a:lstStyle/>
        <a:p>
          <a:endParaRPr lang="en-US"/>
        </a:p>
      </dgm:t>
    </dgm:pt>
    <dgm:pt modelId="{13965411-0A1A-4D2B-BF2B-F357425A0912}">
      <dgm:prSet phldrT="[Text]"/>
      <dgm:spPr/>
      <dgm:t>
        <a:bodyPr/>
        <a:lstStyle/>
        <a:p>
          <a:r>
            <a:rPr lang="en-US"/>
            <a:t>Outcomes</a:t>
          </a:r>
        </a:p>
      </dgm:t>
    </dgm:pt>
    <dgm:pt modelId="{E5FA40C6-B9D1-4BEB-B844-44A72A0B3529}" type="parTrans" cxnId="{B088B638-5302-4B5B-B14B-76C11F90075E}">
      <dgm:prSet/>
      <dgm:spPr/>
      <dgm:t>
        <a:bodyPr/>
        <a:lstStyle/>
        <a:p>
          <a:endParaRPr lang="en-US"/>
        </a:p>
      </dgm:t>
    </dgm:pt>
    <dgm:pt modelId="{13794998-8C6A-4537-8105-31BE73937E6F}" type="sibTrans" cxnId="{B088B638-5302-4B5B-B14B-76C11F90075E}">
      <dgm:prSet/>
      <dgm:spPr/>
      <dgm:t>
        <a:bodyPr/>
        <a:lstStyle/>
        <a:p>
          <a:endParaRPr lang="en-US"/>
        </a:p>
      </dgm:t>
    </dgm:pt>
    <dgm:pt modelId="{13F927AB-26B3-48A0-BD65-D703E3FDF37E}">
      <dgm:prSet phldrT="[Text]"/>
      <dgm:spPr/>
      <dgm:t>
        <a:bodyPr/>
        <a:lstStyle/>
        <a:p>
          <a:r>
            <a:rPr lang="en-US"/>
            <a:t>The tangible, direct products of the program’s activities</a:t>
          </a:r>
        </a:p>
      </dgm:t>
    </dgm:pt>
    <dgm:pt modelId="{B0E6C5FF-5B98-4014-BD71-51C7A14DA1CA}" type="parTrans" cxnId="{13FF96E0-59D6-4685-B776-07B9DA49E6A0}">
      <dgm:prSet/>
      <dgm:spPr/>
      <dgm:t>
        <a:bodyPr/>
        <a:lstStyle/>
        <a:p>
          <a:endParaRPr lang="en-US"/>
        </a:p>
      </dgm:t>
    </dgm:pt>
    <dgm:pt modelId="{C853AC25-5E52-4701-9AB3-4442AB4891DD}" type="sibTrans" cxnId="{13FF96E0-59D6-4685-B776-07B9DA49E6A0}">
      <dgm:prSet/>
      <dgm:spPr/>
      <dgm:t>
        <a:bodyPr/>
        <a:lstStyle/>
        <a:p>
          <a:endParaRPr lang="en-US"/>
        </a:p>
      </dgm:t>
    </dgm:pt>
    <dgm:pt modelId="{38524CEA-489F-445F-B746-D36431E81A5E}">
      <dgm:prSet phldrT="[Text]"/>
      <dgm:spPr/>
      <dgm:t>
        <a:bodyPr/>
        <a:lstStyle/>
        <a:p>
          <a:r>
            <a:rPr lang="en-US"/>
            <a:t>The expected changes among clients, communities, systems or organizations as a result of the program</a:t>
          </a:r>
        </a:p>
      </dgm:t>
    </dgm:pt>
    <dgm:pt modelId="{EB6212A1-A051-47B2-B89B-39120659DDCC}" type="parTrans" cxnId="{718A4EC6-D295-4CA4-9DE6-F925118962A7}">
      <dgm:prSet/>
      <dgm:spPr/>
      <dgm:t>
        <a:bodyPr/>
        <a:lstStyle/>
        <a:p>
          <a:endParaRPr lang="en-US"/>
        </a:p>
      </dgm:t>
    </dgm:pt>
    <dgm:pt modelId="{CAAF226D-8D40-4BAE-AD3E-669E6A41D07E}" type="sibTrans" cxnId="{718A4EC6-D295-4CA4-9DE6-F925118962A7}">
      <dgm:prSet/>
      <dgm:spPr/>
      <dgm:t>
        <a:bodyPr/>
        <a:lstStyle/>
        <a:p>
          <a:endParaRPr lang="en-US"/>
        </a:p>
      </dgm:t>
    </dgm:pt>
    <dgm:pt modelId="{132D3555-ED83-4206-8978-CA9782288763}" type="pres">
      <dgm:prSet presAssocID="{1E5E0EFF-47F8-428E-B748-2F8B581AFC60}" presName="Name0" presStyleCnt="0">
        <dgm:presLayoutVars>
          <dgm:dir/>
          <dgm:animLvl val="lvl"/>
          <dgm:resizeHandles val="exact"/>
        </dgm:presLayoutVars>
      </dgm:prSet>
      <dgm:spPr/>
    </dgm:pt>
    <dgm:pt modelId="{EDA4C855-D766-46E7-A6C3-B588014A9C6C}" type="pres">
      <dgm:prSet presAssocID="{6C65B57F-6D12-4A62-A7A9-ADBDF15019A0}" presName="composite" presStyleCnt="0"/>
      <dgm:spPr/>
    </dgm:pt>
    <dgm:pt modelId="{A36E5254-3816-41F3-99FA-00F248C812F4}" type="pres">
      <dgm:prSet presAssocID="{6C65B57F-6D12-4A62-A7A9-ADBDF15019A0}" presName="parTx" presStyleLbl="node1" presStyleIdx="0" presStyleCnt="4" custLinFactNeighborX="-3437" custLinFactNeighborY="-950">
        <dgm:presLayoutVars>
          <dgm:chMax val="0"/>
          <dgm:chPref val="0"/>
          <dgm:bulletEnabled val="1"/>
        </dgm:presLayoutVars>
      </dgm:prSet>
      <dgm:spPr/>
    </dgm:pt>
    <dgm:pt modelId="{6631903E-28A7-414F-9A0C-38604649C4D9}" type="pres">
      <dgm:prSet presAssocID="{6C65B57F-6D12-4A62-A7A9-ADBDF15019A0}" presName="desTx" presStyleLbl="revTx" presStyleIdx="0" presStyleCnt="4">
        <dgm:presLayoutVars>
          <dgm:bulletEnabled val="1"/>
        </dgm:presLayoutVars>
      </dgm:prSet>
      <dgm:spPr/>
    </dgm:pt>
    <dgm:pt modelId="{2CFD4658-136E-499A-A786-69E73E86AF87}" type="pres">
      <dgm:prSet presAssocID="{6C01F10A-46A4-4E21-98A6-18750603FEB5}" presName="space" presStyleCnt="0"/>
      <dgm:spPr/>
    </dgm:pt>
    <dgm:pt modelId="{F239B0F5-F851-42F7-82F8-0EAA9CCCA810}" type="pres">
      <dgm:prSet presAssocID="{F0F1884F-BF0F-4080-80DC-C84731DC7378}" presName="composite" presStyleCnt="0"/>
      <dgm:spPr/>
    </dgm:pt>
    <dgm:pt modelId="{9131FB5C-C8D1-43DD-9C4F-B7CA1950774B}" type="pres">
      <dgm:prSet presAssocID="{F0F1884F-BF0F-4080-80DC-C84731DC7378}" presName="parTx" presStyleLbl="node1" presStyleIdx="1" presStyleCnt="4">
        <dgm:presLayoutVars>
          <dgm:chMax val="0"/>
          <dgm:chPref val="0"/>
          <dgm:bulletEnabled val="1"/>
        </dgm:presLayoutVars>
      </dgm:prSet>
      <dgm:spPr/>
    </dgm:pt>
    <dgm:pt modelId="{67AAC76F-5A8A-4D71-8BDE-448514B70A05}" type="pres">
      <dgm:prSet presAssocID="{F0F1884F-BF0F-4080-80DC-C84731DC7378}" presName="desTx" presStyleLbl="revTx" presStyleIdx="1" presStyleCnt="4">
        <dgm:presLayoutVars>
          <dgm:bulletEnabled val="1"/>
        </dgm:presLayoutVars>
      </dgm:prSet>
      <dgm:spPr/>
    </dgm:pt>
    <dgm:pt modelId="{C8A6185D-242E-4630-938B-5CB0E9D540C6}" type="pres">
      <dgm:prSet presAssocID="{7B09B480-C7AB-4FEF-B8BD-920B75AB2CF8}" presName="space" presStyleCnt="0"/>
      <dgm:spPr/>
    </dgm:pt>
    <dgm:pt modelId="{0E4EF465-31FA-4F07-A099-A788E7695E4B}" type="pres">
      <dgm:prSet presAssocID="{3E4A81B1-2DFD-4E76-965F-0C5FFD09A580}" presName="composite" presStyleCnt="0"/>
      <dgm:spPr/>
    </dgm:pt>
    <dgm:pt modelId="{4A1F74B0-CE71-4174-82C5-7DD6C0D4369C}" type="pres">
      <dgm:prSet presAssocID="{3E4A81B1-2DFD-4E76-965F-0C5FFD09A580}" presName="parTx" presStyleLbl="node1" presStyleIdx="2" presStyleCnt="4">
        <dgm:presLayoutVars>
          <dgm:chMax val="0"/>
          <dgm:chPref val="0"/>
          <dgm:bulletEnabled val="1"/>
        </dgm:presLayoutVars>
      </dgm:prSet>
      <dgm:spPr/>
    </dgm:pt>
    <dgm:pt modelId="{7E475700-C451-484A-A9C1-177E31791217}" type="pres">
      <dgm:prSet presAssocID="{3E4A81B1-2DFD-4E76-965F-0C5FFD09A580}" presName="desTx" presStyleLbl="revTx" presStyleIdx="2" presStyleCnt="4">
        <dgm:presLayoutVars>
          <dgm:bulletEnabled val="1"/>
        </dgm:presLayoutVars>
      </dgm:prSet>
      <dgm:spPr/>
    </dgm:pt>
    <dgm:pt modelId="{97CC2263-F12F-4C4D-B83C-3049BB50D8F6}" type="pres">
      <dgm:prSet presAssocID="{E7FB82EC-9943-4862-B475-777FE5B44F9A}" presName="space" presStyleCnt="0"/>
      <dgm:spPr/>
    </dgm:pt>
    <dgm:pt modelId="{F9A5BE20-312B-4F03-ABA4-791BE83ACF57}" type="pres">
      <dgm:prSet presAssocID="{13965411-0A1A-4D2B-BF2B-F357425A0912}" presName="composite" presStyleCnt="0"/>
      <dgm:spPr/>
    </dgm:pt>
    <dgm:pt modelId="{F2AB83AA-E5D2-438A-BF93-0967B5D753E0}" type="pres">
      <dgm:prSet presAssocID="{13965411-0A1A-4D2B-BF2B-F357425A0912}" presName="parTx" presStyleLbl="node1" presStyleIdx="3" presStyleCnt="4">
        <dgm:presLayoutVars>
          <dgm:chMax val="0"/>
          <dgm:chPref val="0"/>
          <dgm:bulletEnabled val="1"/>
        </dgm:presLayoutVars>
      </dgm:prSet>
      <dgm:spPr/>
    </dgm:pt>
    <dgm:pt modelId="{F9DE8947-03EC-44DE-8072-095532C557BF}" type="pres">
      <dgm:prSet presAssocID="{13965411-0A1A-4D2B-BF2B-F357425A0912}" presName="desTx" presStyleLbl="revTx" presStyleIdx="3" presStyleCnt="4">
        <dgm:presLayoutVars>
          <dgm:bulletEnabled val="1"/>
        </dgm:presLayoutVars>
      </dgm:prSet>
      <dgm:spPr/>
    </dgm:pt>
  </dgm:ptLst>
  <dgm:cxnLst>
    <dgm:cxn modelId="{D0A52D32-8D1A-42D3-8D44-FD51C30B3348}" type="presOf" srcId="{F0F1884F-BF0F-4080-80DC-C84731DC7378}" destId="{9131FB5C-C8D1-43DD-9C4F-B7CA1950774B}" srcOrd="0" destOrd="0" presId="urn:microsoft.com/office/officeart/2005/8/layout/chevron1"/>
    <dgm:cxn modelId="{89ADBA36-6BF2-452E-8DFC-0E64150D063E}" type="presOf" srcId="{1E5E0EFF-47F8-428E-B748-2F8B581AFC60}" destId="{132D3555-ED83-4206-8978-CA9782288763}" srcOrd="0" destOrd="0" presId="urn:microsoft.com/office/officeart/2005/8/layout/chevron1"/>
    <dgm:cxn modelId="{B088B638-5302-4B5B-B14B-76C11F90075E}" srcId="{1E5E0EFF-47F8-428E-B748-2F8B581AFC60}" destId="{13965411-0A1A-4D2B-BF2B-F357425A0912}" srcOrd="3" destOrd="0" parTransId="{E5FA40C6-B9D1-4BEB-B844-44A72A0B3529}" sibTransId="{13794998-8C6A-4537-8105-31BE73937E6F}"/>
    <dgm:cxn modelId="{C41C7461-CC62-4BCC-8927-BEFFB346448E}" srcId="{1E5E0EFF-47F8-428E-B748-2F8B581AFC60}" destId="{3E4A81B1-2DFD-4E76-965F-0C5FFD09A580}" srcOrd="2" destOrd="0" parTransId="{B6E637D5-2E8D-453D-BF56-D65AF8EB7E07}" sibTransId="{E7FB82EC-9943-4862-B475-777FE5B44F9A}"/>
    <dgm:cxn modelId="{F4AAD546-66B6-4E50-BBF9-820DCC67E602}" srcId="{1E5E0EFF-47F8-428E-B748-2F8B581AFC60}" destId="{F0F1884F-BF0F-4080-80DC-C84731DC7378}" srcOrd="1" destOrd="0" parTransId="{BDA156C8-D880-41FC-AAB2-630209D3D6B1}" sibTransId="{7B09B480-C7AB-4FEF-B8BD-920B75AB2CF8}"/>
    <dgm:cxn modelId="{6E328E74-4A8A-4FE0-BD6F-F9D38F13EC0A}" srcId="{6C65B57F-6D12-4A62-A7A9-ADBDF15019A0}" destId="{7BE6F6A4-FE29-4A63-BB03-7E4B68B6800A}" srcOrd="0" destOrd="0" parTransId="{55B8E477-FF28-47EB-BC09-3D745384FB68}" sibTransId="{9D4EE187-AEAF-424D-AB6C-BE6956A90185}"/>
    <dgm:cxn modelId="{84D8C254-133A-44A8-A2F3-CF2C1674BB48}" type="presOf" srcId="{38524CEA-489F-445F-B746-D36431E81A5E}" destId="{F9DE8947-03EC-44DE-8072-095532C557BF}" srcOrd="0" destOrd="0" presId="urn:microsoft.com/office/officeart/2005/8/layout/chevron1"/>
    <dgm:cxn modelId="{E9724655-2809-42F5-938B-81E6667F0DBA}" srcId="{F0F1884F-BF0F-4080-80DC-C84731DC7378}" destId="{D8B412F1-0FE2-4DA6-A63D-5819CC06BE72}" srcOrd="0" destOrd="0" parTransId="{4D97EB70-5842-47F0-9B1B-7F215CBEED35}" sibTransId="{66172C8A-949B-4F9F-B97E-FE270CE22ACE}"/>
    <dgm:cxn modelId="{1B1AC093-A83E-471B-B766-1E1253EEF4A9}" type="presOf" srcId="{D8B412F1-0FE2-4DA6-A63D-5819CC06BE72}" destId="{67AAC76F-5A8A-4D71-8BDE-448514B70A05}" srcOrd="0" destOrd="0" presId="urn:microsoft.com/office/officeart/2005/8/layout/chevron1"/>
    <dgm:cxn modelId="{444E3695-62A1-494B-9765-7F1B37D280DB}" type="presOf" srcId="{3E4A81B1-2DFD-4E76-965F-0C5FFD09A580}" destId="{4A1F74B0-CE71-4174-82C5-7DD6C0D4369C}" srcOrd="0" destOrd="0" presId="urn:microsoft.com/office/officeart/2005/8/layout/chevron1"/>
    <dgm:cxn modelId="{1A6508A9-C886-4ECE-8393-3CCB55679728}" type="presOf" srcId="{7BE6F6A4-FE29-4A63-BB03-7E4B68B6800A}" destId="{6631903E-28A7-414F-9A0C-38604649C4D9}" srcOrd="0" destOrd="0" presId="urn:microsoft.com/office/officeart/2005/8/layout/chevron1"/>
    <dgm:cxn modelId="{1231DFBF-2444-4BEE-844F-97DB03B6EC04}" type="presOf" srcId="{6C65B57F-6D12-4A62-A7A9-ADBDF15019A0}" destId="{A36E5254-3816-41F3-99FA-00F248C812F4}" srcOrd="0" destOrd="0" presId="urn:microsoft.com/office/officeart/2005/8/layout/chevron1"/>
    <dgm:cxn modelId="{718A4EC6-D295-4CA4-9DE6-F925118962A7}" srcId="{13965411-0A1A-4D2B-BF2B-F357425A0912}" destId="{38524CEA-489F-445F-B746-D36431E81A5E}" srcOrd="0" destOrd="0" parTransId="{EB6212A1-A051-47B2-B89B-39120659DDCC}" sibTransId="{CAAF226D-8D40-4BAE-AD3E-669E6A41D07E}"/>
    <dgm:cxn modelId="{D6E027CF-252E-4252-AC84-48203104FE4C}" type="presOf" srcId="{13965411-0A1A-4D2B-BF2B-F357425A0912}" destId="{F2AB83AA-E5D2-438A-BF93-0967B5D753E0}" srcOrd="0" destOrd="0" presId="urn:microsoft.com/office/officeart/2005/8/layout/chevron1"/>
    <dgm:cxn modelId="{13FF96E0-59D6-4685-B776-07B9DA49E6A0}" srcId="{3E4A81B1-2DFD-4E76-965F-0C5FFD09A580}" destId="{13F927AB-26B3-48A0-BD65-D703E3FDF37E}" srcOrd="0" destOrd="0" parTransId="{B0E6C5FF-5B98-4014-BD71-51C7A14DA1CA}" sibTransId="{C853AC25-5E52-4701-9AB3-4442AB4891DD}"/>
    <dgm:cxn modelId="{574EC6EF-889A-4706-B532-35163D02AA73}" srcId="{1E5E0EFF-47F8-428E-B748-2F8B581AFC60}" destId="{6C65B57F-6D12-4A62-A7A9-ADBDF15019A0}" srcOrd="0" destOrd="0" parTransId="{4DEF052F-B551-4E52-9488-5522244D5618}" sibTransId="{6C01F10A-46A4-4E21-98A6-18750603FEB5}"/>
    <dgm:cxn modelId="{E157A9F5-ADF2-42D9-9A6E-1746EE9D5574}" type="presOf" srcId="{13F927AB-26B3-48A0-BD65-D703E3FDF37E}" destId="{7E475700-C451-484A-A9C1-177E31791217}" srcOrd="0" destOrd="0" presId="urn:microsoft.com/office/officeart/2005/8/layout/chevron1"/>
    <dgm:cxn modelId="{41103507-277E-4622-AB6C-882A622188B5}" type="presParOf" srcId="{132D3555-ED83-4206-8978-CA9782288763}" destId="{EDA4C855-D766-46E7-A6C3-B588014A9C6C}" srcOrd="0" destOrd="0" presId="urn:microsoft.com/office/officeart/2005/8/layout/chevron1"/>
    <dgm:cxn modelId="{0F317172-CA62-400B-BDDB-A04F1A5B5C14}" type="presParOf" srcId="{EDA4C855-D766-46E7-A6C3-B588014A9C6C}" destId="{A36E5254-3816-41F3-99FA-00F248C812F4}" srcOrd="0" destOrd="0" presId="urn:microsoft.com/office/officeart/2005/8/layout/chevron1"/>
    <dgm:cxn modelId="{DBF1055E-28DA-432D-8788-D356CFF735FC}" type="presParOf" srcId="{EDA4C855-D766-46E7-A6C3-B588014A9C6C}" destId="{6631903E-28A7-414F-9A0C-38604649C4D9}" srcOrd="1" destOrd="0" presId="urn:microsoft.com/office/officeart/2005/8/layout/chevron1"/>
    <dgm:cxn modelId="{59226833-D3BB-4001-B412-179541FBD22E}" type="presParOf" srcId="{132D3555-ED83-4206-8978-CA9782288763}" destId="{2CFD4658-136E-499A-A786-69E73E86AF87}" srcOrd="1" destOrd="0" presId="urn:microsoft.com/office/officeart/2005/8/layout/chevron1"/>
    <dgm:cxn modelId="{ABC54F8C-ACE3-4619-BB49-C082EBCD887E}" type="presParOf" srcId="{132D3555-ED83-4206-8978-CA9782288763}" destId="{F239B0F5-F851-42F7-82F8-0EAA9CCCA810}" srcOrd="2" destOrd="0" presId="urn:microsoft.com/office/officeart/2005/8/layout/chevron1"/>
    <dgm:cxn modelId="{165A0373-D3FF-4941-83F2-077CC131CB29}" type="presParOf" srcId="{F239B0F5-F851-42F7-82F8-0EAA9CCCA810}" destId="{9131FB5C-C8D1-43DD-9C4F-B7CA1950774B}" srcOrd="0" destOrd="0" presId="urn:microsoft.com/office/officeart/2005/8/layout/chevron1"/>
    <dgm:cxn modelId="{729F0FA5-2FF2-484B-B93E-2175B640595B}" type="presParOf" srcId="{F239B0F5-F851-42F7-82F8-0EAA9CCCA810}" destId="{67AAC76F-5A8A-4D71-8BDE-448514B70A05}" srcOrd="1" destOrd="0" presId="urn:microsoft.com/office/officeart/2005/8/layout/chevron1"/>
    <dgm:cxn modelId="{B0D20F82-99F9-4B0C-AF64-164ABF27942A}" type="presParOf" srcId="{132D3555-ED83-4206-8978-CA9782288763}" destId="{C8A6185D-242E-4630-938B-5CB0E9D540C6}" srcOrd="3" destOrd="0" presId="urn:microsoft.com/office/officeart/2005/8/layout/chevron1"/>
    <dgm:cxn modelId="{C7A61B0A-EE48-47FD-BC39-2B080FA70D2E}" type="presParOf" srcId="{132D3555-ED83-4206-8978-CA9782288763}" destId="{0E4EF465-31FA-4F07-A099-A788E7695E4B}" srcOrd="4" destOrd="0" presId="urn:microsoft.com/office/officeart/2005/8/layout/chevron1"/>
    <dgm:cxn modelId="{A075929A-51D7-4856-ABCF-D5A906242B17}" type="presParOf" srcId="{0E4EF465-31FA-4F07-A099-A788E7695E4B}" destId="{4A1F74B0-CE71-4174-82C5-7DD6C0D4369C}" srcOrd="0" destOrd="0" presId="urn:microsoft.com/office/officeart/2005/8/layout/chevron1"/>
    <dgm:cxn modelId="{99B56268-2005-47F5-8A4F-3C77D495A9EF}" type="presParOf" srcId="{0E4EF465-31FA-4F07-A099-A788E7695E4B}" destId="{7E475700-C451-484A-A9C1-177E31791217}" srcOrd="1" destOrd="0" presId="urn:microsoft.com/office/officeart/2005/8/layout/chevron1"/>
    <dgm:cxn modelId="{1622A7AF-F188-4B91-8BDD-66F93A87B0DA}" type="presParOf" srcId="{132D3555-ED83-4206-8978-CA9782288763}" destId="{97CC2263-F12F-4C4D-B83C-3049BB50D8F6}" srcOrd="5" destOrd="0" presId="urn:microsoft.com/office/officeart/2005/8/layout/chevron1"/>
    <dgm:cxn modelId="{3BD090EB-4EA7-441D-8976-45F2C87DC781}" type="presParOf" srcId="{132D3555-ED83-4206-8978-CA9782288763}" destId="{F9A5BE20-312B-4F03-ABA4-791BE83ACF57}" srcOrd="6" destOrd="0" presId="urn:microsoft.com/office/officeart/2005/8/layout/chevron1"/>
    <dgm:cxn modelId="{BFC71943-11A1-418C-8F53-FAA70EEDEFF7}" type="presParOf" srcId="{F9A5BE20-312B-4F03-ABA4-791BE83ACF57}" destId="{F2AB83AA-E5D2-438A-BF93-0967B5D753E0}" srcOrd="0" destOrd="0" presId="urn:microsoft.com/office/officeart/2005/8/layout/chevron1"/>
    <dgm:cxn modelId="{6BA81366-6354-413B-B1A8-C10B0F2FA5BF}" type="presParOf" srcId="{F9A5BE20-312B-4F03-ABA4-791BE83ACF57}" destId="{F9DE8947-03EC-44DE-8072-095532C557BF}"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E5254-3816-41F3-99FA-00F248C812F4}">
      <dsp:nvSpPr>
        <dsp:cNvPr id="0" name=""/>
        <dsp:cNvSpPr/>
      </dsp:nvSpPr>
      <dsp:spPr>
        <a:xfrm>
          <a:off x="0" y="136262"/>
          <a:ext cx="2156778" cy="8627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Resources</a:t>
          </a:r>
        </a:p>
      </dsp:txBody>
      <dsp:txXfrm>
        <a:off x="431356" y="136262"/>
        <a:ext cx="1294067" cy="862711"/>
      </dsp:txXfrm>
    </dsp:sp>
    <dsp:sp modelId="{6631903E-28A7-414F-9A0C-38604649C4D9}">
      <dsp:nvSpPr>
        <dsp:cNvPr id="0" name=""/>
        <dsp:cNvSpPr/>
      </dsp:nvSpPr>
      <dsp:spPr>
        <a:xfrm>
          <a:off x="4188" y="1115008"/>
          <a:ext cx="1725422" cy="215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a:t>The resources dedicated to or consumed by the program</a:t>
          </a:r>
        </a:p>
      </dsp:txBody>
      <dsp:txXfrm>
        <a:off x="4188" y="1115008"/>
        <a:ext cx="1725422" cy="2154199"/>
      </dsp:txXfrm>
    </dsp:sp>
    <dsp:sp modelId="{9131FB5C-C8D1-43DD-9C4F-B7CA1950774B}">
      <dsp:nvSpPr>
        <dsp:cNvPr id="0" name=""/>
        <dsp:cNvSpPr/>
      </dsp:nvSpPr>
      <dsp:spPr>
        <a:xfrm>
          <a:off x="1944966" y="144458"/>
          <a:ext cx="2156778" cy="8627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Activities</a:t>
          </a:r>
        </a:p>
      </dsp:txBody>
      <dsp:txXfrm>
        <a:off x="2376322" y="144458"/>
        <a:ext cx="1294067" cy="862711"/>
      </dsp:txXfrm>
    </dsp:sp>
    <dsp:sp modelId="{67AAC76F-5A8A-4D71-8BDE-448514B70A05}">
      <dsp:nvSpPr>
        <dsp:cNvPr id="0" name=""/>
        <dsp:cNvSpPr/>
      </dsp:nvSpPr>
      <dsp:spPr>
        <a:xfrm>
          <a:off x="1944966" y="1115008"/>
          <a:ext cx="1725422" cy="215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a:t>The actions that the program takes to achieve desired outcomes</a:t>
          </a:r>
        </a:p>
      </dsp:txBody>
      <dsp:txXfrm>
        <a:off x="1944966" y="1115008"/>
        <a:ext cx="1725422" cy="2154199"/>
      </dsp:txXfrm>
    </dsp:sp>
    <dsp:sp modelId="{4A1F74B0-CE71-4174-82C5-7DD6C0D4369C}">
      <dsp:nvSpPr>
        <dsp:cNvPr id="0" name=""/>
        <dsp:cNvSpPr/>
      </dsp:nvSpPr>
      <dsp:spPr>
        <a:xfrm>
          <a:off x="3885744" y="144458"/>
          <a:ext cx="2156778" cy="8627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Outputs</a:t>
          </a:r>
        </a:p>
      </dsp:txBody>
      <dsp:txXfrm>
        <a:off x="4317100" y="144458"/>
        <a:ext cx="1294067" cy="862711"/>
      </dsp:txXfrm>
    </dsp:sp>
    <dsp:sp modelId="{7E475700-C451-484A-A9C1-177E31791217}">
      <dsp:nvSpPr>
        <dsp:cNvPr id="0" name=""/>
        <dsp:cNvSpPr/>
      </dsp:nvSpPr>
      <dsp:spPr>
        <a:xfrm>
          <a:off x="3885744" y="1115008"/>
          <a:ext cx="1725422" cy="215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a:t>The tangible, direct products of the program’s activities</a:t>
          </a:r>
        </a:p>
      </dsp:txBody>
      <dsp:txXfrm>
        <a:off x="3885744" y="1115008"/>
        <a:ext cx="1725422" cy="2154199"/>
      </dsp:txXfrm>
    </dsp:sp>
    <dsp:sp modelId="{F2AB83AA-E5D2-438A-BF93-0967B5D753E0}">
      <dsp:nvSpPr>
        <dsp:cNvPr id="0" name=""/>
        <dsp:cNvSpPr/>
      </dsp:nvSpPr>
      <dsp:spPr>
        <a:xfrm>
          <a:off x="5826522" y="144458"/>
          <a:ext cx="2156778" cy="8627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a:t>Outcomes</a:t>
          </a:r>
        </a:p>
      </dsp:txBody>
      <dsp:txXfrm>
        <a:off x="6257878" y="144458"/>
        <a:ext cx="1294067" cy="862711"/>
      </dsp:txXfrm>
    </dsp:sp>
    <dsp:sp modelId="{F9DE8947-03EC-44DE-8072-095532C557BF}">
      <dsp:nvSpPr>
        <dsp:cNvPr id="0" name=""/>
        <dsp:cNvSpPr/>
      </dsp:nvSpPr>
      <dsp:spPr>
        <a:xfrm>
          <a:off x="5826522" y="1115008"/>
          <a:ext cx="1725422" cy="215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a:t>The expected changes among clients, communities, systems or organizations as a result of the program</a:t>
          </a:r>
        </a:p>
      </dsp:txBody>
      <dsp:txXfrm>
        <a:off x="5826522" y="1115008"/>
        <a:ext cx="1725422" cy="21541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2F60D-23B7-4A24-9A2C-1EB70F15404D}"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46A70-11B3-4CE1-8AB8-0846E26DF348}" type="slidenum">
              <a:rPr lang="en-US" smtClean="0"/>
              <a:t>‹#›</a:t>
            </a:fld>
            <a:endParaRPr lang="en-US"/>
          </a:p>
        </p:txBody>
      </p:sp>
    </p:spTree>
    <p:extLst>
      <p:ext uri="{BB962C8B-B14F-4D97-AF65-F5344CB8AC3E}">
        <p14:creationId xmlns:p14="http://schemas.microsoft.com/office/powerpoint/2010/main" val="111248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“Pre-Application Webinar”</a:t>
            </a:r>
          </a:p>
        </p:txBody>
      </p:sp>
      <p:sp>
        <p:nvSpPr>
          <p:cNvPr id="4" name="Slide Number Placeholder 3"/>
          <p:cNvSpPr>
            <a:spLocks noGrp="1"/>
          </p:cNvSpPr>
          <p:nvPr>
            <p:ph type="sldNum" sz="quarter" idx="5"/>
          </p:nvPr>
        </p:nvSpPr>
        <p:spPr/>
        <p:txBody>
          <a:bodyPr/>
          <a:lstStyle/>
          <a:p>
            <a:fld id="{CB346A70-11B3-4CE1-8AB8-0846E26DF348}" type="slidenum">
              <a:rPr lang="en-US" smtClean="0"/>
              <a:t>1</a:t>
            </a:fld>
            <a:endParaRPr lang="en-US"/>
          </a:p>
        </p:txBody>
      </p:sp>
    </p:spTree>
    <p:extLst>
      <p:ext uri="{BB962C8B-B14F-4D97-AF65-F5344CB8AC3E}">
        <p14:creationId xmlns:p14="http://schemas.microsoft.com/office/powerpoint/2010/main" val="408429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JOANN</a:t>
            </a:r>
          </a:p>
          <a:p>
            <a:pPr>
              <a:defRPr/>
            </a:pPr>
            <a:endParaRPr lang="en-US">
              <a:cs typeface="Calibri" panose="020F0502020204030204"/>
            </a:endParaRPr>
          </a:p>
          <a:p>
            <a:pPr>
              <a:defRPr/>
            </a:pPr>
            <a:r>
              <a:rPr lang="en-US"/>
              <a:t>NEW SLIDE FOR REVIEW . . . Incorporates “Service Models” content and NOFO reference </a:t>
            </a: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VDW’s Notes on Program Design (per NOFO document): The proposed activities may resemble the service models of incubators (focusing on early-stage technical assistance for new entrepreneurs) or accelerators (providing emerging-stage technical assistance to businesses ready to expand or scale) or provide a combination of both service models. Note: given the widespread need for support for early-stage services for entrepreneurs, MBDA encourages applicants to include services for new entrepreneurs and/or businesses in the early stages of the business lifecycle as part of its offerings. </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3AC7E-3D06-47F6-A777-32A5B4234B41}"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44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JOANN</a:t>
            </a:r>
          </a:p>
          <a:p>
            <a:endParaRPr lang="en-US"/>
          </a:p>
          <a:p>
            <a:r>
              <a:rPr lang="en-US"/>
              <a:t>SANDI TO REVIEW: </a:t>
            </a:r>
            <a:endParaRPr lang="en-US">
              <a:cs typeface="Calibri" panose="020F0502020204030204"/>
            </a:endParaRPr>
          </a:p>
          <a:p>
            <a:pPr marL="228600" indent="-228600">
              <a:buAutoNum type="arabicPeriod"/>
            </a:pPr>
            <a:r>
              <a:rPr lang="en-US"/>
              <a:t>Yellow highlighted text for accuracy</a:t>
            </a:r>
            <a:endParaRPr lang="en-US">
              <a:cs typeface="Calibri" panose="020F0502020204030204"/>
            </a:endParaRPr>
          </a:p>
          <a:p>
            <a:pPr marL="228600" indent="-228600">
              <a:buAutoNum type="arabicPeriod"/>
            </a:pPr>
            <a:r>
              <a:rPr lang="en-US"/>
              <a:t>How the text is “featured” in red box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B346A70-11B3-4CE1-8AB8-0846E26DF348}" type="slidenum">
              <a:rPr lang="en-US" smtClean="0"/>
              <a:t>12</a:t>
            </a:fld>
            <a:endParaRPr lang="en-US"/>
          </a:p>
        </p:txBody>
      </p:sp>
    </p:spTree>
    <p:extLst>
      <p:ext uri="{BB962C8B-B14F-4D97-AF65-F5344CB8AC3E}">
        <p14:creationId xmlns:p14="http://schemas.microsoft.com/office/powerpoint/2010/main" val="235692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transition slide – titled Project Narrative Guidance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8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JOANN</a:t>
            </a:r>
          </a:p>
        </p:txBody>
      </p:sp>
      <p:sp>
        <p:nvSpPr>
          <p:cNvPr id="4" name="Slide Number Placeholder 3"/>
          <p:cNvSpPr>
            <a:spLocks noGrp="1"/>
          </p:cNvSpPr>
          <p:nvPr>
            <p:ph type="sldNum" sz="quarter" idx="5"/>
          </p:nvPr>
        </p:nvSpPr>
        <p:spPr/>
        <p:txBody>
          <a:bodyPr/>
          <a:lstStyle/>
          <a:p>
            <a:fld id="{CB346A70-11B3-4CE1-8AB8-0846E26DF348}" type="slidenum">
              <a:rPr lang="en-US" smtClean="0"/>
              <a:t>14</a:t>
            </a:fld>
            <a:endParaRPr lang="en-US"/>
          </a:p>
        </p:txBody>
      </p:sp>
    </p:spTree>
    <p:extLst>
      <p:ext uri="{BB962C8B-B14F-4D97-AF65-F5344CB8AC3E}">
        <p14:creationId xmlns:p14="http://schemas.microsoft.com/office/powerpoint/2010/main" val="1622771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JOANN</a:t>
            </a:r>
          </a:p>
          <a:p>
            <a:endParaRPr lang="en-US"/>
          </a:p>
          <a:p>
            <a:r>
              <a:rPr lang="en-US"/>
              <a:t>Update once the NOFO is posted.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B346A70-11B3-4CE1-8AB8-0846E26DF348}" type="slidenum">
              <a:rPr lang="en-US" smtClean="0"/>
              <a:t>15</a:t>
            </a:fld>
            <a:endParaRPr lang="en-US"/>
          </a:p>
        </p:txBody>
      </p:sp>
    </p:spTree>
    <p:extLst>
      <p:ext uri="{BB962C8B-B14F-4D97-AF65-F5344CB8AC3E}">
        <p14:creationId xmlns:p14="http://schemas.microsoft.com/office/powerpoint/2010/main" val="45475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JOANN</a:t>
            </a:r>
          </a:p>
          <a:p>
            <a:endParaRPr lang="en-US"/>
          </a:p>
          <a:p>
            <a:r>
              <a:rPr lang="en-US"/>
              <a:t>EDIT to Team: </a:t>
            </a:r>
            <a:r>
              <a:rPr lang="en-US" b="1"/>
              <a:t>Title Check</a:t>
            </a:r>
            <a:endParaRPr lang="en-US">
              <a:cs typeface="Calibri"/>
            </a:endParaRPr>
          </a:p>
        </p:txBody>
      </p:sp>
      <p:sp>
        <p:nvSpPr>
          <p:cNvPr id="4" name="Slide Number Placeholder 3"/>
          <p:cNvSpPr>
            <a:spLocks noGrp="1"/>
          </p:cNvSpPr>
          <p:nvPr>
            <p:ph type="sldNum" sz="quarter" idx="5"/>
          </p:nvPr>
        </p:nvSpPr>
        <p:spPr/>
        <p:txBody>
          <a:bodyPr/>
          <a:lstStyle/>
          <a:p>
            <a:fld id="{CB346A70-11B3-4CE1-8AB8-0846E26DF348}" type="slidenum">
              <a:rPr lang="en-US" smtClean="0"/>
              <a:t>16</a:t>
            </a:fld>
            <a:endParaRPr lang="en-US"/>
          </a:p>
        </p:txBody>
      </p:sp>
    </p:spTree>
    <p:extLst>
      <p:ext uri="{BB962C8B-B14F-4D97-AF65-F5344CB8AC3E}">
        <p14:creationId xmlns:p14="http://schemas.microsoft.com/office/powerpoint/2010/main" val="153320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transition slide – titled Project Narrative Guidance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85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18</a:t>
            </a:fld>
            <a:endParaRPr lang="en-US"/>
          </a:p>
        </p:txBody>
      </p:sp>
    </p:spTree>
    <p:extLst>
      <p:ext uri="{BB962C8B-B14F-4D97-AF65-F5344CB8AC3E}">
        <p14:creationId xmlns:p14="http://schemas.microsoft.com/office/powerpoint/2010/main" val="504340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COMPLETED: </a:t>
            </a:r>
            <a:r>
              <a:rPr lang="en-US"/>
              <a:t>GRAPH NEEDS TO BE RECREATED</a:t>
            </a:r>
          </a:p>
        </p:txBody>
      </p:sp>
      <p:sp>
        <p:nvSpPr>
          <p:cNvPr id="4" name="Slide Number Placeholder 3"/>
          <p:cNvSpPr>
            <a:spLocks noGrp="1"/>
          </p:cNvSpPr>
          <p:nvPr>
            <p:ph type="sldNum" sz="quarter" idx="5"/>
          </p:nvPr>
        </p:nvSpPr>
        <p:spPr/>
        <p:txBody>
          <a:bodyPr/>
          <a:lstStyle/>
          <a:p>
            <a:fld id="{CB346A70-11B3-4CE1-8AB8-0846E26DF348}" type="slidenum">
              <a:rPr lang="en-US" smtClean="0"/>
              <a:t>19</a:t>
            </a:fld>
            <a:endParaRPr lang="en-US"/>
          </a:p>
        </p:txBody>
      </p:sp>
    </p:spTree>
    <p:extLst>
      <p:ext uri="{BB962C8B-B14F-4D97-AF65-F5344CB8AC3E}">
        <p14:creationId xmlns:p14="http://schemas.microsoft.com/office/powerpoint/2010/main" val="1414684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COMPLETED: </a:t>
            </a:r>
            <a:r>
              <a:rPr lang="en-US"/>
              <a:t>GRAPH NEEDS TO BE RECREATED</a:t>
            </a:r>
          </a:p>
        </p:txBody>
      </p:sp>
      <p:sp>
        <p:nvSpPr>
          <p:cNvPr id="4" name="Slide Number Placeholder 3"/>
          <p:cNvSpPr>
            <a:spLocks noGrp="1"/>
          </p:cNvSpPr>
          <p:nvPr>
            <p:ph type="sldNum" sz="quarter" idx="5"/>
          </p:nvPr>
        </p:nvSpPr>
        <p:spPr/>
        <p:txBody>
          <a:bodyPr/>
          <a:lstStyle/>
          <a:p>
            <a:fld id="{CB346A70-11B3-4CE1-8AB8-0846E26DF348}" type="slidenum">
              <a:rPr lang="en-US" smtClean="0"/>
              <a:t>20</a:t>
            </a:fld>
            <a:endParaRPr lang="en-US"/>
          </a:p>
        </p:txBody>
      </p:sp>
    </p:spTree>
    <p:extLst>
      <p:ext uri="{BB962C8B-B14F-4D97-AF65-F5344CB8AC3E}">
        <p14:creationId xmlns:p14="http://schemas.microsoft.com/office/powerpoint/2010/main" val="88991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49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COMPLETED: </a:t>
            </a:r>
            <a:r>
              <a:rPr lang="en-US"/>
              <a:t>GRAPH NEEDS TO BE RECREATED</a:t>
            </a:r>
          </a:p>
        </p:txBody>
      </p:sp>
      <p:sp>
        <p:nvSpPr>
          <p:cNvPr id="4" name="Slide Number Placeholder 3"/>
          <p:cNvSpPr>
            <a:spLocks noGrp="1"/>
          </p:cNvSpPr>
          <p:nvPr>
            <p:ph type="sldNum" sz="quarter" idx="5"/>
          </p:nvPr>
        </p:nvSpPr>
        <p:spPr/>
        <p:txBody>
          <a:bodyPr/>
          <a:lstStyle/>
          <a:p>
            <a:fld id="{CB346A70-11B3-4CE1-8AB8-0846E26DF348}" type="slidenum">
              <a:rPr lang="en-US" smtClean="0"/>
              <a:t>21</a:t>
            </a:fld>
            <a:endParaRPr lang="en-US"/>
          </a:p>
        </p:txBody>
      </p:sp>
    </p:spTree>
    <p:extLst>
      <p:ext uri="{BB962C8B-B14F-4D97-AF65-F5344CB8AC3E}">
        <p14:creationId xmlns:p14="http://schemas.microsoft.com/office/powerpoint/2010/main" val="227931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COMPLETED: </a:t>
            </a:r>
            <a:r>
              <a:rPr lang="en-US"/>
              <a:t>GRAPH NEEDS TO BE RECREATED</a:t>
            </a:r>
          </a:p>
        </p:txBody>
      </p:sp>
      <p:sp>
        <p:nvSpPr>
          <p:cNvPr id="4" name="Slide Number Placeholder 3"/>
          <p:cNvSpPr>
            <a:spLocks noGrp="1"/>
          </p:cNvSpPr>
          <p:nvPr>
            <p:ph type="sldNum" sz="quarter" idx="5"/>
          </p:nvPr>
        </p:nvSpPr>
        <p:spPr/>
        <p:txBody>
          <a:bodyPr/>
          <a:lstStyle/>
          <a:p>
            <a:fld id="{CB346A70-11B3-4CE1-8AB8-0846E26DF348}" type="slidenum">
              <a:rPr lang="en-US" smtClean="0"/>
              <a:t>22</a:t>
            </a:fld>
            <a:endParaRPr lang="en-US"/>
          </a:p>
        </p:txBody>
      </p:sp>
    </p:spTree>
    <p:extLst>
      <p:ext uri="{BB962C8B-B14F-4D97-AF65-F5344CB8AC3E}">
        <p14:creationId xmlns:p14="http://schemas.microsoft.com/office/powerpoint/2010/main" val="1414684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COMPLETED: </a:t>
            </a:r>
            <a:r>
              <a:rPr lang="en-US"/>
              <a:t>GRAPH NEEDS TO BE RECREATED</a:t>
            </a:r>
          </a:p>
        </p:txBody>
      </p:sp>
      <p:sp>
        <p:nvSpPr>
          <p:cNvPr id="4" name="Slide Number Placeholder 3"/>
          <p:cNvSpPr>
            <a:spLocks noGrp="1"/>
          </p:cNvSpPr>
          <p:nvPr>
            <p:ph type="sldNum" sz="quarter" idx="5"/>
          </p:nvPr>
        </p:nvSpPr>
        <p:spPr/>
        <p:txBody>
          <a:bodyPr/>
          <a:lstStyle/>
          <a:p>
            <a:fld id="{CB346A70-11B3-4CE1-8AB8-0846E26DF348}" type="slidenum">
              <a:rPr lang="en-US" smtClean="0"/>
              <a:t>23</a:t>
            </a:fld>
            <a:endParaRPr lang="en-US"/>
          </a:p>
        </p:txBody>
      </p:sp>
    </p:spTree>
    <p:extLst>
      <p:ext uri="{BB962C8B-B14F-4D97-AF65-F5344CB8AC3E}">
        <p14:creationId xmlns:p14="http://schemas.microsoft.com/office/powerpoint/2010/main" val="1587975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COMPLETED: </a:t>
            </a:r>
            <a:r>
              <a:rPr lang="en-US"/>
              <a:t>GRAPH NEEDS TO BE RECREATED</a:t>
            </a:r>
          </a:p>
        </p:txBody>
      </p:sp>
      <p:sp>
        <p:nvSpPr>
          <p:cNvPr id="4" name="Slide Number Placeholder 3"/>
          <p:cNvSpPr>
            <a:spLocks noGrp="1"/>
          </p:cNvSpPr>
          <p:nvPr>
            <p:ph type="sldNum" sz="quarter" idx="5"/>
          </p:nvPr>
        </p:nvSpPr>
        <p:spPr/>
        <p:txBody>
          <a:bodyPr/>
          <a:lstStyle/>
          <a:p>
            <a:fld id="{CB346A70-11B3-4CE1-8AB8-0846E26DF348}" type="slidenum">
              <a:rPr lang="en-US" smtClean="0"/>
              <a:t>24</a:t>
            </a:fld>
            <a:endParaRPr lang="en-US"/>
          </a:p>
        </p:txBody>
      </p:sp>
    </p:spTree>
    <p:extLst>
      <p:ext uri="{BB962C8B-B14F-4D97-AF65-F5344CB8AC3E}">
        <p14:creationId xmlns:p14="http://schemas.microsoft.com/office/powerpoint/2010/main" val="1928553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25</a:t>
            </a:fld>
            <a:endParaRPr lang="en-US"/>
          </a:p>
        </p:txBody>
      </p:sp>
    </p:spTree>
    <p:extLst>
      <p:ext uri="{BB962C8B-B14F-4D97-AF65-F5344CB8AC3E}">
        <p14:creationId xmlns:p14="http://schemas.microsoft.com/office/powerpoint/2010/main" val="1531427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26</a:t>
            </a:fld>
            <a:endParaRPr lang="en-US"/>
          </a:p>
        </p:txBody>
      </p:sp>
    </p:spTree>
    <p:extLst>
      <p:ext uri="{BB962C8B-B14F-4D97-AF65-F5344CB8AC3E}">
        <p14:creationId xmlns:p14="http://schemas.microsoft.com/office/powerpoint/2010/main" val="1079318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27</a:t>
            </a:fld>
            <a:endParaRPr lang="en-US"/>
          </a:p>
        </p:txBody>
      </p:sp>
    </p:spTree>
    <p:extLst>
      <p:ext uri="{BB962C8B-B14F-4D97-AF65-F5344CB8AC3E}">
        <p14:creationId xmlns:p14="http://schemas.microsoft.com/office/powerpoint/2010/main" val="260540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28</a:t>
            </a:fld>
            <a:endParaRPr lang="en-US"/>
          </a:p>
        </p:txBody>
      </p:sp>
    </p:spTree>
    <p:extLst>
      <p:ext uri="{BB962C8B-B14F-4D97-AF65-F5344CB8AC3E}">
        <p14:creationId xmlns:p14="http://schemas.microsoft.com/office/powerpoint/2010/main" val="127994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29</a:t>
            </a:fld>
            <a:endParaRPr lang="en-US"/>
          </a:p>
        </p:txBody>
      </p:sp>
    </p:spTree>
    <p:extLst>
      <p:ext uri="{BB962C8B-B14F-4D97-AF65-F5344CB8AC3E}">
        <p14:creationId xmlns:p14="http://schemas.microsoft.com/office/powerpoint/2010/main" val="1042073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30</a:t>
            </a:fld>
            <a:endParaRPr lang="en-US"/>
          </a:p>
        </p:txBody>
      </p:sp>
    </p:spTree>
    <p:extLst>
      <p:ext uri="{BB962C8B-B14F-4D97-AF65-F5344CB8AC3E}">
        <p14:creationId xmlns:p14="http://schemas.microsoft.com/office/powerpoint/2010/main" val="153514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JOANN</a:t>
            </a:r>
          </a:p>
        </p:txBody>
      </p:sp>
      <p:sp>
        <p:nvSpPr>
          <p:cNvPr id="4" name="Slide Number Placeholder 3"/>
          <p:cNvSpPr>
            <a:spLocks noGrp="1"/>
          </p:cNvSpPr>
          <p:nvPr>
            <p:ph type="sldNum" sz="quarter" idx="5"/>
          </p:nvPr>
        </p:nvSpPr>
        <p:spPr/>
        <p:txBody>
          <a:bodyPr/>
          <a:lstStyle/>
          <a:p>
            <a:fld id="{CB346A70-11B3-4CE1-8AB8-0846E26DF348}" type="slidenum">
              <a:rPr lang="en-US" smtClean="0"/>
              <a:t>3</a:t>
            </a:fld>
            <a:endParaRPr lang="en-US"/>
          </a:p>
        </p:txBody>
      </p:sp>
    </p:spTree>
    <p:extLst>
      <p:ext uri="{BB962C8B-B14F-4D97-AF65-F5344CB8AC3E}">
        <p14:creationId xmlns:p14="http://schemas.microsoft.com/office/powerpoint/2010/main" val="4087374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31</a:t>
            </a:fld>
            <a:endParaRPr lang="en-US"/>
          </a:p>
        </p:txBody>
      </p:sp>
    </p:spTree>
    <p:extLst>
      <p:ext uri="{BB962C8B-B14F-4D97-AF65-F5344CB8AC3E}">
        <p14:creationId xmlns:p14="http://schemas.microsoft.com/office/powerpoint/2010/main" val="1976690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32</a:t>
            </a:fld>
            <a:endParaRPr lang="en-US"/>
          </a:p>
        </p:txBody>
      </p:sp>
    </p:spTree>
    <p:extLst>
      <p:ext uri="{BB962C8B-B14F-4D97-AF65-F5344CB8AC3E}">
        <p14:creationId xmlns:p14="http://schemas.microsoft.com/office/powerpoint/2010/main" val="2640052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33</a:t>
            </a:fld>
            <a:endParaRPr lang="en-US"/>
          </a:p>
        </p:txBody>
      </p:sp>
    </p:spTree>
    <p:extLst>
      <p:ext uri="{BB962C8B-B14F-4D97-AF65-F5344CB8AC3E}">
        <p14:creationId xmlns:p14="http://schemas.microsoft.com/office/powerpoint/2010/main" val="1588313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34</a:t>
            </a:fld>
            <a:endParaRPr lang="en-US"/>
          </a:p>
        </p:txBody>
      </p:sp>
    </p:spTree>
    <p:extLst>
      <p:ext uri="{BB962C8B-B14F-4D97-AF65-F5344CB8AC3E}">
        <p14:creationId xmlns:p14="http://schemas.microsoft.com/office/powerpoint/2010/main" val="1218137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35</a:t>
            </a:fld>
            <a:endParaRPr lang="en-US"/>
          </a:p>
        </p:txBody>
      </p:sp>
    </p:spTree>
    <p:extLst>
      <p:ext uri="{BB962C8B-B14F-4D97-AF65-F5344CB8AC3E}">
        <p14:creationId xmlns:p14="http://schemas.microsoft.com/office/powerpoint/2010/main" val="3001700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transition slide – titled Project Narrative Guidance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85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37</a:t>
            </a:fld>
            <a:endParaRPr lang="en-US"/>
          </a:p>
        </p:txBody>
      </p:sp>
    </p:spTree>
    <p:extLst>
      <p:ext uri="{BB962C8B-B14F-4D97-AF65-F5344CB8AC3E}">
        <p14:creationId xmlns:p14="http://schemas.microsoft.com/office/powerpoint/2010/main" val="3381864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961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39</a:t>
            </a:fld>
            <a:endParaRPr lang="en-US"/>
          </a:p>
        </p:txBody>
      </p:sp>
    </p:spTree>
    <p:extLst>
      <p:ext uri="{BB962C8B-B14F-4D97-AF65-F5344CB8AC3E}">
        <p14:creationId xmlns:p14="http://schemas.microsoft.com/office/powerpoint/2010/main" val="1771483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40</a:t>
            </a:fld>
            <a:endParaRPr lang="en-US"/>
          </a:p>
        </p:txBody>
      </p:sp>
    </p:spTree>
    <p:extLst>
      <p:ext uri="{BB962C8B-B14F-4D97-AF65-F5344CB8AC3E}">
        <p14:creationId xmlns:p14="http://schemas.microsoft.com/office/powerpoint/2010/main" val="374262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SANDI is this the latest content?</a:t>
            </a:r>
          </a:p>
          <a:p>
            <a:endParaRPr lang="en-US">
              <a:cs typeface="Calibri"/>
            </a:endParaRPr>
          </a:p>
          <a:p>
            <a:r>
              <a:rPr lang="en-US"/>
              <a:t>JOANN</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490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41</a:t>
            </a:fld>
            <a:endParaRPr lang="en-US"/>
          </a:p>
        </p:txBody>
      </p:sp>
    </p:spTree>
    <p:extLst>
      <p:ext uri="{BB962C8B-B14F-4D97-AF65-F5344CB8AC3E}">
        <p14:creationId xmlns:p14="http://schemas.microsoft.com/office/powerpoint/2010/main" val="2547236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42</a:t>
            </a:fld>
            <a:endParaRPr lang="en-US"/>
          </a:p>
        </p:txBody>
      </p:sp>
    </p:spTree>
    <p:extLst>
      <p:ext uri="{BB962C8B-B14F-4D97-AF65-F5344CB8AC3E}">
        <p14:creationId xmlns:p14="http://schemas.microsoft.com/office/powerpoint/2010/main" val="498557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346A70-11B3-4CE1-8AB8-0846E26DF348}" type="slidenum">
              <a:rPr lang="en-US" smtClean="0"/>
              <a:t>43</a:t>
            </a:fld>
            <a:endParaRPr lang="en-US"/>
          </a:p>
        </p:txBody>
      </p:sp>
    </p:spTree>
    <p:extLst>
      <p:ext uri="{BB962C8B-B14F-4D97-AF65-F5344CB8AC3E}">
        <p14:creationId xmlns:p14="http://schemas.microsoft.com/office/powerpoint/2010/main" val="962273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961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Efrain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00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SANDI is this the latest content?</a:t>
            </a:r>
          </a:p>
          <a:p>
            <a:endParaRPr lang="en-US">
              <a:cs typeface="Calibri"/>
            </a:endParaRPr>
          </a:p>
          <a:p>
            <a:r>
              <a:rPr lang="en-US"/>
              <a:t>JOANN</a:t>
            </a:r>
          </a:p>
        </p:txBody>
      </p:sp>
      <p:sp>
        <p:nvSpPr>
          <p:cNvPr id="4" name="Slide Number Placeholder 3"/>
          <p:cNvSpPr>
            <a:spLocks noGrp="1"/>
          </p:cNvSpPr>
          <p:nvPr>
            <p:ph type="sldNum" sz="quarter" idx="5"/>
          </p:nvPr>
        </p:nvSpPr>
        <p:spPr/>
        <p:txBody>
          <a:bodyPr/>
          <a:lstStyle/>
          <a:p>
            <a:fld id="{CB346A70-11B3-4CE1-8AB8-0846E26DF348}" type="slidenum">
              <a:rPr lang="en-US" smtClean="0"/>
              <a:t>5</a:t>
            </a:fld>
            <a:endParaRPr lang="en-US"/>
          </a:p>
        </p:txBody>
      </p:sp>
    </p:spTree>
    <p:extLst>
      <p:ext uri="{BB962C8B-B14F-4D97-AF65-F5344CB8AC3E}">
        <p14:creationId xmlns:p14="http://schemas.microsoft.com/office/powerpoint/2010/main" val="71870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EDIT for the Team: Plain language edit</a:t>
            </a:r>
          </a:p>
          <a:p>
            <a:endParaRPr lang="en-US">
              <a:cs typeface="Calibri"/>
            </a:endParaRPr>
          </a:p>
          <a:p>
            <a:r>
              <a:rPr lang="en-US">
                <a:cs typeface="Calibri"/>
              </a:rPr>
              <a:t>JOANN</a:t>
            </a:r>
          </a:p>
        </p:txBody>
      </p:sp>
      <p:sp>
        <p:nvSpPr>
          <p:cNvPr id="4" name="Slide Number Placeholder 3"/>
          <p:cNvSpPr>
            <a:spLocks noGrp="1"/>
          </p:cNvSpPr>
          <p:nvPr>
            <p:ph type="sldNum" sz="quarter" idx="5"/>
          </p:nvPr>
        </p:nvSpPr>
        <p:spPr/>
        <p:txBody>
          <a:bodyPr/>
          <a:lstStyle/>
          <a:p>
            <a:fld id="{CB346A70-11B3-4CE1-8AB8-0846E26DF348}" type="slidenum">
              <a:rPr lang="en-US" smtClean="0"/>
              <a:t>6</a:t>
            </a:fld>
            <a:endParaRPr lang="en-US"/>
          </a:p>
        </p:txBody>
      </p:sp>
    </p:spTree>
    <p:extLst>
      <p:ext uri="{BB962C8B-B14F-4D97-AF65-F5344CB8AC3E}">
        <p14:creationId xmlns:p14="http://schemas.microsoft.com/office/powerpoint/2010/main" val="473928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transition slide – titled Project Narrative Guidance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46A70-11B3-4CE1-8AB8-0846E26D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8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JOANN</a:t>
            </a:r>
          </a:p>
        </p:txBody>
      </p:sp>
      <p:sp>
        <p:nvSpPr>
          <p:cNvPr id="4" name="Slide Number Placeholder 3"/>
          <p:cNvSpPr>
            <a:spLocks noGrp="1"/>
          </p:cNvSpPr>
          <p:nvPr>
            <p:ph type="sldNum" sz="quarter" idx="5"/>
          </p:nvPr>
        </p:nvSpPr>
        <p:spPr/>
        <p:txBody>
          <a:bodyPr/>
          <a:lstStyle/>
          <a:p>
            <a:fld id="{CB346A70-11B3-4CE1-8AB8-0846E26DF348}" type="slidenum">
              <a:rPr lang="en-US" smtClean="0"/>
              <a:t>9</a:t>
            </a:fld>
            <a:endParaRPr lang="en-US"/>
          </a:p>
        </p:txBody>
      </p:sp>
    </p:spTree>
    <p:extLst>
      <p:ext uri="{BB962C8B-B14F-4D97-AF65-F5344CB8AC3E}">
        <p14:creationId xmlns:p14="http://schemas.microsoft.com/office/powerpoint/2010/main" val="217961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on updates to this page . . . BLUE BOX added with Treasury “call out”</a:t>
            </a:r>
          </a:p>
          <a:p>
            <a:endParaRPr lang="en-US">
              <a:cs typeface="Calibri"/>
            </a:endParaRPr>
          </a:p>
          <a:p>
            <a:r>
              <a:rPr lang="en-US"/>
              <a:t>JOANN</a:t>
            </a:r>
            <a:endParaRPr lang="en-US">
              <a:cs typeface="Calibri"/>
            </a:endParaRPr>
          </a:p>
        </p:txBody>
      </p:sp>
      <p:sp>
        <p:nvSpPr>
          <p:cNvPr id="4" name="Slide Number Placeholder 3"/>
          <p:cNvSpPr>
            <a:spLocks noGrp="1"/>
          </p:cNvSpPr>
          <p:nvPr>
            <p:ph type="sldNum" sz="quarter" idx="5"/>
          </p:nvPr>
        </p:nvSpPr>
        <p:spPr/>
        <p:txBody>
          <a:bodyPr/>
          <a:lstStyle/>
          <a:p>
            <a:fld id="{CB346A70-11B3-4CE1-8AB8-0846E26DF348}" type="slidenum">
              <a:rPr lang="en-US" smtClean="0"/>
              <a:t>10</a:t>
            </a:fld>
            <a:endParaRPr lang="en-US"/>
          </a:p>
        </p:txBody>
      </p:sp>
    </p:spTree>
    <p:extLst>
      <p:ext uri="{BB962C8B-B14F-4D97-AF65-F5344CB8AC3E}">
        <p14:creationId xmlns:p14="http://schemas.microsoft.com/office/powerpoint/2010/main" val="6663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3A2B-8E5A-178C-680D-6435CB7A2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F5FBEE-0F57-390E-141E-BA0DA94EB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F04F05-7B66-7F1D-FF00-C45D1780CE1C}"/>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5" name="Footer Placeholder 4">
            <a:extLst>
              <a:ext uri="{FF2B5EF4-FFF2-40B4-BE49-F238E27FC236}">
                <a16:creationId xmlns:a16="http://schemas.microsoft.com/office/drawing/2014/main" id="{46B06FAC-B89D-B4C4-1CB1-FACF13320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9DBB3-8CF9-BABC-4C76-B42151274FE5}"/>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78886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6FC1-D6DC-7986-972E-20289C04D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4F1DD0-AC91-64D3-A286-F2D2FD1FA5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7D239-50C3-4713-3F26-41B6626AFE18}"/>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5" name="Footer Placeholder 4">
            <a:extLst>
              <a:ext uri="{FF2B5EF4-FFF2-40B4-BE49-F238E27FC236}">
                <a16:creationId xmlns:a16="http://schemas.microsoft.com/office/drawing/2014/main" id="{8DC4CC4B-5E51-C982-CA1F-1EA3A328A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A4DFC-30F3-610A-848F-D8318BBD18D3}"/>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357501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6C708-A98B-343C-C33B-E910ABB830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59DA64-2C36-46D4-8A74-508A70395F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28EB0-15E8-09A0-C48D-A2A58DB586E9}"/>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5" name="Footer Placeholder 4">
            <a:extLst>
              <a:ext uri="{FF2B5EF4-FFF2-40B4-BE49-F238E27FC236}">
                <a16:creationId xmlns:a16="http://schemas.microsoft.com/office/drawing/2014/main" id="{0B11F2CA-FBB6-7334-A50E-27D52DA34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1E7F1-9CE3-7BA4-A6EE-16D65ED8C1EC}"/>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170576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21944" y="493486"/>
            <a:ext cx="7170057" cy="2235200"/>
          </a:xfrm>
          <a:custGeom>
            <a:avLst/>
            <a:gdLst>
              <a:gd name="connsiteX0" fmla="*/ 0 w 7170057"/>
              <a:gd name="connsiteY0" fmla="*/ 0 h 2235200"/>
              <a:gd name="connsiteX1" fmla="*/ 7170057 w 7170057"/>
              <a:gd name="connsiteY1" fmla="*/ 0 h 2235200"/>
              <a:gd name="connsiteX2" fmla="*/ 7170057 w 7170057"/>
              <a:gd name="connsiteY2" fmla="*/ 2235200 h 2235200"/>
              <a:gd name="connsiteX3" fmla="*/ 0 w 7170057"/>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7170057" h="2235200">
                <a:moveTo>
                  <a:pt x="0" y="0"/>
                </a:moveTo>
                <a:lnTo>
                  <a:pt x="7170057" y="0"/>
                </a:lnTo>
                <a:lnTo>
                  <a:pt x="7170057" y="2235200"/>
                </a:lnTo>
                <a:lnTo>
                  <a:pt x="0" y="2235200"/>
                </a:lnTo>
                <a:close/>
              </a:path>
            </a:pathLst>
          </a:custGeom>
        </p:spPr>
        <p:txBody>
          <a:bodyPr wrap="square">
            <a:noAutofit/>
          </a:bodyPr>
          <a:lstStyle/>
          <a:p>
            <a:endParaRPr lang="id-ID"/>
          </a:p>
        </p:txBody>
      </p:sp>
    </p:spTree>
    <p:extLst>
      <p:ext uri="{BB962C8B-B14F-4D97-AF65-F5344CB8AC3E}">
        <p14:creationId xmlns:p14="http://schemas.microsoft.com/office/powerpoint/2010/main" val="2976419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805714" y="228600"/>
            <a:ext cx="6386286" cy="6400800"/>
          </a:xfrm>
          <a:custGeom>
            <a:avLst/>
            <a:gdLst>
              <a:gd name="connsiteX0" fmla="*/ 0 w 6386286"/>
              <a:gd name="connsiteY0" fmla="*/ 0 h 6400800"/>
              <a:gd name="connsiteX1" fmla="*/ 6386286 w 6386286"/>
              <a:gd name="connsiteY1" fmla="*/ 0 h 6400800"/>
              <a:gd name="connsiteX2" fmla="*/ 6386286 w 6386286"/>
              <a:gd name="connsiteY2" fmla="*/ 6400800 h 6400800"/>
              <a:gd name="connsiteX3" fmla="*/ 0 w 6386286"/>
              <a:gd name="connsiteY3" fmla="*/ 6400800 h 6400800"/>
            </a:gdLst>
            <a:ahLst/>
            <a:cxnLst>
              <a:cxn ang="0">
                <a:pos x="connsiteX0" y="connsiteY0"/>
              </a:cxn>
              <a:cxn ang="0">
                <a:pos x="connsiteX1" y="connsiteY1"/>
              </a:cxn>
              <a:cxn ang="0">
                <a:pos x="connsiteX2" y="connsiteY2"/>
              </a:cxn>
              <a:cxn ang="0">
                <a:pos x="connsiteX3" y="connsiteY3"/>
              </a:cxn>
            </a:cxnLst>
            <a:rect l="l" t="t" r="r" b="b"/>
            <a:pathLst>
              <a:path w="6386286" h="6400800">
                <a:moveTo>
                  <a:pt x="0" y="0"/>
                </a:moveTo>
                <a:lnTo>
                  <a:pt x="6386286" y="0"/>
                </a:lnTo>
                <a:lnTo>
                  <a:pt x="6386286" y="6400800"/>
                </a:lnTo>
                <a:lnTo>
                  <a:pt x="0" y="6400800"/>
                </a:lnTo>
                <a:close/>
              </a:path>
            </a:pathLst>
          </a:custGeom>
        </p:spPr>
        <p:txBody>
          <a:bodyPr wrap="square">
            <a:noAutofit/>
          </a:bodyPr>
          <a:lstStyle/>
          <a:p>
            <a:endParaRPr lang="id-ID"/>
          </a:p>
        </p:txBody>
      </p:sp>
    </p:spTree>
    <p:extLst>
      <p:ext uri="{BB962C8B-B14F-4D97-AF65-F5344CB8AC3E}">
        <p14:creationId xmlns:p14="http://schemas.microsoft.com/office/powerpoint/2010/main" val="130785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5C8D-81C9-C035-2329-7D75FE312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6FCF36-795D-F7EB-C1C1-27A9989685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C8E-1633-685D-19E4-AE6DE6FD095A}"/>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5" name="Footer Placeholder 4">
            <a:extLst>
              <a:ext uri="{FF2B5EF4-FFF2-40B4-BE49-F238E27FC236}">
                <a16:creationId xmlns:a16="http://schemas.microsoft.com/office/drawing/2014/main" id="{F460CA37-A80A-C740-A86D-5C6FDFF5E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AA0CB-A1C6-1CCB-7F54-29A17E107B79}"/>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158546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118A-CC84-212A-2A3C-4C30BDE62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392990-AE51-AD4B-E4E9-BAA133A80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7D1CFC-1F95-81D3-2EC3-51D7DA87024A}"/>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5" name="Footer Placeholder 4">
            <a:extLst>
              <a:ext uri="{FF2B5EF4-FFF2-40B4-BE49-F238E27FC236}">
                <a16:creationId xmlns:a16="http://schemas.microsoft.com/office/drawing/2014/main" id="{995825A2-111B-BEE4-552B-B158973AB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63F3A-3189-E599-9B89-5622EB529134}"/>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316216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55D8-B741-575C-C9F9-8B2A0DD83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D0CAC-5699-3A4A-5461-314BD04DE6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0E032-EDF7-F705-101C-FE1E303E5C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86869-D543-EA08-2017-B22DF1A52EAD}"/>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6" name="Footer Placeholder 5">
            <a:extLst>
              <a:ext uri="{FF2B5EF4-FFF2-40B4-BE49-F238E27FC236}">
                <a16:creationId xmlns:a16="http://schemas.microsoft.com/office/drawing/2014/main" id="{43CC5DEB-874C-EA9A-0F5A-C11CFA220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6D00F-55C1-68F8-4812-D60CFDFC5E9D}"/>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416099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DF2E-EFA6-31E5-36CD-9B033FA54F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A79BA-6932-D3B2-619E-E7D1AA9CAF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2BCE3-0759-4DF3-3E7B-42A2EB819B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D34B03-CC84-EA38-62F6-F1DD455E3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835A3-7623-0DC1-6DA1-AB60217E7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D92C08-8938-9FC2-3E5D-7948C85B1CBB}"/>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8" name="Footer Placeholder 7">
            <a:extLst>
              <a:ext uri="{FF2B5EF4-FFF2-40B4-BE49-F238E27FC236}">
                <a16:creationId xmlns:a16="http://schemas.microsoft.com/office/drawing/2014/main" id="{1510E587-A31F-6458-DED1-0104D088D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53545A-412B-B18E-5B7E-3C43CACC1355}"/>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200930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2AB5-B79F-F6F6-1012-8502B55D8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5A107F-7D88-4E51-D8D6-F8071C406FEA}"/>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4" name="Footer Placeholder 3">
            <a:extLst>
              <a:ext uri="{FF2B5EF4-FFF2-40B4-BE49-F238E27FC236}">
                <a16:creationId xmlns:a16="http://schemas.microsoft.com/office/drawing/2014/main" id="{DC34BE69-E381-F4F9-D042-BD093E708B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39380-C36E-F03F-EF9E-3BBEBE12B2AD}"/>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2861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D02A8-EA39-7A6C-D1E6-E4768E89BC20}"/>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3" name="Footer Placeholder 2">
            <a:extLst>
              <a:ext uri="{FF2B5EF4-FFF2-40B4-BE49-F238E27FC236}">
                <a16:creationId xmlns:a16="http://schemas.microsoft.com/office/drawing/2014/main" id="{30919FF7-B61C-09D3-0489-E5D78E0C4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4595B9-9150-43EA-CACF-C2CDC87EF6B9}"/>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412240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AA68E-8C21-DCD1-631B-A7E503476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5A79E-C6B0-60D8-8E04-5D4431152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E0D7F6-2D78-6EFA-C5CE-CB20C134A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20575-5123-7251-DDE2-609BDC3FBD5D}"/>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6" name="Footer Placeholder 5">
            <a:extLst>
              <a:ext uri="{FF2B5EF4-FFF2-40B4-BE49-F238E27FC236}">
                <a16:creationId xmlns:a16="http://schemas.microsoft.com/office/drawing/2014/main" id="{7174DAC5-0CB7-FD79-4F5F-F98D2C911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787B6-D9B1-2D4C-9828-04DA28F01E08}"/>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337798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3D87-0082-B00E-4B78-7250DAC64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40ADC6-E14A-797C-9ABC-D68C5C96B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96DD82-BA58-FE12-5751-3607C857D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AE9AC-8782-6F21-A73A-1487760D177B}"/>
              </a:ext>
            </a:extLst>
          </p:cNvPr>
          <p:cNvSpPr>
            <a:spLocks noGrp="1"/>
          </p:cNvSpPr>
          <p:nvPr>
            <p:ph type="dt" sz="half" idx="10"/>
          </p:nvPr>
        </p:nvSpPr>
        <p:spPr/>
        <p:txBody>
          <a:bodyPr/>
          <a:lstStyle/>
          <a:p>
            <a:fld id="{467D70FD-2B95-4276-B091-7DA699D2BFBE}" type="datetimeFigureOut">
              <a:rPr lang="en-US" smtClean="0"/>
              <a:t>1/24/2023</a:t>
            </a:fld>
            <a:endParaRPr lang="en-US"/>
          </a:p>
        </p:txBody>
      </p:sp>
      <p:sp>
        <p:nvSpPr>
          <p:cNvPr id="6" name="Footer Placeholder 5">
            <a:extLst>
              <a:ext uri="{FF2B5EF4-FFF2-40B4-BE49-F238E27FC236}">
                <a16:creationId xmlns:a16="http://schemas.microsoft.com/office/drawing/2014/main" id="{F718550E-C052-5966-FF09-7CADFE523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0F7EB-0DF6-7FB0-E895-1012FF7F48E2}"/>
              </a:ext>
            </a:extLst>
          </p:cNvPr>
          <p:cNvSpPr>
            <a:spLocks noGrp="1"/>
          </p:cNvSpPr>
          <p:nvPr>
            <p:ph type="sldNum" sz="quarter" idx="12"/>
          </p:nvPr>
        </p:nvSpPr>
        <p:spPr/>
        <p:txBody>
          <a:bodyPr/>
          <a:lstStyle/>
          <a:p>
            <a:fld id="{76461693-E4F8-4F3D-A252-0F3FBADDEDF5}" type="slidenum">
              <a:rPr lang="en-US" smtClean="0"/>
              <a:t>‹#›</a:t>
            </a:fld>
            <a:endParaRPr lang="en-US"/>
          </a:p>
        </p:txBody>
      </p:sp>
    </p:spTree>
    <p:extLst>
      <p:ext uri="{BB962C8B-B14F-4D97-AF65-F5344CB8AC3E}">
        <p14:creationId xmlns:p14="http://schemas.microsoft.com/office/powerpoint/2010/main" val="287576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17B6E-09E6-E6B8-2FF8-008006228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520CBC-85E5-6376-E310-D58DB188F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01BC8-7699-B250-C086-33FEB0CE6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D70FD-2B95-4276-B091-7DA699D2BFBE}" type="datetimeFigureOut">
              <a:rPr lang="en-US" smtClean="0"/>
              <a:t>1/24/2023</a:t>
            </a:fld>
            <a:endParaRPr lang="en-US"/>
          </a:p>
        </p:txBody>
      </p:sp>
      <p:sp>
        <p:nvSpPr>
          <p:cNvPr id="5" name="Footer Placeholder 4">
            <a:extLst>
              <a:ext uri="{FF2B5EF4-FFF2-40B4-BE49-F238E27FC236}">
                <a16:creationId xmlns:a16="http://schemas.microsoft.com/office/drawing/2014/main" id="{4D5E5685-7CC3-5456-10B6-A1ED4FB48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68BEB-464A-2BBD-BF2D-44469A917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61693-E4F8-4F3D-A252-0F3FBADDEDF5}" type="slidenum">
              <a:rPr lang="en-US" smtClean="0"/>
              <a:t>‹#›</a:t>
            </a:fld>
            <a:endParaRPr lang="en-US"/>
          </a:p>
        </p:txBody>
      </p:sp>
    </p:spTree>
    <p:extLst>
      <p:ext uri="{BB962C8B-B14F-4D97-AF65-F5344CB8AC3E}">
        <p14:creationId xmlns:p14="http://schemas.microsoft.com/office/powerpoint/2010/main" val="36174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0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www.grants.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microsoft.com/office/2018/10/relationships/comments" Target="../comments/modernComment_10F_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microsoft.com/office/2018/10/relationships/comments" Target="../comments/modernComment_18C_0.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18/10/relationships/comments" Target="../comments/modernComment_18D_482AAFD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0B_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microsoft.com/office/2018/10/relationships/comments" Target="../comments/modernComment_1A6_C51ED279.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microsoft.com/office/2018/10/relationships/comments" Target="../comments/modernComment_163_8FE68CAF.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microsoft.com/office/2018/10/relationships/comments" Target="../comments/modernComment_164_C6BDCEB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88_F0846FD2.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89_3DD017A6.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8F_2CB2121D.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hyperlink" Target="https://www.gsa.gov/policy-regulations/regulations/federal-travel-regulat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182_6975971D.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www.mbda.gov/" TargetMode="Externa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ACA94CB-8E0D-A1EF-16A6-5E8F9F7F5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B1A331F-A297-4382-11D7-DD5FF6FD584B}"/>
              </a:ext>
            </a:extLst>
          </p:cNvPr>
          <p:cNvSpPr txBox="1"/>
          <p:nvPr/>
        </p:nvSpPr>
        <p:spPr>
          <a:xfrm>
            <a:off x="241405" y="4685015"/>
            <a:ext cx="11563602" cy="646331"/>
          </a:xfrm>
          <a:prstGeom prst="rect">
            <a:avLst/>
          </a:prstGeom>
          <a:solidFill>
            <a:schemeClr val="bg1"/>
          </a:solidFill>
        </p:spPr>
        <p:txBody>
          <a:bodyPr wrap="square" rtlCol="0">
            <a:spAutoFit/>
          </a:bodyPr>
          <a:lstStyle/>
          <a:p>
            <a:pPr algn="ctr"/>
            <a:r>
              <a:rPr lang="en-US" sz="3600" b="1"/>
              <a:t>BUDGET BEST PRACTICES AND MEASURING PERFORMANCE</a:t>
            </a:r>
          </a:p>
        </p:txBody>
      </p:sp>
      <p:sp>
        <p:nvSpPr>
          <p:cNvPr id="7" name="TextBox 6">
            <a:extLst>
              <a:ext uri="{FF2B5EF4-FFF2-40B4-BE49-F238E27FC236}">
                <a16:creationId xmlns:a16="http://schemas.microsoft.com/office/drawing/2014/main" id="{4A65131B-9CE5-DA52-9EF1-F7B153DD3013}"/>
              </a:ext>
            </a:extLst>
          </p:cNvPr>
          <p:cNvSpPr txBox="1"/>
          <p:nvPr/>
        </p:nvSpPr>
        <p:spPr>
          <a:xfrm>
            <a:off x="3565133" y="5530401"/>
            <a:ext cx="2530867" cy="400110"/>
          </a:xfrm>
          <a:prstGeom prst="rect">
            <a:avLst/>
          </a:prstGeom>
          <a:solidFill>
            <a:schemeClr val="bg1"/>
          </a:solidFill>
        </p:spPr>
        <p:txBody>
          <a:bodyPr wrap="square" rtlCol="0">
            <a:spAutoFit/>
          </a:bodyPr>
          <a:lstStyle/>
          <a:p>
            <a:pPr algn="r"/>
            <a:r>
              <a:rPr lang="en-US" sz="2000" b="1">
                <a:solidFill>
                  <a:srgbClr val="C00000"/>
                </a:solidFill>
              </a:rPr>
              <a:t>JANUARY 24, 2023</a:t>
            </a:r>
          </a:p>
        </p:txBody>
      </p:sp>
    </p:spTree>
    <p:extLst>
      <p:ext uri="{BB962C8B-B14F-4D97-AF65-F5344CB8AC3E}">
        <p14:creationId xmlns:p14="http://schemas.microsoft.com/office/powerpoint/2010/main" val="38631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BAECFC-0B23-98F3-6962-F9E069167CE6}"/>
              </a:ext>
            </a:extLst>
          </p:cNvPr>
          <p:cNvSpPr/>
          <p:nvPr/>
        </p:nvSpPr>
        <p:spPr>
          <a:xfrm>
            <a:off x="294518" y="1364284"/>
            <a:ext cx="8936418" cy="443198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Lao UI" panose="020B0604020202020204"/>
                <a:cs typeface="Arial"/>
              </a:rPr>
              <a:t>The </a:t>
            </a:r>
            <a:r>
              <a:rPr kumimoji="0" lang="en-US" b="1" i="0" u="none" strike="noStrike" kern="1200" cap="none" spc="0" normalizeH="0" baseline="0" noProof="0">
                <a:ln>
                  <a:noFill/>
                </a:ln>
                <a:solidFill>
                  <a:srgbClr val="002060"/>
                </a:solidFill>
                <a:effectLst/>
                <a:uLnTx/>
                <a:uFillTx/>
                <a:latin typeface="Lao UI" panose="020B0604020202020204"/>
                <a:cs typeface="Arial"/>
              </a:rPr>
              <a:t>MBDA Capital Readiness Program (Program) is designed to help close the entrepreneurship gap</a:t>
            </a:r>
            <a:r>
              <a:rPr kumimoji="0" lang="en-US" b="0" i="0" u="none" strike="noStrike" kern="1200" cap="none" spc="0" normalizeH="0" baseline="0" noProof="0">
                <a:ln>
                  <a:noFill/>
                </a:ln>
                <a:solidFill>
                  <a:srgbClr val="000000"/>
                </a:solidFill>
                <a:effectLst/>
                <a:uLnTx/>
                <a:uFillTx/>
                <a:latin typeface="Lao UI" panose="020B0604020202020204"/>
                <a:cs typeface="Arial"/>
              </a:rPr>
              <a:t> between socially and economically disadvantaged individuals (SEDI) and non-SEDI. </a:t>
            </a:r>
            <a:endParaRPr kumimoji="0" lang="en-US" b="0" i="0" u="none" strike="noStrike" kern="1200" cap="none" spc="0" normalizeH="0" baseline="0" noProof="0">
              <a:ln>
                <a:noFill/>
              </a:ln>
              <a:solidFill>
                <a:srgbClr val="000000"/>
              </a:solidFill>
              <a:effectLst/>
              <a:uLnTx/>
              <a:uFillTx/>
              <a:latin typeface="Lao UI"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Lao UI"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Lao UI" panose="020B0604020202020204"/>
                <a:cs typeface="Arial"/>
              </a:rPr>
              <a:t>The Program seeks applications from </a:t>
            </a:r>
            <a:r>
              <a:rPr kumimoji="0" lang="en-US" b="1" i="0" u="none" strike="noStrike" kern="1200" cap="none" spc="0" normalizeH="0" baseline="0" noProof="0">
                <a:ln>
                  <a:noFill/>
                </a:ln>
                <a:solidFill>
                  <a:srgbClr val="002060"/>
                </a:solidFill>
                <a:effectLst/>
                <a:uLnTx/>
                <a:uFillTx/>
                <a:latin typeface="Lao UI" panose="020B0604020202020204"/>
                <a:cs typeface="Arial"/>
              </a:rPr>
              <a:t>qualified organizations that have the expertise to provide technical assistance</a:t>
            </a:r>
            <a:r>
              <a:rPr kumimoji="0" lang="en-US" b="0" i="0" u="none" strike="noStrike" kern="1200" cap="none" spc="0" normalizeH="0" baseline="0" noProof="0">
                <a:ln>
                  <a:noFill/>
                </a:ln>
                <a:solidFill>
                  <a:srgbClr val="000000"/>
                </a:solidFill>
                <a:effectLst/>
                <a:uLnTx/>
                <a:uFillTx/>
                <a:latin typeface="Lao UI" panose="020B0604020202020204"/>
                <a:cs typeface="Arial"/>
              </a:rPr>
              <a:t> for entrepreneurs starting or scaling their businesses who are seeking various forms of capital. </a:t>
            </a:r>
            <a:endParaRPr kumimoji="0" lang="en-US" b="0" i="0" u="none" strike="noStrike" kern="1200" cap="none" spc="0" normalizeH="0" baseline="0" noProof="0">
              <a:ln>
                <a:noFill/>
              </a:ln>
              <a:solidFill>
                <a:srgbClr val="000000"/>
              </a:solidFill>
              <a:effectLst/>
              <a:uLnTx/>
              <a:uFillTx/>
              <a:latin typeface="Lao UI"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32323"/>
              </a:solidFill>
              <a:effectLst/>
              <a:uLnTx/>
              <a:uFillTx/>
              <a:latin typeface="Lao UI"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Lao UI" panose="020B0604020202020204"/>
                <a:cs typeface="Arial"/>
              </a:rPr>
              <a:t>The competition seeks applicants that: </a:t>
            </a:r>
            <a:endParaRPr kumimoji="0" lang="en-US" b="0" i="0" u="none" strike="noStrike" kern="1200" cap="none" spc="0" normalizeH="0" baseline="0" noProof="0">
              <a:ln>
                <a:noFill/>
              </a:ln>
              <a:solidFill>
                <a:srgbClr val="000000"/>
              </a:solidFill>
              <a:effectLst/>
              <a:uLnTx/>
              <a:uFillTx/>
              <a:latin typeface="Lao UI" panose="020B0604020202020204"/>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US" i="0" u="none" strike="noStrike" kern="1200" cap="none" spc="0" normalizeH="0" baseline="0" noProof="0">
                <a:ln>
                  <a:noFill/>
                </a:ln>
                <a:solidFill>
                  <a:srgbClr val="000000"/>
                </a:solidFill>
                <a:effectLst/>
                <a:uLnTx/>
                <a:uFillTx/>
                <a:latin typeface="Lao UI" panose="020B0604020202020204"/>
                <a:cs typeface="Arial"/>
              </a:rPr>
              <a:t>help SEDI entrepreneurs </a:t>
            </a:r>
            <a:r>
              <a:rPr kumimoji="0" lang="en-US" b="1" i="0" u="none" strike="noStrike" kern="1200" cap="none" spc="0" normalizeH="0" baseline="0" noProof="0">
                <a:ln>
                  <a:noFill/>
                </a:ln>
                <a:solidFill>
                  <a:srgbClr val="002060"/>
                </a:solidFill>
                <a:effectLst/>
                <a:uLnTx/>
                <a:uFillTx/>
                <a:latin typeface="Lao UI" panose="020B0604020202020204"/>
                <a:cs typeface="Arial"/>
              </a:rPr>
              <a:t>build capacity</a:t>
            </a:r>
            <a:r>
              <a:rPr kumimoji="0" lang="en-US" b="1" i="0" u="none" strike="noStrike" kern="1200" cap="none" spc="0" normalizeH="0" baseline="0" noProof="0">
                <a:ln>
                  <a:noFill/>
                </a:ln>
                <a:solidFill>
                  <a:srgbClr val="000000"/>
                </a:solidFill>
                <a:effectLst/>
                <a:uLnTx/>
                <a:uFillTx/>
                <a:latin typeface="Lao UI" panose="020B0604020202020204"/>
                <a:cs typeface="Arial"/>
              </a:rPr>
              <a:t>; </a:t>
            </a:r>
            <a:endParaRPr kumimoji="0" lang="en-US" b="1" i="0" u="none" strike="noStrike" kern="1200" cap="none" spc="0" normalizeH="0" baseline="0" noProof="0">
              <a:ln>
                <a:noFill/>
              </a:ln>
              <a:solidFill>
                <a:srgbClr val="000000"/>
              </a:solidFill>
              <a:effectLst/>
              <a:uLnTx/>
              <a:uFillTx/>
              <a:latin typeface="Lao UI" panose="020B0604020202020204"/>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US" i="0" u="none" strike="noStrike" kern="1200" cap="none" spc="0" normalizeH="0" baseline="0" noProof="0">
                <a:ln>
                  <a:noFill/>
                </a:ln>
                <a:solidFill>
                  <a:srgbClr val="000000"/>
                </a:solidFill>
                <a:effectLst/>
                <a:uLnTx/>
                <a:uFillTx/>
                <a:latin typeface="Lao UI" panose="020B0604020202020204"/>
                <a:cs typeface="Arial"/>
              </a:rPr>
              <a:t>attract and provide</a:t>
            </a:r>
            <a:r>
              <a:rPr kumimoji="0" lang="en-US" b="1" i="0" u="none" strike="noStrike" kern="1200" cap="none" spc="0" normalizeH="0" baseline="0" noProof="0">
                <a:ln>
                  <a:noFill/>
                </a:ln>
                <a:solidFill>
                  <a:srgbClr val="000000"/>
                </a:solidFill>
                <a:effectLst/>
                <a:uLnTx/>
                <a:uFillTx/>
                <a:latin typeface="Lao UI" panose="020B0604020202020204"/>
                <a:cs typeface="Arial"/>
              </a:rPr>
              <a:t> </a:t>
            </a:r>
            <a:r>
              <a:rPr kumimoji="0" lang="en-US" b="1" i="0" u="none" strike="noStrike" kern="1200" cap="none" spc="0" normalizeH="0" baseline="0" noProof="0">
                <a:ln>
                  <a:noFill/>
                </a:ln>
                <a:solidFill>
                  <a:srgbClr val="002060"/>
                </a:solidFill>
                <a:effectLst/>
                <a:uLnTx/>
                <a:uFillTx/>
                <a:latin typeface="Lao UI" panose="020B0604020202020204"/>
                <a:cs typeface="Arial"/>
              </a:rPr>
              <a:t>access to capital opportunities</a:t>
            </a:r>
            <a:r>
              <a:rPr kumimoji="0" lang="en-US" b="1" i="0" u="none" strike="noStrike" kern="1200" cap="none" spc="0" normalizeH="0" baseline="0" noProof="0">
                <a:ln>
                  <a:noFill/>
                </a:ln>
                <a:solidFill>
                  <a:srgbClr val="000000"/>
                </a:solidFill>
                <a:effectLst/>
                <a:uLnTx/>
                <a:uFillTx/>
                <a:latin typeface="Lao UI" panose="020B0604020202020204"/>
                <a:cs typeface="Arial"/>
              </a:rPr>
              <a:t>; </a:t>
            </a:r>
            <a:r>
              <a:rPr kumimoji="0" lang="en-US" i="0" u="none" strike="noStrike" kern="1200" cap="none" spc="0" normalizeH="0" baseline="0" noProof="0">
                <a:ln>
                  <a:noFill/>
                </a:ln>
                <a:solidFill>
                  <a:srgbClr val="000000"/>
                </a:solidFill>
                <a:effectLst/>
                <a:uLnTx/>
                <a:uFillTx/>
                <a:latin typeface="Lao UI" panose="020B0604020202020204"/>
                <a:cs typeface="Arial"/>
              </a:rPr>
              <a:t>and</a:t>
            </a:r>
            <a:r>
              <a:rPr kumimoji="0" lang="en-US" b="1" i="0" u="none" strike="noStrike" kern="1200" cap="none" spc="0" normalizeH="0" baseline="0" noProof="0">
                <a:ln>
                  <a:noFill/>
                </a:ln>
                <a:solidFill>
                  <a:srgbClr val="000000"/>
                </a:solidFill>
                <a:effectLst/>
                <a:uLnTx/>
                <a:uFillTx/>
                <a:latin typeface="Lao UI" panose="020B0604020202020204"/>
                <a:cs typeface="Arial"/>
              </a:rPr>
              <a:t> </a:t>
            </a:r>
            <a:endParaRPr kumimoji="0" lang="en-US" b="1" i="0" u="none" strike="noStrike" kern="1200" cap="none" spc="0" normalizeH="0" baseline="0" noProof="0">
              <a:ln>
                <a:noFill/>
              </a:ln>
              <a:solidFill>
                <a:srgbClr val="000000"/>
              </a:solidFill>
              <a:effectLst/>
              <a:uLnTx/>
              <a:uFillTx/>
              <a:latin typeface="Lao UI" panose="020B0604020202020204"/>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US" i="0" u="none" strike="noStrike" kern="1200" cap="none" spc="0" normalizeH="0" baseline="0" noProof="0">
                <a:ln>
                  <a:noFill/>
                </a:ln>
                <a:solidFill>
                  <a:srgbClr val="000000"/>
                </a:solidFill>
                <a:effectLst/>
                <a:uLnTx/>
                <a:uFillTx/>
                <a:latin typeface="Lao UI" panose="020B0604020202020204"/>
                <a:cs typeface="Arial"/>
              </a:rPr>
              <a:t>attract and provide </a:t>
            </a:r>
            <a:r>
              <a:rPr kumimoji="0" lang="en-US" b="1" i="0" u="none" strike="noStrike" kern="1200" cap="none" spc="0" normalizeH="0" baseline="0" noProof="0">
                <a:ln>
                  <a:noFill/>
                </a:ln>
                <a:solidFill>
                  <a:srgbClr val="002060"/>
                </a:solidFill>
                <a:effectLst/>
                <a:uLnTx/>
                <a:uFillTx/>
                <a:latin typeface="Lao UI" panose="020B0604020202020204"/>
                <a:cs typeface="Arial"/>
              </a:rPr>
              <a:t>access to network </a:t>
            </a:r>
            <a:r>
              <a:rPr kumimoji="0" lang="en-US" b="0" i="0" u="none" strike="noStrike" kern="1200" cap="none" spc="0" normalizeH="0" baseline="0" noProof="0">
                <a:ln>
                  <a:noFill/>
                </a:ln>
                <a:solidFill>
                  <a:srgbClr val="000000"/>
                </a:solidFill>
                <a:effectLst/>
                <a:uLnTx/>
                <a:uFillTx/>
                <a:latin typeface="Lao UI" panose="020B0604020202020204"/>
                <a:cs typeface="Times New Roman"/>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Lao UI"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b="0" i="0" u="none" strike="noStrike" kern="1200" cap="none" spc="0" normalizeH="0" baseline="0" noProof="0">
                <a:ln>
                  <a:noFill/>
                </a:ln>
                <a:solidFill>
                  <a:srgbClr val="000000"/>
                </a:solidFill>
                <a:effectLst/>
                <a:uLnTx/>
                <a:uFillTx/>
                <a:latin typeface="Lao UI" panose="020B0604020202020204"/>
                <a:cs typeface="Arial"/>
              </a:rPr>
              <a:t>The services provided through MBDA’s Capital Readiness Program are intended to serve entrepreneurs and businesses that are applying to the </a:t>
            </a:r>
            <a:r>
              <a:rPr kumimoji="0" lang="id-ID" b="1" i="0" u="none" strike="noStrike" kern="1200" cap="none" spc="0" normalizeH="0" baseline="0" noProof="0">
                <a:ln>
                  <a:noFill/>
                </a:ln>
                <a:solidFill>
                  <a:srgbClr val="002060"/>
                </a:solidFill>
                <a:effectLst/>
                <a:uLnTx/>
                <a:uFillTx/>
                <a:latin typeface="Lao UI" panose="020B0604020202020204"/>
                <a:cs typeface="Arial"/>
              </a:rPr>
              <a:t>Department of Treasury’s State Small Business Credit Initiative (SSBCI)</a:t>
            </a:r>
            <a:r>
              <a:rPr kumimoji="0" lang="id-ID" b="0" i="0" u="none" strike="noStrike" kern="1200" cap="none" spc="0" normalizeH="0" baseline="0" noProof="0">
                <a:ln>
                  <a:noFill/>
                </a:ln>
                <a:solidFill>
                  <a:srgbClr val="000000"/>
                </a:solidFill>
                <a:effectLst/>
                <a:uLnTx/>
                <a:uFillTx/>
                <a:latin typeface="Lao UI" panose="020B0604020202020204"/>
                <a:cs typeface="Arial"/>
              </a:rPr>
              <a:t> or other government programs that support small businesses. </a:t>
            </a:r>
          </a:p>
        </p:txBody>
      </p:sp>
      <p:sp>
        <p:nvSpPr>
          <p:cNvPr id="6" name="TextBox 5">
            <a:extLst>
              <a:ext uri="{FF2B5EF4-FFF2-40B4-BE49-F238E27FC236}">
                <a16:creationId xmlns:a16="http://schemas.microsoft.com/office/drawing/2014/main" id="{3A2E0996-0880-BAD1-14E1-A915A4AEE25A}"/>
              </a:ext>
            </a:extLst>
          </p:cNvPr>
          <p:cNvSpPr txBox="1"/>
          <p:nvPr/>
        </p:nvSpPr>
        <p:spPr>
          <a:xfrm>
            <a:off x="294518" y="117045"/>
            <a:ext cx="8788522"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a:ln>
                  <a:noFill/>
                </a:ln>
                <a:solidFill>
                  <a:srgbClr val="002060"/>
                </a:solidFill>
                <a:effectLst/>
                <a:uLnTx/>
                <a:uFillTx/>
                <a:latin typeface="Century Gothic" panose="020B0502020202020204" pitchFamily="34" charset="0"/>
                <a:ea typeface="Source Sans Pro"/>
                <a:cs typeface="Lato Black"/>
              </a:rPr>
              <a:t>WHAT IS THE CAPITAL READINESS PROGRAM?</a:t>
            </a:r>
            <a:endParaRPr kumimoji="0" lang="id-ID" sz="3600" i="0" u="none" strike="noStrike" kern="1200" cap="none" spc="0" normalizeH="0" baseline="0" noProof="0">
              <a:ln>
                <a:noFill/>
              </a:ln>
              <a:solidFill>
                <a:srgbClr val="002060"/>
              </a:solidFill>
              <a:effectLst/>
              <a:uLnTx/>
              <a:uFillTx/>
              <a:latin typeface="Century Gothic" panose="020B0502020202020204" pitchFamily="34" charset="0"/>
              <a:ea typeface="Source Sans Pro"/>
              <a:cs typeface="Lato Black"/>
            </a:endParaRPr>
          </a:p>
        </p:txBody>
      </p:sp>
      <p:pic>
        <p:nvPicPr>
          <p:cNvPr id="9" name="Picture Placeholder 7" descr="A few people looking at a map&#10;&#10;Description automatically generated with low confidence">
            <a:extLst>
              <a:ext uri="{FF2B5EF4-FFF2-40B4-BE49-F238E27FC236}">
                <a16:creationId xmlns:a16="http://schemas.microsoft.com/office/drawing/2014/main" id="{746BF59D-ACE3-10D7-C8BB-65CD8F244577}"/>
              </a:ext>
            </a:extLst>
          </p:cNvPr>
          <p:cNvPicPr>
            <a:picLocks noChangeAspect="1"/>
          </p:cNvPicPr>
          <p:nvPr/>
        </p:nvPicPr>
        <p:blipFill>
          <a:blip r:embed="rId3" cstate="print">
            <a:extLst>
              <a:ext uri="{28A0092B-C50C-407E-A947-70E740481C1C}">
                <a14:useLocalDpi xmlns:a14="http://schemas.microsoft.com/office/drawing/2010/main" val="0"/>
              </a:ext>
            </a:extLst>
          </a:blip>
          <a:srcRect l="17725" r="17725"/>
          <a:stretch>
            <a:fillRect/>
          </a:stretch>
        </p:blipFill>
        <p:spPr>
          <a:xfrm>
            <a:off x="9310548" y="0"/>
            <a:ext cx="2952750" cy="6858000"/>
          </a:xfrm>
          <a:custGeom>
            <a:avLst/>
            <a:gdLst>
              <a:gd name="connsiteX0" fmla="*/ 0 w 7170057"/>
              <a:gd name="connsiteY0" fmla="*/ 0 h 2235200"/>
              <a:gd name="connsiteX1" fmla="*/ 7170057 w 7170057"/>
              <a:gd name="connsiteY1" fmla="*/ 0 h 2235200"/>
              <a:gd name="connsiteX2" fmla="*/ 7170057 w 7170057"/>
              <a:gd name="connsiteY2" fmla="*/ 2235200 h 2235200"/>
              <a:gd name="connsiteX3" fmla="*/ 0 w 7170057"/>
              <a:gd name="connsiteY3" fmla="*/ 2235200 h 2235200"/>
            </a:gdLst>
            <a:ahLst/>
            <a:cxnLst>
              <a:cxn ang="0">
                <a:pos x="connsiteX0" y="connsiteY0"/>
              </a:cxn>
              <a:cxn ang="0">
                <a:pos x="connsiteX1" y="connsiteY1"/>
              </a:cxn>
              <a:cxn ang="0">
                <a:pos x="connsiteX2" y="connsiteY2"/>
              </a:cxn>
              <a:cxn ang="0">
                <a:pos x="connsiteX3" y="connsiteY3"/>
              </a:cxn>
            </a:cxnLst>
            <a:rect l="l" t="t" r="r" b="b"/>
            <a:pathLst>
              <a:path w="7170057" h="2235200">
                <a:moveTo>
                  <a:pt x="0" y="0"/>
                </a:moveTo>
                <a:lnTo>
                  <a:pt x="7170057" y="0"/>
                </a:lnTo>
                <a:lnTo>
                  <a:pt x="7170057" y="2235200"/>
                </a:lnTo>
                <a:lnTo>
                  <a:pt x="0" y="2235200"/>
                </a:lnTo>
                <a:close/>
              </a:path>
            </a:pathLst>
          </a:custGeom>
        </p:spPr>
      </p:pic>
      <p:pic>
        <p:nvPicPr>
          <p:cNvPr id="2" name="Picture 1">
            <a:extLst>
              <a:ext uri="{FF2B5EF4-FFF2-40B4-BE49-F238E27FC236}">
                <a16:creationId xmlns:a16="http://schemas.microsoft.com/office/drawing/2014/main" id="{4DA6A28A-4E47-59A0-6637-FD7E7FDD33DA}"/>
              </a:ext>
            </a:extLst>
          </p:cNvPr>
          <p:cNvPicPr>
            <a:picLocks noChangeAspect="1"/>
          </p:cNvPicPr>
          <p:nvPr/>
        </p:nvPicPr>
        <p:blipFill rotWithShape="1">
          <a:blip r:embed="rId4"/>
          <a:srcRect l="73839" t="72574" r="3729" b="4858"/>
          <a:stretch/>
        </p:blipFill>
        <p:spPr>
          <a:xfrm>
            <a:off x="152400" y="6046832"/>
            <a:ext cx="856593" cy="665935"/>
          </a:xfrm>
          <a:prstGeom prst="rect">
            <a:avLst/>
          </a:prstGeom>
        </p:spPr>
      </p:pic>
      <p:sp>
        <p:nvSpPr>
          <p:cNvPr id="5" name="TextBox 4">
            <a:extLst>
              <a:ext uri="{FF2B5EF4-FFF2-40B4-BE49-F238E27FC236}">
                <a16:creationId xmlns:a16="http://schemas.microsoft.com/office/drawing/2014/main" id="{BEBA52EB-FB6A-26BE-AD7E-16075E64E811}"/>
              </a:ext>
            </a:extLst>
          </p:cNvPr>
          <p:cNvSpPr txBox="1"/>
          <p:nvPr/>
        </p:nvSpPr>
        <p:spPr>
          <a:xfrm>
            <a:off x="1212089" y="5872467"/>
            <a:ext cx="11064577" cy="707886"/>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chemeClr val="bg1"/>
                </a:solidFill>
                <a:effectLst/>
                <a:uLnTx/>
                <a:uFillTx/>
                <a:latin typeface="Lao UI" panose="020B0604020202020204"/>
                <a:cs typeface="Arial"/>
              </a:rPr>
              <a:t>The Capital Readiness Program is funded by SSBCI, which provides $10 billion to states, territories, and Tribal Governments to promote entrepreneurship and increase access to capital. </a:t>
            </a:r>
          </a:p>
        </p:txBody>
      </p:sp>
    </p:spTree>
    <p:extLst>
      <p:ext uri="{BB962C8B-B14F-4D97-AF65-F5344CB8AC3E}">
        <p14:creationId xmlns:p14="http://schemas.microsoft.com/office/powerpoint/2010/main" val="172491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6F05CB2-870D-5640-68A4-6E6CA1F63B7B}"/>
              </a:ext>
            </a:extLst>
          </p:cNvPr>
          <p:cNvSpPr>
            <a:spLocks noChangeArrowheads="1"/>
          </p:cNvSpPr>
          <p:nvPr/>
        </p:nvSpPr>
        <p:spPr bwMode="auto">
          <a:xfrm>
            <a:off x="5979963" y="11643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0611AF0-2FF1-C3FA-3559-CFBD7681E26C}"/>
              </a:ext>
            </a:extLst>
          </p:cNvPr>
          <p:cNvSpPr/>
          <p:nvPr/>
        </p:nvSpPr>
        <p:spPr>
          <a:xfrm>
            <a:off x="2102847" y="2615229"/>
            <a:ext cx="3157729" cy="188199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Source Sans Pro Black" panose="020B0803030403020204"/>
                <a:ea typeface="Lato" panose="020F0502020204030203" pitchFamily="34" charset="0"/>
                <a:cs typeface="Lato" panose="020F0502020204030203" pitchFamily="34" charset="0"/>
              </a:rPr>
              <a:t>Helping startups and early-stage entrepreneurs launch their businesses, products, and services.</a:t>
            </a:r>
          </a:p>
        </p:txBody>
      </p:sp>
      <p:sp>
        <p:nvSpPr>
          <p:cNvPr id="10" name="Rectangle 9">
            <a:extLst>
              <a:ext uri="{FF2B5EF4-FFF2-40B4-BE49-F238E27FC236}">
                <a16:creationId xmlns:a16="http://schemas.microsoft.com/office/drawing/2014/main" id="{7AD0F613-9498-45D5-D3F7-D1E5C02038CC}"/>
              </a:ext>
            </a:extLst>
          </p:cNvPr>
          <p:cNvSpPr/>
          <p:nvPr/>
        </p:nvSpPr>
        <p:spPr>
          <a:xfrm>
            <a:off x="6789541" y="2481477"/>
            <a:ext cx="3876424" cy="234365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Source Sans Pro Black" panose="020B0803030403020204"/>
                <a:ea typeface="Lato"/>
                <a:cs typeface="Lato"/>
              </a:rPr>
              <a:t>Helping emerging businesses that have moved beyond the earliest stages and need more sophisticated guidance and peer support to scale their business.</a:t>
            </a:r>
            <a:endParaRPr kumimoji="0" lang="id-ID" sz="2000" b="0" i="0" u="none" strike="noStrike" kern="1200" cap="none" spc="0" normalizeH="0" baseline="0" noProof="0">
              <a:ln>
                <a:noFill/>
              </a:ln>
              <a:solidFill>
                <a:prstClr val="black"/>
              </a:solidFill>
              <a:effectLst/>
              <a:uLnTx/>
              <a:uFillTx/>
              <a:latin typeface="Source Sans Pro Black" panose="020B0803030403020204"/>
              <a:ea typeface="Lato"/>
              <a:cs typeface="Lato"/>
            </a:endParaRPr>
          </a:p>
        </p:txBody>
      </p:sp>
      <p:cxnSp>
        <p:nvCxnSpPr>
          <p:cNvPr id="11" name="Straight Connector 10">
            <a:extLst>
              <a:ext uri="{FF2B5EF4-FFF2-40B4-BE49-F238E27FC236}">
                <a16:creationId xmlns:a16="http://schemas.microsoft.com/office/drawing/2014/main" id="{912E305F-AFE6-6328-136A-0A465C9D66EF}"/>
              </a:ext>
            </a:extLst>
          </p:cNvPr>
          <p:cNvCxnSpPr>
            <a:cxnSpLocks/>
          </p:cNvCxnSpPr>
          <p:nvPr/>
        </p:nvCxnSpPr>
        <p:spPr>
          <a:xfrm flipV="1">
            <a:off x="5879980" y="1829360"/>
            <a:ext cx="0" cy="311809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329E7C-6F12-3CCB-4E3B-ABA49B51C730}"/>
              </a:ext>
            </a:extLst>
          </p:cNvPr>
          <p:cNvSpPr txBox="1"/>
          <p:nvPr/>
        </p:nvSpPr>
        <p:spPr>
          <a:xfrm>
            <a:off x="2338883" y="1791825"/>
            <a:ext cx="22781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32228"/>
                </a:solidFill>
                <a:effectLst/>
                <a:uLnTx/>
                <a:uFillTx/>
                <a:latin typeface="Source Sans Pro" panose="020B0503030403020204" pitchFamily="34" charset="0"/>
                <a:ea typeface="Source Sans Pro" panose="020B0503030403020204" pitchFamily="34" charset="0"/>
                <a:cs typeface="+mn-cs"/>
              </a:rPr>
              <a:t>Incubators</a:t>
            </a:r>
            <a:endParaRPr kumimoji="0" lang="id-ID" sz="3200" b="1" i="0" u="none" strike="noStrike" kern="1200" cap="none" spc="0" normalizeH="0" baseline="0" noProof="0">
              <a:ln>
                <a:noFill/>
              </a:ln>
              <a:solidFill>
                <a:srgbClr val="D32228"/>
              </a:solidFill>
              <a:effectLst/>
              <a:uLnTx/>
              <a:uFillTx/>
              <a:latin typeface="Source Sans Pro" panose="020B0503030403020204" pitchFamily="34" charset="0"/>
              <a:ea typeface="Source Sans Pro" panose="020B0503030403020204" pitchFamily="34" charset="0"/>
              <a:cs typeface="+mn-cs"/>
            </a:endParaRPr>
          </a:p>
        </p:txBody>
      </p:sp>
      <p:sp>
        <p:nvSpPr>
          <p:cNvPr id="14" name="TextBox 13">
            <a:extLst>
              <a:ext uri="{FF2B5EF4-FFF2-40B4-BE49-F238E27FC236}">
                <a16:creationId xmlns:a16="http://schemas.microsoft.com/office/drawing/2014/main" id="{9C2AEE75-7759-BAA2-C967-21CB93BA6605}"/>
              </a:ext>
            </a:extLst>
          </p:cNvPr>
          <p:cNvSpPr txBox="1"/>
          <p:nvPr/>
        </p:nvSpPr>
        <p:spPr>
          <a:xfrm>
            <a:off x="7305602" y="1746353"/>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32228"/>
                </a:solidFill>
                <a:effectLst/>
                <a:uLnTx/>
                <a:uFillTx/>
                <a:latin typeface="Source Sans Pro" panose="020B0503030403020204" pitchFamily="34" charset="0"/>
                <a:ea typeface="Source Sans Pro" panose="020B0503030403020204" pitchFamily="34" charset="0"/>
                <a:cs typeface="+mn-cs"/>
              </a:rPr>
              <a:t>Accelerators</a:t>
            </a:r>
            <a:endParaRPr kumimoji="0" lang="id-ID" sz="3200" b="1" i="0" u="none" strike="noStrike" kern="1200" cap="none" spc="0" normalizeH="0" baseline="0" noProof="0">
              <a:ln>
                <a:noFill/>
              </a:ln>
              <a:solidFill>
                <a:srgbClr val="D32228"/>
              </a:solidFill>
              <a:effectLst/>
              <a:uLnTx/>
              <a:uFillTx/>
              <a:latin typeface="Source Sans Pro" panose="020B0503030403020204" pitchFamily="34" charset="0"/>
              <a:ea typeface="Source Sans Pro" panose="020B0503030403020204" pitchFamily="34" charset="0"/>
              <a:cs typeface="+mn-cs"/>
            </a:endParaRPr>
          </a:p>
        </p:txBody>
      </p:sp>
      <p:sp>
        <p:nvSpPr>
          <p:cNvPr id="15" name="TextBox 14">
            <a:extLst>
              <a:ext uri="{FF2B5EF4-FFF2-40B4-BE49-F238E27FC236}">
                <a16:creationId xmlns:a16="http://schemas.microsoft.com/office/drawing/2014/main" id="{1255750E-D7D3-3A76-3C7B-B33CCCE4F8E4}"/>
              </a:ext>
            </a:extLst>
          </p:cNvPr>
          <p:cNvSpPr txBox="1"/>
          <p:nvPr/>
        </p:nvSpPr>
        <p:spPr>
          <a:xfrm>
            <a:off x="3172445" y="2270087"/>
            <a:ext cx="14446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prstClr val="black"/>
                </a:solidFill>
                <a:effectLst/>
                <a:uLnTx/>
                <a:uFillTx/>
                <a:latin typeface="Source Sans Pro Black" panose="020B0803030403020204"/>
                <a:ea typeface="Lato" panose="020F0502020204030203" pitchFamily="34" charset="0"/>
                <a:cs typeface="Lato" panose="020F0502020204030203" pitchFamily="34" charset="0"/>
              </a:rPr>
              <a:t>Early Stage</a:t>
            </a:r>
            <a:endParaRPr kumimoji="0" lang="id-ID" sz="1200" b="1" i="0" u="none" strike="noStrike" kern="1200" cap="none" spc="300" normalizeH="0" baseline="0" noProof="0">
              <a:ln>
                <a:noFill/>
              </a:ln>
              <a:solidFill>
                <a:prstClr val="black"/>
              </a:solidFill>
              <a:effectLst/>
              <a:uLnTx/>
              <a:uFillTx/>
              <a:latin typeface="Source Sans Pro Black" panose="020B0803030403020204"/>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7DD9DC9F-638A-8D52-A27E-9503BA6E2CB1}"/>
              </a:ext>
            </a:extLst>
          </p:cNvPr>
          <p:cNvSpPr txBox="1"/>
          <p:nvPr/>
        </p:nvSpPr>
        <p:spPr>
          <a:xfrm>
            <a:off x="8078249" y="2257620"/>
            <a:ext cx="18950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prstClr val="black"/>
                </a:solidFill>
                <a:effectLst/>
                <a:uLnTx/>
                <a:uFillTx/>
                <a:latin typeface="Source Sans Pro Black" panose="020B0803030403020204"/>
                <a:ea typeface="Lato" panose="020F0502020204030203" pitchFamily="34" charset="0"/>
                <a:cs typeface="Lato" panose="020F0502020204030203" pitchFamily="34" charset="0"/>
              </a:rPr>
              <a:t>Emerging Stage</a:t>
            </a:r>
            <a:endParaRPr kumimoji="0" lang="id-ID" sz="1200" b="1" i="0" u="none" strike="noStrike" kern="1200" cap="none" spc="300" normalizeH="0" baseline="0" noProof="0">
              <a:ln>
                <a:noFill/>
              </a:ln>
              <a:solidFill>
                <a:prstClr val="black"/>
              </a:solidFill>
              <a:effectLst/>
              <a:uLnTx/>
              <a:uFillTx/>
              <a:latin typeface="Source Sans Pro Black" panose="020B0803030403020204"/>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AA1972CE-7B8A-4B19-D151-91DC2AAB804C}"/>
              </a:ext>
            </a:extLst>
          </p:cNvPr>
          <p:cNvSpPr txBox="1"/>
          <p:nvPr/>
        </p:nvSpPr>
        <p:spPr>
          <a:xfrm>
            <a:off x="192089" y="123219"/>
            <a:ext cx="11791299" cy="1015663"/>
          </a:xfrm>
          <a:prstGeom prst="rect">
            <a:avLst/>
          </a:prstGeom>
          <a:noFill/>
        </p:spPr>
        <p:txBody>
          <a:bodyPr wrap="square" lIns="91440" tIns="45720" rIns="91440" bIns="45720" rtlCol="0" anchor="t">
            <a:spAutoFit/>
          </a:bodyPr>
          <a:lstStyle/>
          <a:p>
            <a:pPr algn="ctr">
              <a:defRPr/>
            </a:pPr>
            <a:r>
              <a:rPr lang="en-US" sz="6000" spc="300">
                <a:solidFill>
                  <a:srgbClr val="002060"/>
                </a:solidFill>
                <a:latin typeface="Century Gothic"/>
                <a:ea typeface="Source Sans Pro Black"/>
                <a:cs typeface="Lato Black"/>
              </a:rPr>
              <a:t>SERVICE MODELS</a:t>
            </a:r>
            <a:endParaRPr kumimoji="0" lang="id-ID" sz="6000" b="0" i="0" u="none" strike="noStrike" kern="1200" cap="none" spc="300" normalizeH="0" baseline="0" noProof="0">
              <a:ln>
                <a:noFill/>
              </a:ln>
              <a:solidFill>
                <a:srgbClr val="002060"/>
              </a:solidFill>
              <a:effectLst/>
              <a:uLnTx/>
              <a:uFillTx/>
              <a:latin typeface="Century Gothic" panose="020B0502020202020204" pitchFamily="34" charset="0"/>
              <a:ea typeface="Source Sans Pro Black" panose="020B0803030403020204" pitchFamily="34" charset="0"/>
              <a:cs typeface="Lato Black" panose="020F0502020204030203" pitchFamily="34" charset="0"/>
            </a:endParaRPr>
          </a:p>
        </p:txBody>
      </p:sp>
      <p:sp>
        <p:nvSpPr>
          <p:cNvPr id="18" name="Rectangle 17">
            <a:extLst>
              <a:ext uri="{FF2B5EF4-FFF2-40B4-BE49-F238E27FC236}">
                <a16:creationId xmlns:a16="http://schemas.microsoft.com/office/drawing/2014/main" id="{97CB6161-FDF5-2247-C017-D41AD7EDFA8A}"/>
              </a:ext>
            </a:extLst>
          </p:cNvPr>
          <p:cNvSpPr/>
          <p:nvPr/>
        </p:nvSpPr>
        <p:spPr>
          <a:xfrm>
            <a:off x="253683" y="933378"/>
            <a:ext cx="1154270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ao UI"/>
                <a:ea typeface="Lato" panose="020F0502020204030203" pitchFamily="34" charset="0"/>
                <a:cs typeface="Lato" panose="020F0502020204030203" pitchFamily="34" charset="0"/>
              </a:rPr>
              <a:t>Proposals must demonstrate activities that resemble service models of incubators or accelerators or provide a combination of both. </a:t>
            </a:r>
            <a:r>
              <a:rPr kumimoji="0" lang="en-US" sz="2400" b="1" i="0" u="none" strike="noStrike" kern="1200" cap="none" spc="0" normalizeH="0" baseline="0" noProof="0">
                <a:ln>
                  <a:noFill/>
                </a:ln>
                <a:solidFill>
                  <a:prstClr val="black"/>
                </a:solidFill>
                <a:effectLst/>
                <a:uLnTx/>
                <a:uFillTx/>
                <a:latin typeface="Lao UI"/>
                <a:ea typeface="Lato" panose="020F0502020204030203" pitchFamily="34" charset="0"/>
                <a:cs typeface="Lato" panose="020F0502020204030203" pitchFamily="34" charset="0"/>
              </a:rPr>
              <a:t> </a:t>
            </a:r>
          </a:p>
        </p:txBody>
      </p:sp>
      <p:pic>
        <p:nvPicPr>
          <p:cNvPr id="20" name="Picture 19">
            <a:extLst>
              <a:ext uri="{FF2B5EF4-FFF2-40B4-BE49-F238E27FC236}">
                <a16:creationId xmlns:a16="http://schemas.microsoft.com/office/drawing/2014/main" id="{C41E95C7-608D-4C5F-C3D3-EDE5A16E10D2}"/>
              </a:ext>
            </a:extLst>
          </p:cNvPr>
          <p:cNvPicPr>
            <a:picLocks noChangeAspect="1"/>
          </p:cNvPicPr>
          <p:nvPr/>
        </p:nvPicPr>
        <p:blipFill rotWithShape="1">
          <a:blip r:embed="rId3"/>
          <a:srcRect l="73839" t="72574" r="3729" b="4858"/>
          <a:stretch/>
        </p:blipFill>
        <p:spPr>
          <a:xfrm>
            <a:off x="192089" y="5932170"/>
            <a:ext cx="1021716" cy="794306"/>
          </a:xfrm>
          <a:prstGeom prst="rect">
            <a:avLst/>
          </a:prstGeom>
        </p:spPr>
      </p:pic>
      <p:sp>
        <p:nvSpPr>
          <p:cNvPr id="2" name="object 6">
            <a:extLst>
              <a:ext uri="{FF2B5EF4-FFF2-40B4-BE49-F238E27FC236}">
                <a16:creationId xmlns:a16="http://schemas.microsoft.com/office/drawing/2014/main" id="{6E104EBB-BCF2-1D59-5B3F-6E9DADB67214}"/>
              </a:ext>
            </a:extLst>
          </p:cNvPr>
          <p:cNvSpPr txBox="1"/>
          <p:nvPr/>
        </p:nvSpPr>
        <p:spPr>
          <a:xfrm>
            <a:off x="6296781" y="5908899"/>
            <a:ext cx="5895219" cy="756617"/>
          </a:xfrm>
          <a:prstGeom prst="rect">
            <a:avLst/>
          </a:prstGeom>
          <a:solidFill>
            <a:srgbClr val="C00000"/>
          </a:solidFill>
        </p:spPr>
        <p:txBody>
          <a:bodyPr vert="horz" wrap="square" lIns="0" tIns="2286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805" algn="ctr">
              <a:lnSpc>
                <a:spcPct val="100000"/>
              </a:lnSpc>
              <a:spcBef>
                <a:spcPts val="180"/>
              </a:spcBef>
            </a:pPr>
            <a:r>
              <a:rPr lang="en-US" sz="2200">
                <a:solidFill>
                  <a:srgbClr val="FFFFFF"/>
                </a:solidFill>
                <a:latin typeface="Century Gothic" panose="020B0502020202020204" pitchFamily="34" charset="0"/>
                <a:cs typeface="Arial" panose="020B0604020202020204" pitchFamily="34" charset="0"/>
              </a:rPr>
              <a:t>EXAMPLES OF SERVICE MODEL ACTIVITIES</a:t>
            </a:r>
          </a:p>
          <a:p>
            <a:pPr marL="90805" algn="ctr">
              <a:lnSpc>
                <a:spcPct val="100000"/>
              </a:lnSpc>
              <a:spcBef>
                <a:spcPts val="180"/>
              </a:spcBef>
            </a:pPr>
            <a:r>
              <a:rPr lang="en-US" sz="2400" b="1" i="1">
                <a:solidFill>
                  <a:srgbClr val="FFFFFF"/>
                </a:solidFill>
                <a:latin typeface="Lao UI"/>
                <a:cs typeface="Arial" panose="020B0604020202020204" pitchFamily="34" charset="0"/>
              </a:rPr>
              <a:t>see NOFO page 9</a:t>
            </a:r>
            <a:endParaRPr lang="en-US" sz="2400" b="1" i="1">
              <a:latin typeface="Lao UI"/>
              <a:cs typeface="Arial" panose="020B0604020202020204" pitchFamily="34" charset="0"/>
            </a:endParaRPr>
          </a:p>
        </p:txBody>
      </p:sp>
      <p:sp>
        <p:nvSpPr>
          <p:cNvPr id="5" name="TextBox 4">
            <a:extLst>
              <a:ext uri="{FF2B5EF4-FFF2-40B4-BE49-F238E27FC236}">
                <a16:creationId xmlns:a16="http://schemas.microsoft.com/office/drawing/2014/main" id="{65261ECC-E3A0-EFEA-3F1A-0808AD9DE85F}"/>
              </a:ext>
            </a:extLst>
          </p:cNvPr>
          <p:cNvSpPr txBox="1"/>
          <p:nvPr/>
        </p:nvSpPr>
        <p:spPr>
          <a:xfrm>
            <a:off x="430229" y="5093626"/>
            <a:ext cx="11099468" cy="707886"/>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000" b="0" i="1" u="none" strike="noStrike" kern="1200" cap="none" spc="0" normalizeH="0" baseline="0" noProof="0">
                <a:ln>
                  <a:noFill/>
                </a:ln>
                <a:solidFill>
                  <a:prstClr val="black"/>
                </a:solidFill>
                <a:effectLst/>
                <a:uLnTx/>
                <a:uFillTx/>
                <a:latin typeface="Lao UI" panose="020B0604020202020204"/>
                <a:cs typeface="Arial" panose="020B0604020202020204" pitchFamily="34" charset="0"/>
              </a:rPr>
              <a:t>MBDA strongly encourages applicants to include technical assistance for new entrepreneurs and/or businesses in the early stages of the business lifecycle as part of its offerings.</a:t>
            </a:r>
          </a:p>
        </p:txBody>
      </p:sp>
    </p:spTree>
    <p:extLst>
      <p:ext uri="{BB962C8B-B14F-4D97-AF65-F5344CB8AC3E}">
        <p14:creationId xmlns:p14="http://schemas.microsoft.com/office/powerpoint/2010/main" val="335632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3168" y="896820"/>
            <a:ext cx="11656979" cy="4645118"/>
          </a:xfrm>
          <a:prstGeom prst="rect">
            <a:avLst/>
          </a:prstGeom>
        </p:spPr>
        <p:txBody>
          <a:bodyPr vert="horz" wrap="square" lIns="0" tIns="88900" rIns="0" bIns="0" rtlCol="0" anchor="t">
            <a:spAutoFit/>
          </a:bodyPr>
          <a:lstStyle/>
          <a:p>
            <a:pPr marL="342900" indent="-342900">
              <a:lnSpc>
                <a:spcPct val="107000"/>
              </a:lnSpc>
              <a:spcAft>
                <a:spcPts val="800"/>
              </a:spcAft>
              <a:buSzPts val="1200"/>
              <a:buFont typeface="Symbol" panose="05050102010706020507" pitchFamily="18" charset="2"/>
              <a:buChar char=""/>
            </a:pPr>
            <a:r>
              <a:rPr lang="en-US" sz="2200" b="1">
                <a:latin typeface="Lao UI"/>
                <a:cs typeface="Arial"/>
              </a:rPr>
              <a:t>Non-profit organizations;</a:t>
            </a:r>
          </a:p>
          <a:p>
            <a:pPr marL="342900" marR="0" lvl="0" indent="-342900">
              <a:lnSpc>
                <a:spcPct val="107000"/>
              </a:lnSpc>
              <a:spcBef>
                <a:spcPts val="0"/>
              </a:spcBef>
              <a:spcAft>
                <a:spcPts val="800"/>
              </a:spcAft>
              <a:buSzPts val="1200"/>
              <a:buFont typeface="Symbol" panose="05050102010706020507" pitchFamily="18" charset="2"/>
              <a:buChar char=""/>
            </a:pPr>
            <a:r>
              <a:rPr lang="en-US" sz="2200" b="1">
                <a:effectLst/>
                <a:latin typeface="Lao UI"/>
                <a:ea typeface="Calibri" panose="020F0502020204030204" pitchFamily="34" charset="0"/>
                <a:cs typeface="Arial" panose="020B0604020202020204" pitchFamily="34" charset="0"/>
              </a:rPr>
              <a:t>Private sector entities </a:t>
            </a:r>
            <a:r>
              <a:rPr lang="en-US" sz="2200">
                <a:effectLst/>
                <a:latin typeface="Lao UI"/>
                <a:ea typeface="Calibri" panose="020F0502020204030204" pitchFamily="34" charset="0"/>
                <a:cs typeface="Arial" panose="020B0604020202020204" pitchFamily="34" charset="0"/>
              </a:rPr>
              <a:t>(defined as entities that are not public sector entities);  </a:t>
            </a:r>
          </a:p>
          <a:p>
            <a:pPr marL="800100" lvl="1" indent="-342900">
              <a:lnSpc>
                <a:spcPct val="107000"/>
              </a:lnSpc>
              <a:spcAft>
                <a:spcPts val="800"/>
              </a:spcAft>
              <a:buSzPts val="1200"/>
              <a:buFont typeface="Symbol" panose="05050102010706020507" pitchFamily="18" charset="2"/>
              <a:buChar char=""/>
            </a:pPr>
            <a:r>
              <a:rPr lang="en-US" sz="2000">
                <a:effectLst/>
                <a:latin typeface="Lao UI"/>
                <a:ea typeface="Calibri" panose="020F0502020204030204" pitchFamily="34" charset="0"/>
                <a:cs typeface="Arial" panose="020B0604020202020204" pitchFamily="34" charset="0"/>
              </a:rPr>
              <a:t>This includes, for example, for-profit entities of any type, including sole-proprietorships, partnerships, limited liability companies, and corporations; but</a:t>
            </a:r>
          </a:p>
          <a:p>
            <a:pPr marL="800100" lvl="1" indent="-342900">
              <a:lnSpc>
                <a:spcPct val="107000"/>
              </a:lnSpc>
              <a:spcAft>
                <a:spcPts val="800"/>
              </a:spcAft>
              <a:buSzPts val="1200"/>
              <a:buFont typeface="Symbol" panose="05050102010706020507" pitchFamily="18" charset="2"/>
              <a:buChar char=""/>
            </a:pPr>
            <a:r>
              <a:rPr lang="en-US" sz="2000">
                <a:latin typeface="Lao UI"/>
                <a:ea typeface="Calibri" panose="020F0502020204030204" pitchFamily="34" charset="0"/>
                <a:cs typeface="Arial" panose="020B0604020202020204" pitchFamily="34" charset="0"/>
              </a:rPr>
              <a:t>D</a:t>
            </a:r>
            <a:r>
              <a:rPr lang="en-US" sz="2000">
                <a:effectLst/>
                <a:latin typeface="Lao UI"/>
                <a:ea typeface="Calibri" panose="020F0502020204030204" pitchFamily="34" charset="0"/>
                <a:cs typeface="Arial" panose="020B0604020202020204" pitchFamily="34" charset="0"/>
              </a:rPr>
              <a:t>oes </a:t>
            </a:r>
            <a:r>
              <a:rPr lang="en-US" sz="2000" b="1" u="sng">
                <a:effectLst/>
                <a:latin typeface="Lao UI"/>
                <a:ea typeface="Calibri" panose="020F0502020204030204" pitchFamily="34" charset="0"/>
                <a:cs typeface="Arial" panose="020B0604020202020204" pitchFamily="34" charset="0"/>
              </a:rPr>
              <a:t>not</a:t>
            </a:r>
            <a:r>
              <a:rPr lang="en-US" sz="2000">
                <a:effectLst/>
                <a:latin typeface="Lao UI"/>
                <a:ea typeface="Calibri" panose="020F0502020204030204" pitchFamily="34" charset="0"/>
                <a:cs typeface="Arial" panose="020B0604020202020204" pitchFamily="34" charset="0"/>
              </a:rPr>
              <a:t> include public sector entities, such as Federal, State, Local, or Tribal Governments, agencies, or any of their instrumentalities;</a:t>
            </a:r>
          </a:p>
          <a:p>
            <a:pPr marL="342900" marR="0" lvl="0" indent="-342900">
              <a:lnSpc>
                <a:spcPct val="107000"/>
              </a:lnSpc>
              <a:spcBef>
                <a:spcPts val="0"/>
              </a:spcBef>
              <a:spcAft>
                <a:spcPts val="800"/>
              </a:spcAft>
              <a:buSzPts val="1200"/>
              <a:buFont typeface="Symbol" panose="05050102010706020507" pitchFamily="18" charset="2"/>
              <a:buChar char=""/>
            </a:pPr>
            <a:r>
              <a:rPr lang="en-US" sz="2200" b="1">
                <a:effectLst/>
                <a:latin typeface="Lao UI"/>
                <a:ea typeface="Calibri" panose="020F0502020204030204" pitchFamily="34" charset="0"/>
                <a:cs typeface="Arial" panose="020B0604020202020204" pitchFamily="34" charset="0"/>
              </a:rPr>
              <a:t>Institutions of higher education</a:t>
            </a:r>
            <a:r>
              <a:rPr lang="en-US" sz="2200" b="1">
                <a:latin typeface="Lao UI"/>
                <a:ea typeface="Calibri" panose="020F0502020204030204" pitchFamily="34" charset="0"/>
                <a:cs typeface="Arial" panose="020B0604020202020204" pitchFamily="34" charset="0"/>
              </a:rPr>
              <a:t>;</a:t>
            </a:r>
            <a:r>
              <a:rPr lang="en-US" sz="2200">
                <a:effectLst/>
                <a:latin typeface="Lao UI"/>
                <a:ea typeface="Calibri" panose="020F0502020204030204" pitchFamily="34" charset="0"/>
                <a:cs typeface="Arial" panose="020B0604020202020204" pitchFamily="34" charset="0"/>
              </a:rPr>
              <a:t> and</a:t>
            </a:r>
          </a:p>
          <a:p>
            <a:pPr marL="342900" marR="0" lvl="0" indent="-342900">
              <a:lnSpc>
                <a:spcPct val="107000"/>
              </a:lnSpc>
              <a:spcBef>
                <a:spcPts val="0"/>
              </a:spcBef>
              <a:spcAft>
                <a:spcPts val="800"/>
              </a:spcAft>
              <a:buSzPts val="1200"/>
              <a:buFont typeface="Symbol" panose="05050102010706020507" pitchFamily="18" charset="2"/>
              <a:buChar char=""/>
            </a:pPr>
            <a:r>
              <a:rPr lang="en-US" sz="2200" b="1">
                <a:effectLst/>
                <a:latin typeface="Lao UI"/>
                <a:ea typeface="Arial Narrow" panose="020B0606020202030204" pitchFamily="34" charset="0"/>
                <a:cs typeface="Arial" panose="020B0604020202020204" pitchFamily="34" charset="0"/>
              </a:rPr>
              <a:t>A consortium of two or more of any of the above-mentioned eligible applicants</a:t>
            </a:r>
            <a:r>
              <a:rPr lang="en-US" sz="2200">
                <a:effectLst/>
                <a:latin typeface="Lao UI"/>
                <a:ea typeface="Arial Narrow" panose="020B0606020202030204" pitchFamily="34" charset="0"/>
                <a:cs typeface="Arial" panose="020B0604020202020204" pitchFamily="34" charset="0"/>
              </a:rPr>
              <a:t> </a:t>
            </a:r>
          </a:p>
          <a:p>
            <a:pPr marL="800100" lvl="1" indent="-342900">
              <a:lnSpc>
                <a:spcPct val="107000"/>
              </a:lnSpc>
              <a:spcAft>
                <a:spcPts val="800"/>
              </a:spcAft>
              <a:buSzPts val="1200"/>
              <a:buFont typeface="Symbol" panose="05050102010706020507" pitchFamily="18" charset="2"/>
              <a:buChar char=""/>
            </a:pPr>
            <a:r>
              <a:rPr lang="en-US" sz="2200">
                <a:effectLst/>
                <a:latin typeface="Lao UI"/>
                <a:ea typeface="Arial Narrow" panose="020B0606020202030204" pitchFamily="34" charset="0"/>
                <a:cs typeface="Arial" panose="020B0604020202020204" pitchFamily="34" charset="0"/>
              </a:rPr>
              <a:t>In a consortium application, there must be a designated lead applicant; and</a:t>
            </a:r>
          </a:p>
          <a:p>
            <a:pPr marL="800100" lvl="1" indent="-342900">
              <a:lnSpc>
                <a:spcPct val="107000"/>
              </a:lnSpc>
              <a:spcAft>
                <a:spcPts val="800"/>
              </a:spcAft>
              <a:buSzPts val="1200"/>
              <a:buFont typeface="Symbol" panose="05050102010706020507" pitchFamily="18" charset="2"/>
              <a:buChar char=""/>
            </a:pPr>
            <a:r>
              <a:rPr lang="en-US" sz="2200">
                <a:highlight>
                  <a:srgbClr val="FFFFFF"/>
                </a:highlight>
                <a:latin typeface="Lao UI"/>
                <a:ea typeface="Arial Narrow" panose="020B0606020202030204" pitchFamily="34" charset="0"/>
                <a:cs typeface="Arial" panose="020B0604020202020204" pitchFamily="34" charset="0"/>
              </a:rPr>
              <a:t>T</a:t>
            </a:r>
            <a:r>
              <a:rPr lang="en-US" sz="2200">
                <a:effectLst/>
                <a:highlight>
                  <a:srgbClr val="FFFFFF"/>
                </a:highlight>
                <a:latin typeface="Lao UI"/>
                <a:ea typeface="Arial Narrow" panose="020B0606020202030204" pitchFamily="34" charset="0"/>
                <a:cs typeface="Arial" panose="020B0604020202020204" pitchFamily="34" charset="0"/>
              </a:rPr>
              <a:t>he lead applicant would assume primary operational and financial responsibility for the project.</a:t>
            </a:r>
            <a:endParaRPr lang="en-US" sz="2200">
              <a:effectLst/>
              <a:highlight>
                <a:srgbClr val="FFFFFF"/>
              </a:highlight>
              <a:latin typeface="Lao UI"/>
              <a:ea typeface="Calibri" panose="020F0502020204030204" pitchFamily="34" charset="0"/>
              <a:cs typeface="Arial" panose="020B0604020202020204" pitchFamily="34" charset="0"/>
            </a:endParaRPr>
          </a:p>
        </p:txBody>
      </p:sp>
      <p:sp>
        <p:nvSpPr>
          <p:cNvPr id="3" name="object 3"/>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panose="020B0604020202020204" pitchFamily="34" charset="0"/>
              </a:rPr>
              <a:t>ELIGIBLE APPLICANTS</a:t>
            </a:r>
            <a:endParaRPr spc="-10">
              <a:solidFill>
                <a:schemeClr val="bg1"/>
              </a:solidFill>
              <a:latin typeface="Century Gothic" panose="020B0502020202020204" pitchFamily="34" charset="0"/>
              <a:cs typeface="Arial" panose="020B0604020202020204" pitchFamily="34" charset="0"/>
            </a:endParaRP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12</a:t>
            </a:fld>
            <a:endParaRPr spc="-25"/>
          </a:p>
        </p:txBody>
      </p:sp>
      <p:sp>
        <p:nvSpPr>
          <p:cNvPr id="9" name="object 7">
            <a:extLst>
              <a:ext uri="{FF2B5EF4-FFF2-40B4-BE49-F238E27FC236}">
                <a16:creationId xmlns:a16="http://schemas.microsoft.com/office/drawing/2014/main" id="{7E375428-EDC4-21FE-0C2A-040EDFD6D10D}"/>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A9111C0A-1F89-032D-A34F-0CA736F89B35}"/>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8C7FA48B-8DAF-B42D-F986-DE659E93809F}"/>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B0F8A9E-92B9-F0BB-150C-90811D715942}"/>
              </a:ext>
            </a:extLst>
          </p:cNvPr>
          <p:cNvSpPr txBox="1"/>
          <p:nvPr/>
        </p:nvSpPr>
        <p:spPr>
          <a:xfrm>
            <a:off x="3688080" y="5275293"/>
            <a:ext cx="8503920" cy="1163139"/>
          </a:xfrm>
          <a:prstGeom prst="rect">
            <a:avLst/>
          </a:prstGeom>
          <a:solidFill>
            <a:srgbClr val="C00000"/>
          </a:solidFill>
        </p:spPr>
        <p:txBody>
          <a:bodyPr wrap="square" rtlCol="0">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a:ln>
                  <a:noFill/>
                </a:ln>
                <a:solidFill>
                  <a:schemeClr val="bg1"/>
                </a:solidFill>
                <a:effectLst/>
                <a:uLnTx/>
                <a:uFillTx/>
                <a:latin typeface="Lao UI"/>
                <a:ea typeface="Calibri" panose="020F0502020204030204" pitchFamily="34" charset="0"/>
                <a:cs typeface="Arial" panose="020B0604020202020204" pitchFamily="34" charset="0"/>
              </a:rPr>
              <a:t>IMPORTANT NOTE: </a:t>
            </a:r>
            <a:r>
              <a:rPr kumimoji="0" lang="en-US" sz="2200" b="0" i="0" u="none" strike="noStrike" kern="1200" cap="none" spc="0" normalizeH="0" baseline="0" noProof="0">
                <a:ln>
                  <a:noFill/>
                </a:ln>
                <a:solidFill>
                  <a:schemeClr val="bg1"/>
                </a:solidFill>
                <a:effectLst/>
                <a:uLnTx/>
                <a:uFillTx/>
                <a:latin typeface="Lao UI"/>
                <a:ea typeface="Calibri" panose="020F0502020204030204" pitchFamily="34" charset="0"/>
                <a:cs typeface="Arial" panose="020B0604020202020204" pitchFamily="34" charset="0"/>
              </a:rPr>
              <a:t>MBDA is not authorized to provide cooperative agreements to individuals under this NOFO, and such requests will not be considered for funding.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789527" y="6449517"/>
            <a:ext cx="1126490" cy="17440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January 24</a:t>
            </a:r>
            <a:r>
              <a:rPr kumimoji="0"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sz="1050" b="0" i="0" u="none" strike="noStrike" kern="1200" cap="none" spc="-2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a:t>
            </a:r>
            <a:r>
              <a:rPr kumimoji="0" lang="en-US" sz="1050" b="0" i="0" u="none" strike="noStrike" kern="1200" cap="none" spc="-2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endParaRPr kumimoji="0"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object 7"/>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D7FF0B-B006-C2C9-2B50-09CBE428355B}"/>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8" name="object 2">
            <a:extLst>
              <a:ext uri="{FF2B5EF4-FFF2-40B4-BE49-F238E27FC236}">
                <a16:creationId xmlns:a16="http://schemas.microsoft.com/office/drawing/2014/main" id="{D514F435-F37F-60DB-D5FA-EAFB5993579A}"/>
              </a:ext>
            </a:extLst>
          </p:cNvPr>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panose="020B0604020202020204" pitchFamily="34" charset="0"/>
              </a:rPr>
              <a:t>AGENDA</a:t>
            </a:r>
          </a:p>
        </p:txBody>
      </p:sp>
      <p:sp>
        <p:nvSpPr>
          <p:cNvPr id="14" name="object 3">
            <a:extLst>
              <a:ext uri="{FF2B5EF4-FFF2-40B4-BE49-F238E27FC236}">
                <a16:creationId xmlns:a16="http://schemas.microsoft.com/office/drawing/2014/main" id="{9474EE39-28E4-D8E8-3E09-BA08536F1E7C}"/>
              </a:ext>
            </a:extLst>
          </p:cNvPr>
          <p:cNvSpPr txBox="1"/>
          <p:nvPr/>
        </p:nvSpPr>
        <p:spPr>
          <a:xfrm>
            <a:off x="1024649" y="1076251"/>
            <a:ext cx="10774018" cy="546046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1. </a:t>
            </a:r>
            <a:r>
              <a:rPr kumimoji="0" lang="en-US" sz="2800" b="0" i="0" u="none" strike="noStrike" kern="1200" cap="none" spc="0" normalizeH="0" baseline="0" noProof="0">
                <a:ln>
                  <a:noFill/>
                </a:ln>
                <a:solidFill>
                  <a:prstClr val="black"/>
                </a:solidFill>
                <a:effectLst/>
                <a:uLnTx/>
                <a:uFillTx/>
                <a:latin typeface="Lao UI" panose="020B0604020202020204"/>
                <a:ea typeface="+mn-ea"/>
                <a:cs typeface="Arial" panose="020B0604020202020204" pitchFamily="34" charset="0"/>
              </a:rPr>
              <a:t>Capital Readiness </a:t>
            </a:r>
            <a:r>
              <a:rPr kumimoji="0" sz="2800" b="0" i="0" u="none" strike="noStrike" kern="1200" cap="none" spc="0" normalizeH="0" baseline="0" noProof="0">
                <a:ln>
                  <a:noFill/>
                </a:ln>
                <a:solidFill>
                  <a:prstClr val="black"/>
                </a:solidFill>
                <a:effectLst/>
                <a:uLnTx/>
                <a:uFillTx/>
                <a:latin typeface="Lao UI" panose="020B0604020202020204"/>
                <a:ea typeface="+mn-ea"/>
                <a:cs typeface="Arial" panose="020B0604020202020204" pitchFamily="34" charset="0"/>
              </a:rPr>
              <a:t>Program</a:t>
            </a:r>
            <a:r>
              <a:rPr kumimoji="0" sz="2800" b="0" i="0" u="none" strike="noStrike" kern="1200" cap="none" spc="-35" normalizeH="0" baseline="0" noProof="0">
                <a:ln>
                  <a:noFill/>
                </a:ln>
                <a:solidFill>
                  <a:prstClr val="black"/>
                </a:solidFill>
                <a:effectLst/>
                <a:uLnTx/>
                <a:uFillTx/>
                <a:latin typeface="Lao UI" panose="020B0604020202020204"/>
                <a:ea typeface="+mn-ea"/>
                <a:cs typeface="Arial" panose="020B0604020202020204" pitchFamily="34" charset="0"/>
              </a:rPr>
              <a:t> </a:t>
            </a:r>
            <a:r>
              <a:rPr kumimoji="0" lang="en-US" sz="2800" b="0" i="0" u="none" strike="noStrike" kern="1200" cap="none" spc="-35" normalizeH="0" baseline="0" noProof="0">
                <a:ln>
                  <a:noFill/>
                </a:ln>
                <a:solidFill>
                  <a:prstClr val="black"/>
                </a:solidFill>
                <a:effectLst/>
                <a:uLnTx/>
                <a:uFillTx/>
                <a:latin typeface="Lao UI" panose="020B0604020202020204"/>
                <a:ea typeface="+mn-ea"/>
                <a:cs typeface="Arial" panose="020B0604020202020204" pitchFamily="34" charset="0"/>
              </a:rPr>
              <a:t>(CRP) </a:t>
            </a:r>
            <a:r>
              <a:rPr kumimoji="0"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Overview</a:t>
            </a: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2. Notice of Funding Opportunity</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 </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3. Budget Best Practices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4. Tips and Common Mistakes to Avoid</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5. Measuring Success and Performance</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6. Questions and Answers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800" b="1" i="0" u="none" strike="noStrike" kern="1200" cap="none" spc="-1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Rectangle 27">
            <a:extLst>
              <a:ext uri="{FF2B5EF4-FFF2-40B4-BE49-F238E27FC236}">
                <a16:creationId xmlns:a16="http://schemas.microsoft.com/office/drawing/2014/main" id="{75BD1228-29DF-F07B-497D-D8C02FD2C5D9}"/>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8A69B9C3-4D41-55BC-410D-46182FB21EC1}"/>
              </a:ext>
            </a:extLst>
          </p:cNvPr>
          <p:cNvGrpSpPr/>
          <p:nvPr/>
        </p:nvGrpSpPr>
        <p:grpSpPr>
          <a:xfrm>
            <a:off x="0" y="0"/>
            <a:ext cx="12192000" cy="6858000"/>
            <a:chOff x="0" y="0"/>
            <a:chExt cx="12192000" cy="6858000"/>
          </a:xfrm>
        </p:grpSpPr>
        <p:pic>
          <p:nvPicPr>
            <p:cNvPr id="2" name="Picture 1" descr="A picture containing text, close&#10;&#10;Description automatically generated">
              <a:extLst>
                <a:ext uri="{FF2B5EF4-FFF2-40B4-BE49-F238E27FC236}">
                  <a16:creationId xmlns:a16="http://schemas.microsoft.com/office/drawing/2014/main" id="{B7A67133-4FD8-12A7-BA33-C6ABA0463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6F044CE4-BD28-1210-9108-2B5910A7BC79}"/>
                </a:ext>
              </a:extLst>
            </p:cNvPr>
            <p:cNvSpPr/>
            <p:nvPr/>
          </p:nvSpPr>
          <p:spPr>
            <a:xfrm>
              <a:off x="963036" y="1665731"/>
              <a:ext cx="10204315" cy="257951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6000">
                  <a:solidFill>
                    <a:srgbClr val="012C56"/>
                  </a:solidFill>
                  <a:latin typeface="Arial Black"/>
                </a:rPr>
                <a:t>NOTICE OF FUNDING OPPORTUNITY</a:t>
              </a:r>
              <a:endParaRPr lang="en-US" sz="6000" b="0" i="0" u="none" strike="noStrike" kern="1200" cap="none" spc="0" normalizeH="0" baseline="0" noProof="0">
                <a:ln>
                  <a:noFill/>
                </a:ln>
                <a:solidFill>
                  <a:srgbClr val="012C56"/>
                </a:solidFill>
                <a:effectLst/>
                <a:uLnTx/>
                <a:uFillTx/>
                <a:latin typeface="Arial Black"/>
              </a:endParaRPr>
            </a:p>
          </p:txBody>
        </p:sp>
      </p:grpSp>
    </p:spTree>
    <p:extLst>
      <p:ext uri="{BB962C8B-B14F-4D97-AF65-F5344CB8AC3E}">
        <p14:creationId xmlns:p14="http://schemas.microsoft.com/office/powerpoint/2010/main" val="156739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187458"/>
            <a:ext cx="11561445" cy="760465"/>
          </a:xfrm>
          <a:prstGeom prst="rect">
            <a:avLst/>
          </a:prstGeom>
          <a:solidFill>
            <a:srgbClr val="002060"/>
          </a:solidFill>
        </p:spPr>
        <p:txBody>
          <a:bodyPr vert="horz" wrap="square" lIns="0" tIns="82550" rIns="0" bIns="0" rtlCol="0">
            <a:spAutoFit/>
          </a:bodyPr>
          <a:lstStyle/>
          <a:p>
            <a:pPr marL="328295">
              <a:lnSpc>
                <a:spcPct val="100000"/>
              </a:lnSpc>
              <a:spcBef>
                <a:spcPts val="650"/>
              </a:spcBef>
            </a:pPr>
            <a:r>
              <a:rPr lang="en-US">
                <a:solidFill>
                  <a:schemeClr val="bg1"/>
                </a:solidFill>
                <a:latin typeface="Century Gothic" panose="020B0502020202020204" pitchFamily="34" charset="0"/>
              </a:rPr>
              <a:t>WHAT</a:t>
            </a:r>
            <a:r>
              <a:rPr lang="en-US" spc="-35">
                <a:solidFill>
                  <a:schemeClr val="bg1"/>
                </a:solidFill>
                <a:latin typeface="Century Gothic" panose="020B0502020202020204" pitchFamily="34" charset="0"/>
              </a:rPr>
              <a:t> </a:t>
            </a:r>
            <a:r>
              <a:rPr lang="en-US">
                <a:solidFill>
                  <a:schemeClr val="bg1"/>
                </a:solidFill>
                <a:latin typeface="Century Gothic" panose="020B0502020202020204" pitchFamily="34" charset="0"/>
              </a:rPr>
              <a:t>IS</a:t>
            </a:r>
            <a:r>
              <a:rPr lang="en-US" spc="-45">
                <a:solidFill>
                  <a:schemeClr val="bg1"/>
                </a:solidFill>
                <a:latin typeface="Century Gothic" panose="020B0502020202020204" pitchFamily="34" charset="0"/>
              </a:rPr>
              <a:t> </a:t>
            </a:r>
            <a:r>
              <a:rPr lang="en-US">
                <a:solidFill>
                  <a:schemeClr val="bg1"/>
                </a:solidFill>
                <a:latin typeface="Century Gothic" panose="020B0502020202020204" pitchFamily="34" charset="0"/>
              </a:rPr>
              <a:t>A</a:t>
            </a:r>
            <a:r>
              <a:rPr lang="en-US" spc="-40">
                <a:solidFill>
                  <a:schemeClr val="bg1"/>
                </a:solidFill>
                <a:latin typeface="Century Gothic" panose="020B0502020202020204" pitchFamily="34" charset="0"/>
              </a:rPr>
              <a:t> </a:t>
            </a:r>
            <a:r>
              <a:rPr lang="en-US" spc="-10">
                <a:solidFill>
                  <a:schemeClr val="bg1"/>
                </a:solidFill>
                <a:latin typeface="Century Gothic" panose="020B0502020202020204" pitchFamily="34" charset="0"/>
              </a:rPr>
              <a:t>NOFO?</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14</a:t>
            </a:fld>
            <a:endParaRPr spc="-25"/>
          </a:p>
        </p:txBody>
      </p:sp>
      <p:sp>
        <p:nvSpPr>
          <p:cNvPr id="7" name="object 7"/>
          <p:cNvSpPr txBox="1"/>
          <p:nvPr/>
        </p:nvSpPr>
        <p:spPr>
          <a:xfrm>
            <a:off x="885695" y="1716724"/>
            <a:ext cx="10753027" cy="4272965"/>
          </a:xfrm>
          <a:prstGeom prst="rect">
            <a:avLst/>
          </a:prstGeom>
        </p:spPr>
        <p:txBody>
          <a:bodyPr vert="horz" wrap="square" lIns="0" tIns="12700" rIns="0" bIns="0" rtlCol="0" anchor="t">
            <a:spAutoFit/>
          </a:bodyPr>
          <a:lstStyle/>
          <a:p>
            <a:pPr marL="12700">
              <a:lnSpc>
                <a:spcPct val="100000"/>
              </a:lnSpc>
              <a:spcBef>
                <a:spcPts val="100"/>
              </a:spcBef>
            </a:pPr>
            <a:r>
              <a:rPr sz="3200">
                <a:latin typeface="Lao UI"/>
                <a:cs typeface="Arial"/>
              </a:rPr>
              <a:t>A</a:t>
            </a:r>
            <a:r>
              <a:rPr sz="3200" spc="-30">
                <a:latin typeface="Lao UI"/>
                <a:cs typeface="Arial"/>
              </a:rPr>
              <a:t> </a:t>
            </a:r>
            <a:r>
              <a:rPr sz="3200" b="1">
                <a:solidFill>
                  <a:srgbClr val="002060"/>
                </a:solidFill>
                <a:latin typeface="Lao UI"/>
                <a:cs typeface="Arial"/>
              </a:rPr>
              <a:t>Notice</a:t>
            </a:r>
            <a:r>
              <a:rPr sz="3200" b="1" spc="-15">
                <a:solidFill>
                  <a:srgbClr val="002060"/>
                </a:solidFill>
                <a:latin typeface="Lao UI"/>
                <a:cs typeface="Arial"/>
              </a:rPr>
              <a:t> </a:t>
            </a:r>
            <a:r>
              <a:rPr sz="3200" b="1">
                <a:solidFill>
                  <a:srgbClr val="002060"/>
                </a:solidFill>
                <a:latin typeface="Lao UI"/>
                <a:cs typeface="Arial"/>
              </a:rPr>
              <a:t>of</a:t>
            </a:r>
            <a:r>
              <a:rPr sz="3200" b="1" spc="-20">
                <a:solidFill>
                  <a:srgbClr val="002060"/>
                </a:solidFill>
                <a:latin typeface="Lao UI"/>
                <a:cs typeface="Arial"/>
              </a:rPr>
              <a:t> </a:t>
            </a:r>
            <a:r>
              <a:rPr sz="3200" b="1">
                <a:solidFill>
                  <a:srgbClr val="002060"/>
                </a:solidFill>
                <a:latin typeface="Lao UI"/>
                <a:cs typeface="Arial"/>
              </a:rPr>
              <a:t>Funding</a:t>
            </a:r>
            <a:r>
              <a:rPr sz="3200" b="1" spc="-30">
                <a:solidFill>
                  <a:srgbClr val="002060"/>
                </a:solidFill>
                <a:latin typeface="Lao UI"/>
                <a:cs typeface="Arial"/>
              </a:rPr>
              <a:t> </a:t>
            </a:r>
            <a:r>
              <a:rPr sz="3200" b="1">
                <a:solidFill>
                  <a:srgbClr val="002060"/>
                </a:solidFill>
                <a:latin typeface="Lao UI"/>
                <a:cs typeface="Arial"/>
              </a:rPr>
              <a:t>Opportunity</a:t>
            </a:r>
            <a:r>
              <a:rPr sz="3200" b="1" spc="-25">
                <a:solidFill>
                  <a:srgbClr val="002060"/>
                </a:solidFill>
                <a:latin typeface="Lao UI"/>
                <a:cs typeface="Arial"/>
              </a:rPr>
              <a:t> </a:t>
            </a:r>
            <a:r>
              <a:rPr sz="3200" b="1" spc="-10">
                <a:solidFill>
                  <a:srgbClr val="002060"/>
                </a:solidFill>
                <a:latin typeface="Lao UI"/>
                <a:cs typeface="Arial"/>
              </a:rPr>
              <a:t>(NOFO):</a:t>
            </a:r>
            <a:endParaRPr lang="en-US" sz="3200" b="1" spc="-10">
              <a:solidFill>
                <a:srgbClr val="002060"/>
              </a:solidFill>
              <a:latin typeface="Lao UI"/>
              <a:cs typeface="Arial"/>
            </a:endParaRPr>
          </a:p>
          <a:p>
            <a:pPr marL="12700">
              <a:lnSpc>
                <a:spcPct val="100000"/>
              </a:lnSpc>
              <a:spcBef>
                <a:spcPts val="100"/>
              </a:spcBef>
            </a:pPr>
            <a:endParaRPr sz="2400">
              <a:solidFill>
                <a:srgbClr val="002060"/>
              </a:solidFill>
              <a:latin typeface="Lao UI"/>
              <a:cs typeface="Arial" panose="020B0604020202020204" pitchFamily="34" charset="0"/>
            </a:endParaRPr>
          </a:p>
          <a:p>
            <a:pPr marL="755015" indent="-285750">
              <a:lnSpc>
                <a:spcPct val="100000"/>
              </a:lnSpc>
              <a:buFont typeface="Arial"/>
              <a:buChar char="•"/>
              <a:tabLst>
                <a:tab pos="755015" algn="l"/>
                <a:tab pos="755650" algn="l"/>
              </a:tabLst>
            </a:pPr>
            <a:r>
              <a:rPr sz="2800">
                <a:latin typeface="Lao UI"/>
                <a:cs typeface="Arial"/>
              </a:rPr>
              <a:t>Announces</a:t>
            </a:r>
            <a:r>
              <a:rPr sz="2800" spc="-50">
                <a:latin typeface="Lao UI"/>
                <a:cs typeface="Arial"/>
              </a:rPr>
              <a:t> </a:t>
            </a:r>
            <a:r>
              <a:rPr sz="2800">
                <a:latin typeface="Lao UI"/>
                <a:cs typeface="Arial"/>
              </a:rPr>
              <a:t>the</a:t>
            </a:r>
            <a:r>
              <a:rPr sz="2800" spc="-45">
                <a:latin typeface="Lao UI"/>
                <a:cs typeface="Arial"/>
              </a:rPr>
              <a:t> </a:t>
            </a:r>
            <a:r>
              <a:rPr sz="2800" b="1">
                <a:solidFill>
                  <a:srgbClr val="002060"/>
                </a:solidFill>
                <a:latin typeface="Lao UI"/>
                <a:cs typeface="Arial"/>
              </a:rPr>
              <a:t>grant</a:t>
            </a:r>
            <a:r>
              <a:rPr sz="2800" b="1" spc="-50">
                <a:solidFill>
                  <a:srgbClr val="002060"/>
                </a:solidFill>
                <a:latin typeface="Lao UI"/>
                <a:cs typeface="Arial"/>
              </a:rPr>
              <a:t> </a:t>
            </a:r>
            <a:r>
              <a:rPr sz="2800" b="1" spc="-10">
                <a:solidFill>
                  <a:srgbClr val="002060"/>
                </a:solidFill>
                <a:latin typeface="Lao UI"/>
                <a:cs typeface="Arial"/>
              </a:rPr>
              <a:t>opportunity</a:t>
            </a:r>
            <a:endParaRPr sz="2800" b="1">
              <a:solidFill>
                <a:srgbClr val="002060"/>
              </a:solidFill>
              <a:latin typeface="Lao UI"/>
              <a:cs typeface="Arial"/>
            </a:endParaRPr>
          </a:p>
          <a:p>
            <a:pPr>
              <a:lnSpc>
                <a:spcPct val="100000"/>
              </a:lnSpc>
              <a:spcBef>
                <a:spcPts val="10"/>
              </a:spcBef>
              <a:buFont typeface="Arial"/>
              <a:buChar char="•"/>
            </a:pPr>
            <a:endParaRPr sz="2400">
              <a:latin typeface="Lao UI"/>
              <a:cs typeface="Arial" panose="020B0604020202020204" pitchFamily="34" charset="0"/>
            </a:endParaRPr>
          </a:p>
          <a:p>
            <a:pPr marL="755015" marR="5080" indent="-285750">
              <a:lnSpc>
                <a:spcPct val="100000"/>
              </a:lnSpc>
              <a:buFont typeface="Arial"/>
              <a:buChar char="•"/>
              <a:tabLst>
                <a:tab pos="755015" algn="l"/>
                <a:tab pos="755650" algn="l"/>
              </a:tabLst>
            </a:pPr>
            <a:r>
              <a:rPr sz="2800">
                <a:latin typeface="Lao UI"/>
                <a:cs typeface="Arial"/>
              </a:rPr>
              <a:t>Contains</a:t>
            </a:r>
            <a:r>
              <a:rPr sz="2800" spc="-80">
                <a:latin typeface="Lao UI"/>
                <a:cs typeface="Arial"/>
              </a:rPr>
              <a:t> </a:t>
            </a:r>
            <a:r>
              <a:rPr sz="2800" b="1">
                <a:solidFill>
                  <a:srgbClr val="002060"/>
                </a:solidFill>
                <a:latin typeface="Lao UI"/>
                <a:cs typeface="Arial"/>
              </a:rPr>
              <a:t>details</a:t>
            </a:r>
            <a:r>
              <a:rPr sz="2800" b="1" spc="-70">
                <a:solidFill>
                  <a:srgbClr val="002060"/>
                </a:solidFill>
                <a:latin typeface="Lao UI"/>
                <a:cs typeface="Arial"/>
              </a:rPr>
              <a:t> </a:t>
            </a:r>
            <a:r>
              <a:rPr sz="2800" b="1">
                <a:solidFill>
                  <a:srgbClr val="002060"/>
                </a:solidFill>
                <a:latin typeface="Lao UI"/>
                <a:cs typeface="Arial"/>
              </a:rPr>
              <a:t>about</a:t>
            </a:r>
            <a:r>
              <a:rPr sz="2800" b="1" spc="-70">
                <a:solidFill>
                  <a:srgbClr val="002060"/>
                </a:solidFill>
                <a:latin typeface="Lao UI"/>
                <a:cs typeface="Arial"/>
              </a:rPr>
              <a:t> </a:t>
            </a:r>
            <a:r>
              <a:rPr sz="2800" b="1">
                <a:solidFill>
                  <a:srgbClr val="002060"/>
                </a:solidFill>
                <a:latin typeface="Lao UI"/>
                <a:cs typeface="Arial"/>
              </a:rPr>
              <a:t>the</a:t>
            </a:r>
            <a:r>
              <a:rPr sz="2800" b="1" spc="-60">
                <a:solidFill>
                  <a:srgbClr val="002060"/>
                </a:solidFill>
                <a:latin typeface="Lao UI"/>
                <a:cs typeface="Arial"/>
              </a:rPr>
              <a:t> </a:t>
            </a:r>
            <a:r>
              <a:rPr sz="2800" b="1">
                <a:solidFill>
                  <a:srgbClr val="002060"/>
                </a:solidFill>
                <a:latin typeface="Lao UI"/>
                <a:cs typeface="Arial"/>
              </a:rPr>
              <a:t>application</a:t>
            </a:r>
            <a:r>
              <a:rPr sz="2800" b="1" spc="-70">
                <a:solidFill>
                  <a:srgbClr val="002060"/>
                </a:solidFill>
                <a:latin typeface="Lao UI"/>
                <a:cs typeface="Arial"/>
              </a:rPr>
              <a:t> </a:t>
            </a:r>
            <a:r>
              <a:rPr sz="2800" b="1">
                <a:solidFill>
                  <a:srgbClr val="002060"/>
                </a:solidFill>
                <a:latin typeface="Lao UI"/>
                <a:cs typeface="Arial"/>
              </a:rPr>
              <a:t>requirements</a:t>
            </a:r>
            <a:r>
              <a:rPr sz="2800" b="1" spc="-45">
                <a:solidFill>
                  <a:srgbClr val="002060"/>
                </a:solidFill>
                <a:latin typeface="Lao UI"/>
                <a:cs typeface="Arial"/>
              </a:rPr>
              <a:t> </a:t>
            </a:r>
            <a:r>
              <a:rPr sz="2800" b="1">
                <a:solidFill>
                  <a:srgbClr val="002060"/>
                </a:solidFill>
                <a:latin typeface="Lao UI"/>
                <a:cs typeface="Arial"/>
              </a:rPr>
              <a:t>and</a:t>
            </a:r>
            <a:r>
              <a:rPr sz="2800" b="1" spc="-60">
                <a:solidFill>
                  <a:srgbClr val="002060"/>
                </a:solidFill>
                <a:latin typeface="Lao UI"/>
                <a:cs typeface="Arial"/>
              </a:rPr>
              <a:t> </a:t>
            </a:r>
            <a:r>
              <a:rPr sz="2800" b="1">
                <a:solidFill>
                  <a:srgbClr val="002060"/>
                </a:solidFill>
                <a:latin typeface="Lao UI"/>
                <a:cs typeface="Arial"/>
              </a:rPr>
              <a:t>procedures</a:t>
            </a:r>
            <a:r>
              <a:rPr sz="2800" b="1" spc="-50">
                <a:solidFill>
                  <a:srgbClr val="002060"/>
                </a:solidFill>
                <a:latin typeface="Lao UI"/>
                <a:cs typeface="Arial"/>
              </a:rPr>
              <a:t> </a:t>
            </a:r>
            <a:r>
              <a:rPr sz="2800" spc="-25">
                <a:latin typeface="Lao UI"/>
                <a:cs typeface="Arial"/>
              </a:rPr>
              <a:t>to </a:t>
            </a:r>
            <a:r>
              <a:rPr sz="2800">
                <a:latin typeface="Lao UI"/>
                <a:cs typeface="Arial"/>
              </a:rPr>
              <a:t>request</a:t>
            </a:r>
            <a:r>
              <a:rPr sz="2800" spc="-55">
                <a:latin typeface="Lao UI"/>
                <a:cs typeface="Arial"/>
              </a:rPr>
              <a:t> </a:t>
            </a:r>
            <a:r>
              <a:rPr sz="2800">
                <a:latin typeface="Lao UI"/>
                <a:cs typeface="Arial"/>
              </a:rPr>
              <a:t>Federal</a:t>
            </a:r>
            <a:r>
              <a:rPr sz="2800" spc="-60">
                <a:latin typeface="Lao UI"/>
                <a:cs typeface="Arial"/>
              </a:rPr>
              <a:t> </a:t>
            </a:r>
            <a:r>
              <a:rPr sz="2800">
                <a:latin typeface="Lao UI"/>
                <a:cs typeface="Arial"/>
              </a:rPr>
              <a:t>funding</a:t>
            </a:r>
            <a:r>
              <a:rPr sz="2800" spc="-60">
                <a:latin typeface="Lao UI"/>
                <a:cs typeface="Arial"/>
              </a:rPr>
              <a:t> </a:t>
            </a:r>
            <a:r>
              <a:rPr sz="2800">
                <a:latin typeface="Lao UI"/>
                <a:cs typeface="Arial"/>
              </a:rPr>
              <a:t>for</a:t>
            </a:r>
            <a:r>
              <a:rPr sz="2800" spc="-60">
                <a:latin typeface="Lao UI"/>
                <a:cs typeface="Arial"/>
              </a:rPr>
              <a:t> </a:t>
            </a:r>
            <a:r>
              <a:rPr sz="2800">
                <a:latin typeface="Lao UI"/>
                <a:cs typeface="Arial"/>
              </a:rPr>
              <a:t>eligible</a:t>
            </a:r>
            <a:r>
              <a:rPr sz="2800" spc="-60">
                <a:latin typeface="Lao UI"/>
                <a:cs typeface="Arial"/>
              </a:rPr>
              <a:t> </a:t>
            </a:r>
            <a:r>
              <a:rPr sz="2800" spc="-10">
                <a:latin typeface="Lao UI"/>
                <a:cs typeface="Arial"/>
              </a:rPr>
              <a:t>projects</a:t>
            </a:r>
            <a:endParaRPr lang="en-US" sz="2800" spc="-10">
              <a:latin typeface="Lao UI"/>
              <a:cs typeface="Arial"/>
            </a:endParaRPr>
          </a:p>
          <a:p>
            <a:pPr marL="755015" marR="5080" indent="-285750">
              <a:lnSpc>
                <a:spcPct val="100000"/>
              </a:lnSpc>
              <a:buFont typeface="Arial"/>
              <a:buChar char="•"/>
              <a:tabLst>
                <a:tab pos="755015" algn="l"/>
                <a:tab pos="755650" algn="l"/>
              </a:tabLst>
            </a:pPr>
            <a:endParaRPr lang="en-US" sz="2800" spc="-10">
              <a:latin typeface="Lao UI"/>
              <a:cs typeface="Arial" panose="020B0604020202020204" pitchFamily="34" charset="0"/>
            </a:endParaRPr>
          </a:p>
          <a:p>
            <a:pPr marL="755015" marR="5080" indent="-285750">
              <a:buFont typeface="Arial"/>
              <a:buChar char="•"/>
              <a:tabLst>
                <a:tab pos="755015" algn="l"/>
                <a:tab pos="755650" algn="l"/>
              </a:tabLst>
            </a:pPr>
            <a:r>
              <a:rPr lang="en-US" sz="2800" spc="-10">
                <a:latin typeface="Lao UI"/>
                <a:cs typeface="Arial"/>
              </a:rPr>
              <a:t>Contains the </a:t>
            </a:r>
            <a:r>
              <a:rPr lang="en-US" sz="2800" b="1" spc="-10">
                <a:solidFill>
                  <a:srgbClr val="002060"/>
                </a:solidFill>
                <a:latin typeface="Lao UI"/>
                <a:cs typeface="Arial"/>
              </a:rPr>
              <a:t>budget requirements and performance metrics requirements</a:t>
            </a:r>
            <a:r>
              <a:rPr lang="en-US" sz="2800" spc="-10">
                <a:latin typeface="Lao UI"/>
                <a:cs typeface="Arial"/>
              </a:rPr>
              <a:t> that we're here to talk about today</a:t>
            </a:r>
            <a:endParaRPr lang="en-US" sz="2800" b="1" spc="-10">
              <a:latin typeface="Lao UI"/>
              <a:cs typeface="Arial" panose="020B0604020202020204" pitchFamily="34" charset="0"/>
            </a:endParaRPr>
          </a:p>
          <a:p>
            <a:pPr marL="755015" marR="5080" indent="-285750">
              <a:lnSpc>
                <a:spcPct val="100000"/>
              </a:lnSpc>
              <a:buFont typeface="Arial"/>
              <a:buChar char="•"/>
              <a:tabLst>
                <a:tab pos="755015" algn="l"/>
                <a:tab pos="755650" algn="l"/>
              </a:tabLst>
            </a:pPr>
            <a:endParaRPr sz="2800">
              <a:latin typeface="Lao UI"/>
              <a:cs typeface="Arial" panose="020B0604020202020204" pitchFamily="34" charset="0"/>
            </a:endParaRPr>
          </a:p>
        </p:txBody>
      </p:sp>
      <p:sp>
        <p:nvSpPr>
          <p:cNvPr id="9" name="object 7">
            <a:extLst>
              <a:ext uri="{FF2B5EF4-FFF2-40B4-BE49-F238E27FC236}">
                <a16:creationId xmlns:a16="http://schemas.microsoft.com/office/drawing/2014/main" id="{227F4E76-3D26-28D9-7BF8-15DEBEA855F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4B09EC14-21D4-FAD3-083A-4CB34339335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2A8AD6B5-3B2D-9B74-4888-619DEA47EEA1}"/>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368B4A7B-F3C3-AF9A-D945-9110041C1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853" y="1980060"/>
            <a:ext cx="9518293" cy="3553249"/>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p:nvPr/>
        </p:nvSpPr>
        <p:spPr>
          <a:xfrm>
            <a:off x="535021" y="1177687"/>
            <a:ext cx="11099260" cy="443070"/>
          </a:xfrm>
          <a:prstGeom prst="rect">
            <a:avLst/>
          </a:prstGeom>
        </p:spPr>
        <p:txBody>
          <a:bodyPr vert="horz" wrap="square" lIns="0" tIns="12065" rIns="0" bIns="0" rtlCol="0">
            <a:spAutoFit/>
          </a:bodyPr>
          <a:lstStyle/>
          <a:p>
            <a:pPr marL="12700">
              <a:lnSpc>
                <a:spcPct val="100000"/>
              </a:lnSpc>
              <a:spcBef>
                <a:spcPts val="95"/>
              </a:spcBef>
            </a:pPr>
            <a:r>
              <a:rPr lang="en-US" sz="2800">
                <a:latin typeface="Lao UI" panose="020B0604020202020204"/>
                <a:cs typeface="Arial" panose="020B0604020202020204" pitchFamily="34" charset="0"/>
              </a:rPr>
              <a:t>Click on the links on the MBDA website or s</a:t>
            </a:r>
            <a:r>
              <a:rPr sz="2800">
                <a:latin typeface="Lao UI" panose="020B0604020202020204"/>
                <a:cs typeface="Arial" panose="020B0604020202020204" pitchFamily="34" charset="0"/>
              </a:rPr>
              <a:t>earch</a:t>
            </a:r>
            <a:r>
              <a:rPr sz="2800" spc="-60">
                <a:latin typeface="Lao UI" panose="020B0604020202020204"/>
                <a:cs typeface="Arial" panose="020B0604020202020204" pitchFamily="34" charset="0"/>
              </a:rPr>
              <a:t> </a:t>
            </a:r>
            <a:r>
              <a:rPr lang="en-US" sz="2800" spc="-60">
                <a:latin typeface="Lao UI" panose="020B0604020202020204"/>
                <a:cs typeface="Arial" panose="020B0604020202020204" pitchFamily="34" charset="0"/>
              </a:rPr>
              <a:t>“</a:t>
            </a:r>
            <a:r>
              <a:rPr lang="en-US" sz="2800" spc="-60" err="1">
                <a:latin typeface="Lao UI" panose="020B0604020202020204"/>
                <a:cs typeface="Arial" panose="020B0604020202020204" pitchFamily="34" charset="0"/>
              </a:rPr>
              <a:t>mbda</a:t>
            </a:r>
            <a:r>
              <a:rPr lang="en-US" sz="2800" spc="-60">
                <a:latin typeface="Lao UI" panose="020B0604020202020204"/>
                <a:cs typeface="Arial" panose="020B0604020202020204" pitchFamily="34" charset="0"/>
              </a:rPr>
              <a:t>” on </a:t>
            </a:r>
            <a:r>
              <a:rPr lang="en-US" sz="2800">
                <a:latin typeface="Lao UI" panose="020B0604020202020204"/>
                <a:cs typeface="Arial" panose="020B0604020202020204" pitchFamily="34" charset="0"/>
                <a:hlinkClick r:id="rId4"/>
              </a:rPr>
              <a:t>GRANTS.GOV</a:t>
            </a:r>
            <a:r>
              <a:rPr sz="2800" b="1" spc="-10">
                <a:latin typeface="Lao UI" panose="020B0604020202020204"/>
                <a:cs typeface="Arial" panose="020B0604020202020204" pitchFamily="34" charset="0"/>
              </a:rPr>
              <a:t>:</a:t>
            </a:r>
            <a:endParaRPr sz="2800">
              <a:latin typeface="Lao UI" panose="020B0604020202020204"/>
              <a:cs typeface="Arial" panose="020B0604020202020204" pitchFamily="34" charset="0"/>
            </a:endParaRPr>
          </a:p>
        </p:txBody>
      </p:sp>
      <p:sp>
        <p:nvSpPr>
          <p:cNvPr id="3" name="object 3"/>
          <p:cNvSpPr txBox="1">
            <a:spLocks noGrp="1"/>
          </p:cNvSpPr>
          <p:nvPr>
            <p:ph type="title"/>
          </p:nvPr>
        </p:nvSpPr>
        <p:spPr>
          <a:xfrm>
            <a:off x="630936" y="249976"/>
            <a:ext cx="11561445" cy="635430"/>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3600">
                <a:solidFill>
                  <a:schemeClr val="bg1"/>
                </a:solidFill>
                <a:latin typeface="Century Gothic" panose="020B0502020202020204" pitchFamily="34" charset="0"/>
              </a:rPr>
              <a:t>WHERE</a:t>
            </a:r>
            <a:r>
              <a:rPr lang="en-US" sz="3600" spc="-55">
                <a:solidFill>
                  <a:schemeClr val="bg1"/>
                </a:solidFill>
                <a:latin typeface="Century Gothic" panose="020B0502020202020204" pitchFamily="34" charset="0"/>
              </a:rPr>
              <a:t> </a:t>
            </a:r>
            <a:r>
              <a:rPr lang="en-US" sz="3600">
                <a:solidFill>
                  <a:schemeClr val="bg1"/>
                </a:solidFill>
                <a:latin typeface="Century Gothic" panose="020B0502020202020204" pitchFamily="34" charset="0"/>
              </a:rPr>
              <a:t>DO</a:t>
            </a:r>
            <a:r>
              <a:rPr lang="en-US" sz="3600" spc="-55">
                <a:solidFill>
                  <a:schemeClr val="bg1"/>
                </a:solidFill>
                <a:latin typeface="Century Gothic" panose="020B0502020202020204" pitchFamily="34" charset="0"/>
              </a:rPr>
              <a:t> </a:t>
            </a:r>
            <a:r>
              <a:rPr lang="en-US" sz="3600">
                <a:solidFill>
                  <a:schemeClr val="bg1"/>
                </a:solidFill>
                <a:latin typeface="Century Gothic" panose="020B0502020202020204" pitchFamily="34" charset="0"/>
              </a:rPr>
              <a:t>I</a:t>
            </a:r>
            <a:r>
              <a:rPr lang="en-US" sz="3600" spc="-55">
                <a:solidFill>
                  <a:schemeClr val="bg1"/>
                </a:solidFill>
                <a:latin typeface="Century Gothic" panose="020B0502020202020204" pitchFamily="34" charset="0"/>
              </a:rPr>
              <a:t> </a:t>
            </a:r>
            <a:r>
              <a:rPr lang="en-US" sz="3600">
                <a:solidFill>
                  <a:schemeClr val="bg1"/>
                </a:solidFill>
                <a:latin typeface="Century Gothic" panose="020B0502020202020204" pitchFamily="34" charset="0"/>
              </a:rPr>
              <a:t>FIND</a:t>
            </a:r>
            <a:r>
              <a:rPr lang="en-US" sz="3600" spc="-50">
                <a:solidFill>
                  <a:schemeClr val="bg1"/>
                </a:solidFill>
                <a:latin typeface="Century Gothic" panose="020B0502020202020204" pitchFamily="34" charset="0"/>
              </a:rPr>
              <a:t> THE NOFO</a:t>
            </a:r>
            <a:r>
              <a:rPr lang="en-US" sz="3600" spc="-10">
                <a:solidFill>
                  <a:schemeClr val="bg1"/>
                </a:solidFill>
                <a:latin typeface="Century Gothic" panose="020B0502020202020204" pitchFamily="34" charset="0"/>
              </a:rPr>
              <a:t>?</a:t>
            </a:r>
          </a:p>
        </p:txBody>
      </p:sp>
      <p:grpSp>
        <p:nvGrpSpPr>
          <p:cNvPr id="4" name="object 4"/>
          <p:cNvGrpSpPr/>
          <p:nvPr/>
        </p:nvGrpSpPr>
        <p:grpSpPr>
          <a:xfrm>
            <a:off x="4618751" y="5036668"/>
            <a:ext cx="6148565" cy="1709531"/>
            <a:chOff x="5047348" y="4919598"/>
            <a:chExt cx="5538470" cy="1229360"/>
          </a:xfrm>
        </p:grpSpPr>
        <p:sp>
          <p:nvSpPr>
            <p:cNvPr id="12" name="object 12"/>
            <p:cNvSpPr/>
            <p:nvPr/>
          </p:nvSpPr>
          <p:spPr>
            <a:xfrm>
              <a:off x="5047348" y="4919598"/>
              <a:ext cx="5538470" cy="1229360"/>
            </a:xfrm>
            <a:custGeom>
              <a:avLst/>
              <a:gdLst/>
              <a:ahLst/>
              <a:cxnLst/>
              <a:rect l="l" t="t" r="r" b="b"/>
              <a:pathLst>
                <a:path w="5538470" h="1229360">
                  <a:moveTo>
                    <a:pt x="0" y="0"/>
                  </a:moveTo>
                  <a:lnTo>
                    <a:pt x="1867801" y="722248"/>
                  </a:lnTo>
                  <a:lnTo>
                    <a:pt x="1867801" y="1228979"/>
                  </a:lnTo>
                  <a:lnTo>
                    <a:pt x="5538355" y="1228979"/>
                  </a:lnTo>
                  <a:lnTo>
                    <a:pt x="5538355" y="360298"/>
                  </a:lnTo>
                  <a:lnTo>
                    <a:pt x="1867801" y="360298"/>
                  </a:lnTo>
                  <a:lnTo>
                    <a:pt x="1867801" y="505078"/>
                  </a:lnTo>
                  <a:lnTo>
                    <a:pt x="0" y="0"/>
                  </a:lnTo>
                  <a:close/>
                </a:path>
              </a:pathLst>
            </a:custGeom>
            <a:solidFill>
              <a:srgbClr val="FFFFFF"/>
            </a:solidFill>
          </p:spPr>
          <p:txBody>
            <a:bodyPr wrap="square" lIns="0" tIns="0" rIns="0" bIns="0" rtlCol="0"/>
            <a:lstStyle/>
            <a:p>
              <a:endParaRPr/>
            </a:p>
          </p:txBody>
        </p:sp>
        <p:sp>
          <p:nvSpPr>
            <p:cNvPr id="13" name="object 13"/>
            <p:cNvSpPr/>
            <p:nvPr/>
          </p:nvSpPr>
          <p:spPr>
            <a:xfrm>
              <a:off x="5047348" y="4919598"/>
              <a:ext cx="5538470" cy="1229360"/>
            </a:xfrm>
            <a:custGeom>
              <a:avLst/>
              <a:gdLst/>
              <a:ahLst/>
              <a:cxnLst/>
              <a:rect l="l" t="t" r="r" b="b"/>
              <a:pathLst>
                <a:path w="5538470" h="1229360">
                  <a:moveTo>
                    <a:pt x="1867801" y="360298"/>
                  </a:moveTo>
                  <a:lnTo>
                    <a:pt x="2479560" y="360298"/>
                  </a:lnTo>
                  <a:lnTo>
                    <a:pt x="3397199" y="360298"/>
                  </a:lnTo>
                  <a:lnTo>
                    <a:pt x="5538355" y="360298"/>
                  </a:lnTo>
                  <a:lnTo>
                    <a:pt x="5538355" y="505078"/>
                  </a:lnTo>
                  <a:lnTo>
                    <a:pt x="5538355" y="722248"/>
                  </a:lnTo>
                  <a:lnTo>
                    <a:pt x="5538355" y="1228979"/>
                  </a:lnTo>
                  <a:lnTo>
                    <a:pt x="3397199" y="1228979"/>
                  </a:lnTo>
                  <a:lnTo>
                    <a:pt x="2479560" y="1228979"/>
                  </a:lnTo>
                  <a:lnTo>
                    <a:pt x="1867801" y="1228979"/>
                  </a:lnTo>
                  <a:lnTo>
                    <a:pt x="1867801" y="722248"/>
                  </a:lnTo>
                  <a:lnTo>
                    <a:pt x="0" y="0"/>
                  </a:lnTo>
                  <a:lnTo>
                    <a:pt x="1867801" y="505078"/>
                  </a:lnTo>
                  <a:lnTo>
                    <a:pt x="1867801" y="360298"/>
                  </a:lnTo>
                  <a:close/>
                </a:path>
              </a:pathLst>
            </a:custGeom>
            <a:ln w="38099">
              <a:solidFill>
                <a:srgbClr val="2E528F"/>
              </a:solidFill>
            </a:ln>
          </p:spPr>
          <p:txBody>
            <a:bodyPr wrap="square" lIns="0" tIns="0" rIns="0" bIns="0" rtlCol="0"/>
            <a:lstStyle/>
            <a:p>
              <a:endParaRPr/>
            </a:p>
          </p:txBody>
        </p:sp>
      </p:grpSp>
      <p:sp>
        <p:nvSpPr>
          <p:cNvPr id="15" name="object 15"/>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15</a:t>
            </a:fld>
            <a:endParaRPr spc="-25"/>
          </a:p>
        </p:txBody>
      </p:sp>
      <p:pic>
        <p:nvPicPr>
          <p:cNvPr id="18" name="Picture 17">
            <a:extLst>
              <a:ext uri="{FF2B5EF4-FFF2-40B4-BE49-F238E27FC236}">
                <a16:creationId xmlns:a16="http://schemas.microsoft.com/office/drawing/2014/main" id="{95926D9B-CB5C-7AFC-0BDA-90EB570C50C6}"/>
              </a:ext>
            </a:extLst>
          </p:cNvPr>
          <p:cNvPicPr>
            <a:picLocks noChangeAspect="1"/>
          </p:cNvPicPr>
          <p:nvPr/>
        </p:nvPicPr>
        <p:blipFill rotWithShape="1">
          <a:blip r:embed="rId5"/>
          <a:srcRect l="73839" t="72574" r="3729" b="4858"/>
          <a:stretch/>
        </p:blipFill>
        <p:spPr>
          <a:xfrm>
            <a:off x="152400" y="5918276"/>
            <a:ext cx="1021955" cy="794491"/>
          </a:xfrm>
          <a:prstGeom prst="rect">
            <a:avLst/>
          </a:prstGeom>
        </p:spPr>
      </p:pic>
      <p:sp>
        <p:nvSpPr>
          <p:cNvPr id="20" name="Rectangle 19">
            <a:extLst>
              <a:ext uri="{FF2B5EF4-FFF2-40B4-BE49-F238E27FC236}">
                <a16:creationId xmlns:a16="http://schemas.microsoft.com/office/drawing/2014/main" id="{E33C3B2D-6DEA-DC96-4147-E7884A59F3DE}"/>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14"/>
          <p:cNvSpPr txBox="1"/>
          <p:nvPr/>
        </p:nvSpPr>
        <p:spPr>
          <a:xfrm>
            <a:off x="7166038" y="5502911"/>
            <a:ext cx="3186430" cy="1243289"/>
          </a:xfrm>
          <a:prstGeom prst="rect">
            <a:avLst/>
          </a:prstGeom>
        </p:spPr>
        <p:txBody>
          <a:bodyPr vert="horz" wrap="square" lIns="0" tIns="12065" rIns="0" bIns="0" rtlCol="0">
            <a:spAutoFit/>
          </a:bodyPr>
          <a:lstStyle/>
          <a:p>
            <a:pPr marL="12700">
              <a:lnSpc>
                <a:spcPct val="100000"/>
              </a:lnSpc>
              <a:spcBef>
                <a:spcPts val="95"/>
              </a:spcBef>
            </a:pPr>
            <a:r>
              <a:rPr sz="2000">
                <a:latin typeface="Calibri"/>
                <a:cs typeface="Calibri"/>
              </a:rPr>
              <a:t>Click</a:t>
            </a:r>
            <a:r>
              <a:rPr sz="2000" spc="-20">
                <a:latin typeface="Calibri"/>
                <a:cs typeface="Calibri"/>
              </a:rPr>
              <a:t> </a:t>
            </a:r>
            <a:r>
              <a:rPr sz="2000">
                <a:latin typeface="Calibri"/>
                <a:cs typeface="Calibri"/>
              </a:rPr>
              <a:t>the</a:t>
            </a:r>
            <a:r>
              <a:rPr sz="2000" spc="-25">
                <a:latin typeface="Calibri"/>
                <a:cs typeface="Calibri"/>
              </a:rPr>
              <a:t> </a:t>
            </a:r>
            <a:r>
              <a:rPr sz="2000" b="1" spc="-10">
                <a:latin typeface="Calibri"/>
                <a:cs typeface="Calibri"/>
              </a:rPr>
              <a:t>Opportunity</a:t>
            </a:r>
            <a:r>
              <a:rPr sz="2000" b="1" spc="-25">
                <a:latin typeface="Calibri"/>
                <a:cs typeface="Calibri"/>
              </a:rPr>
              <a:t> </a:t>
            </a:r>
            <a:r>
              <a:rPr sz="2000" b="1" spc="-10">
                <a:latin typeface="Calibri"/>
                <a:cs typeface="Calibri"/>
              </a:rPr>
              <a:t>Number</a:t>
            </a:r>
            <a:endParaRPr sz="2000">
              <a:latin typeface="Calibri"/>
              <a:cs typeface="Calibri"/>
            </a:endParaRPr>
          </a:p>
          <a:p>
            <a:pPr marL="12700">
              <a:lnSpc>
                <a:spcPct val="100000"/>
              </a:lnSpc>
            </a:pPr>
            <a:r>
              <a:rPr sz="2000">
                <a:latin typeface="Calibri"/>
                <a:cs typeface="Calibri"/>
              </a:rPr>
              <a:t>to</a:t>
            </a:r>
            <a:r>
              <a:rPr sz="2000" spc="-45">
                <a:latin typeface="Calibri"/>
                <a:cs typeface="Calibri"/>
              </a:rPr>
              <a:t> </a:t>
            </a:r>
            <a:r>
              <a:rPr sz="2000">
                <a:latin typeface="Calibri"/>
                <a:cs typeface="Calibri"/>
              </a:rPr>
              <a:t>see</a:t>
            </a:r>
            <a:r>
              <a:rPr sz="2000" spc="-15">
                <a:latin typeface="Calibri"/>
                <a:cs typeface="Calibri"/>
              </a:rPr>
              <a:t> </a:t>
            </a:r>
            <a:r>
              <a:rPr sz="2000">
                <a:latin typeface="Calibri"/>
                <a:cs typeface="Calibri"/>
              </a:rPr>
              <a:t>the</a:t>
            </a:r>
            <a:r>
              <a:rPr sz="2000" spc="-30">
                <a:latin typeface="Calibri"/>
                <a:cs typeface="Calibri"/>
              </a:rPr>
              <a:t> </a:t>
            </a:r>
            <a:r>
              <a:rPr sz="2000" spc="-10">
                <a:latin typeface="Calibri"/>
                <a:cs typeface="Calibri"/>
              </a:rPr>
              <a:t>Synopsis</a:t>
            </a:r>
            <a:r>
              <a:rPr lang="en-US" sz="2000" spc="-10">
                <a:latin typeface="Calibri"/>
                <a:cs typeface="Calibri"/>
              </a:rPr>
              <a:t> and the full NOFO text (under “Related Documents” tab)</a:t>
            </a:r>
            <a:endParaRPr sz="2000">
              <a:latin typeface="Calibri"/>
              <a:cs typeface="Calibri"/>
            </a:endParaRPr>
          </a:p>
        </p:txBody>
      </p:sp>
    </p:spTree>
    <p:extLst>
      <p:ext uri="{BB962C8B-B14F-4D97-AF65-F5344CB8AC3E}">
        <p14:creationId xmlns:p14="http://schemas.microsoft.com/office/powerpoint/2010/main" val="262339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1" name="Picture 10">
            <a:extLst>
              <a:ext uri="{FF2B5EF4-FFF2-40B4-BE49-F238E27FC236}">
                <a16:creationId xmlns:a16="http://schemas.microsoft.com/office/drawing/2014/main" id="{81D7FF0B-B006-C2C9-2B50-09CBE428355B}"/>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8" name="object 2">
            <a:extLst>
              <a:ext uri="{FF2B5EF4-FFF2-40B4-BE49-F238E27FC236}">
                <a16:creationId xmlns:a16="http://schemas.microsoft.com/office/drawing/2014/main" id="{D514F435-F37F-60DB-D5FA-EAFB5993579A}"/>
              </a:ext>
            </a:extLst>
          </p:cNvPr>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a:rPr>
              <a:t>THE NOFO</a:t>
            </a:r>
            <a:endParaRPr lang="en-US" spc="-10">
              <a:solidFill>
                <a:schemeClr val="bg1"/>
              </a:solidFill>
              <a:latin typeface="Century Gothic" panose="020B0502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AD81D7C-240D-2D9E-4F7E-394D884AEEAC}"/>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FD9CAE88-ECD3-1A67-2B3C-9E365A8CD7AB}"/>
              </a:ext>
            </a:extLst>
          </p:cNvPr>
          <p:cNvPicPr>
            <a:picLocks noChangeAspect="1"/>
          </p:cNvPicPr>
          <p:nvPr/>
        </p:nvPicPr>
        <p:blipFill>
          <a:blip r:embed="rId4"/>
          <a:stretch>
            <a:fillRect/>
          </a:stretch>
        </p:blipFill>
        <p:spPr>
          <a:xfrm>
            <a:off x="296350" y="1225491"/>
            <a:ext cx="5010756" cy="1430152"/>
          </a:xfrm>
          <a:prstGeom prst="rect">
            <a:avLst/>
          </a:prstGeom>
        </p:spPr>
      </p:pic>
      <p:pic>
        <p:nvPicPr>
          <p:cNvPr id="3" name="Picture 4">
            <a:extLst>
              <a:ext uri="{FF2B5EF4-FFF2-40B4-BE49-F238E27FC236}">
                <a16:creationId xmlns:a16="http://schemas.microsoft.com/office/drawing/2014/main" id="{3DEF81FF-B0A9-8B2F-3AEF-FD743E4812C1}"/>
              </a:ext>
            </a:extLst>
          </p:cNvPr>
          <p:cNvPicPr>
            <a:picLocks noChangeAspect="1"/>
          </p:cNvPicPr>
          <p:nvPr/>
        </p:nvPicPr>
        <p:blipFill>
          <a:blip r:embed="rId5"/>
          <a:stretch>
            <a:fillRect/>
          </a:stretch>
        </p:blipFill>
        <p:spPr>
          <a:xfrm>
            <a:off x="5533051" y="1780686"/>
            <a:ext cx="3189392" cy="4137590"/>
          </a:xfrm>
          <a:prstGeom prst="rect">
            <a:avLst/>
          </a:prstGeom>
          <a:ln>
            <a:solidFill>
              <a:schemeClr val="tx1"/>
            </a:solidFill>
          </a:ln>
        </p:spPr>
      </p:pic>
      <p:pic>
        <p:nvPicPr>
          <p:cNvPr id="5" name="Picture 8">
            <a:extLst>
              <a:ext uri="{FF2B5EF4-FFF2-40B4-BE49-F238E27FC236}">
                <a16:creationId xmlns:a16="http://schemas.microsoft.com/office/drawing/2014/main" id="{D1AE323A-02FE-83D8-DBFC-742EEBDBC2EE}"/>
              </a:ext>
            </a:extLst>
          </p:cNvPr>
          <p:cNvPicPr>
            <a:picLocks noChangeAspect="1"/>
          </p:cNvPicPr>
          <p:nvPr/>
        </p:nvPicPr>
        <p:blipFill>
          <a:blip r:embed="rId6"/>
          <a:stretch>
            <a:fillRect/>
          </a:stretch>
        </p:blipFill>
        <p:spPr>
          <a:xfrm>
            <a:off x="8843366" y="1780685"/>
            <a:ext cx="3196234" cy="4137591"/>
          </a:xfrm>
          <a:prstGeom prst="rect">
            <a:avLst/>
          </a:prstGeom>
          <a:ln>
            <a:solidFill>
              <a:schemeClr val="tx1"/>
            </a:solidFill>
          </a:ln>
        </p:spPr>
      </p:pic>
      <p:grpSp>
        <p:nvGrpSpPr>
          <p:cNvPr id="6" name="object 4">
            <a:extLst>
              <a:ext uri="{FF2B5EF4-FFF2-40B4-BE49-F238E27FC236}">
                <a16:creationId xmlns:a16="http://schemas.microsoft.com/office/drawing/2014/main" id="{76762513-9184-1B10-8A37-19F865C0C654}"/>
              </a:ext>
            </a:extLst>
          </p:cNvPr>
          <p:cNvGrpSpPr/>
          <p:nvPr/>
        </p:nvGrpSpPr>
        <p:grpSpPr>
          <a:xfrm>
            <a:off x="120116" y="1069158"/>
            <a:ext cx="5363223" cy="1742818"/>
            <a:chOff x="865632" y="2269235"/>
            <a:chExt cx="10811256" cy="2713482"/>
          </a:xfrm>
        </p:grpSpPr>
        <p:pic>
          <p:nvPicPr>
            <p:cNvPr id="9" name="object 5">
              <a:extLst>
                <a:ext uri="{FF2B5EF4-FFF2-40B4-BE49-F238E27FC236}">
                  <a16:creationId xmlns:a16="http://schemas.microsoft.com/office/drawing/2014/main" id="{03F59F9A-C425-A543-E0C2-41376976AA15}"/>
                </a:ext>
              </a:extLst>
            </p:cNvPr>
            <p:cNvPicPr/>
            <p:nvPr/>
          </p:nvPicPr>
          <p:blipFill>
            <a:blip r:embed="rId7" cstate="print"/>
            <a:stretch>
              <a:fillRect/>
            </a:stretch>
          </p:blipFill>
          <p:spPr>
            <a:xfrm>
              <a:off x="865632" y="2269235"/>
              <a:ext cx="10811256" cy="2713482"/>
            </a:xfrm>
            <a:prstGeom prst="rect">
              <a:avLst/>
            </a:prstGeom>
          </p:spPr>
        </p:pic>
        <p:sp>
          <p:nvSpPr>
            <p:cNvPr id="10" name="object 7">
              <a:extLst>
                <a:ext uri="{FF2B5EF4-FFF2-40B4-BE49-F238E27FC236}">
                  <a16:creationId xmlns:a16="http://schemas.microsoft.com/office/drawing/2014/main" id="{615B8FE5-7448-8AC6-BEBF-FB54DE0946C5}"/>
                </a:ext>
              </a:extLst>
            </p:cNvPr>
            <p:cNvSpPr/>
            <p:nvPr/>
          </p:nvSpPr>
          <p:spPr>
            <a:xfrm>
              <a:off x="909828" y="2313431"/>
              <a:ext cx="10669905" cy="2571750"/>
            </a:xfrm>
            <a:custGeom>
              <a:avLst/>
              <a:gdLst/>
              <a:ahLst/>
              <a:cxnLst/>
              <a:rect l="l" t="t" r="r" b="b"/>
              <a:pathLst>
                <a:path w="10669905" h="2571750">
                  <a:moveTo>
                    <a:pt x="0" y="0"/>
                  </a:moveTo>
                  <a:lnTo>
                    <a:pt x="10669524" y="0"/>
                  </a:lnTo>
                  <a:lnTo>
                    <a:pt x="10669524" y="2571750"/>
                  </a:lnTo>
                  <a:lnTo>
                    <a:pt x="0" y="2571750"/>
                  </a:lnTo>
                  <a:lnTo>
                    <a:pt x="0" y="0"/>
                  </a:lnTo>
                  <a:close/>
                </a:path>
              </a:pathLst>
            </a:custGeom>
            <a:ln w="38100">
              <a:solidFill>
                <a:srgbClr val="3A3838"/>
              </a:solidFill>
            </a:ln>
          </p:spPr>
          <p:txBody>
            <a:bodyPr wrap="square" lIns="0" tIns="0" rIns="0" bIns="0" rtlCol="0"/>
            <a:lstStyle/>
            <a:p>
              <a:endParaRPr/>
            </a:p>
          </p:txBody>
        </p:sp>
      </p:grpSp>
      <p:sp>
        <p:nvSpPr>
          <p:cNvPr id="12" name="Oval 11">
            <a:extLst>
              <a:ext uri="{FF2B5EF4-FFF2-40B4-BE49-F238E27FC236}">
                <a16:creationId xmlns:a16="http://schemas.microsoft.com/office/drawing/2014/main" id="{0A641718-0E98-4B7A-BC0E-2743FC22ABD2}"/>
              </a:ext>
            </a:extLst>
          </p:cNvPr>
          <p:cNvSpPr/>
          <p:nvPr/>
        </p:nvSpPr>
        <p:spPr>
          <a:xfrm>
            <a:off x="1315844" y="1131804"/>
            <a:ext cx="791736" cy="3290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FBC10EB8-E89D-33EF-F602-9FAD061057AB}"/>
              </a:ext>
            </a:extLst>
          </p:cNvPr>
          <p:cNvSpPr/>
          <p:nvPr/>
        </p:nvSpPr>
        <p:spPr>
          <a:xfrm>
            <a:off x="1742176" y="2217435"/>
            <a:ext cx="2216507" cy="3290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437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789527" y="6449517"/>
            <a:ext cx="1126490" cy="17440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January 24</a:t>
            </a:r>
            <a:r>
              <a:rPr kumimoji="0"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sz="1050" b="0" i="0" u="none" strike="noStrike" kern="1200" cap="none" spc="-2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a:t>
            </a:r>
            <a:r>
              <a:rPr kumimoji="0" lang="en-US" sz="1050" b="0" i="0" u="none" strike="noStrike" kern="1200" cap="none" spc="-2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endParaRPr kumimoji="0"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object 7"/>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D7FF0B-B006-C2C9-2B50-09CBE428355B}"/>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8" name="object 2">
            <a:extLst>
              <a:ext uri="{FF2B5EF4-FFF2-40B4-BE49-F238E27FC236}">
                <a16:creationId xmlns:a16="http://schemas.microsoft.com/office/drawing/2014/main" id="{D514F435-F37F-60DB-D5FA-EAFB5993579A}"/>
              </a:ext>
            </a:extLst>
          </p:cNvPr>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panose="020B0604020202020204" pitchFamily="34" charset="0"/>
              </a:rPr>
              <a:t>AGENDA</a:t>
            </a:r>
          </a:p>
        </p:txBody>
      </p:sp>
      <p:sp>
        <p:nvSpPr>
          <p:cNvPr id="14" name="object 3">
            <a:extLst>
              <a:ext uri="{FF2B5EF4-FFF2-40B4-BE49-F238E27FC236}">
                <a16:creationId xmlns:a16="http://schemas.microsoft.com/office/drawing/2014/main" id="{9474EE39-28E4-D8E8-3E09-BA08536F1E7C}"/>
              </a:ext>
            </a:extLst>
          </p:cNvPr>
          <p:cNvSpPr txBox="1"/>
          <p:nvPr/>
        </p:nvSpPr>
        <p:spPr>
          <a:xfrm>
            <a:off x="1024649" y="1076251"/>
            <a:ext cx="10774018" cy="546046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1. </a:t>
            </a:r>
            <a:r>
              <a:rPr kumimoji="0" lang="en-US" sz="2800" b="0" i="0" u="none" strike="noStrike" kern="1200" cap="none" spc="0" normalizeH="0" baseline="0" noProof="0">
                <a:ln>
                  <a:noFill/>
                </a:ln>
                <a:solidFill>
                  <a:prstClr val="black"/>
                </a:solidFill>
                <a:effectLst/>
                <a:uLnTx/>
                <a:uFillTx/>
                <a:latin typeface="Lao UI" panose="020B0604020202020204"/>
                <a:ea typeface="+mn-ea"/>
                <a:cs typeface="Arial" panose="020B0604020202020204" pitchFamily="34" charset="0"/>
              </a:rPr>
              <a:t>Capital Readiness </a:t>
            </a:r>
            <a:r>
              <a:rPr kumimoji="0" sz="2800" b="0" i="0" u="none" strike="noStrike" kern="1200" cap="none" spc="0" normalizeH="0" baseline="0" noProof="0">
                <a:ln>
                  <a:noFill/>
                </a:ln>
                <a:solidFill>
                  <a:prstClr val="black"/>
                </a:solidFill>
                <a:effectLst/>
                <a:uLnTx/>
                <a:uFillTx/>
                <a:latin typeface="Lao UI" panose="020B0604020202020204"/>
                <a:ea typeface="+mn-ea"/>
                <a:cs typeface="Arial" panose="020B0604020202020204" pitchFamily="34" charset="0"/>
              </a:rPr>
              <a:t>Program</a:t>
            </a:r>
            <a:r>
              <a:rPr kumimoji="0" sz="2800" b="0" i="0" u="none" strike="noStrike" kern="1200" cap="none" spc="-35" normalizeH="0" baseline="0" noProof="0">
                <a:ln>
                  <a:noFill/>
                </a:ln>
                <a:solidFill>
                  <a:prstClr val="black"/>
                </a:solidFill>
                <a:effectLst/>
                <a:uLnTx/>
                <a:uFillTx/>
                <a:latin typeface="Lao UI" panose="020B0604020202020204"/>
                <a:ea typeface="+mn-ea"/>
                <a:cs typeface="Arial" panose="020B0604020202020204" pitchFamily="34" charset="0"/>
              </a:rPr>
              <a:t> </a:t>
            </a:r>
            <a:r>
              <a:rPr kumimoji="0" lang="en-US" sz="2800" b="0" i="0" u="none" strike="noStrike" kern="1200" cap="none" spc="-35" normalizeH="0" baseline="0" noProof="0">
                <a:ln>
                  <a:noFill/>
                </a:ln>
                <a:solidFill>
                  <a:prstClr val="black"/>
                </a:solidFill>
                <a:effectLst/>
                <a:uLnTx/>
                <a:uFillTx/>
                <a:latin typeface="Lao UI" panose="020B0604020202020204"/>
                <a:ea typeface="+mn-ea"/>
                <a:cs typeface="Arial" panose="020B0604020202020204" pitchFamily="34" charset="0"/>
              </a:rPr>
              <a:t>(CRP) </a:t>
            </a:r>
            <a:r>
              <a:rPr kumimoji="0"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Overview</a:t>
            </a: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2. Notice of Funding Opportunity</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 </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3. Budget Best Practices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4. Tips and Common Mistakes to Avoid</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5. Measuring Success and Performance</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6. Questions and Answers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800" b="1" i="0" u="none" strike="noStrike" kern="1200" cap="none" spc="-1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Rectangle 27">
            <a:extLst>
              <a:ext uri="{FF2B5EF4-FFF2-40B4-BE49-F238E27FC236}">
                <a16:creationId xmlns:a16="http://schemas.microsoft.com/office/drawing/2014/main" id="{75BD1228-29DF-F07B-497D-D8C02FD2C5D9}"/>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8A69B9C3-4D41-55BC-410D-46182FB21EC1}"/>
              </a:ext>
            </a:extLst>
          </p:cNvPr>
          <p:cNvGrpSpPr/>
          <p:nvPr/>
        </p:nvGrpSpPr>
        <p:grpSpPr>
          <a:xfrm>
            <a:off x="0" y="0"/>
            <a:ext cx="12192000" cy="6858000"/>
            <a:chOff x="0" y="0"/>
            <a:chExt cx="12192000" cy="6858000"/>
          </a:xfrm>
        </p:grpSpPr>
        <p:pic>
          <p:nvPicPr>
            <p:cNvPr id="2" name="Picture 1" descr="A picture containing text, close&#10;&#10;Description automatically generated">
              <a:extLst>
                <a:ext uri="{FF2B5EF4-FFF2-40B4-BE49-F238E27FC236}">
                  <a16:creationId xmlns:a16="http://schemas.microsoft.com/office/drawing/2014/main" id="{B7A67133-4FD8-12A7-BA33-C6ABA0463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6F044CE4-BD28-1210-9108-2B5910A7BC79}"/>
                </a:ext>
              </a:extLst>
            </p:cNvPr>
            <p:cNvSpPr/>
            <p:nvPr/>
          </p:nvSpPr>
          <p:spPr>
            <a:xfrm>
              <a:off x="963036" y="1665731"/>
              <a:ext cx="10204315" cy="257951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012C56"/>
                  </a:solidFill>
                  <a:effectLst/>
                  <a:uLnTx/>
                  <a:uFillTx/>
                  <a:latin typeface="Arial Black" panose="020B0A04020102020204" pitchFamily="34" charset="0"/>
                  <a:ea typeface="+mn-ea"/>
                  <a:cs typeface="+mn-cs"/>
                </a:rPr>
                <a:t>BUDGET BEST PRACTICES</a:t>
              </a:r>
            </a:p>
          </p:txBody>
        </p:sp>
      </p:grpSp>
    </p:spTree>
    <p:extLst>
      <p:ext uri="{BB962C8B-B14F-4D97-AF65-F5344CB8AC3E}">
        <p14:creationId xmlns:p14="http://schemas.microsoft.com/office/powerpoint/2010/main" val="66032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WHAT IS THE AVAILABLE FUNDING?</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18</a:t>
            </a:fld>
            <a:endParaRPr spc="-25"/>
          </a:p>
        </p:txBody>
      </p:sp>
      <p:sp>
        <p:nvSpPr>
          <p:cNvPr id="8" name="object 8"/>
          <p:cNvSpPr txBox="1"/>
          <p:nvPr/>
        </p:nvSpPr>
        <p:spPr>
          <a:xfrm>
            <a:off x="547822" y="1204620"/>
            <a:ext cx="11086258" cy="3079689"/>
          </a:xfrm>
          <a:prstGeom prst="rect">
            <a:avLst/>
          </a:prstGeom>
        </p:spPr>
        <p:txBody>
          <a:bodyPr vert="horz" wrap="square" lIns="0" tIns="12065" rIns="0" bIns="0" rtlCol="0" anchor="t">
            <a:spAutoFit/>
          </a:bodyPr>
          <a:lstStyle/>
          <a:p>
            <a:pPr marL="297815" indent="-285750">
              <a:spcBef>
                <a:spcPts val="95"/>
              </a:spcBef>
              <a:buFont typeface="Arial"/>
              <a:buChar char="•"/>
              <a:tabLst>
                <a:tab pos="297815" algn="l"/>
                <a:tab pos="298450" algn="l"/>
              </a:tabLst>
            </a:pPr>
            <a:r>
              <a:rPr lang="en-US" sz="2800">
                <a:latin typeface="Lao UI"/>
                <a:ea typeface="+mn-lt"/>
                <a:cs typeface="+mn-lt"/>
              </a:rPr>
              <a:t>Available grant funding: $93.5 million</a:t>
            </a:r>
          </a:p>
          <a:p>
            <a:pPr marL="297815" indent="-285750">
              <a:spcBef>
                <a:spcPts val="95"/>
              </a:spcBef>
              <a:buFont typeface="Arial"/>
              <a:buChar char="•"/>
              <a:tabLst>
                <a:tab pos="297815" algn="l"/>
                <a:tab pos="298450" algn="l"/>
              </a:tabLst>
            </a:pPr>
            <a:r>
              <a:rPr lang="en-US" sz="2800">
                <a:latin typeface="Lao UI"/>
                <a:ea typeface="+mn-lt"/>
                <a:cs typeface="+mn-lt"/>
              </a:rPr>
              <a:t>Number of anticipated awards: 35-46</a:t>
            </a:r>
          </a:p>
          <a:p>
            <a:pPr marL="297815" indent="-285750">
              <a:spcBef>
                <a:spcPts val="95"/>
              </a:spcBef>
              <a:buFont typeface="Arial"/>
              <a:buChar char="•"/>
              <a:tabLst>
                <a:tab pos="297815" algn="l"/>
                <a:tab pos="298450" algn="l"/>
              </a:tabLst>
            </a:pPr>
            <a:r>
              <a:rPr lang="en-US" sz="2800">
                <a:latin typeface="Lao UI"/>
                <a:ea typeface="+mn-lt"/>
                <a:cs typeface="+mn-lt"/>
              </a:rPr>
              <a:t>Performance period: 4 years (2023 – 2027)</a:t>
            </a:r>
          </a:p>
          <a:p>
            <a:pPr marL="297815" indent="-285750">
              <a:spcBef>
                <a:spcPts val="95"/>
              </a:spcBef>
              <a:buFont typeface="Arial"/>
              <a:buChar char="•"/>
              <a:tabLst>
                <a:tab pos="297815" algn="l"/>
                <a:tab pos="298450" algn="l"/>
              </a:tabLst>
            </a:pPr>
            <a:r>
              <a:rPr lang="en-US" sz="2800">
                <a:latin typeface="Lao UI"/>
                <a:ea typeface="+mn-lt"/>
                <a:cs typeface="+mn-lt"/>
              </a:rPr>
              <a:t>Awardees will get access to funds each year.  Funding will be disbursed to each recipient contingent upon recipient’s performance, including securing the required matching funds.  </a:t>
            </a:r>
          </a:p>
          <a:p>
            <a:pPr marL="297815" indent="-285750">
              <a:spcBef>
                <a:spcPts val="95"/>
              </a:spcBef>
              <a:buFont typeface="Arial"/>
              <a:buChar char="•"/>
              <a:tabLst>
                <a:tab pos="297815" algn="l"/>
                <a:tab pos="298450" algn="l"/>
              </a:tabLst>
            </a:pPr>
            <a:endParaRPr lang="en-US" sz="2800">
              <a:latin typeface="Lao UI"/>
              <a:ea typeface="+mn-lt"/>
              <a:cs typeface="+mn-lt"/>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4"/>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021" y="1206665"/>
            <a:ext cx="11561445" cy="2090572"/>
          </a:xfrm>
          <a:prstGeom prst="rect">
            <a:avLst/>
          </a:prstGeom>
        </p:spPr>
        <p:txBody>
          <a:bodyPr vert="horz" wrap="square" lIns="0" tIns="165100" rIns="0" bIns="0" rtlCol="0" anchor="t">
            <a:spAutoFit/>
          </a:bodyPr>
          <a:lstStyle/>
          <a:p>
            <a:pPr marL="457200" indent="-457200">
              <a:lnSpc>
                <a:spcPct val="114999"/>
              </a:lnSpc>
              <a:buFont typeface="Arial" panose="020B0604020202020204" pitchFamily="34" charset="0"/>
              <a:buChar char="•"/>
            </a:pPr>
            <a:r>
              <a:rPr lang="en-US" sz="2200">
                <a:latin typeface="Lao UI"/>
                <a:cs typeface="Arial"/>
              </a:rPr>
              <a:t>The </a:t>
            </a:r>
            <a:r>
              <a:rPr lang="en-US" sz="2200" b="1">
                <a:latin typeface="Lao UI"/>
                <a:cs typeface="Arial"/>
              </a:rPr>
              <a:t>MAXIMUM</a:t>
            </a:r>
            <a:r>
              <a:rPr lang="en-US" sz="2200">
                <a:latin typeface="Lao UI"/>
                <a:cs typeface="Arial"/>
              </a:rPr>
              <a:t> amount of funding </a:t>
            </a:r>
            <a:r>
              <a:rPr lang="en-US" sz="2200" b="1">
                <a:latin typeface="Lao UI"/>
                <a:cs typeface="Arial"/>
              </a:rPr>
              <a:t>any application</a:t>
            </a:r>
            <a:r>
              <a:rPr lang="en-US" sz="2200">
                <a:latin typeface="Lao UI"/>
                <a:cs typeface="Arial"/>
              </a:rPr>
              <a:t> can request is </a:t>
            </a:r>
            <a:r>
              <a:rPr lang="en-US" sz="2200" b="1">
                <a:latin typeface="Lao UI"/>
                <a:cs typeface="Arial"/>
              </a:rPr>
              <a:t>$750,000 </a:t>
            </a:r>
            <a:r>
              <a:rPr lang="en-US" sz="2200">
                <a:latin typeface="Lao UI"/>
                <a:cs typeface="Arial"/>
              </a:rPr>
              <a:t>per year for 4 years for a total of </a:t>
            </a:r>
            <a:r>
              <a:rPr lang="en-US" sz="2200" b="1">
                <a:latin typeface="Lao UI"/>
                <a:cs typeface="Arial"/>
              </a:rPr>
              <a:t>$3,000,000</a:t>
            </a:r>
          </a:p>
          <a:p>
            <a:pPr marL="457200" indent="-457200">
              <a:lnSpc>
                <a:spcPct val="114999"/>
              </a:lnSpc>
              <a:buFont typeface="Arial" panose="020B0604020202020204" pitchFamily="34" charset="0"/>
              <a:buChar char="•"/>
            </a:pPr>
            <a:r>
              <a:rPr lang="en-US" sz="2200">
                <a:latin typeface="Lao UI"/>
                <a:cs typeface="Arial"/>
              </a:rPr>
              <a:t>There is no </a:t>
            </a:r>
            <a:r>
              <a:rPr lang="en-US" sz="2200" b="1">
                <a:latin typeface="Lao UI"/>
                <a:cs typeface="Arial"/>
              </a:rPr>
              <a:t>minimum</a:t>
            </a:r>
            <a:r>
              <a:rPr lang="en-US" sz="2200">
                <a:latin typeface="Lao UI"/>
                <a:cs typeface="Arial"/>
              </a:rPr>
              <a:t> required yearly budget for your proposed project. However, recall that MBDA seeks to fund holistic projects, </a:t>
            </a:r>
            <a:r>
              <a:rPr lang="en-US" sz="2200" u="sng">
                <a:latin typeface="Lao UI"/>
                <a:cs typeface="Arial"/>
              </a:rPr>
              <a:t>not</a:t>
            </a:r>
            <a:r>
              <a:rPr lang="en-US" sz="2200">
                <a:latin typeface="Lao UI"/>
                <a:cs typeface="Arial"/>
              </a:rPr>
              <a:t> one-off services.  MBDA encourages applicants to consider proposing activities that justify a yearly budget of $500,000-750,000 for four years</a:t>
            </a:r>
          </a:p>
        </p:txBody>
      </p:sp>
      <p:sp>
        <p:nvSpPr>
          <p:cNvPr id="3" name="object 3"/>
          <p:cNvSpPr txBox="1">
            <a:spLocks noGrp="1"/>
          </p:cNvSpPr>
          <p:nvPr>
            <p:ph type="title"/>
          </p:nvPr>
        </p:nvSpPr>
        <p:spPr>
          <a:xfrm>
            <a:off x="630936" y="414823"/>
            <a:ext cx="11561445" cy="727763"/>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200" spc="-10">
                <a:solidFill>
                  <a:schemeClr val="bg1"/>
                </a:solidFill>
                <a:latin typeface="Century Gothic"/>
                <a:cs typeface="Arial"/>
              </a:rPr>
              <a:t>HOW MUCH FUNDING CAN I REQUEST?</a:t>
            </a:r>
            <a:endParaRPr lang="en-US" sz="4200">
              <a:solidFill>
                <a:schemeClr val="bg1"/>
              </a:solidFill>
            </a:endParaRP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19</a:t>
            </a:fld>
            <a:endParaRPr spc="-25"/>
          </a:p>
        </p:txBody>
      </p:sp>
      <p:sp>
        <p:nvSpPr>
          <p:cNvPr id="9" name="object 7">
            <a:extLst>
              <a:ext uri="{FF2B5EF4-FFF2-40B4-BE49-F238E27FC236}">
                <a16:creationId xmlns:a16="http://schemas.microsoft.com/office/drawing/2014/main" id="{AA2B4C1F-ACEE-2BA5-62F5-6590968B8B86}"/>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5CC51CB6-2534-AFC7-FAA6-7379279A70BA}"/>
              </a:ext>
            </a:extLst>
          </p:cNvPr>
          <p:cNvPicPr>
            <a:picLocks noChangeAspect="1"/>
          </p:cNvPicPr>
          <p:nvPr/>
        </p:nvPicPr>
        <p:blipFill rotWithShape="1">
          <a:blip r:embed="rId4"/>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7C2773ED-5949-6C1D-E237-3B4CE3576BFB}"/>
              </a:ext>
            </a:extLst>
          </p:cNvPr>
          <p:cNvSpPr/>
          <p:nvPr/>
        </p:nvSpPr>
        <p:spPr>
          <a:xfrm>
            <a:off x="437746" y="156888"/>
            <a:ext cx="97275" cy="12509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10">
            <a:extLst>
              <a:ext uri="{FF2B5EF4-FFF2-40B4-BE49-F238E27FC236}">
                <a16:creationId xmlns:a16="http://schemas.microsoft.com/office/drawing/2014/main" id="{1BA37DFF-B809-3B87-891F-D649D9AE6856}"/>
              </a:ext>
            </a:extLst>
          </p:cNvPr>
          <p:cNvGraphicFramePr>
            <a:graphicFrameLocks noGrp="1"/>
          </p:cNvGraphicFramePr>
          <p:nvPr>
            <p:extLst>
              <p:ext uri="{D42A27DB-BD31-4B8C-83A1-F6EECF244321}">
                <p14:modId xmlns:p14="http://schemas.microsoft.com/office/powerpoint/2010/main" val="3058004533"/>
              </p:ext>
            </p:extLst>
          </p:nvPr>
        </p:nvGraphicFramePr>
        <p:xfrm>
          <a:off x="2329131" y="3795622"/>
          <a:ext cx="8092245" cy="2747486"/>
        </p:xfrm>
        <a:graphic>
          <a:graphicData uri="http://schemas.openxmlformats.org/drawingml/2006/table">
            <a:tbl>
              <a:tblPr firstRow="1" bandRow="1">
                <a:tableStyleId>{5C22544A-7EE6-4342-B048-85BDC9FD1C3A}</a:tableStyleId>
              </a:tblPr>
              <a:tblGrid>
                <a:gridCol w="1348628">
                  <a:extLst>
                    <a:ext uri="{9D8B030D-6E8A-4147-A177-3AD203B41FA5}">
                      <a16:colId xmlns:a16="http://schemas.microsoft.com/office/drawing/2014/main" val="2915620354"/>
                    </a:ext>
                  </a:extLst>
                </a:gridCol>
                <a:gridCol w="1934541">
                  <a:extLst>
                    <a:ext uri="{9D8B030D-6E8A-4147-A177-3AD203B41FA5}">
                      <a16:colId xmlns:a16="http://schemas.microsoft.com/office/drawing/2014/main" val="1457420684"/>
                    </a:ext>
                  </a:extLst>
                </a:gridCol>
                <a:gridCol w="1525561">
                  <a:extLst>
                    <a:ext uri="{9D8B030D-6E8A-4147-A177-3AD203B41FA5}">
                      <a16:colId xmlns:a16="http://schemas.microsoft.com/office/drawing/2014/main" val="2601031918"/>
                    </a:ext>
                  </a:extLst>
                </a:gridCol>
                <a:gridCol w="3283515">
                  <a:extLst>
                    <a:ext uri="{9D8B030D-6E8A-4147-A177-3AD203B41FA5}">
                      <a16:colId xmlns:a16="http://schemas.microsoft.com/office/drawing/2014/main" val="3590644626"/>
                    </a:ext>
                  </a:extLst>
                </a:gridCol>
              </a:tblGrid>
              <a:tr h="1101566">
                <a:tc>
                  <a:txBody>
                    <a:bodyPr/>
                    <a:lstStyle/>
                    <a:p>
                      <a:r>
                        <a:rPr lang="en-US">
                          <a:latin typeface="Lao UI"/>
                        </a:rPr>
                        <a:t>Tier Level</a:t>
                      </a:r>
                    </a:p>
                  </a:txBody>
                  <a:tcPr/>
                </a:tc>
                <a:tc>
                  <a:txBody>
                    <a:bodyPr/>
                    <a:lstStyle/>
                    <a:p>
                      <a:r>
                        <a:rPr lang="en-US">
                          <a:latin typeface="Lao UI"/>
                        </a:rPr>
                        <a:t>Yearly Budget Amount</a:t>
                      </a:r>
                    </a:p>
                  </a:txBody>
                  <a:tcPr/>
                </a:tc>
                <a:tc>
                  <a:txBody>
                    <a:bodyPr/>
                    <a:lstStyle/>
                    <a:p>
                      <a:r>
                        <a:rPr lang="en-US">
                          <a:latin typeface="Lao UI"/>
                        </a:rPr>
                        <a:t>Required Non-Federal Share</a:t>
                      </a:r>
                    </a:p>
                  </a:txBody>
                  <a:tcPr/>
                </a:tc>
                <a:tc>
                  <a:txBody>
                    <a:bodyPr/>
                    <a:lstStyle/>
                    <a:p>
                      <a:r>
                        <a:rPr lang="en-US">
                          <a:latin typeface="Lao UI"/>
                        </a:rPr>
                        <a:t>Estimated Total Federal Funding (Over Four Years)</a:t>
                      </a:r>
                    </a:p>
                  </a:txBody>
                  <a:tcPr/>
                </a:tc>
                <a:extLst>
                  <a:ext uri="{0D108BD9-81ED-4DB2-BD59-A6C34878D82A}">
                    <a16:rowId xmlns:a16="http://schemas.microsoft.com/office/drawing/2014/main" val="499156942"/>
                  </a:ext>
                </a:extLst>
              </a:tr>
              <a:tr h="319468">
                <a:tc>
                  <a:txBody>
                    <a:bodyPr/>
                    <a:lstStyle/>
                    <a:p>
                      <a:r>
                        <a:rPr lang="en-US">
                          <a:latin typeface="Lao UI"/>
                        </a:rPr>
                        <a:t>Tier 1</a:t>
                      </a:r>
                    </a:p>
                  </a:txBody>
                  <a:tcPr/>
                </a:tc>
                <a:tc>
                  <a:txBody>
                    <a:bodyPr/>
                    <a:lstStyle/>
                    <a:p>
                      <a:r>
                        <a:rPr lang="en-US">
                          <a:latin typeface="Lao UI"/>
                        </a:rPr>
                        <a:t>Up to $500,000</a:t>
                      </a:r>
                    </a:p>
                  </a:txBody>
                  <a:tcPr/>
                </a:tc>
                <a:tc>
                  <a:txBody>
                    <a:bodyPr/>
                    <a:lstStyle/>
                    <a:p>
                      <a:r>
                        <a:rPr lang="en-US">
                          <a:latin typeface="Lao UI"/>
                        </a:rPr>
                        <a:t>10%</a:t>
                      </a:r>
                    </a:p>
                  </a:txBody>
                  <a:tcPr/>
                </a:tc>
                <a:tc>
                  <a:txBody>
                    <a:bodyPr/>
                    <a:lstStyle/>
                    <a:p>
                      <a:r>
                        <a:rPr lang="en-US">
                          <a:latin typeface="Lao UI"/>
                        </a:rPr>
                        <a:t>Up to $2,000,000</a:t>
                      </a:r>
                    </a:p>
                  </a:txBody>
                  <a:tcPr/>
                </a:tc>
                <a:extLst>
                  <a:ext uri="{0D108BD9-81ED-4DB2-BD59-A6C34878D82A}">
                    <a16:rowId xmlns:a16="http://schemas.microsoft.com/office/drawing/2014/main" val="2700817618"/>
                  </a:ext>
                </a:extLst>
              </a:tr>
              <a:tr h="555597">
                <a:tc>
                  <a:txBody>
                    <a:bodyPr/>
                    <a:lstStyle/>
                    <a:p>
                      <a:r>
                        <a:rPr lang="en-US">
                          <a:latin typeface="Lao UI"/>
                        </a:rPr>
                        <a:t>Tier 2</a:t>
                      </a:r>
                    </a:p>
                  </a:txBody>
                  <a:tcPr/>
                </a:tc>
                <a:tc>
                  <a:txBody>
                    <a:bodyPr/>
                    <a:lstStyle/>
                    <a:p>
                      <a:r>
                        <a:rPr lang="en-US">
                          <a:latin typeface="Lao UI"/>
                        </a:rPr>
                        <a:t>From $500,001 to $625,000</a:t>
                      </a:r>
                    </a:p>
                  </a:txBody>
                  <a:tcPr/>
                </a:tc>
                <a:tc>
                  <a:txBody>
                    <a:bodyPr/>
                    <a:lstStyle/>
                    <a:p>
                      <a:r>
                        <a:rPr lang="en-US">
                          <a:latin typeface="Lao UI"/>
                        </a:rPr>
                        <a:t>15%</a:t>
                      </a:r>
                    </a:p>
                  </a:txBody>
                  <a:tcPr/>
                </a:tc>
                <a:tc>
                  <a:txBody>
                    <a:bodyPr/>
                    <a:lstStyle/>
                    <a:p>
                      <a:r>
                        <a:rPr lang="en-US">
                          <a:latin typeface="Lao UI"/>
                        </a:rPr>
                        <a:t>From $2,000,001 to $2,500,000</a:t>
                      </a:r>
                    </a:p>
                  </a:txBody>
                  <a:tcPr/>
                </a:tc>
                <a:extLst>
                  <a:ext uri="{0D108BD9-81ED-4DB2-BD59-A6C34878D82A}">
                    <a16:rowId xmlns:a16="http://schemas.microsoft.com/office/drawing/2014/main" val="175753710"/>
                  </a:ext>
                </a:extLst>
              </a:tr>
              <a:tr h="555597">
                <a:tc>
                  <a:txBody>
                    <a:bodyPr/>
                    <a:lstStyle/>
                    <a:p>
                      <a:r>
                        <a:rPr lang="en-US">
                          <a:latin typeface="Lao UI"/>
                        </a:rPr>
                        <a:t>Tier 3</a:t>
                      </a:r>
                    </a:p>
                  </a:txBody>
                  <a:tcPr/>
                </a:tc>
                <a:tc>
                  <a:txBody>
                    <a:bodyPr/>
                    <a:lstStyle/>
                    <a:p>
                      <a:r>
                        <a:rPr lang="en-US">
                          <a:latin typeface="Lao UI"/>
                        </a:rPr>
                        <a:t>From $625,001 to $750,000</a:t>
                      </a:r>
                    </a:p>
                  </a:txBody>
                  <a:tcPr/>
                </a:tc>
                <a:tc>
                  <a:txBody>
                    <a:bodyPr/>
                    <a:lstStyle/>
                    <a:p>
                      <a:r>
                        <a:rPr lang="en-US">
                          <a:latin typeface="Lao UI"/>
                        </a:rPr>
                        <a:t>25%</a:t>
                      </a:r>
                    </a:p>
                  </a:txBody>
                  <a:tcPr/>
                </a:tc>
                <a:tc>
                  <a:txBody>
                    <a:bodyPr/>
                    <a:lstStyle/>
                    <a:p>
                      <a:r>
                        <a:rPr lang="en-US">
                          <a:latin typeface="Lao UI"/>
                        </a:rPr>
                        <a:t>From $2,500,001 to $3,000,000</a:t>
                      </a:r>
                    </a:p>
                  </a:txBody>
                  <a:tcPr/>
                </a:tc>
                <a:extLst>
                  <a:ext uri="{0D108BD9-81ED-4DB2-BD59-A6C34878D82A}">
                    <a16:rowId xmlns:a16="http://schemas.microsoft.com/office/drawing/2014/main" val="1929749390"/>
                  </a:ext>
                </a:extLst>
              </a:tr>
            </a:tbl>
          </a:graphicData>
        </a:graphic>
      </p:graphicFrame>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a:solidFill>
                  <a:schemeClr val="bg1"/>
                </a:solidFill>
                <a:latin typeface="Century Gothic" panose="020B0502020202020204" pitchFamily="34" charset="0"/>
                <a:cs typeface="Arial" panose="020B0604020202020204" pitchFamily="34" charset="0"/>
              </a:rPr>
              <a:t>TECH TIPS FOR WEBINAR PLATFORM</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marR="0" lvl="0" indent="0" algn="l" defTabSz="914400" rtl="0" eaLnBrk="1" fontAlgn="auto" latinLnBrk="0" hangingPunct="1">
              <a:lnSpc>
                <a:spcPts val="1100"/>
              </a:lnSpc>
              <a:spcBef>
                <a:spcPts val="0"/>
              </a:spcBef>
              <a:spcAft>
                <a:spcPts val="0"/>
              </a:spcAft>
              <a:buClrTx/>
              <a:buSzTx/>
              <a:buFontTx/>
              <a:buNone/>
              <a:tabLst/>
              <a:defRPr/>
            </a:pPr>
            <a:fld id="{81D60167-4931-47E6-BA6A-407CBD079E47}" type="slidenum">
              <a:rPr kumimoji="0" lang="en-US" sz="1050" b="0" i="0" u="none" strike="noStrike" kern="1200" cap="none" spc="-25" normalizeH="0" baseline="0" noProof="0" smtClean="0">
                <a:ln>
                  <a:noFill/>
                </a:ln>
                <a:solidFill>
                  <a:prstClr val="black"/>
                </a:solidFill>
                <a:effectLst/>
                <a:uLnTx/>
                <a:uFillTx/>
                <a:latin typeface="Calibri"/>
                <a:ea typeface="+mn-ea"/>
                <a:cs typeface="Calibri"/>
              </a:rPr>
              <a:pPr marL="38100" marR="0" lvl="0" indent="0" algn="l" defTabSz="914400" rtl="0" eaLnBrk="1" fontAlgn="auto" latinLnBrk="0" hangingPunct="1">
                <a:lnSpc>
                  <a:spcPts val="1100"/>
                </a:lnSpc>
                <a:spcBef>
                  <a:spcPts val="0"/>
                </a:spcBef>
                <a:spcAft>
                  <a:spcPts val="0"/>
                </a:spcAft>
                <a:buClrTx/>
                <a:buSzTx/>
                <a:buFontTx/>
                <a:buNone/>
                <a:tabLst/>
                <a:defRPr/>
              </a:pPr>
              <a:t>2</a:t>
            </a:fld>
            <a:endParaRPr kumimoji="0" sz="1050" b="0" i="0" u="none" strike="noStrike" kern="1200" cap="none" spc="-25" normalizeH="0" baseline="0" noProof="0">
              <a:ln>
                <a:noFill/>
              </a:ln>
              <a:solidFill>
                <a:prstClr val="black"/>
              </a:solidFill>
              <a:effectLst/>
              <a:uLnTx/>
              <a:uFillTx/>
              <a:latin typeface="Calibri"/>
              <a:ea typeface="+mn-ea"/>
              <a:cs typeface="Calibri"/>
            </a:endParaRPr>
          </a:p>
        </p:txBody>
      </p:sp>
      <p:sp>
        <p:nvSpPr>
          <p:cNvPr id="9" name="object 7">
            <a:extLst>
              <a:ext uri="{FF2B5EF4-FFF2-40B4-BE49-F238E27FC236}">
                <a16:creationId xmlns:a16="http://schemas.microsoft.com/office/drawing/2014/main" id="{7E375428-EDC4-21FE-0C2A-040EDFD6D10D}"/>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9111C0A-1F89-032D-A34F-0CA736F89B35}"/>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03E1AEC6-629F-B973-416A-8024C388FC28}"/>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468F6BE-1226-483A-6DD6-76DCABD6BAA5}"/>
              </a:ext>
            </a:extLst>
          </p:cNvPr>
          <p:cNvSpPr txBox="1"/>
          <p:nvPr/>
        </p:nvSpPr>
        <p:spPr>
          <a:xfrm>
            <a:off x="630936" y="1804750"/>
            <a:ext cx="10709509" cy="993926"/>
          </a:xfrm>
          <a:prstGeom prst="rect">
            <a:avLst/>
          </a:prstGeom>
          <a:noFill/>
        </p:spPr>
        <p:txBody>
          <a:bodyPr wrap="square">
            <a:spAutoFit/>
          </a:bodyPr>
          <a:lstStyle/>
          <a:p>
            <a:pPr marL="0" marR="0" lvl="0" indent="0" algn="l" defTabSz="914400" rtl="0" eaLnBrk="1" fontAlgn="base" latinLnBrk="0" hangingPunct="1">
              <a:lnSpc>
                <a:spcPct val="107000"/>
              </a:lnSpc>
              <a:spcBef>
                <a:spcPts val="0"/>
              </a:spcBef>
              <a:spcAft>
                <a:spcPts val="0"/>
              </a:spcAft>
              <a:buClrTx/>
              <a:buSzPts val="1000"/>
              <a:buFontTx/>
              <a:buNone/>
              <a:tabLst>
                <a:tab pos="457200" algn="l"/>
              </a:tabLst>
              <a:defRPr/>
            </a:pPr>
            <a:r>
              <a:rPr kumimoji="0" lang="en-US" sz="2800" b="0" i="0" u="none" strike="noStrike" kern="1200" cap="none" spc="0" normalizeH="0" baseline="0" noProof="0">
                <a:ln>
                  <a:noFill/>
                </a:ln>
                <a:solidFill>
                  <a:prstClr val="black"/>
                </a:solidFill>
                <a:effectLst/>
                <a:uLnTx/>
                <a:uFillTx/>
                <a:latin typeface="Lao UI" panose="020B0604020202020204"/>
                <a:ea typeface="Times New Roman" panose="02020603050405020304" pitchFamily="18" charset="0"/>
                <a:cs typeface="Times New Roman" panose="02020603050405020304" pitchFamily="18" charset="0"/>
              </a:rPr>
              <a:t>Webinars are bandwidth-intensive, </a:t>
            </a:r>
            <a:r>
              <a:rPr kumimoji="0" lang="en-US" sz="2800" b="1" i="0" u="none" strike="noStrike" kern="1200" cap="none" spc="0" normalizeH="0" baseline="0" noProof="0">
                <a:ln>
                  <a:noFill/>
                </a:ln>
                <a:solidFill>
                  <a:srgbClr val="002060"/>
                </a:solidFill>
                <a:effectLst/>
                <a:uLnTx/>
                <a:uFillTx/>
                <a:latin typeface="Lao UI" panose="020B0604020202020204"/>
                <a:ea typeface="Times New Roman" panose="02020603050405020304" pitchFamily="18" charset="0"/>
                <a:cs typeface="Times New Roman" panose="02020603050405020304" pitchFamily="18" charset="0"/>
              </a:rPr>
              <a:t>close other applications/browsers </a:t>
            </a:r>
            <a:r>
              <a:rPr kumimoji="0" lang="en-US" sz="2800" b="0" i="0" u="none" strike="noStrike" kern="1200" cap="none" spc="0" normalizeH="0" baseline="0" noProof="0">
                <a:ln>
                  <a:noFill/>
                </a:ln>
                <a:solidFill>
                  <a:prstClr val="black"/>
                </a:solidFill>
                <a:effectLst/>
                <a:uLnTx/>
                <a:uFillTx/>
                <a:latin typeface="Lao UI" panose="020B0604020202020204"/>
                <a:ea typeface="Times New Roman" panose="02020603050405020304" pitchFamily="18" charset="0"/>
                <a:cs typeface="Times New Roman" panose="02020603050405020304" pitchFamily="18" charset="0"/>
              </a:rPr>
              <a:t>that use bandwidth (e.g., Zoom, MS Teams, Webex, etc.)</a:t>
            </a:r>
            <a:endParaRPr kumimoji="0" lang="en-US" sz="2800" b="0" i="0" u="none" strike="noStrike" kern="1200" cap="none" spc="0" normalizeH="0" baseline="0" noProof="0">
              <a:ln>
                <a:noFill/>
              </a:ln>
              <a:solidFill>
                <a:prstClr val="black"/>
              </a:solidFill>
              <a:effectLst/>
              <a:uLnTx/>
              <a:uFillTx/>
              <a:latin typeface="Lao UI" panose="020B0604020202020204"/>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21AC7F8-B5EE-94CD-BF2D-F213D819A904}"/>
              </a:ext>
            </a:extLst>
          </p:cNvPr>
          <p:cNvSpPr/>
          <p:nvPr/>
        </p:nvSpPr>
        <p:spPr>
          <a:xfrm>
            <a:off x="-1" y="1214475"/>
            <a:ext cx="6695401" cy="541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IMPROVING VIDEO QUALITY</a:t>
            </a:r>
          </a:p>
        </p:txBody>
      </p:sp>
      <p:grpSp>
        <p:nvGrpSpPr>
          <p:cNvPr id="6" name="Group 5">
            <a:extLst>
              <a:ext uri="{FF2B5EF4-FFF2-40B4-BE49-F238E27FC236}">
                <a16:creationId xmlns:a16="http://schemas.microsoft.com/office/drawing/2014/main" id="{8890626A-31E7-3640-4ABF-F070F9DFC863}"/>
              </a:ext>
            </a:extLst>
          </p:cNvPr>
          <p:cNvGrpSpPr/>
          <p:nvPr/>
        </p:nvGrpSpPr>
        <p:grpSpPr>
          <a:xfrm>
            <a:off x="6956502" y="3626575"/>
            <a:ext cx="4997525" cy="2856279"/>
            <a:chOff x="8427353" y="4670905"/>
            <a:chExt cx="3301885" cy="1970699"/>
          </a:xfrm>
        </p:grpSpPr>
        <p:pic>
          <p:nvPicPr>
            <p:cNvPr id="7" name="Picture 6" descr="Application&#10;&#10;Description automatically generated with low confidence">
              <a:extLst>
                <a:ext uri="{FF2B5EF4-FFF2-40B4-BE49-F238E27FC236}">
                  <a16:creationId xmlns:a16="http://schemas.microsoft.com/office/drawing/2014/main" id="{7857BFA8-2C6A-C3A6-2081-60DFF48E590F}"/>
                </a:ext>
              </a:extLst>
            </p:cNvPr>
            <p:cNvPicPr>
              <a:picLocks noChangeAspect="1"/>
            </p:cNvPicPr>
            <p:nvPr/>
          </p:nvPicPr>
          <p:blipFill>
            <a:blip r:embed="rId4"/>
            <a:stretch>
              <a:fillRect/>
            </a:stretch>
          </p:blipFill>
          <p:spPr>
            <a:xfrm>
              <a:off x="8427353" y="4670905"/>
              <a:ext cx="3301884" cy="1970699"/>
            </a:xfrm>
            <a:prstGeom prst="rect">
              <a:avLst/>
            </a:prstGeom>
          </p:spPr>
        </p:pic>
        <p:sp>
          <p:nvSpPr>
            <p:cNvPr id="11" name="Rectangle 10">
              <a:extLst>
                <a:ext uri="{FF2B5EF4-FFF2-40B4-BE49-F238E27FC236}">
                  <a16:creationId xmlns:a16="http://schemas.microsoft.com/office/drawing/2014/main" id="{E8E86DB6-321B-203D-13C0-E58DF09F2B1C}"/>
                </a:ext>
              </a:extLst>
            </p:cNvPr>
            <p:cNvSpPr/>
            <p:nvPr/>
          </p:nvSpPr>
          <p:spPr>
            <a:xfrm>
              <a:off x="11496162" y="6379834"/>
              <a:ext cx="233076" cy="251570"/>
            </a:xfrm>
            <a:prstGeom prst="rect">
              <a:avLst/>
            </a:prstGeom>
            <a:noFill/>
            <a:ln w="66675">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1BF52DBD-1C23-A3E5-37BF-B914EA1686E8}"/>
              </a:ext>
            </a:extLst>
          </p:cNvPr>
          <p:cNvSpPr txBox="1"/>
          <p:nvPr/>
        </p:nvSpPr>
        <p:spPr>
          <a:xfrm>
            <a:off x="630936" y="3879014"/>
            <a:ext cx="6388204" cy="1454950"/>
          </a:xfrm>
          <a:prstGeom prst="rect">
            <a:avLst/>
          </a:prstGeom>
          <a:noFill/>
        </p:spPr>
        <p:txBody>
          <a:bodyPr wrap="square">
            <a:spAutoFit/>
          </a:bodyPr>
          <a:lstStyle/>
          <a:p>
            <a:pPr marL="0" marR="0" lvl="0" indent="0" algn="l" defTabSz="914400" rtl="0" eaLnBrk="1" fontAlgn="base" latinLnBrk="0" hangingPunct="1">
              <a:lnSpc>
                <a:spcPct val="107000"/>
              </a:lnSpc>
              <a:spcBef>
                <a:spcPts val="0"/>
              </a:spcBef>
              <a:spcAft>
                <a:spcPts val="0"/>
              </a:spcAft>
              <a:buClrTx/>
              <a:buSzPts val="1000"/>
              <a:buFontTx/>
              <a:buNone/>
              <a:tabLst>
                <a:tab pos="457200" algn="l"/>
              </a:tabLst>
              <a:defRPr/>
            </a:pPr>
            <a:r>
              <a:rPr kumimoji="0" lang="en-US" sz="2800" b="1" i="0" u="none" strike="noStrike" kern="1200" cap="none" spc="0" normalizeH="0" baseline="0" noProof="0">
                <a:ln>
                  <a:noFill/>
                </a:ln>
                <a:solidFill>
                  <a:srgbClr val="002060"/>
                </a:solidFill>
                <a:effectLst/>
                <a:uLnTx/>
                <a:uFillTx/>
                <a:latin typeface="Lao UI" panose="020B0604020202020204"/>
                <a:ea typeface="Times New Roman" panose="02020603050405020304" pitchFamily="18" charset="0"/>
                <a:cs typeface="Times New Roman" panose="02020603050405020304" pitchFamily="18" charset="0"/>
              </a:rPr>
              <a:t>Control your volume, mute, </a:t>
            </a:r>
            <a:r>
              <a:rPr kumimoji="0" lang="en-US" sz="2800" b="1" i="0" u="sng" strike="noStrike" kern="1200" cap="none" spc="0" normalizeH="0" baseline="0" noProof="0">
                <a:ln>
                  <a:noFill/>
                </a:ln>
                <a:solidFill>
                  <a:srgbClr val="002060"/>
                </a:solidFill>
                <a:effectLst/>
                <a:uLnTx/>
                <a:uFillTx/>
                <a:latin typeface="Lao UI" panose="020B0604020202020204"/>
                <a:ea typeface="Times New Roman" panose="02020603050405020304" pitchFamily="18" charset="0"/>
                <a:cs typeface="Times New Roman" panose="02020603050405020304" pitchFamily="18" charset="0"/>
              </a:rPr>
              <a:t>and</a:t>
            </a:r>
            <a:r>
              <a:rPr kumimoji="0" lang="en-US" sz="2800" b="1" i="0" u="none" strike="noStrike" kern="1200" cap="none" spc="0" normalizeH="0" baseline="0" noProof="0">
                <a:ln>
                  <a:noFill/>
                </a:ln>
                <a:solidFill>
                  <a:srgbClr val="002060"/>
                </a:solidFill>
                <a:effectLst/>
                <a:uLnTx/>
                <a:uFillTx/>
                <a:latin typeface="Lao UI" panose="020B0604020202020204"/>
                <a:ea typeface="Times New Roman" panose="02020603050405020304" pitchFamily="18" charset="0"/>
                <a:cs typeface="Times New Roman" panose="02020603050405020304" pitchFamily="18" charset="0"/>
              </a:rPr>
              <a:t> unmute</a:t>
            </a:r>
            <a:r>
              <a:rPr kumimoji="0" lang="en-US" sz="2800" b="0" i="0" u="none" strike="noStrike" kern="1200" cap="none" spc="0" normalizeH="0" baseline="0" noProof="0">
                <a:ln>
                  <a:noFill/>
                </a:ln>
                <a:solidFill>
                  <a:prstClr val="black"/>
                </a:solidFill>
                <a:effectLst/>
                <a:uLnTx/>
                <a:uFillTx/>
                <a:latin typeface="Lao UI" panose="020B0604020202020204"/>
                <a:ea typeface="Times New Roman" panose="02020603050405020304" pitchFamily="18" charset="0"/>
                <a:cs typeface="Times New Roman" panose="02020603050405020304" pitchFamily="18" charset="0"/>
              </a:rPr>
              <a:t> from the lower right corner of the </a:t>
            </a:r>
            <a:r>
              <a:rPr kumimoji="0" lang="en-US" sz="2800" b="1" i="0" u="none" strike="noStrike" kern="1200" cap="none" spc="0" normalizeH="0" baseline="0" noProof="0">
                <a:ln>
                  <a:noFill/>
                </a:ln>
                <a:solidFill>
                  <a:srgbClr val="002060"/>
                </a:solidFill>
                <a:effectLst/>
                <a:uLnTx/>
                <a:uFillTx/>
                <a:latin typeface="Lao UI" panose="020B0604020202020204"/>
                <a:ea typeface="Times New Roman" panose="02020603050405020304" pitchFamily="18" charset="0"/>
                <a:cs typeface="Times New Roman" panose="02020603050405020304" pitchFamily="18" charset="0"/>
              </a:rPr>
              <a:t>MEDIA PLAYER </a:t>
            </a:r>
            <a:r>
              <a:rPr kumimoji="0" lang="en-US" sz="2800" b="0" i="0" u="none" strike="noStrike" kern="1200" cap="none" spc="0" normalizeH="0" baseline="0" noProof="0">
                <a:ln>
                  <a:noFill/>
                </a:ln>
                <a:solidFill>
                  <a:prstClr val="black"/>
                </a:solidFill>
                <a:effectLst/>
                <a:uLnTx/>
                <a:uFillTx/>
                <a:latin typeface="Lao UI" panose="020B0604020202020204"/>
                <a:ea typeface="Times New Roman" panose="02020603050405020304" pitchFamily="18" charset="0"/>
                <a:cs typeface="Times New Roman" panose="02020603050405020304" pitchFamily="18" charset="0"/>
              </a:rPr>
              <a:t>screen. </a:t>
            </a:r>
          </a:p>
        </p:txBody>
      </p:sp>
      <p:sp>
        <p:nvSpPr>
          <p:cNvPr id="16" name="Rectangle 15">
            <a:extLst>
              <a:ext uri="{FF2B5EF4-FFF2-40B4-BE49-F238E27FC236}">
                <a16:creationId xmlns:a16="http://schemas.microsoft.com/office/drawing/2014/main" id="{12C4F11C-751D-9AAB-81DC-0DCF30B0155F}"/>
              </a:ext>
            </a:extLst>
          </p:cNvPr>
          <p:cNvSpPr/>
          <p:nvPr/>
        </p:nvSpPr>
        <p:spPr>
          <a:xfrm>
            <a:off x="-1" y="3140001"/>
            <a:ext cx="6695400" cy="526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ADJUSTING AUDIO </a:t>
            </a:r>
          </a:p>
        </p:txBody>
      </p:sp>
      <p:sp>
        <p:nvSpPr>
          <p:cNvPr id="20" name="Oval 19">
            <a:extLst>
              <a:ext uri="{FF2B5EF4-FFF2-40B4-BE49-F238E27FC236}">
                <a16:creationId xmlns:a16="http://schemas.microsoft.com/office/drawing/2014/main" id="{84F8A776-CD32-6EF4-01A2-2D40C3B20D12}"/>
              </a:ext>
            </a:extLst>
          </p:cNvPr>
          <p:cNvSpPr/>
          <p:nvPr/>
        </p:nvSpPr>
        <p:spPr>
          <a:xfrm>
            <a:off x="6956500" y="3570888"/>
            <a:ext cx="792379" cy="313325"/>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72D1704-6FC0-DC6A-A3DE-1CD2967AE3BD}"/>
              </a:ext>
            </a:extLst>
          </p:cNvPr>
          <p:cNvSpPr/>
          <p:nvPr/>
        </p:nvSpPr>
        <p:spPr>
          <a:xfrm>
            <a:off x="11374900" y="5908224"/>
            <a:ext cx="792379" cy="75507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912659B2-1CE6-731E-6A98-38AFD7FFEF61}"/>
              </a:ext>
            </a:extLst>
          </p:cNvPr>
          <p:cNvCxnSpPr>
            <a:cxnSpLocks/>
            <a:endCxn id="21" idx="1"/>
          </p:cNvCxnSpPr>
          <p:nvPr/>
        </p:nvCxnSpPr>
        <p:spPr>
          <a:xfrm>
            <a:off x="7748879" y="3804801"/>
            <a:ext cx="3742062" cy="221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795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021" y="1206665"/>
            <a:ext cx="11561445" cy="2253887"/>
          </a:xfrm>
          <a:prstGeom prst="rect">
            <a:avLst/>
          </a:prstGeom>
        </p:spPr>
        <p:txBody>
          <a:bodyPr vert="horz" wrap="square" lIns="0" tIns="165100" rIns="0" bIns="0" rtlCol="0" anchor="t">
            <a:spAutoFit/>
          </a:bodyPr>
          <a:lstStyle/>
          <a:p>
            <a:pPr marL="457200" indent="-457200">
              <a:lnSpc>
                <a:spcPct val="114999"/>
              </a:lnSpc>
              <a:buFont typeface="Arial" panose="020B0604020202020204" pitchFamily="34" charset="0"/>
              <a:buChar char="•"/>
            </a:pPr>
            <a:r>
              <a:rPr lang="en-US" sz="2400">
                <a:latin typeface="Lao UI"/>
                <a:ea typeface="+mn-lt"/>
                <a:cs typeface="Arial"/>
              </a:rPr>
              <a:t>Non-federal match ranging from 10% to 25% depending on the award amount</a:t>
            </a:r>
            <a:endParaRPr lang="en-US">
              <a:latin typeface="Lao UI"/>
              <a:cs typeface="Lao UI"/>
            </a:endParaRPr>
          </a:p>
          <a:p>
            <a:pPr marL="457200" indent="-457200">
              <a:lnSpc>
                <a:spcPct val="114999"/>
              </a:lnSpc>
              <a:buFont typeface="Arial" panose="020B0604020202020204" pitchFamily="34" charset="0"/>
              <a:buChar char="•"/>
            </a:pPr>
            <a:r>
              <a:rPr lang="en-US" sz="2400">
                <a:latin typeface="Lao UI"/>
                <a:ea typeface="+mn-lt"/>
                <a:cs typeface="Arial"/>
              </a:rPr>
              <a:t>Reference Sections II.A and III.B of the NOFO for important rules governing non-federal cost share/matching requirement</a:t>
            </a:r>
            <a:endParaRPr lang="en-US">
              <a:latin typeface="Lao UI"/>
              <a:cs typeface="Lao UI"/>
            </a:endParaRPr>
          </a:p>
          <a:p>
            <a:pPr marL="457200" indent="-457200">
              <a:lnSpc>
                <a:spcPct val="114999"/>
              </a:lnSpc>
              <a:buFont typeface="Arial" panose="020B0604020202020204" pitchFamily="34" charset="0"/>
              <a:buChar char="•"/>
            </a:pPr>
            <a:r>
              <a:rPr lang="en-US" sz="2400">
                <a:latin typeface="Lao UI"/>
                <a:ea typeface="+mn-lt"/>
                <a:cs typeface="Arial"/>
              </a:rPr>
              <a:t>Please also review carefully </a:t>
            </a:r>
            <a:r>
              <a:rPr lang="en-US" sz="2400" b="1">
                <a:solidFill>
                  <a:srgbClr val="0070C0"/>
                </a:solidFill>
                <a:latin typeface="Lao UI"/>
                <a:ea typeface="+mn-lt"/>
                <a:cs typeface="Arial"/>
              </a:rPr>
              <a:t>2 C.F.R. 200.306</a:t>
            </a:r>
            <a:endParaRPr lang="en-US" sz="2400">
              <a:solidFill>
                <a:srgbClr val="0070C0"/>
              </a:solidFill>
              <a:latin typeface="Lao UI"/>
              <a:ea typeface="+mn-lt"/>
              <a:cs typeface="Arial"/>
            </a:endParaRPr>
          </a:p>
          <a:p>
            <a:pPr marL="457200" indent="-457200">
              <a:lnSpc>
                <a:spcPct val="114999"/>
              </a:lnSpc>
              <a:buFont typeface="Arial" panose="020B0604020202020204" pitchFamily="34" charset="0"/>
              <a:buChar char="•"/>
            </a:pPr>
            <a:endParaRPr lang="en-US" sz="2400">
              <a:latin typeface="Lao UI"/>
              <a:cs typeface="Arial"/>
            </a:endParaRPr>
          </a:p>
        </p:txBody>
      </p:sp>
      <p:sp>
        <p:nvSpPr>
          <p:cNvPr id="3" name="object 3"/>
          <p:cNvSpPr txBox="1">
            <a:spLocks noGrp="1"/>
          </p:cNvSpPr>
          <p:nvPr>
            <p:ph type="title"/>
          </p:nvPr>
        </p:nvSpPr>
        <p:spPr>
          <a:xfrm>
            <a:off x="630936" y="414823"/>
            <a:ext cx="11561445" cy="727763"/>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200" spc="-10">
                <a:solidFill>
                  <a:schemeClr val="bg1"/>
                </a:solidFill>
                <a:latin typeface="Century Gothic"/>
                <a:cs typeface="Arial"/>
              </a:rPr>
              <a:t>NON-FEDERAL COST SHARE REQUIREMENTS</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20</a:t>
            </a:fld>
            <a:endParaRPr spc="-25"/>
          </a:p>
        </p:txBody>
      </p:sp>
      <p:sp>
        <p:nvSpPr>
          <p:cNvPr id="9" name="object 7">
            <a:extLst>
              <a:ext uri="{FF2B5EF4-FFF2-40B4-BE49-F238E27FC236}">
                <a16:creationId xmlns:a16="http://schemas.microsoft.com/office/drawing/2014/main" id="{AA2B4C1F-ACEE-2BA5-62F5-6590968B8B86}"/>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5CC51CB6-2534-AFC7-FAA6-7379279A70BA}"/>
              </a:ext>
            </a:extLst>
          </p:cNvPr>
          <p:cNvPicPr>
            <a:picLocks noChangeAspect="1"/>
          </p:cNvPicPr>
          <p:nvPr/>
        </p:nvPicPr>
        <p:blipFill rotWithShape="1">
          <a:blip r:embed="rId4"/>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7C2773ED-5949-6C1D-E237-3B4CE3576BFB}"/>
              </a:ext>
            </a:extLst>
          </p:cNvPr>
          <p:cNvSpPr/>
          <p:nvPr/>
        </p:nvSpPr>
        <p:spPr>
          <a:xfrm>
            <a:off x="437746" y="156888"/>
            <a:ext cx="97275" cy="12509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10">
            <a:extLst>
              <a:ext uri="{FF2B5EF4-FFF2-40B4-BE49-F238E27FC236}">
                <a16:creationId xmlns:a16="http://schemas.microsoft.com/office/drawing/2014/main" id="{1BA37DFF-B809-3B87-891F-D649D9AE6856}"/>
              </a:ext>
            </a:extLst>
          </p:cNvPr>
          <p:cNvGraphicFramePr>
            <a:graphicFrameLocks noGrp="1"/>
          </p:cNvGraphicFramePr>
          <p:nvPr>
            <p:extLst>
              <p:ext uri="{D42A27DB-BD31-4B8C-83A1-F6EECF244321}">
                <p14:modId xmlns:p14="http://schemas.microsoft.com/office/powerpoint/2010/main" val="2099247655"/>
              </p:ext>
            </p:extLst>
          </p:nvPr>
        </p:nvGraphicFramePr>
        <p:xfrm>
          <a:off x="1219970" y="3135153"/>
          <a:ext cx="10181332" cy="2839720"/>
        </p:xfrm>
        <a:graphic>
          <a:graphicData uri="http://schemas.openxmlformats.org/drawingml/2006/table">
            <a:tbl>
              <a:tblPr firstRow="1" bandRow="1">
                <a:tableStyleId>{5C22544A-7EE6-4342-B048-85BDC9FD1C3A}</a:tableStyleId>
              </a:tblPr>
              <a:tblGrid>
                <a:gridCol w="1969628">
                  <a:extLst>
                    <a:ext uri="{9D8B030D-6E8A-4147-A177-3AD203B41FA5}">
                      <a16:colId xmlns:a16="http://schemas.microsoft.com/office/drawing/2014/main" val="2915620354"/>
                    </a:ext>
                  </a:extLst>
                </a:gridCol>
                <a:gridCol w="1969628">
                  <a:extLst>
                    <a:ext uri="{9D8B030D-6E8A-4147-A177-3AD203B41FA5}">
                      <a16:colId xmlns:a16="http://schemas.microsoft.com/office/drawing/2014/main" val="1457420684"/>
                    </a:ext>
                  </a:extLst>
                </a:gridCol>
                <a:gridCol w="1969628">
                  <a:extLst>
                    <a:ext uri="{9D8B030D-6E8A-4147-A177-3AD203B41FA5}">
                      <a16:colId xmlns:a16="http://schemas.microsoft.com/office/drawing/2014/main" val="2601031918"/>
                    </a:ext>
                  </a:extLst>
                </a:gridCol>
                <a:gridCol w="2100219">
                  <a:extLst>
                    <a:ext uri="{9D8B030D-6E8A-4147-A177-3AD203B41FA5}">
                      <a16:colId xmlns:a16="http://schemas.microsoft.com/office/drawing/2014/main" val="3590644626"/>
                    </a:ext>
                  </a:extLst>
                </a:gridCol>
                <a:gridCol w="2172229">
                  <a:extLst>
                    <a:ext uri="{9D8B030D-6E8A-4147-A177-3AD203B41FA5}">
                      <a16:colId xmlns:a16="http://schemas.microsoft.com/office/drawing/2014/main" val="1593720426"/>
                    </a:ext>
                  </a:extLst>
                </a:gridCol>
              </a:tblGrid>
              <a:tr h="370840">
                <a:tc>
                  <a:txBody>
                    <a:bodyPr/>
                    <a:lstStyle/>
                    <a:p>
                      <a:r>
                        <a:rPr lang="en-US">
                          <a:latin typeface="Lao UI"/>
                        </a:rPr>
                        <a:t>Tier Level</a:t>
                      </a:r>
                    </a:p>
                  </a:txBody>
                  <a:tcPr/>
                </a:tc>
                <a:tc>
                  <a:txBody>
                    <a:bodyPr/>
                    <a:lstStyle/>
                    <a:p>
                      <a:r>
                        <a:rPr lang="en-US">
                          <a:latin typeface="Lao UI"/>
                        </a:rPr>
                        <a:t>Yearly Budget Amount</a:t>
                      </a:r>
                    </a:p>
                  </a:txBody>
                  <a:tcPr/>
                </a:tc>
                <a:tc>
                  <a:txBody>
                    <a:bodyPr/>
                    <a:lstStyle/>
                    <a:p>
                      <a:r>
                        <a:rPr lang="en-US">
                          <a:latin typeface="Lao UI"/>
                        </a:rPr>
                        <a:t>Required Non-Federal Share</a:t>
                      </a:r>
                    </a:p>
                  </a:txBody>
                  <a:tcPr/>
                </a:tc>
                <a:tc>
                  <a:txBody>
                    <a:bodyPr/>
                    <a:lstStyle/>
                    <a:p>
                      <a:r>
                        <a:rPr lang="en-US">
                          <a:latin typeface="Lao UI"/>
                        </a:rPr>
                        <a:t>Estimated Total Federal Funding (Over Four Years)</a:t>
                      </a:r>
                    </a:p>
                  </a:txBody>
                  <a:tcPr/>
                </a:tc>
                <a:tc>
                  <a:txBody>
                    <a:bodyPr/>
                    <a:lstStyle/>
                    <a:p>
                      <a:r>
                        <a:rPr lang="en-US">
                          <a:latin typeface="Lao UI"/>
                        </a:rPr>
                        <a:t>Estimated Total Non-Federal Share </a:t>
                      </a:r>
                    </a:p>
                    <a:p>
                      <a:r>
                        <a:rPr lang="en-US">
                          <a:latin typeface="Lao UI"/>
                        </a:rPr>
                        <a:t>(Over Four Years)</a:t>
                      </a:r>
                    </a:p>
                  </a:txBody>
                  <a:tcPr/>
                </a:tc>
                <a:extLst>
                  <a:ext uri="{0D108BD9-81ED-4DB2-BD59-A6C34878D82A}">
                    <a16:rowId xmlns:a16="http://schemas.microsoft.com/office/drawing/2014/main" val="499156942"/>
                  </a:ext>
                </a:extLst>
              </a:tr>
              <a:tr h="370840">
                <a:tc>
                  <a:txBody>
                    <a:bodyPr/>
                    <a:lstStyle/>
                    <a:p>
                      <a:r>
                        <a:rPr lang="en-US">
                          <a:latin typeface="Lao UI"/>
                        </a:rPr>
                        <a:t>Tier 1</a:t>
                      </a:r>
                    </a:p>
                  </a:txBody>
                  <a:tcPr/>
                </a:tc>
                <a:tc>
                  <a:txBody>
                    <a:bodyPr/>
                    <a:lstStyle/>
                    <a:p>
                      <a:r>
                        <a:rPr lang="en-US">
                          <a:latin typeface="Lao UI"/>
                        </a:rPr>
                        <a:t>Up to $500,000</a:t>
                      </a:r>
                    </a:p>
                  </a:txBody>
                  <a:tcPr/>
                </a:tc>
                <a:tc>
                  <a:txBody>
                    <a:bodyPr/>
                    <a:lstStyle/>
                    <a:p>
                      <a:r>
                        <a:rPr lang="en-US">
                          <a:latin typeface="Lao UI"/>
                        </a:rPr>
                        <a:t>10%</a:t>
                      </a:r>
                    </a:p>
                  </a:txBody>
                  <a:tcPr/>
                </a:tc>
                <a:tc>
                  <a:txBody>
                    <a:bodyPr/>
                    <a:lstStyle/>
                    <a:p>
                      <a:r>
                        <a:rPr lang="en-US">
                          <a:latin typeface="Lao UI"/>
                        </a:rPr>
                        <a:t>Up to $2,000,000</a:t>
                      </a:r>
                    </a:p>
                  </a:txBody>
                  <a:tcPr/>
                </a:tc>
                <a:tc>
                  <a:txBody>
                    <a:bodyPr/>
                    <a:lstStyle/>
                    <a:p>
                      <a:r>
                        <a:rPr lang="en-US">
                          <a:latin typeface="Lao UI"/>
                        </a:rPr>
                        <a:t>Up to $200,000</a:t>
                      </a:r>
                    </a:p>
                  </a:txBody>
                  <a:tcPr/>
                </a:tc>
                <a:extLst>
                  <a:ext uri="{0D108BD9-81ED-4DB2-BD59-A6C34878D82A}">
                    <a16:rowId xmlns:a16="http://schemas.microsoft.com/office/drawing/2014/main" val="2700817618"/>
                  </a:ext>
                </a:extLst>
              </a:tr>
              <a:tr h="370840">
                <a:tc>
                  <a:txBody>
                    <a:bodyPr/>
                    <a:lstStyle/>
                    <a:p>
                      <a:r>
                        <a:rPr lang="en-US">
                          <a:latin typeface="Lao UI"/>
                        </a:rPr>
                        <a:t>Tier 2</a:t>
                      </a:r>
                    </a:p>
                  </a:txBody>
                  <a:tcPr/>
                </a:tc>
                <a:tc>
                  <a:txBody>
                    <a:bodyPr/>
                    <a:lstStyle/>
                    <a:p>
                      <a:r>
                        <a:rPr lang="en-US">
                          <a:latin typeface="Lao UI"/>
                        </a:rPr>
                        <a:t>From $500,001 to $625,000</a:t>
                      </a:r>
                    </a:p>
                  </a:txBody>
                  <a:tcPr/>
                </a:tc>
                <a:tc>
                  <a:txBody>
                    <a:bodyPr/>
                    <a:lstStyle/>
                    <a:p>
                      <a:r>
                        <a:rPr lang="en-US">
                          <a:latin typeface="Lao UI"/>
                        </a:rPr>
                        <a:t>15%</a:t>
                      </a:r>
                    </a:p>
                  </a:txBody>
                  <a:tcPr/>
                </a:tc>
                <a:tc>
                  <a:txBody>
                    <a:bodyPr/>
                    <a:lstStyle/>
                    <a:p>
                      <a:r>
                        <a:rPr lang="en-US">
                          <a:latin typeface="Lao UI"/>
                        </a:rPr>
                        <a:t>From $2,000,001 to $2,500,000</a:t>
                      </a:r>
                    </a:p>
                  </a:txBody>
                  <a:tcPr/>
                </a:tc>
                <a:tc>
                  <a:txBody>
                    <a:bodyPr/>
                    <a:lstStyle/>
                    <a:p>
                      <a:r>
                        <a:rPr lang="en-US">
                          <a:latin typeface="Lao UI"/>
                        </a:rPr>
                        <a:t>From $300,001 to $375,000</a:t>
                      </a:r>
                    </a:p>
                  </a:txBody>
                  <a:tcPr/>
                </a:tc>
                <a:extLst>
                  <a:ext uri="{0D108BD9-81ED-4DB2-BD59-A6C34878D82A}">
                    <a16:rowId xmlns:a16="http://schemas.microsoft.com/office/drawing/2014/main" val="175753710"/>
                  </a:ext>
                </a:extLst>
              </a:tr>
              <a:tr h="370840">
                <a:tc>
                  <a:txBody>
                    <a:bodyPr/>
                    <a:lstStyle/>
                    <a:p>
                      <a:r>
                        <a:rPr lang="en-US">
                          <a:latin typeface="Lao UI"/>
                        </a:rPr>
                        <a:t>Tier 3</a:t>
                      </a:r>
                    </a:p>
                  </a:txBody>
                  <a:tcPr/>
                </a:tc>
                <a:tc>
                  <a:txBody>
                    <a:bodyPr/>
                    <a:lstStyle/>
                    <a:p>
                      <a:r>
                        <a:rPr lang="en-US">
                          <a:latin typeface="Lao UI"/>
                        </a:rPr>
                        <a:t>From $625,001 to $750,000</a:t>
                      </a:r>
                    </a:p>
                  </a:txBody>
                  <a:tcPr/>
                </a:tc>
                <a:tc>
                  <a:txBody>
                    <a:bodyPr/>
                    <a:lstStyle/>
                    <a:p>
                      <a:r>
                        <a:rPr lang="en-US">
                          <a:latin typeface="Lao UI"/>
                        </a:rPr>
                        <a:t>25%</a:t>
                      </a:r>
                    </a:p>
                  </a:txBody>
                  <a:tcPr/>
                </a:tc>
                <a:tc>
                  <a:txBody>
                    <a:bodyPr/>
                    <a:lstStyle/>
                    <a:p>
                      <a:r>
                        <a:rPr lang="en-US">
                          <a:latin typeface="Lao UI"/>
                        </a:rPr>
                        <a:t>From $2,500,001 to $3,000,000</a:t>
                      </a:r>
                    </a:p>
                  </a:txBody>
                  <a:tcPr/>
                </a:tc>
                <a:tc>
                  <a:txBody>
                    <a:bodyPr/>
                    <a:lstStyle/>
                    <a:p>
                      <a:r>
                        <a:rPr lang="en-US">
                          <a:latin typeface="Lao UI"/>
                        </a:rPr>
                        <a:t>From $625,001 to $750,000</a:t>
                      </a:r>
                    </a:p>
                  </a:txBody>
                  <a:tcPr/>
                </a:tc>
                <a:extLst>
                  <a:ext uri="{0D108BD9-81ED-4DB2-BD59-A6C34878D82A}">
                    <a16:rowId xmlns:a16="http://schemas.microsoft.com/office/drawing/2014/main" val="1929749390"/>
                  </a:ext>
                </a:extLst>
              </a:tr>
            </a:tbl>
          </a:graphicData>
        </a:graphic>
      </p:graphicFrame>
    </p:spTree>
    <p:extLst>
      <p:ext uri="{BB962C8B-B14F-4D97-AF65-F5344CB8AC3E}">
        <p14:creationId xmlns:p14="http://schemas.microsoft.com/office/powerpoint/2010/main" val="1210757076"/>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021" y="1206665"/>
            <a:ext cx="11561445" cy="6076472"/>
          </a:xfrm>
          <a:prstGeom prst="rect">
            <a:avLst/>
          </a:prstGeom>
        </p:spPr>
        <p:txBody>
          <a:bodyPr vert="horz" wrap="square" lIns="0" tIns="165100" rIns="0" bIns="0" rtlCol="0" anchor="t">
            <a:spAutoFit/>
          </a:bodyPr>
          <a:lstStyle/>
          <a:p>
            <a:pPr marL="457200" indent="-457200">
              <a:lnSpc>
                <a:spcPct val="115000"/>
              </a:lnSpc>
              <a:buFont typeface="Arial" panose="020B0604020202020204" pitchFamily="34" charset="0"/>
              <a:buChar char="•"/>
            </a:pPr>
            <a:r>
              <a:rPr lang="en-US" sz="2400">
                <a:latin typeface="Lao UI"/>
                <a:ea typeface="Arial Narrow" panose="020B0606020202030204" pitchFamily="34" charset="0"/>
                <a:cs typeface="Arial"/>
              </a:rPr>
              <a:t>Non-federal cost share can be from </a:t>
            </a:r>
            <a:r>
              <a:rPr lang="en-US" sz="2400" b="1">
                <a:latin typeface="Lao UI"/>
                <a:ea typeface="Arial Narrow" panose="020B0606020202030204" pitchFamily="34" charset="0"/>
                <a:cs typeface="Arial"/>
              </a:rPr>
              <a:t>cash</a:t>
            </a:r>
            <a:r>
              <a:rPr lang="en-US" sz="2400">
                <a:latin typeface="Lao UI"/>
                <a:ea typeface="Arial Narrow" panose="020B0606020202030204" pitchFamily="34" charset="0"/>
                <a:cs typeface="Arial"/>
              </a:rPr>
              <a:t> (including through project revenue) or</a:t>
            </a:r>
            <a:r>
              <a:rPr lang="en-US" sz="2400" b="1">
                <a:latin typeface="Lao UI"/>
                <a:ea typeface="Arial Narrow" panose="020B0606020202030204" pitchFamily="34" charset="0"/>
                <a:cs typeface="Arial"/>
              </a:rPr>
              <a:t> in-kind</a:t>
            </a:r>
            <a:r>
              <a:rPr lang="en-US" sz="2400">
                <a:latin typeface="Lao UI"/>
                <a:ea typeface="Arial Narrow" panose="020B0606020202030204" pitchFamily="34" charset="0"/>
                <a:cs typeface="Arial"/>
              </a:rPr>
              <a:t> sources.  MBDA has no preference as to the source of the non-federal match share so long as it complies with </a:t>
            </a:r>
            <a:r>
              <a:rPr lang="en-US" sz="2400" b="1">
                <a:solidFill>
                  <a:srgbClr val="0070C0"/>
                </a:solidFill>
                <a:latin typeface="Lao UI"/>
                <a:ea typeface="Arial Narrow" panose="020B0606020202030204" pitchFamily="34" charset="0"/>
                <a:cs typeface="Arial"/>
              </a:rPr>
              <a:t>2 C.F.R. 200.306</a:t>
            </a:r>
            <a:r>
              <a:rPr lang="en-US" sz="2400">
                <a:latin typeface="Lao UI"/>
                <a:ea typeface="Arial Narrow" panose="020B0606020202030204" pitchFamily="34" charset="0"/>
                <a:cs typeface="Arial"/>
              </a:rPr>
              <a:t>.  </a:t>
            </a:r>
          </a:p>
          <a:p>
            <a:pPr marL="914400" lvl="1" indent="-457200">
              <a:lnSpc>
                <a:spcPct val="115000"/>
              </a:lnSpc>
              <a:buFont typeface="Arial" panose="020B0604020202020204" pitchFamily="34" charset="0"/>
              <a:buChar char="•"/>
            </a:pPr>
            <a:r>
              <a:rPr lang="en-US" sz="2400">
                <a:latin typeface="Lao UI"/>
                <a:ea typeface="Arial Narrow" panose="020B0606020202030204" pitchFamily="34" charset="0"/>
                <a:cs typeface="Arial"/>
              </a:rPr>
              <a:t>If you plan to use funds you have received from other Federal financial assistance programs to meet the match, you must ensure </a:t>
            </a:r>
            <a:r>
              <a:rPr lang="en-US" sz="2400">
                <a:latin typeface="Lao UI"/>
                <a:cs typeface="Arial"/>
              </a:rPr>
              <a:t>that those programs allow funding to be used for cost sharing purposes.</a:t>
            </a:r>
          </a:p>
          <a:p>
            <a:pPr marL="914400" lvl="1" indent="-457200">
              <a:lnSpc>
                <a:spcPct val="115000"/>
              </a:lnSpc>
              <a:buFont typeface="Arial" panose="020B0604020202020204" pitchFamily="34" charset="0"/>
              <a:buChar char="•"/>
            </a:pPr>
            <a:r>
              <a:rPr lang="en-US" sz="2400" b="1">
                <a:solidFill>
                  <a:srgbClr val="0070C0"/>
                </a:solidFill>
                <a:latin typeface="Lao UI"/>
                <a:cs typeface="Arial"/>
              </a:rPr>
              <a:t>2 C.F.R. 200.306</a:t>
            </a:r>
            <a:r>
              <a:rPr lang="en-US" sz="2400">
                <a:latin typeface="Lao UI"/>
                <a:cs typeface="Arial"/>
              </a:rPr>
              <a:t> gives important information about how to value </a:t>
            </a:r>
            <a:r>
              <a:rPr lang="en-US" sz="2400" b="1">
                <a:latin typeface="Lao UI"/>
                <a:cs typeface="Arial"/>
              </a:rPr>
              <a:t>property</a:t>
            </a:r>
            <a:r>
              <a:rPr lang="en-US" sz="2400">
                <a:latin typeface="Lao UI"/>
                <a:cs typeface="Arial"/>
              </a:rPr>
              <a:t> and </a:t>
            </a:r>
            <a:r>
              <a:rPr lang="en-US" sz="2400" b="1">
                <a:latin typeface="Lao UI"/>
                <a:cs typeface="Arial"/>
              </a:rPr>
              <a:t>services</a:t>
            </a:r>
            <a:r>
              <a:rPr lang="en-US" sz="2400">
                <a:latin typeface="Lao UI"/>
                <a:cs typeface="Arial"/>
              </a:rPr>
              <a:t> included in the non-federal match (see also </a:t>
            </a:r>
            <a:r>
              <a:rPr lang="en-US" sz="2400" b="1">
                <a:solidFill>
                  <a:srgbClr val="0070C0"/>
                </a:solidFill>
                <a:latin typeface="Lao UI"/>
                <a:cs typeface="Arial"/>
              </a:rPr>
              <a:t>2 C.F.R. 200 Appendix E</a:t>
            </a:r>
            <a:r>
              <a:rPr lang="en-US" sz="2400">
                <a:latin typeface="Lao UI"/>
                <a:cs typeface="Arial"/>
              </a:rPr>
              <a:t>)</a:t>
            </a:r>
          </a:p>
          <a:p>
            <a:pPr marL="914400" lvl="1" indent="-457200">
              <a:lnSpc>
                <a:spcPct val="115000"/>
              </a:lnSpc>
              <a:buFont typeface="Arial" panose="020B0604020202020204" pitchFamily="34" charset="0"/>
              <a:buChar char="•"/>
            </a:pPr>
            <a:r>
              <a:rPr lang="en-US" sz="2400" b="1"/>
              <a:t>Volunteer services </a:t>
            </a:r>
            <a:r>
              <a:rPr lang="en-US" sz="2400"/>
              <a:t>furnished by third-party professional and technical personnel, consultants, and other skilled and unskilled labor may be counted as cost sharing or matching if the service is an integral and necessary part of an approved project or program. See </a:t>
            </a:r>
            <a:r>
              <a:rPr lang="en-US" sz="2400" b="1">
                <a:solidFill>
                  <a:srgbClr val="0070C0"/>
                </a:solidFill>
              </a:rPr>
              <a:t>2 C.F.R. 200.306</a:t>
            </a:r>
            <a:r>
              <a:rPr lang="en-US" sz="2400">
                <a:solidFill>
                  <a:srgbClr val="0070C0"/>
                </a:solidFill>
              </a:rPr>
              <a:t> </a:t>
            </a:r>
            <a:r>
              <a:rPr lang="en-US" sz="2400"/>
              <a:t>for more information.</a:t>
            </a:r>
            <a:endParaRPr lang="en-US" sz="2400">
              <a:latin typeface="Lao UI"/>
              <a:cs typeface="Arial"/>
            </a:endParaRPr>
          </a:p>
          <a:p>
            <a:pPr marL="914400" lvl="1" indent="-457200">
              <a:lnSpc>
                <a:spcPct val="115000"/>
              </a:lnSpc>
              <a:buFont typeface="Arial" panose="020B0604020202020204" pitchFamily="34" charset="0"/>
              <a:buChar char="•"/>
            </a:pPr>
            <a:endParaRPr lang="en-US" sz="2400" i="1">
              <a:latin typeface="Lao UI"/>
              <a:cs typeface="Arial"/>
            </a:endParaRPr>
          </a:p>
        </p:txBody>
      </p:sp>
      <p:sp>
        <p:nvSpPr>
          <p:cNvPr id="3" name="object 3"/>
          <p:cNvSpPr txBox="1">
            <a:spLocks noGrp="1"/>
          </p:cNvSpPr>
          <p:nvPr>
            <p:ph type="title"/>
          </p:nvPr>
        </p:nvSpPr>
        <p:spPr>
          <a:xfrm>
            <a:off x="630936" y="399434"/>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a:cs typeface="Arial"/>
              </a:rPr>
              <a:t>NON-FEDERAL COST SHARE BASICS</a:t>
            </a:r>
            <a:endParaRPr spc="-10">
              <a:solidFill>
                <a:schemeClr val="bg1"/>
              </a:solidFill>
              <a:latin typeface="Century Gothic" panose="020B0502020202020204" pitchFamily="34" charset="0"/>
              <a:cs typeface="Arial" panose="020B0604020202020204" pitchFamily="34" charset="0"/>
            </a:endParaRP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21</a:t>
            </a:fld>
            <a:endParaRPr spc="-25"/>
          </a:p>
        </p:txBody>
      </p:sp>
      <p:sp>
        <p:nvSpPr>
          <p:cNvPr id="9" name="object 7">
            <a:extLst>
              <a:ext uri="{FF2B5EF4-FFF2-40B4-BE49-F238E27FC236}">
                <a16:creationId xmlns:a16="http://schemas.microsoft.com/office/drawing/2014/main" id="{AA2B4C1F-ACEE-2BA5-62F5-6590968B8B86}"/>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5CC51CB6-2534-AFC7-FAA6-7379279A70BA}"/>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7C2773ED-5949-6C1D-E237-3B4CE3576BFB}"/>
              </a:ext>
            </a:extLst>
          </p:cNvPr>
          <p:cNvSpPr/>
          <p:nvPr/>
        </p:nvSpPr>
        <p:spPr>
          <a:xfrm>
            <a:off x="437746" y="156888"/>
            <a:ext cx="97275" cy="12509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55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2130" y="1254127"/>
            <a:ext cx="11002124" cy="5205271"/>
          </a:xfrm>
          <a:prstGeom prst="rect">
            <a:avLst/>
          </a:prstGeom>
        </p:spPr>
        <p:txBody>
          <a:bodyPr vert="horz" wrap="square" lIns="0" tIns="165100" rIns="0" bIns="0" rtlCol="0" anchor="t">
            <a:spAutoFit/>
          </a:bodyPr>
          <a:lstStyle/>
          <a:p>
            <a:pPr marL="342900" indent="-342900">
              <a:lnSpc>
                <a:spcPct val="114999"/>
              </a:lnSpc>
              <a:buFont typeface="Arial" panose="020B0604020202020204" pitchFamily="34" charset="0"/>
              <a:buChar char="•"/>
            </a:pPr>
            <a:r>
              <a:rPr lang="en-US" sz="2200">
                <a:latin typeface="Lao UI" panose="020B0604020202020204"/>
                <a:ea typeface="+mn-lt"/>
                <a:cs typeface="+mn-lt"/>
              </a:rPr>
              <a:t>At </a:t>
            </a:r>
            <a:r>
              <a:rPr lang="en-US" sz="2200">
                <a:effectLst/>
                <a:latin typeface="Lao UI" panose="020B0604020202020204"/>
                <a:ea typeface="+mn-lt"/>
                <a:cs typeface="+mn-lt"/>
              </a:rPr>
              <a:t>the </a:t>
            </a:r>
            <a:r>
              <a:rPr lang="en-US" sz="2200">
                <a:latin typeface="Lao UI" panose="020B0604020202020204"/>
                <a:ea typeface="+mn-lt"/>
                <a:cs typeface="+mn-lt"/>
              </a:rPr>
              <a:t>time </a:t>
            </a:r>
            <a:r>
              <a:rPr lang="en-US" sz="2200">
                <a:effectLst/>
                <a:latin typeface="Lao UI" panose="020B0604020202020204"/>
                <a:ea typeface="+mn-lt"/>
                <a:cs typeface="+mn-lt"/>
              </a:rPr>
              <a:t>of </a:t>
            </a:r>
            <a:r>
              <a:rPr lang="en-US" sz="2200">
                <a:latin typeface="Lao UI" panose="020B0604020202020204"/>
                <a:ea typeface="+mn-lt"/>
                <a:cs typeface="+mn-lt"/>
              </a:rPr>
              <a:t>application, applicants must indicate their </a:t>
            </a:r>
            <a:r>
              <a:rPr lang="en-US" sz="2200" b="1">
                <a:latin typeface="Lao UI" panose="020B0604020202020204"/>
                <a:ea typeface="+mn-lt"/>
                <a:cs typeface="+mn-lt"/>
              </a:rPr>
              <a:t>commitment to </a:t>
            </a:r>
            <a:r>
              <a:rPr lang="en-US" sz="2200" b="1">
                <a:effectLst/>
                <a:latin typeface="Lao UI" panose="020B0604020202020204"/>
                <a:ea typeface="+mn-lt"/>
                <a:cs typeface="+mn-lt"/>
              </a:rPr>
              <a:t>the non-federal cost share</a:t>
            </a:r>
            <a:r>
              <a:rPr lang="en-US" sz="2200">
                <a:latin typeface="Lao UI" panose="020B0604020202020204"/>
                <a:ea typeface="+mn-lt"/>
                <a:cs typeface="+mn-lt"/>
              </a:rPr>
              <a:t> and </a:t>
            </a:r>
            <a:r>
              <a:rPr lang="en-US" sz="2200" b="1">
                <a:latin typeface="Lao UI" panose="020B0604020202020204"/>
                <a:ea typeface="+mn-lt"/>
                <a:cs typeface="+mn-lt"/>
              </a:rPr>
              <a:t>submit a plan </a:t>
            </a:r>
            <a:r>
              <a:rPr lang="en-US" sz="2200">
                <a:latin typeface="Lao UI" panose="020B0604020202020204"/>
                <a:ea typeface="+mn-lt"/>
                <a:cs typeface="+mn-lt"/>
              </a:rPr>
              <a:t>that demonstrates their ability to meet the required matching share over the course of the four-year program.  </a:t>
            </a:r>
          </a:p>
          <a:p>
            <a:pPr marL="342900" indent="-342900">
              <a:lnSpc>
                <a:spcPct val="114999"/>
              </a:lnSpc>
              <a:buFont typeface="Arial" panose="020B0604020202020204" pitchFamily="34" charset="0"/>
              <a:buChar char="•"/>
            </a:pPr>
            <a:r>
              <a:rPr lang="en-US" sz="2200">
                <a:latin typeface="Lao UI" panose="020B0604020202020204"/>
                <a:ea typeface="+mn-lt"/>
                <a:cs typeface="+mn-lt"/>
              </a:rPr>
              <a:t>This plan includes identifying all sources of funds, including but not limited to: current assets, prospective income streams (including but limited to program fees), third-party contributions (either cash or in-kind), etc.  </a:t>
            </a:r>
          </a:p>
          <a:p>
            <a:pPr marL="342900" indent="-342900">
              <a:lnSpc>
                <a:spcPct val="114999"/>
              </a:lnSpc>
              <a:buFont typeface="Arial" panose="020B0604020202020204" pitchFamily="34" charset="0"/>
              <a:buChar char="•"/>
            </a:pPr>
            <a:r>
              <a:rPr lang="en-US" sz="2200" b="1" i="1" u="sng">
                <a:latin typeface="Lao UI" panose="020B0604020202020204"/>
                <a:ea typeface="+mn-lt"/>
                <a:cs typeface="+mn-lt"/>
              </a:rPr>
              <a:t>Note</a:t>
            </a:r>
            <a:r>
              <a:rPr lang="en-US" sz="2200">
                <a:latin typeface="Lao UI" panose="020B0604020202020204"/>
                <a:ea typeface="+mn-lt"/>
                <a:cs typeface="+mn-lt"/>
              </a:rPr>
              <a:t>: If an applicant has requested a waiver, the applicant must also submit a plan to meet the matching share if they wish to be considered for funding in the event that waiver is not granted.   </a:t>
            </a:r>
          </a:p>
          <a:p>
            <a:pPr marL="342900" indent="-342900">
              <a:lnSpc>
                <a:spcPct val="114999"/>
              </a:lnSpc>
              <a:buFont typeface="Arial" panose="020B0604020202020204" pitchFamily="34" charset="0"/>
              <a:buChar char="•"/>
            </a:pPr>
            <a:r>
              <a:rPr lang="en-US" sz="2200">
                <a:latin typeface="Lao UI" panose="020B0604020202020204"/>
                <a:ea typeface="+mn-lt"/>
                <a:cs typeface="+mn-lt"/>
              </a:rPr>
              <a:t>As a condition of continued funding, awardees may be required to submit updated plans, commitment letters, or other documentation for matching share funds in future budget years.  Failure to meet the required the non-federal cost match may result in termination of the award. </a:t>
            </a:r>
            <a:endParaRPr lang="en-US" sz="2200">
              <a:latin typeface="Lao UI" panose="020B0604020202020204"/>
              <a:cs typeface="Calibri" panose="020F0502020204030204"/>
            </a:endParaRPr>
          </a:p>
        </p:txBody>
      </p:sp>
      <p:sp>
        <p:nvSpPr>
          <p:cNvPr id="3" name="object 3"/>
          <p:cNvSpPr txBox="1">
            <a:spLocks noGrp="1"/>
          </p:cNvSpPr>
          <p:nvPr>
            <p:ph type="title"/>
          </p:nvPr>
        </p:nvSpPr>
        <p:spPr>
          <a:xfrm>
            <a:off x="630936" y="399434"/>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a:cs typeface="Arial"/>
              </a:rPr>
              <a:t>MATCHING SHARE COMMITMENT</a:t>
            </a:r>
            <a:endParaRPr lang="en-US"/>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22</a:t>
            </a:fld>
            <a:endParaRPr spc="-25"/>
          </a:p>
        </p:txBody>
      </p:sp>
      <p:sp>
        <p:nvSpPr>
          <p:cNvPr id="9" name="object 7">
            <a:extLst>
              <a:ext uri="{FF2B5EF4-FFF2-40B4-BE49-F238E27FC236}">
                <a16:creationId xmlns:a16="http://schemas.microsoft.com/office/drawing/2014/main" id="{AA2B4C1F-ACEE-2BA5-62F5-6590968B8B86}"/>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5CC51CB6-2534-AFC7-FAA6-7379279A70BA}"/>
              </a:ext>
            </a:extLst>
          </p:cNvPr>
          <p:cNvPicPr>
            <a:picLocks noChangeAspect="1"/>
          </p:cNvPicPr>
          <p:nvPr/>
        </p:nvPicPr>
        <p:blipFill rotWithShape="1">
          <a:blip r:embed="rId4"/>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7C2773ED-5949-6C1D-E237-3B4CE3576BFB}"/>
              </a:ext>
            </a:extLst>
          </p:cNvPr>
          <p:cNvSpPr/>
          <p:nvPr/>
        </p:nvSpPr>
        <p:spPr>
          <a:xfrm>
            <a:off x="437746" y="156888"/>
            <a:ext cx="97275" cy="12509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021" y="1206665"/>
            <a:ext cx="11561445" cy="4802277"/>
          </a:xfrm>
          <a:prstGeom prst="rect">
            <a:avLst/>
          </a:prstGeom>
        </p:spPr>
        <p:txBody>
          <a:bodyPr vert="horz" wrap="square" lIns="0" tIns="165100" rIns="0" bIns="0" rtlCol="0" anchor="t">
            <a:spAutoFit/>
          </a:bodyPr>
          <a:lstStyle/>
          <a:p>
            <a:pPr marL="457200" indent="-457200">
              <a:lnSpc>
                <a:spcPct val="114999"/>
              </a:lnSpc>
              <a:buFont typeface="Arial" panose="020B0604020202020204" pitchFamily="34" charset="0"/>
              <a:buChar char="•"/>
            </a:pPr>
            <a:r>
              <a:rPr lang="en-US" sz="2400">
                <a:latin typeface="Lao UI"/>
                <a:cs typeface="Arial"/>
              </a:rPr>
              <a:t>Remember – when proposing your budget, you must capture the MBDA funding you receive </a:t>
            </a:r>
            <a:r>
              <a:rPr lang="en-US" sz="2400" i="1" u="sng">
                <a:latin typeface="Lao UI"/>
                <a:cs typeface="Arial"/>
              </a:rPr>
              <a:t>plus</a:t>
            </a:r>
            <a:r>
              <a:rPr lang="en-US" sz="2400" i="1">
                <a:latin typeface="Lao UI"/>
                <a:cs typeface="Arial"/>
              </a:rPr>
              <a:t> </a:t>
            </a:r>
            <a:r>
              <a:rPr lang="en-US" sz="2400">
                <a:latin typeface="Lao UI"/>
                <a:cs typeface="Arial"/>
              </a:rPr>
              <a:t>the yearly non-federal share amount, based on your funding tier</a:t>
            </a:r>
          </a:p>
          <a:p>
            <a:pPr marL="457200" indent="-457200">
              <a:lnSpc>
                <a:spcPct val="114999"/>
              </a:lnSpc>
              <a:buFont typeface="Arial" panose="020B0604020202020204" pitchFamily="34" charset="0"/>
              <a:buChar char="•"/>
            </a:pPr>
            <a:r>
              <a:rPr lang="en-US" sz="2400">
                <a:latin typeface="Lao UI"/>
                <a:cs typeface="Arial"/>
              </a:rPr>
              <a:t>In other words:</a:t>
            </a:r>
            <a:endParaRPr lang="en-US">
              <a:latin typeface="Calibri" panose="020F0502020204030204"/>
              <a:cs typeface="Calibri"/>
            </a:endParaRPr>
          </a:p>
          <a:p>
            <a:pPr marL="914400" lvl="1" indent="-457200">
              <a:lnSpc>
                <a:spcPct val="114999"/>
              </a:lnSpc>
              <a:buFont typeface="Arial" panose="020B0604020202020204" pitchFamily="34" charset="0"/>
              <a:buChar char="•"/>
            </a:pPr>
            <a:r>
              <a:rPr lang="en-US" sz="2400" u="sng">
                <a:latin typeface="Lao UI"/>
                <a:cs typeface="Arial"/>
              </a:rPr>
              <a:t>Total</a:t>
            </a:r>
            <a:r>
              <a:rPr lang="en-US" sz="2400">
                <a:latin typeface="Lao UI"/>
                <a:cs typeface="Arial"/>
              </a:rPr>
              <a:t> annual budget </a:t>
            </a:r>
            <a:r>
              <a:rPr lang="en-US" sz="2400" u="sng">
                <a:latin typeface="Lao UI"/>
                <a:cs typeface="Arial"/>
              </a:rPr>
              <a:t>equals</a:t>
            </a:r>
            <a:r>
              <a:rPr lang="en-US" sz="2400">
                <a:latin typeface="Lao UI"/>
                <a:cs typeface="Arial"/>
              </a:rPr>
              <a:t> annual Federal funding requested </a:t>
            </a:r>
            <a:r>
              <a:rPr lang="en-US" sz="2400" u="sng">
                <a:latin typeface="Lao UI"/>
                <a:cs typeface="Arial"/>
              </a:rPr>
              <a:t>plus</a:t>
            </a:r>
            <a:r>
              <a:rPr lang="en-US" sz="2400">
                <a:latin typeface="Lao UI"/>
                <a:cs typeface="Arial"/>
              </a:rPr>
              <a:t> the required non-Federal share. </a:t>
            </a:r>
            <a:endParaRPr lang="en-US">
              <a:cs typeface="Calibri"/>
            </a:endParaRPr>
          </a:p>
          <a:p>
            <a:pPr marL="457200" indent="-457200">
              <a:lnSpc>
                <a:spcPct val="114999"/>
              </a:lnSpc>
              <a:buFont typeface="Arial" panose="020B0604020202020204" pitchFamily="34" charset="0"/>
              <a:buChar char="•"/>
            </a:pPr>
            <a:r>
              <a:rPr lang="en-US" sz="2400">
                <a:latin typeface="Lao UI"/>
                <a:cs typeface="Arial"/>
              </a:rPr>
              <a:t>For example – If the applicant requests $500,000 per year in MBDA funding, then the total yearly budget for </a:t>
            </a:r>
            <a:r>
              <a:rPr lang="en-US" sz="2400" u="sng">
                <a:latin typeface="Lao UI"/>
                <a:cs typeface="Arial"/>
              </a:rPr>
              <a:t>all</a:t>
            </a:r>
            <a:r>
              <a:rPr lang="en-US" sz="2400">
                <a:latin typeface="Lao UI"/>
                <a:cs typeface="Arial"/>
              </a:rPr>
              <a:t> budget documents is that $500,000 </a:t>
            </a:r>
            <a:r>
              <a:rPr lang="en-US" sz="2400" i="1">
                <a:latin typeface="Lao UI"/>
                <a:cs typeface="Arial"/>
              </a:rPr>
              <a:t>plus </a:t>
            </a:r>
            <a:r>
              <a:rPr lang="en-US" sz="2400">
                <a:latin typeface="Lao UI"/>
                <a:cs typeface="Arial"/>
              </a:rPr>
              <a:t>10% (Tier 1):</a:t>
            </a:r>
          </a:p>
          <a:p>
            <a:pPr algn="ctr">
              <a:lnSpc>
                <a:spcPct val="114999"/>
              </a:lnSpc>
            </a:pPr>
            <a:r>
              <a:rPr lang="en-US" sz="2400">
                <a:latin typeface="Lao UI"/>
                <a:cs typeface="Arial"/>
              </a:rPr>
              <a:t>$500,000 + $50,000 = $550,000 per year</a:t>
            </a:r>
          </a:p>
          <a:p>
            <a:pPr indent="-457200">
              <a:lnSpc>
                <a:spcPct val="114999"/>
              </a:lnSpc>
              <a:buFont typeface="Arial" panose="020B0604020202020204" pitchFamily="34" charset="0"/>
              <a:buChar char="•"/>
            </a:pPr>
            <a:r>
              <a:rPr lang="en-US" sz="2400">
                <a:latin typeface="Lao UI"/>
                <a:cs typeface="Arial"/>
              </a:rPr>
              <a:t>Remember to break out your costs by federal and non-federal shares in your   </a:t>
            </a:r>
          </a:p>
          <a:p>
            <a:pPr>
              <a:lnSpc>
                <a:spcPct val="114999"/>
              </a:lnSpc>
            </a:pPr>
            <a:r>
              <a:rPr lang="en-US" sz="2400">
                <a:latin typeface="Lao UI"/>
                <a:cs typeface="Arial"/>
              </a:rPr>
              <a:t>      budget documents.</a:t>
            </a:r>
            <a:endParaRPr lang="en-US">
              <a:cs typeface="Calibri" panose="020F0502020204030204"/>
            </a:endParaRPr>
          </a:p>
        </p:txBody>
      </p:sp>
      <p:sp>
        <p:nvSpPr>
          <p:cNvPr id="3" name="object 3"/>
          <p:cNvSpPr txBox="1">
            <a:spLocks noGrp="1"/>
          </p:cNvSpPr>
          <p:nvPr>
            <p:ph type="title"/>
          </p:nvPr>
        </p:nvSpPr>
        <p:spPr>
          <a:xfrm>
            <a:off x="630936" y="399434"/>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a:cs typeface="Arial"/>
              </a:rPr>
              <a:t>CALCULATING ANNUAL BUDGET </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23</a:t>
            </a:fld>
            <a:endParaRPr spc="-25"/>
          </a:p>
        </p:txBody>
      </p:sp>
      <p:sp>
        <p:nvSpPr>
          <p:cNvPr id="9" name="object 7">
            <a:extLst>
              <a:ext uri="{FF2B5EF4-FFF2-40B4-BE49-F238E27FC236}">
                <a16:creationId xmlns:a16="http://schemas.microsoft.com/office/drawing/2014/main" id="{AA2B4C1F-ACEE-2BA5-62F5-6590968B8B86}"/>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5CC51CB6-2534-AFC7-FAA6-7379279A70BA}"/>
              </a:ext>
            </a:extLst>
          </p:cNvPr>
          <p:cNvPicPr>
            <a:picLocks noChangeAspect="1"/>
          </p:cNvPicPr>
          <p:nvPr/>
        </p:nvPicPr>
        <p:blipFill rotWithShape="1">
          <a:blip r:embed="rId4"/>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7C2773ED-5949-6C1D-E237-3B4CE3576BFB}"/>
              </a:ext>
            </a:extLst>
          </p:cNvPr>
          <p:cNvSpPr/>
          <p:nvPr/>
        </p:nvSpPr>
        <p:spPr>
          <a:xfrm>
            <a:off x="437746" y="156888"/>
            <a:ext cx="97275" cy="12509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131513"/>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021" y="1309317"/>
            <a:ext cx="11561445" cy="1890261"/>
          </a:xfrm>
          <a:prstGeom prst="rect">
            <a:avLst/>
          </a:prstGeom>
        </p:spPr>
        <p:txBody>
          <a:bodyPr vert="horz" wrap="square" lIns="0" tIns="16510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Lao UI" panose="020B0604020202020204"/>
                <a:ea typeface="Calibri" panose="020F0502020204030204" pitchFamily="34" charset="0"/>
                <a:cs typeface="Times New Roman" panose="02020603050405020304" pitchFamily="18" charset="0"/>
              </a:rPr>
              <a:t>Subject to availability of funding, MBDA expects to issue awards for a total term of four years from July 1, 2023 – June 30, 2027.  The initial budget year will be 12 months.  Subsequent budget years will be for 12-month terms, as outlined below.</a:t>
            </a:r>
            <a:endParaRPr kumimoji="0" lang="en-US" altLang="en-US" sz="1400" b="0" i="0" u="none" strike="noStrike" cap="none" normalizeH="0" baseline="0">
              <a:ln>
                <a:noFill/>
              </a:ln>
              <a:solidFill>
                <a:schemeClr val="tx1"/>
              </a:solidFill>
              <a:effectLst/>
              <a:latin typeface="Lao UI" panose="020B0604020202020204"/>
            </a:endParaRPr>
          </a:p>
        </p:txBody>
      </p:sp>
      <p:sp>
        <p:nvSpPr>
          <p:cNvPr id="3" name="object 3"/>
          <p:cNvSpPr txBox="1">
            <a:spLocks noGrp="1"/>
          </p:cNvSpPr>
          <p:nvPr>
            <p:ph type="title"/>
          </p:nvPr>
        </p:nvSpPr>
        <p:spPr>
          <a:xfrm>
            <a:off x="630936" y="399434"/>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panose="020B0604020202020204" pitchFamily="34" charset="0"/>
              </a:rPr>
              <a:t>PROJECT AWARD PERIOD</a:t>
            </a:r>
            <a:endParaRPr spc="-10">
              <a:solidFill>
                <a:schemeClr val="bg1"/>
              </a:solidFill>
              <a:latin typeface="Century Gothic" panose="020B0502020202020204" pitchFamily="34" charset="0"/>
              <a:cs typeface="Arial" panose="020B0604020202020204" pitchFamily="34" charset="0"/>
            </a:endParaRP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24</a:t>
            </a:fld>
            <a:endParaRPr spc="-25"/>
          </a:p>
        </p:txBody>
      </p:sp>
      <p:sp>
        <p:nvSpPr>
          <p:cNvPr id="9" name="object 7">
            <a:extLst>
              <a:ext uri="{FF2B5EF4-FFF2-40B4-BE49-F238E27FC236}">
                <a16:creationId xmlns:a16="http://schemas.microsoft.com/office/drawing/2014/main" id="{AA2B4C1F-ACEE-2BA5-62F5-6590968B8B86}"/>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5CC51CB6-2534-AFC7-FAA6-7379279A70BA}"/>
              </a:ext>
            </a:extLst>
          </p:cNvPr>
          <p:cNvPicPr>
            <a:picLocks noChangeAspect="1"/>
          </p:cNvPicPr>
          <p:nvPr/>
        </p:nvPicPr>
        <p:blipFill rotWithShape="1">
          <a:blip r:embed="rId4"/>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7C2773ED-5949-6C1D-E237-3B4CE3576BFB}"/>
              </a:ext>
            </a:extLst>
          </p:cNvPr>
          <p:cNvSpPr/>
          <p:nvPr/>
        </p:nvSpPr>
        <p:spPr>
          <a:xfrm>
            <a:off x="437746" y="156888"/>
            <a:ext cx="97275" cy="12509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C2263A2B-1610-C125-2D0A-A2C844DA18CE}"/>
              </a:ext>
            </a:extLst>
          </p:cNvPr>
          <p:cNvGraphicFramePr>
            <a:graphicFrameLocks noGrp="1"/>
          </p:cNvGraphicFramePr>
          <p:nvPr>
            <p:extLst>
              <p:ext uri="{D42A27DB-BD31-4B8C-83A1-F6EECF244321}">
                <p14:modId xmlns:p14="http://schemas.microsoft.com/office/powerpoint/2010/main" val="1446358607"/>
              </p:ext>
            </p:extLst>
          </p:nvPr>
        </p:nvGraphicFramePr>
        <p:xfrm>
          <a:off x="1099126" y="3359585"/>
          <a:ext cx="10181330" cy="2373230"/>
        </p:xfrm>
        <a:graphic>
          <a:graphicData uri="http://schemas.openxmlformats.org/drawingml/2006/table">
            <a:tbl>
              <a:tblPr firstRow="1" firstCol="1" bandRow="1">
                <a:tableStyleId>{5C22544A-7EE6-4342-B048-85BDC9FD1C3A}</a:tableStyleId>
              </a:tblPr>
              <a:tblGrid>
                <a:gridCol w="2036266">
                  <a:extLst>
                    <a:ext uri="{9D8B030D-6E8A-4147-A177-3AD203B41FA5}">
                      <a16:colId xmlns:a16="http://schemas.microsoft.com/office/drawing/2014/main" val="3835983486"/>
                    </a:ext>
                  </a:extLst>
                </a:gridCol>
                <a:gridCol w="2036266">
                  <a:extLst>
                    <a:ext uri="{9D8B030D-6E8A-4147-A177-3AD203B41FA5}">
                      <a16:colId xmlns:a16="http://schemas.microsoft.com/office/drawing/2014/main" val="2528399268"/>
                    </a:ext>
                  </a:extLst>
                </a:gridCol>
                <a:gridCol w="2036266">
                  <a:extLst>
                    <a:ext uri="{9D8B030D-6E8A-4147-A177-3AD203B41FA5}">
                      <a16:colId xmlns:a16="http://schemas.microsoft.com/office/drawing/2014/main" val="1078306397"/>
                    </a:ext>
                  </a:extLst>
                </a:gridCol>
                <a:gridCol w="2036266">
                  <a:extLst>
                    <a:ext uri="{9D8B030D-6E8A-4147-A177-3AD203B41FA5}">
                      <a16:colId xmlns:a16="http://schemas.microsoft.com/office/drawing/2014/main" val="3506800900"/>
                    </a:ext>
                  </a:extLst>
                </a:gridCol>
                <a:gridCol w="2036266">
                  <a:extLst>
                    <a:ext uri="{9D8B030D-6E8A-4147-A177-3AD203B41FA5}">
                      <a16:colId xmlns:a16="http://schemas.microsoft.com/office/drawing/2014/main" val="3412597949"/>
                    </a:ext>
                  </a:extLst>
                </a:gridCol>
              </a:tblGrid>
              <a:tr h="474646">
                <a:tc>
                  <a:txBody>
                    <a:bodyPr/>
                    <a:lstStyle/>
                    <a:p>
                      <a:pPr marL="0" marR="0" algn="ctr">
                        <a:lnSpc>
                          <a:spcPct val="107000"/>
                        </a:lnSpc>
                        <a:spcBef>
                          <a:spcPts val="0"/>
                        </a:spcBef>
                        <a:spcAft>
                          <a:spcPts val="0"/>
                        </a:spcAft>
                      </a:pPr>
                      <a:r>
                        <a:rPr lang="en-US" sz="1800">
                          <a:effectLst/>
                          <a:latin typeface="Lao UI" panose="020B0604020202020204"/>
                        </a:rPr>
                        <a:t>Year</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a:effectLst/>
                          <a:latin typeface="Lao UI" panose="020B0604020202020204"/>
                        </a:rPr>
                        <a:t>Fiscal Year</a:t>
                      </a:r>
                      <a:endParaRPr lang="en-US" sz="1800">
                        <a:effectLst/>
                        <a:latin typeface="Lao UI" panose="020B0604020202020204"/>
                        <a:cs typeface="Arial"/>
                      </a:endParaRPr>
                    </a:p>
                  </a:txBody>
                  <a:tcPr marL="68580" marR="68580" marT="0" marB="0"/>
                </a:tc>
                <a:tc>
                  <a:txBody>
                    <a:bodyPr/>
                    <a:lstStyle/>
                    <a:p>
                      <a:pPr marL="0" marR="0" algn="ctr">
                        <a:lnSpc>
                          <a:spcPct val="107000"/>
                        </a:lnSpc>
                        <a:spcBef>
                          <a:spcPts val="0"/>
                        </a:spcBef>
                        <a:spcAft>
                          <a:spcPts val="0"/>
                        </a:spcAft>
                      </a:pPr>
                      <a:r>
                        <a:rPr lang="en-US" sz="1800">
                          <a:effectLst/>
                          <a:latin typeface="Lao UI" panose="020B0604020202020204"/>
                        </a:rPr>
                        <a:t>Months</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gridSpan="2">
                  <a:txBody>
                    <a:bodyPr/>
                    <a:lstStyle/>
                    <a:p>
                      <a:pPr marL="0" marR="0" algn="ctr">
                        <a:lnSpc>
                          <a:spcPct val="107000"/>
                        </a:lnSpc>
                        <a:spcBef>
                          <a:spcPts val="0"/>
                        </a:spcBef>
                        <a:spcAft>
                          <a:spcPts val="0"/>
                        </a:spcAft>
                      </a:pPr>
                      <a:r>
                        <a:rPr lang="en-US" sz="1800">
                          <a:effectLst/>
                          <a:latin typeface="Lao UI" panose="020B0604020202020204"/>
                        </a:rPr>
                        <a:t>Anticipated Budget Year</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964625602"/>
                  </a:ext>
                </a:extLst>
              </a:tr>
              <a:tr h="474646">
                <a:tc>
                  <a:txBody>
                    <a:bodyPr/>
                    <a:lstStyle/>
                    <a:p>
                      <a:pPr marL="0" marR="0" algn="l">
                        <a:lnSpc>
                          <a:spcPct val="107000"/>
                        </a:lnSpc>
                        <a:spcBef>
                          <a:spcPts val="0"/>
                        </a:spcBef>
                        <a:spcAft>
                          <a:spcPts val="0"/>
                        </a:spcAft>
                      </a:pPr>
                      <a:r>
                        <a:rPr lang="en-US" sz="1800">
                          <a:effectLst/>
                          <a:latin typeface="Lao UI" panose="020B0604020202020204"/>
                        </a:rPr>
                        <a:t>Year 1</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FY23</a:t>
                      </a:r>
                      <a:endParaRPr lang="en-US" sz="1800">
                        <a:effectLst/>
                        <a:latin typeface="Lao UI" panose="020B0604020202020204"/>
                        <a:cs typeface="Arial"/>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12 months</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July 1, 2023</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June 30, 2024</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8165422"/>
                  </a:ext>
                </a:extLst>
              </a:tr>
              <a:tr h="474646">
                <a:tc>
                  <a:txBody>
                    <a:bodyPr/>
                    <a:lstStyle/>
                    <a:p>
                      <a:pPr marL="0" marR="0" algn="l">
                        <a:lnSpc>
                          <a:spcPct val="107000"/>
                        </a:lnSpc>
                        <a:spcBef>
                          <a:spcPts val="0"/>
                        </a:spcBef>
                        <a:spcAft>
                          <a:spcPts val="0"/>
                        </a:spcAft>
                      </a:pPr>
                      <a:r>
                        <a:rPr lang="en-US" sz="1800">
                          <a:effectLst/>
                          <a:latin typeface="Lao UI" panose="020B0604020202020204"/>
                        </a:rPr>
                        <a:t>Year 2</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FY24</a:t>
                      </a:r>
                      <a:endParaRPr lang="en-US" sz="1800">
                        <a:effectLst/>
                        <a:latin typeface="Lao UI" panose="020B0604020202020204"/>
                        <a:cs typeface="Arial"/>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12 months</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July 1, 2024</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June 30, 2025</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3742975"/>
                  </a:ext>
                </a:extLst>
              </a:tr>
              <a:tr h="474646">
                <a:tc>
                  <a:txBody>
                    <a:bodyPr/>
                    <a:lstStyle/>
                    <a:p>
                      <a:pPr marL="0" marR="0" algn="l">
                        <a:lnSpc>
                          <a:spcPct val="107000"/>
                        </a:lnSpc>
                        <a:spcBef>
                          <a:spcPts val="0"/>
                        </a:spcBef>
                        <a:spcAft>
                          <a:spcPts val="0"/>
                        </a:spcAft>
                      </a:pPr>
                      <a:r>
                        <a:rPr lang="en-US" sz="1800">
                          <a:effectLst/>
                          <a:latin typeface="Lao UI" panose="020B0604020202020204"/>
                        </a:rPr>
                        <a:t>Year 3</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FY25</a:t>
                      </a:r>
                      <a:endParaRPr lang="en-US" sz="1800">
                        <a:effectLst/>
                        <a:latin typeface="Lao UI" panose="020B0604020202020204"/>
                        <a:cs typeface="Arial"/>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12 months</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July 1, 2025</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June 30, 2026</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30782696"/>
                  </a:ext>
                </a:extLst>
              </a:tr>
              <a:tr h="474646">
                <a:tc>
                  <a:txBody>
                    <a:bodyPr/>
                    <a:lstStyle/>
                    <a:p>
                      <a:pPr marL="0" marR="0" algn="l">
                        <a:lnSpc>
                          <a:spcPct val="107000"/>
                        </a:lnSpc>
                        <a:spcBef>
                          <a:spcPts val="0"/>
                        </a:spcBef>
                        <a:spcAft>
                          <a:spcPts val="0"/>
                        </a:spcAft>
                      </a:pPr>
                      <a:r>
                        <a:rPr lang="en-US" sz="1800">
                          <a:effectLst/>
                          <a:latin typeface="Lao UI" panose="020B0604020202020204"/>
                        </a:rPr>
                        <a:t>Year 4</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FY26</a:t>
                      </a:r>
                      <a:endParaRPr lang="en-US" sz="1800">
                        <a:effectLst/>
                        <a:latin typeface="Lao UI" panose="020B0604020202020204"/>
                        <a:cs typeface="Arial"/>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12 months</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July 1, 2026</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a:effectLst/>
                          <a:latin typeface="Lao UI" panose="020B0604020202020204"/>
                        </a:rPr>
                        <a:t>June 30, 2027</a:t>
                      </a:r>
                      <a:endParaRPr lang="en-US" sz="1800">
                        <a:effectLst/>
                        <a:latin typeface="Lao UI" panose="020B06040202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30921940"/>
                  </a:ext>
                </a:extLst>
              </a:tr>
            </a:tbl>
          </a:graphicData>
        </a:graphic>
      </p:graphicFrame>
    </p:spTree>
    <p:extLst>
      <p:ext uri="{BB962C8B-B14F-4D97-AF65-F5344CB8AC3E}">
        <p14:creationId xmlns:p14="http://schemas.microsoft.com/office/powerpoint/2010/main" val="2414251183"/>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175" y="113481"/>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WHAT IS THE FUNDING INSTRUMENT?</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25</a:t>
            </a:fld>
            <a:endParaRPr spc="-25"/>
          </a:p>
        </p:txBody>
      </p:sp>
      <p:sp>
        <p:nvSpPr>
          <p:cNvPr id="8" name="object 8"/>
          <p:cNvSpPr txBox="1"/>
          <p:nvPr/>
        </p:nvSpPr>
        <p:spPr>
          <a:xfrm>
            <a:off x="867769" y="866448"/>
            <a:ext cx="11086258" cy="5794279"/>
          </a:xfrm>
          <a:prstGeom prst="rect">
            <a:avLst/>
          </a:prstGeom>
        </p:spPr>
        <p:txBody>
          <a:bodyPr vert="horz" wrap="square" lIns="0" tIns="12065" rIns="0" bIns="0" rtlCol="0">
            <a:spAutoFit/>
          </a:bodyPr>
          <a:lstStyle/>
          <a:p>
            <a:pPr marL="0" marR="0">
              <a:lnSpc>
                <a:spcPct val="107000"/>
              </a:lnSpc>
              <a:spcBef>
                <a:spcPts val="0"/>
              </a:spcBef>
              <a:spcAft>
                <a:spcPts val="800"/>
              </a:spcAft>
            </a:pPr>
            <a:r>
              <a:rPr lang="en-US" sz="2000">
                <a:effectLst/>
                <a:latin typeface="Lao UI" panose="020B0604020202020204"/>
                <a:ea typeface="Calibri" panose="020F0502020204030204" pitchFamily="34" charset="0"/>
                <a:cs typeface="Times New Roman" panose="02020603050405020304" pitchFamily="18" charset="0"/>
              </a:rPr>
              <a:t>Funding will be made through a </a:t>
            </a:r>
            <a:r>
              <a:rPr lang="en-US" sz="2000" b="1">
                <a:effectLst/>
                <a:latin typeface="Lao UI" panose="020B0604020202020204"/>
                <a:ea typeface="Calibri" panose="020F0502020204030204" pitchFamily="34" charset="0"/>
                <a:cs typeface="Times New Roman" panose="02020603050405020304" pitchFamily="18" charset="0"/>
              </a:rPr>
              <a:t>cooperative agreement</a:t>
            </a:r>
            <a:r>
              <a:rPr lang="en-US" sz="2000">
                <a:effectLst/>
                <a:latin typeface="Lao UI" panose="020B0604020202020204"/>
                <a:ea typeface="Calibri" panose="020F0502020204030204" pitchFamily="34" charset="0"/>
                <a:cs typeface="Times New Roman" panose="02020603050405020304" pitchFamily="18" charset="0"/>
              </a:rPr>
              <a:t>. After the award is made, MBDA will be substantially involved in the activities of this Program, including but not limited to:</a:t>
            </a:r>
            <a:endParaRPr lang="en-US" sz="2000">
              <a:effectLst/>
              <a:latin typeface="Lao UI" panose="020B0604020202020204"/>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a:effectLst/>
                <a:latin typeface="Lao UI" panose="020B0604020202020204"/>
                <a:ea typeface="Calibri" panose="020F0502020204030204" pitchFamily="34" charset="0"/>
                <a:cs typeface="Times New Roman" panose="02020603050405020304" pitchFamily="18" charset="0"/>
              </a:rPr>
              <a:t>Providing training relating to the purpose of this Program, eligible activities, and program performance goals.</a:t>
            </a:r>
            <a:endParaRPr lang="en-US" sz="2000">
              <a:effectLst/>
              <a:latin typeface="Lao UI" panose="020B0604020202020204"/>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a:effectLst/>
                <a:latin typeface="Lao UI" panose="020B0604020202020204"/>
                <a:ea typeface="Calibri" panose="020F0502020204030204" pitchFamily="34" charset="0"/>
                <a:cs typeface="Times New Roman" panose="02020603050405020304" pitchFamily="18" charset="0"/>
              </a:rPr>
              <a:t>Requiring recipients to participate in a pre-implementation conference with MBDA to review the proposed technical assistance, services, and performance goals that the recipient will provide and measure.</a:t>
            </a:r>
            <a:endParaRPr lang="en-US" sz="2000">
              <a:effectLst/>
              <a:latin typeface="Lao UI" panose="020B0604020202020204"/>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a:effectLst/>
                <a:latin typeface="Lao UI" panose="020B0604020202020204"/>
                <a:ea typeface="Calibri" panose="020F0502020204030204" pitchFamily="34" charset="0"/>
                <a:cs typeface="Times New Roman" panose="02020603050405020304" pitchFamily="18" charset="0"/>
              </a:rPr>
              <a:t>Providing necessary guidance and facilitating collaborations with other MBDA programs and initiatives, jurisdictions receiving SSBCI funds from the U.S. Department of Treasury, and Federal agencies other than MBDA, as appropriate.</a:t>
            </a:r>
            <a:endParaRPr lang="en-US" sz="2000">
              <a:effectLst/>
              <a:latin typeface="Lao UI" panose="020B0604020202020204"/>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a:effectLst/>
                <a:latin typeface="Lao UI" panose="020B0604020202020204"/>
                <a:ea typeface="Calibri" panose="020F0502020204030204" pitchFamily="34" charset="0"/>
                <a:cs typeface="Times New Roman" panose="02020603050405020304" pitchFamily="18" charset="0"/>
              </a:rPr>
              <a:t>Monitoring activities carried out by the awardee, including by soliciting feedback from enrolled SEDI businesses.</a:t>
            </a:r>
            <a:endParaRPr lang="en-US" sz="2000">
              <a:effectLst/>
              <a:latin typeface="Lao UI" panose="020B0604020202020204"/>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a:effectLst/>
                <a:latin typeface="Lao UI" panose="020B0604020202020204"/>
                <a:ea typeface="Calibri" panose="020F0502020204030204" pitchFamily="34" charset="0"/>
                <a:cs typeface="Times New Roman" panose="02020603050405020304" pitchFamily="18" charset="0"/>
              </a:rPr>
              <a:t>Conducting periodic Program evaluation and providing findings for improvement.</a:t>
            </a:r>
            <a:endParaRPr lang="en-US" sz="2000">
              <a:effectLst/>
              <a:latin typeface="Lao UI" panose="020B0604020202020204"/>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a:effectLst/>
                <a:latin typeface="Lao UI" panose="020B0604020202020204"/>
                <a:ea typeface="Calibri" panose="020F0502020204030204" pitchFamily="34" charset="0"/>
                <a:cs typeface="Times New Roman" panose="02020603050405020304" pitchFamily="18" charset="0"/>
              </a:rPr>
              <a:t>Establishing and enforcing administrative, communications, and reporting requirements for each awardee.</a:t>
            </a:r>
            <a:endParaRPr lang="en-US" sz="2000">
              <a:effectLst/>
              <a:latin typeface="Lao UI" panose="020B0604020202020204"/>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000">
                <a:effectLst/>
                <a:latin typeface="Lao UI" panose="020B0604020202020204"/>
                <a:ea typeface="Calibri" panose="020F0502020204030204" pitchFamily="34" charset="0"/>
                <a:cs typeface="Times New Roman" panose="02020603050405020304" pitchFamily="18" charset="0"/>
              </a:rPr>
              <a:t>Providing access to and training for a performance management reporting system.</a:t>
            </a:r>
            <a:endParaRPr lang="en-US" sz="2000">
              <a:effectLst/>
              <a:latin typeface="Lao UI" panose="020B0604020202020204"/>
              <a:ea typeface="Calibri" panose="020F0502020204030204" pitchFamily="34" charset="0"/>
              <a:cs typeface="Arial" panose="020B0604020202020204" pitchFamily="34" charset="0"/>
            </a:endParaRPr>
          </a:p>
          <a:p>
            <a:pPr marL="297815" indent="-285750">
              <a:spcBef>
                <a:spcPts val="5"/>
              </a:spcBef>
              <a:buFont typeface="Arial"/>
              <a:buChar char="•"/>
              <a:tabLst>
                <a:tab pos="297815" algn="l"/>
                <a:tab pos="298450" algn="l"/>
              </a:tabLst>
            </a:pPr>
            <a:endParaRPr lang="en-US" sz="2000">
              <a:latin typeface="Lao UI"/>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4"/>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8860" y="82704"/>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327988"/>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WHAT BUDGET FORMS ARE REQUIRED?</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26</a:t>
            </a:fld>
            <a:endParaRPr spc="-25"/>
          </a:p>
        </p:txBody>
      </p:sp>
      <p:sp>
        <p:nvSpPr>
          <p:cNvPr id="8" name="object 8"/>
          <p:cNvSpPr txBox="1"/>
          <p:nvPr/>
        </p:nvSpPr>
        <p:spPr>
          <a:xfrm>
            <a:off x="755374" y="1270709"/>
            <a:ext cx="11086258" cy="4649350"/>
          </a:xfrm>
          <a:prstGeom prst="rect">
            <a:avLst/>
          </a:prstGeom>
        </p:spPr>
        <p:txBody>
          <a:bodyPr vert="horz" wrap="square" lIns="0" tIns="12065" rIns="0" bIns="0" rtlCol="0" anchor="t">
            <a:spAutoFit/>
          </a:bodyPr>
          <a:lstStyle/>
          <a:p>
            <a:pPr marL="297815" indent="-285750">
              <a:lnSpc>
                <a:spcPct val="100000"/>
              </a:lnSpc>
              <a:spcBef>
                <a:spcPts val="95"/>
              </a:spcBef>
              <a:buFont typeface="Arial"/>
              <a:buChar char="•"/>
              <a:tabLst>
                <a:tab pos="297815" algn="l"/>
                <a:tab pos="298450" algn="l"/>
              </a:tabLst>
            </a:pPr>
            <a:r>
              <a:rPr lang="en-US" sz="2800" b="1">
                <a:latin typeface="Lao UI" panose="020B0604020202020204"/>
                <a:cs typeface="Arial" panose="020B0604020202020204" pitchFamily="34" charset="0"/>
              </a:rPr>
              <a:t>Standard Forms</a:t>
            </a:r>
          </a:p>
          <a:p>
            <a:pPr marL="755015" lvl="1" indent="-285750">
              <a:spcBef>
                <a:spcPts val="5"/>
              </a:spcBef>
              <a:buFont typeface="Arial"/>
              <a:buChar char="•"/>
              <a:tabLst>
                <a:tab pos="297815" algn="l"/>
                <a:tab pos="298450" algn="l"/>
              </a:tabLst>
            </a:pPr>
            <a:r>
              <a:rPr lang="en-US" sz="2800">
                <a:latin typeface="Lao UI" panose="020B0604020202020204"/>
                <a:cs typeface="Arial" panose="020B0604020202020204" pitchFamily="34" charset="0"/>
              </a:rPr>
              <a:t>SF-424 (Application for Federal Assistance)</a:t>
            </a:r>
          </a:p>
          <a:p>
            <a:pPr marL="1212215" lvl="2" indent="-285750">
              <a:spcBef>
                <a:spcPts val="5"/>
              </a:spcBef>
              <a:buFont typeface="Arial"/>
              <a:buChar char="•"/>
              <a:tabLst>
                <a:tab pos="297815" algn="l"/>
                <a:tab pos="298450" algn="l"/>
              </a:tabLst>
            </a:pPr>
            <a:r>
              <a:rPr lang="en-US" sz="2800">
                <a:latin typeface="Lao UI" panose="020B0604020202020204"/>
                <a:cs typeface="Arial" panose="020B0604020202020204" pitchFamily="34" charset="0"/>
              </a:rPr>
              <a:t>Note: submit only </a:t>
            </a:r>
            <a:r>
              <a:rPr lang="en-US" sz="2800" u="sng">
                <a:latin typeface="Lao UI" panose="020B0604020202020204"/>
                <a:cs typeface="Arial" panose="020B0604020202020204" pitchFamily="34" charset="0"/>
              </a:rPr>
              <a:t>one</a:t>
            </a:r>
            <a:r>
              <a:rPr lang="en-US" sz="2800">
                <a:latin typeface="Lao UI" panose="020B0604020202020204"/>
                <a:cs typeface="Arial" panose="020B0604020202020204" pitchFamily="34" charset="0"/>
              </a:rPr>
              <a:t> SF-424 that covers all four years.</a:t>
            </a:r>
          </a:p>
          <a:p>
            <a:pPr marL="755015" lvl="1" indent="-285750">
              <a:spcBef>
                <a:spcPts val="5"/>
              </a:spcBef>
              <a:buFont typeface="Arial"/>
              <a:buChar char="•"/>
              <a:tabLst>
                <a:tab pos="297815" algn="l"/>
                <a:tab pos="298450" algn="l"/>
              </a:tabLst>
            </a:pPr>
            <a:r>
              <a:rPr lang="en-US" sz="2800">
                <a:latin typeface="Lao UI" panose="020B0604020202020204"/>
                <a:cs typeface="Arial" panose="020B0604020202020204" pitchFamily="34" charset="0"/>
              </a:rPr>
              <a:t>SF-424A (Budget Information Non-Construction Programs)</a:t>
            </a:r>
          </a:p>
          <a:p>
            <a:pPr marL="1212215" lvl="2" indent="-285750">
              <a:spcBef>
                <a:spcPts val="5"/>
              </a:spcBef>
              <a:buFont typeface="Arial"/>
              <a:buChar char="•"/>
              <a:tabLst>
                <a:tab pos="297815" algn="l"/>
                <a:tab pos="298450" algn="l"/>
              </a:tabLst>
            </a:pPr>
            <a:r>
              <a:rPr lang="en-US" sz="2800">
                <a:latin typeface="Lao UI" panose="020B0604020202020204"/>
                <a:cs typeface="Arial" panose="020B0604020202020204" pitchFamily="34" charset="0"/>
              </a:rPr>
              <a:t>Note: submit a separate SF-424A for </a:t>
            </a:r>
            <a:r>
              <a:rPr lang="en-US" sz="2800" u="sng">
                <a:latin typeface="Lao UI" panose="020B0604020202020204"/>
                <a:cs typeface="Arial" panose="020B0604020202020204" pitchFamily="34" charset="0"/>
              </a:rPr>
              <a:t>each</a:t>
            </a:r>
            <a:r>
              <a:rPr lang="en-US" sz="2800">
                <a:latin typeface="Lao UI" panose="020B0604020202020204"/>
                <a:cs typeface="Arial" panose="020B0604020202020204" pitchFamily="34" charset="0"/>
              </a:rPr>
              <a:t> budget year (total of 4 SF-424As)</a:t>
            </a:r>
          </a:p>
          <a:p>
            <a:pPr marL="755015" lvl="1" indent="-285750">
              <a:spcBef>
                <a:spcPts val="5"/>
              </a:spcBef>
              <a:buFont typeface="Arial"/>
              <a:buChar char="•"/>
              <a:tabLst>
                <a:tab pos="297815" algn="l"/>
                <a:tab pos="298450" algn="l"/>
              </a:tabLst>
            </a:pPr>
            <a:r>
              <a:rPr lang="en-US" sz="2800">
                <a:latin typeface="Lao UI" panose="020B0604020202020204"/>
                <a:cs typeface="Arial" panose="020B0604020202020204" pitchFamily="34" charset="0"/>
              </a:rPr>
              <a:t>SF-424B (Assurances for Non-Construction Programs)</a:t>
            </a:r>
          </a:p>
          <a:p>
            <a:pPr marL="297815" indent="-285750">
              <a:spcBef>
                <a:spcPts val="95"/>
              </a:spcBef>
              <a:buFont typeface="Arial"/>
              <a:buChar char="•"/>
              <a:tabLst>
                <a:tab pos="297815" algn="l"/>
                <a:tab pos="298450" algn="l"/>
              </a:tabLst>
            </a:pPr>
            <a:r>
              <a:rPr lang="en-US" sz="2800" b="1">
                <a:latin typeface="Lao UI" panose="020B0604020202020204"/>
                <a:cs typeface="Arial" panose="020B0604020202020204" pitchFamily="34" charset="0"/>
              </a:rPr>
              <a:t>Budget Narrative</a:t>
            </a:r>
          </a:p>
          <a:p>
            <a:pPr marL="755015" lvl="1" indent="-285750">
              <a:spcBef>
                <a:spcPts val="95"/>
              </a:spcBef>
              <a:buFont typeface="Arial"/>
              <a:buChar char="•"/>
              <a:tabLst>
                <a:tab pos="297815" algn="l"/>
                <a:tab pos="298450" algn="l"/>
              </a:tabLst>
            </a:pPr>
            <a:r>
              <a:rPr lang="en-US" sz="2800">
                <a:latin typeface="Lao UI" panose="020B0604020202020204"/>
                <a:cs typeface="Arial" panose="020B0604020202020204" pitchFamily="34" charset="0"/>
              </a:rPr>
              <a:t>Note: submit only </a:t>
            </a:r>
            <a:r>
              <a:rPr lang="en-US" sz="2800" u="sng">
                <a:latin typeface="Lao UI" panose="020B0604020202020204"/>
                <a:cs typeface="Arial" panose="020B0604020202020204" pitchFamily="34" charset="0"/>
              </a:rPr>
              <a:t>one</a:t>
            </a:r>
            <a:r>
              <a:rPr lang="en-US" sz="2800">
                <a:latin typeface="Lao UI" panose="020B0604020202020204"/>
                <a:cs typeface="Arial" panose="020B0604020202020204" pitchFamily="34" charset="0"/>
              </a:rPr>
              <a:t> budget narrative that covers all four years.</a:t>
            </a:r>
          </a:p>
          <a:p>
            <a:pPr marL="297815" lvl="1" indent="-285750">
              <a:spcBef>
                <a:spcPts val="95"/>
              </a:spcBef>
              <a:buFont typeface="Arial"/>
              <a:buChar char="•"/>
              <a:tabLst>
                <a:tab pos="297815" algn="l"/>
                <a:tab pos="298450" algn="l"/>
              </a:tabLst>
            </a:pPr>
            <a:r>
              <a:rPr lang="en-US" sz="2800" b="1">
                <a:latin typeface="Lao UI" panose="020B0604020202020204"/>
                <a:cs typeface="Arial" panose="020B0604020202020204" pitchFamily="34" charset="0"/>
              </a:rPr>
              <a:t>Indirect Cost Rate (ICR) Agreement Documentation (if applicable)</a:t>
            </a:r>
          </a:p>
          <a:p>
            <a:pPr marL="755015" lvl="1" indent="-285750">
              <a:spcBef>
                <a:spcPts val="95"/>
              </a:spcBef>
              <a:buFont typeface="Arial"/>
              <a:buChar char="•"/>
              <a:tabLst>
                <a:tab pos="297815" algn="l"/>
                <a:tab pos="298450" algn="l"/>
              </a:tabLst>
            </a:pPr>
            <a:endParaRPr lang="en-US" b="1">
              <a:latin typeface="Arial" panose="020B0604020202020204" pitchFamily="34" charset="0"/>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100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SF-424 (page 1 of 3)</a:t>
            </a:r>
            <a:endParaRPr lang="en-US"/>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27</a:t>
            </a:fld>
            <a:endParaRPr spc="-25"/>
          </a:p>
        </p:txBody>
      </p:sp>
      <p:sp>
        <p:nvSpPr>
          <p:cNvPr id="8" name="object 8"/>
          <p:cNvSpPr txBox="1"/>
          <p:nvPr/>
        </p:nvSpPr>
        <p:spPr>
          <a:xfrm>
            <a:off x="755374" y="1270709"/>
            <a:ext cx="11086258" cy="289182"/>
          </a:xfrm>
          <a:prstGeom prst="rect">
            <a:avLst/>
          </a:prstGeom>
        </p:spPr>
        <p:txBody>
          <a:bodyPr vert="horz" wrap="square" lIns="0" tIns="12065" rIns="0" bIns="0" rtlCol="0" anchor="t">
            <a:spAutoFit/>
          </a:bodyPr>
          <a:lstStyle/>
          <a:p>
            <a:pPr marL="755015" lvl="1" indent="-285750">
              <a:lnSpc>
                <a:spcPct val="100000"/>
              </a:lnSpc>
              <a:spcBef>
                <a:spcPts val="95"/>
              </a:spcBef>
              <a:buFont typeface="Arial"/>
              <a:buChar char="•"/>
              <a:tabLst>
                <a:tab pos="297815" algn="l"/>
                <a:tab pos="298450" algn="l"/>
              </a:tabLst>
            </a:pPr>
            <a:endParaRPr lang="en-US" b="1">
              <a:latin typeface="Arial" panose="020B0604020202020204" pitchFamily="34" charset="0"/>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4"/>
          <a:srcRect l="73839" t="72574" r="3729" b="4858"/>
          <a:stretch/>
        </p:blipFill>
        <p:spPr>
          <a:xfrm>
            <a:off x="152400" y="6032576"/>
            <a:ext cx="869555" cy="6801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1144DFA-682C-58E5-AE57-2E5A01C84283}"/>
              </a:ext>
            </a:extLst>
          </p:cNvPr>
          <p:cNvPicPr>
            <a:picLocks noChangeAspect="1"/>
          </p:cNvPicPr>
          <p:nvPr/>
        </p:nvPicPr>
        <p:blipFill>
          <a:blip r:embed="rId5"/>
          <a:stretch>
            <a:fillRect/>
          </a:stretch>
        </p:blipFill>
        <p:spPr>
          <a:xfrm>
            <a:off x="445168" y="922067"/>
            <a:ext cx="11409279" cy="5204366"/>
          </a:xfrm>
          <a:prstGeom prst="rect">
            <a:avLst/>
          </a:prstGeom>
        </p:spPr>
      </p:pic>
    </p:spTree>
    <p:extLst>
      <p:ext uri="{BB962C8B-B14F-4D97-AF65-F5344CB8AC3E}">
        <p14:creationId xmlns:p14="http://schemas.microsoft.com/office/powerpoint/2010/main" val="4035211218"/>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SF-424 (page 2 of 3)</a:t>
            </a:r>
            <a:endParaRPr lang="en-US"/>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28</a:t>
            </a:fld>
            <a:endParaRPr spc="-25"/>
          </a:p>
        </p:txBody>
      </p:sp>
      <p:sp>
        <p:nvSpPr>
          <p:cNvPr id="8" name="object 8"/>
          <p:cNvSpPr txBox="1"/>
          <p:nvPr/>
        </p:nvSpPr>
        <p:spPr>
          <a:xfrm>
            <a:off x="755374" y="1270709"/>
            <a:ext cx="11086258" cy="289182"/>
          </a:xfrm>
          <a:prstGeom prst="rect">
            <a:avLst/>
          </a:prstGeom>
        </p:spPr>
        <p:txBody>
          <a:bodyPr vert="horz" wrap="square" lIns="0" tIns="12065" rIns="0" bIns="0" rtlCol="0" anchor="t">
            <a:spAutoFit/>
          </a:bodyPr>
          <a:lstStyle/>
          <a:p>
            <a:pPr marL="755015" lvl="1" indent="-285750">
              <a:lnSpc>
                <a:spcPct val="100000"/>
              </a:lnSpc>
              <a:spcBef>
                <a:spcPts val="95"/>
              </a:spcBef>
              <a:buFont typeface="Arial"/>
              <a:buChar char="•"/>
              <a:tabLst>
                <a:tab pos="297815" algn="l"/>
                <a:tab pos="298450" algn="l"/>
              </a:tabLst>
            </a:pPr>
            <a:endParaRPr lang="en-US" b="1">
              <a:latin typeface="Arial" panose="020B0604020202020204" pitchFamily="34" charset="0"/>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6199012"/>
            <a:ext cx="661008" cy="513755"/>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19D9F987-5395-BB32-492F-BBB1791BCE58}"/>
              </a:ext>
            </a:extLst>
          </p:cNvPr>
          <p:cNvPicPr>
            <a:picLocks noChangeAspect="1"/>
          </p:cNvPicPr>
          <p:nvPr/>
        </p:nvPicPr>
        <p:blipFill>
          <a:blip r:embed="rId4"/>
          <a:stretch>
            <a:fillRect/>
          </a:stretch>
        </p:blipFill>
        <p:spPr>
          <a:xfrm>
            <a:off x="92243" y="922069"/>
            <a:ext cx="12177961" cy="5334705"/>
          </a:xfrm>
          <a:prstGeom prst="rect">
            <a:avLst/>
          </a:prstGeom>
        </p:spPr>
      </p:pic>
    </p:spTree>
    <p:extLst>
      <p:ext uri="{BB962C8B-B14F-4D97-AF65-F5344CB8AC3E}">
        <p14:creationId xmlns:p14="http://schemas.microsoft.com/office/powerpoint/2010/main" val="3864576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SF-424 (page 3 of 3)</a:t>
            </a:r>
            <a:endParaRPr lang="en-US"/>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29</a:t>
            </a:fld>
            <a:endParaRPr spc="-25"/>
          </a:p>
        </p:txBody>
      </p:sp>
      <p:sp>
        <p:nvSpPr>
          <p:cNvPr id="8" name="object 8"/>
          <p:cNvSpPr txBox="1"/>
          <p:nvPr/>
        </p:nvSpPr>
        <p:spPr>
          <a:xfrm>
            <a:off x="755374" y="1270709"/>
            <a:ext cx="11086258" cy="289182"/>
          </a:xfrm>
          <a:prstGeom prst="rect">
            <a:avLst/>
          </a:prstGeom>
        </p:spPr>
        <p:txBody>
          <a:bodyPr vert="horz" wrap="square" lIns="0" tIns="12065" rIns="0" bIns="0" rtlCol="0" anchor="t">
            <a:spAutoFit/>
          </a:bodyPr>
          <a:lstStyle/>
          <a:p>
            <a:pPr marL="755015" lvl="1" indent="-285750">
              <a:lnSpc>
                <a:spcPct val="100000"/>
              </a:lnSpc>
              <a:spcBef>
                <a:spcPts val="95"/>
              </a:spcBef>
              <a:buFont typeface="Arial"/>
              <a:buChar char="•"/>
              <a:tabLst>
                <a:tab pos="297815" algn="l"/>
                <a:tab pos="298450" algn="l"/>
              </a:tabLst>
            </a:pPr>
            <a:endParaRPr lang="en-US" b="1">
              <a:latin typeface="Arial" panose="020B0604020202020204" pitchFamily="34" charset="0"/>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6259170"/>
            <a:ext cx="600850" cy="453597"/>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AE48E622-C220-DA07-BC0C-2FCCFB4BAEE9}"/>
              </a:ext>
            </a:extLst>
          </p:cNvPr>
          <p:cNvPicPr>
            <a:picLocks noChangeAspect="1"/>
          </p:cNvPicPr>
          <p:nvPr/>
        </p:nvPicPr>
        <p:blipFill>
          <a:blip r:embed="rId4"/>
          <a:stretch>
            <a:fillRect/>
          </a:stretch>
        </p:blipFill>
        <p:spPr>
          <a:xfrm>
            <a:off x="433137" y="922067"/>
            <a:ext cx="11997487" cy="5334707"/>
          </a:xfrm>
          <a:prstGeom prst="rect">
            <a:avLst/>
          </a:prstGeom>
        </p:spPr>
      </p:pic>
    </p:spTree>
    <p:extLst>
      <p:ext uri="{BB962C8B-B14F-4D97-AF65-F5344CB8AC3E}">
        <p14:creationId xmlns:p14="http://schemas.microsoft.com/office/powerpoint/2010/main" val="190135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D67DD3D8-28CB-2CC0-4B63-E05CF3402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4" y="0"/>
            <a:ext cx="12192000" cy="6858000"/>
          </a:xfrm>
          <a:prstGeom prst="rect">
            <a:avLst/>
          </a:prstGeom>
        </p:spPr>
      </p:pic>
    </p:spTree>
    <p:extLst>
      <p:ext uri="{BB962C8B-B14F-4D97-AF65-F5344CB8AC3E}">
        <p14:creationId xmlns:p14="http://schemas.microsoft.com/office/powerpoint/2010/main" val="2540961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SF-424A </a:t>
            </a:r>
            <a:r>
              <a:rPr lang="en-US">
                <a:solidFill>
                  <a:schemeClr val="bg1"/>
                </a:solidFill>
                <a:latin typeface="Calibri Light"/>
                <a:cs typeface="Calibri Light"/>
              </a:rPr>
              <a:t>(page 1 of 2)</a:t>
            </a:r>
            <a:endParaRPr lang="en-US">
              <a:solidFill>
                <a:schemeClr val="bg1"/>
              </a:solidFill>
            </a:endParaRP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30</a:t>
            </a:fld>
            <a:endParaRPr spc="-25"/>
          </a:p>
        </p:txBody>
      </p:sp>
      <p:sp>
        <p:nvSpPr>
          <p:cNvPr id="8" name="object 8"/>
          <p:cNvSpPr txBox="1"/>
          <p:nvPr/>
        </p:nvSpPr>
        <p:spPr>
          <a:xfrm>
            <a:off x="755374" y="1270709"/>
            <a:ext cx="11086258" cy="289182"/>
          </a:xfrm>
          <a:prstGeom prst="rect">
            <a:avLst/>
          </a:prstGeom>
        </p:spPr>
        <p:txBody>
          <a:bodyPr vert="horz" wrap="square" lIns="0" tIns="12065" rIns="0" bIns="0" rtlCol="0" anchor="t">
            <a:spAutoFit/>
          </a:bodyPr>
          <a:lstStyle/>
          <a:p>
            <a:pPr marL="755015" lvl="1" indent="-285750">
              <a:lnSpc>
                <a:spcPct val="100000"/>
              </a:lnSpc>
              <a:spcBef>
                <a:spcPts val="95"/>
              </a:spcBef>
              <a:buFont typeface="Arial"/>
              <a:buChar char="•"/>
              <a:tabLst>
                <a:tab pos="297815" algn="l"/>
                <a:tab pos="298450" algn="l"/>
              </a:tabLst>
            </a:pPr>
            <a:endParaRPr lang="en-US" b="1">
              <a:latin typeface="Arial" panose="020B0604020202020204" pitchFamily="34" charset="0"/>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4"/>
          <a:srcRect l="73839" t="72574" r="3729" b="4858"/>
          <a:stretch/>
        </p:blipFill>
        <p:spPr>
          <a:xfrm>
            <a:off x="152400" y="6018539"/>
            <a:ext cx="921692" cy="694228"/>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a:extLst>
              <a:ext uri="{FF2B5EF4-FFF2-40B4-BE49-F238E27FC236}">
                <a16:creationId xmlns:a16="http://schemas.microsoft.com/office/drawing/2014/main" id="{68022A98-8E2D-B50B-D90F-66D7D3614D57}"/>
              </a:ext>
            </a:extLst>
          </p:cNvPr>
          <p:cNvPicPr>
            <a:picLocks noChangeAspect="1"/>
          </p:cNvPicPr>
          <p:nvPr/>
        </p:nvPicPr>
        <p:blipFill>
          <a:blip r:embed="rId5"/>
          <a:stretch>
            <a:fillRect/>
          </a:stretch>
        </p:blipFill>
        <p:spPr>
          <a:xfrm>
            <a:off x="753979" y="935365"/>
            <a:ext cx="10724146" cy="5157716"/>
          </a:xfrm>
          <a:prstGeom prst="rect">
            <a:avLst/>
          </a:prstGeom>
        </p:spPr>
      </p:pic>
    </p:spTree>
    <p:extLst>
      <p:ext uri="{BB962C8B-B14F-4D97-AF65-F5344CB8AC3E}">
        <p14:creationId xmlns:p14="http://schemas.microsoft.com/office/powerpoint/2010/main" val="1037047718"/>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SF-424A (page 2 of 2)</a:t>
            </a:r>
            <a:endParaRPr lang="en-US">
              <a:solidFill>
                <a:schemeClr val="bg1"/>
              </a:solidFill>
            </a:endParaRP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31</a:t>
            </a:fld>
            <a:endParaRPr spc="-25"/>
          </a:p>
        </p:txBody>
      </p:sp>
      <p:sp>
        <p:nvSpPr>
          <p:cNvPr id="8" name="object 8"/>
          <p:cNvSpPr txBox="1"/>
          <p:nvPr/>
        </p:nvSpPr>
        <p:spPr>
          <a:xfrm>
            <a:off x="755374" y="1270709"/>
            <a:ext cx="11086258" cy="289182"/>
          </a:xfrm>
          <a:prstGeom prst="rect">
            <a:avLst/>
          </a:prstGeom>
        </p:spPr>
        <p:txBody>
          <a:bodyPr vert="horz" wrap="square" lIns="0" tIns="12065" rIns="0" bIns="0" rtlCol="0" anchor="t">
            <a:spAutoFit/>
          </a:bodyPr>
          <a:lstStyle/>
          <a:p>
            <a:pPr marL="755015" lvl="1" indent="-285750">
              <a:lnSpc>
                <a:spcPct val="100000"/>
              </a:lnSpc>
              <a:spcBef>
                <a:spcPts val="95"/>
              </a:spcBef>
              <a:buFont typeface="Arial"/>
              <a:buChar char="•"/>
              <a:tabLst>
                <a:tab pos="297815" algn="l"/>
                <a:tab pos="298450" algn="l"/>
              </a:tabLst>
            </a:pPr>
            <a:endParaRPr lang="en-US" b="1">
              <a:latin typeface="Arial" panose="020B0604020202020204" pitchFamily="34" charset="0"/>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6028565"/>
            <a:ext cx="861534" cy="684202"/>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a:extLst>
              <a:ext uri="{FF2B5EF4-FFF2-40B4-BE49-F238E27FC236}">
                <a16:creationId xmlns:a16="http://schemas.microsoft.com/office/drawing/2014/main" id="{E27979D0-7461-406D-2223-23C701026D05}"/>
              </a:ext>
            </a:extLst>
          </p:cNvPr>
          <p:cNvPicPr>
            <a:picLocks noChangeAspect="1"/>
          </p:cNvPicPr>
          <p:nvPr/>
        </p:nvPicPr>
        <p:blipFill>
          <a:blip r:embed="rId4"/>
          <a:stretch>
            <a:fillRect/>
          </a:stretch>
        </p:blipFill>
        <p:spPr>
          <a:xfrm>
            <a:off x="272718" y="865181"/>
            <a:ext cx="11676644" cy="5157716"/>
          </a:xfrm>
          <a:prstGeom prst="rect">
            <a:avLst/>
          </a:prstGeom>
        </p:spPr>
      </p:pic>
    </p:spTree>
    <p:extLst>
      <p:ext uri="{BB962C8B-B14F-4D97-AF65-F5344CB8AC3E}">
        <p14:creationId xmlns:p14="http://schemas.microsoft.com/office/powerpoint/2010/main" val="399416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SF-424B</a:t>
            </a:r>
            <a:endParaRPr lang="en-US">
              <a:solidFill>
                <a:schemeClr val="bg1"/>
              </a:solidFill>
            </a:endParaRP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32</a:t>
            </a:fld>
            <a:endParaRPr spc="-25"/>
          </a:p>
        </p:txBody>
      </p:sp>
      <p:sp>
        <p:nvSpPr>
          <p:cNvPr id="8" name="object 8"/>
          <p:cNvSpPr txBox="1"/>
          <p:nvPr/>
        </p:nvSpPr>
        <p:spPr>
          <a:xfrm>
            <a:off x="755374" y="1270709"/>
            <a:ext cx="11086258" cy="289182"/>
          </a:xfrm>
          <a:prstGeom prst="rect">
            <a:avLst/>
          </a:prstGeom>
        </p:spPr>
        <p:txBody>
          <a:bodyPr vert="horz" wrap="square" lIns="0" tIns="12065" rIns="0" bIns="0" rtlCol="0" anchor="t">
            <a:spAutoFit/>
          </a:bodyPr>
          <a:lstStyle/>
          <a:p>
            <a:pPr marL="755015" lvl="1" indent="-285750">
              <a:lnSpc>
                <a:spcPct val="100000"/>
              </a:lnSpc>
              <a:spcBef>
                <a:spcPts val="95"/>
              </a:spcBef>
              <a:buFont typeface="Arial"/>
              <a:buChar char="•"/>
              <a:tabLst>
                <a:tab pos="297815" algn="l"/>
                <a:tab pos="298450" algn="l"/>
              </a:tabLst>
            </a:pPr>
            <a:endParaRPr lang="en-US" b="1">
              <a:latin typeface="Arial" panose="020B0604020202020204" pitchFamily="34" charset="0"/>
              <a:cs typeface="Arial" panose="020B0604020202020204" pitchFamily="34" charset="0"/>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6108776"/>
            <a:ext cx="780655" cy="6039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2BCA98B-A813-FA55-4AAC-507F1CDE8A81}"/>
              </a:ext>
            </a:extLst>
          </p:cNvPr>
          <p:cNvPicPr>
            <a:picLocks noChangeAspect="1"/>
          </p:cNvPicPr>
          <p:nvPr/>
        </p:nvPicPr>
        <p:blipFill>
          <a:blip r:embed="rId4"/>
          <a:stretch>
            <a:fillRect/>
          </a:stretch>
        </p:blipFill>
        <p:spPr>
          <a:xfrm>
            <a:off x="655256" y="1060771"/>
            <a:ext cx="11082420" cy="5049483"/>
          </a:xfrm>
          <a:prstGeom prst="rect">
            <a:avLst/>
          </a:prstGeom>
        </p:spPr>
      </p:pic>
    </p:spTree>
    <p:extLst>
      <p:ext uri="{BB962C8B-B14F-4D97-AF65-F5344CB8AC3E}">
        <p14:creationId xmlns:p14="http://schemas.microsoft.com/office/powerpoint/2010/main" val="1959593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BUDGET NARRATIVE</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33</a:t>
            </a:fld>
            <a:endParaRPr spc="-25"/>
          </a:p>
        </p:txBody>
      </p:sp>
      <p:sp>
        <p:nvSpPr>
          <p:cNvPr id="8" name="object 8"/>
          <p:cNvSpPr txBox="1"/>
          <p:nvPr/>
        </p:nvSpPr>
        <p:spPr>
          <a:xfrm>
            <a:off x="755374" y="1020840"/>
            <a:ext cx="11086258" cy="5652188"/>
          </a:xfrm>
          <a:prstGeom prst="rect">
            <a:avLst/>
          </a:prstGeom>
        </p:spPr>
        <p:txBody>
          <a:bodyPr vert="horz" wrap="square" lIns="0" tIns="12065" rIns="0" bIns="0" rtlCol="0" anchor="t">
            <a:spAutoFit/>
          </a:bodyPr>
          <a:lstStyle/>
          <a:p>
            <a:pPr marL="354965" indent="-342900">
              <a:spcBef>
                <a:spcPts val="95"/>
              </a:spcBef>
              <a:buFont typeface="Arial"/>
              <a:buChar char="•"/>
              <a:tabLst>
                <a:tab pos="297815" algn="l"/>
                <a:tab pos="298450" algn="l"/>
              </a:tabLst>
            </a:pPr>
            <a:r>
              <a:rPr lang="en-US" sz="2800">
                <a:solidFill>
                  <a:srgbClr val="000000"/>
                </a:solidFill>
                <a:effectLst/>
                <a:latin typeface="Lao UI"/>
                <a:ea typeface="Calibri" panose="020F0502020204030204" pitchFamily="34" charset="0"/>
                <a:cs typeface="Lao UI"/>
              </a:rPr>
              <a:t>Applicants </a:t>
            </a:r>
            <a:r>
              <a:rPr lang="en-US" sz="2800" b="1" u="sng">
                <a:solidFill>
                  <a:srgbClr val="000000"/>
                </a:solidFill>
                <a:effectLst/>
                <a:latin typeface="Lao UI"/>
                <a:ea typeface="Calibri" panose="020F0502020204030204" pitchFamily="34" charset="0"/>
                <a:cs typeface="Lao UI"/>
              </a:rPr>
              <a:t>MUST</a:t>
            </a:r>
            <a:r>
              <a:rPr lang="en-US" sz="2800">
                <a:solidFill>
                  <a:srgbClr val="000000"/>
                </a:solidFill>
                <a:effectLst/>
                <a:latin typeface="Lao UI"/>
                <a:ea typeface="Calibri" panose="020F0502020204030204" pitchFamily="34" charset="0"/>
                <a:cs typeface="Lao UI"/>
              </a:rPr>
              <a:t> provide a clear budget narrative that identifies and justifies how funds in each line item of the budget (e.g., </a:t>
            </a:r>
            <a:r>
              <a:rPr lang="en-US" sz="2800" b="1">
                <a:solidFill>
                  <a:srgbClr val="0070C0"/>
                </a:solidFill>
                <a:effectLst/>
                <a:latin typeface="Lao UI"/>
                <a:ea typeface="Calibri" panose="020F0502020204030204" pitchFamily="34" charset="0"/>
                <a:cs typeface="Lao UI"/>
              </a:rPr>
              <a:t>staffing</a:t>
            </a:r>
            <a:r>
              <a:rPr lang="en-US" sz="2800">
                <a:solidFill>
                  <a:srgbClr val="000000"/>
                </a:solidFill>
                <a:effectLst/>
                <a:latin typeface="Lao UI"/>
                <a:ea typeface="Calibri" panose="020F0502020204030204" pitchFamily="34" charset="0"/>
                <a:cs typeface="Lao UI"/>
              </a:rPr>
              <a:t>,</a:t>
            </a:r>
            <a:r>
              <a:rPr lang="en-US" sz="2800">
                <a:solidFill>
                  <a:srgbClr val="000000"/>
                </a:solidFill>
                <a:latin typeface="Lao UI"/>
                <a:ea typeface="Calibri" panose="020F0502020204030204" pitchFamily="34" charset="0"/>
                <a:cs typeface="Lao UI"/>
              </a:rPr>
              <a:t> </a:t>
            </a:r>
            <a:r>
              <a:rPr lang="en-US" sz="2800">
                <a:solidFill>
                  <a:srgbClr val="000000"/>
                </a:solidFill>
                <a:effectLst/>
                <a:latin typeface="Lao UI"/>
                <a:ea typeface="Calibri" panose="020F0502020204030204" pitchFamily="34" charset="0"/>
                <a:cs typeface="Lao UI"/>
              </a:rPr>
              <a:t> </a:t>
            </a:r>
            <a:r>
              <a:rPr lang="en-US" sz="2800" b="1">
                <a:solidFill>
                  <a:srgbClr val="0070C0"/>
                </a:solidFill>
                <a:effectLst/>
                <a:latin typeface="Lao UI"/>
                <a:ea typeface="Calibri" panose="020F0502020204030204" pitchFamily="34" charset="0"/>
                <a:cs typeface="Lao UI"/>
              </a:rPr>
              <a:t>work activities</a:t>
            </a:r>
            <a:r>
              <a:rPr lang="en-US" sz="2800">
                <a:solidFill>
                  <a:srgbClr val="000000"/>
                </a:solidFill>
                <a:effectLst/>
                <a:latin typeface="Lao UI"/>
                <a:ea typeface="Calibri" panose="020F0502020204030204" pitchFamily="34" charset="0"/>
                <a:cs typeface="Lao UI"/>
              </a:rPr>
              <a:t>, </a:t>
            </a:r>
            <a:r>
              <a:rPr lang="en-US" sz="2800" b="1">
                <a:solidFill>
                  <a:srgbClr val="0070C0"/>
                </a:solidFill>
                <a:effectLst/>
                <a:latin typeface="Lao UI"/>
                <a:ea typeface="Calibri" panose="020F0502020204030204" pitchFamily="34" charset="0"/>
                <a:cs typeface="Lao UI"/>
              </a:rPr>
              <a:t>materials and supplies</a:t>
            </a:r>
            <a:r>
              <a:rPr lang="en-US" sz="2800">
                <a:solidFill>
                  <a:srgbClr val="000000"/>
                </a:solidFill>
                <a:effectLst/>
                <a:latin typeface="Lao UI"/>
                <a:ea typeface="Calibri" panose="020F0502020204030204" pitchFamily="34" charset="0"/>
                <a:cs typeface="Lao UI"/>
              </a:rPr>
              <a:t>, </a:t>
            </a:r>
            <a:r>
              <a:rPr lang="en-US" sz="2800" b="1">
                <a:solidFill>
                  <a:srgbClr val="0070C0"/>
                </a:solidFill>
                <a:effectLst/>
                <a:latin typeface="Lao UI"/>
                <a:ea typeface="Calibri" panose="020F0502020204030204" pitchFamily="34" charset="0"/>
                <a:cs typeface="Lao UI"/>
              </a:rPr>
              <a:t>outreach</a:t>
            </a:r>
            <a:r>
              <a:rPr lang="en-US" sz="2800">
                <a:solidFill>
                  <a:srgbClr val="000000"/>
                </a:solidFill>
                <a:effectLst/>
                <a:latin typeface="Lao UI"/>
                <a:ea typeface="Calibri" panose="020F0502020204030204" pitchFamily="34" charset="0"/>
                <a:cs typeface="Lao UI"/>
              </a:rPr>
              <a:t>, </a:t>
            </a:r>
            <a:r>
              <a:rPr lang="en-US" sz="2800" b="1">
                <a:solidFill>
                  <a:srgbClr val="0070C0"/>
                </a:solidFill>
                <a:effectLst/>
                <a:latin typeface="Lao UI"/>
                <a:ea typeface="Calibri" panose="020F0502020204030204" pitchFamily="34" charset="0"/>
                <a:cs typeface="Lao UI"/>
              </a:rPr>
              <a:t>equipment</a:t>
            </a:r>
            <a:r>
              <a:rPr lang="en-US" sz="2800">
                <a:solidFill>
                  <a:srgbClr val="000000"/>
                </a:solidFill>
                <a:effectLst/>
                <a:latin typeface="Lao UI"/>
                <a:ea typeface="Calibri" panose="020F0502020204030204" pitchFamily="34" charset="0"/>
                <a:cs typeface="Lao UI"/>
              </a:rPr>
              <a:t>, etc.) will be used to support the proposed project.</a:t>
            </a:r>
            <a:r>
              <a:rPr lang="en-US" sz="2800">
                <a:solidFill>
                  <a:srgbClr val="000000"/>
                </a:solidFill>
                <a:latin typeface="Lao UI"/>
                <a:ea typeface="Calibri" panose="020F0502020204030204" pitchFamily="34" charset="0"/>
                <a:cs typeface="Lao UI"/>
              </a:rPr>
              <a:t> </a:t>
            </a:r>
            <a:r>
              <a:rPr lang="en-US" sz="2800">
                <a:solidFill>
                  <a:srgbClr val="000000"/>
                </a:solidFill>
                <a:effectLst/>
                <a:latin typeface="Lao UI"/>
                <a:ea typeface="Calibri" panose="020F0502020204030204" pitchFamily="34" charset="0"/>
                <a:cs typeface="Lao UI"/>
              </a:rPr>
              <a:t> </a:t>
            </a:r>
          </a:p>
          <a:p>
            <a:pPr marL="812165" lvl="1" indent="-342900">
              <a:spcBef>
                <a:spcPts val="95"/>
              </a:spcBef>
              <a:buFont typeface="Arial"/>
              <a:buChar char="•"/>
              <a:tabLst>
                <a:tab pos="297815" algn="l"/>
                <a:tab pos="298450" algn="l"/>
              </a:tabLst>
            </a:pPr>
            <a:r>
              <a:rPr lang="en-US" sz="2800" i="1" u="sng">
                <a:latin typeface="Lao UI"/>
                <a:ea typeface="Calibri" panose="020F0502020204030204" pitchFamily="34" charset="0"/>
                <a:cs typeface="Lao UI"/>
              </a:rPr>
              <a:t>Keep in mind</a:t>
            </a:r>
            <a:r>
              <a:rPr lang="en-US" sz="2800">
                <a:solidFill>
                  <a:srgbClr val="000000"/>
                </a:solidFill>
                <a:latin typeface="Lao UI"/>
                <a:ea typeface="Calibri" panose="020F0502020204030204" pitchFamily="34" charset="0"/>
                <a:cs typeface="Lao UI"/>
              </a:rPr>
              <a:t>: </a:t>
            </a:r>
            <a:r>
              <a:rPr lang="en-US" sz="2800" b="1">
                <a:solidFill>
                  <a:srgbClr val="000000"/>
                </a:solidFill>
                <a:latin typeface="Lao UI"/>
                <a:ea typeface="Calibri" panose="020F0502020204030204" pitchFamily="34" charset="0"/>
                <a:cs typeface="Lao UI"/>
              </a:rPr>
              <a:t>This is one of the most important documents in your application.  </a:t>
            </a:r>
            <a:r>
              <a:rPr lang="en-US" sz="2800">
                <a:solidFill>
                  <a:srgbClr val="000000"/>
                </a:solidFill>
                <a:latin typeface="Lao UI"/>
                <a:ea typeface="Calibri" panose="020F0502020204030204" pitchFamily="34" charset="0"/>
                <a:cs typeface="Lao UI"/>
              </a:rPr>
              <a:t>Show us how you carefully thought through your proposed costs and activities.  Show us that you have a plan to support your project through the 4-year performance period.</a:t>
            </a:r>
            <a:endParaRPr lang="en-US" sz="2800" i="1">
              <a:solidFill>
                <a:srgbClr val="000000"/>
              </a:solidFill>
              <a:effectLst/>
              <a:latin typeface="Lao UI"/>
              <a:ea typeface="Calibri" panose="020F0502020204030204" pitchFamily="34" charset="0"/>
              <a:cs typeface="Lao UI"/>
            </a:endParaRPr>
          </a:p>
          <a:p>
            <a:pPr marL="354965" indent="-342900">
              <a:spcBef>
                <a:spcPts val="95"/>
              </a:spcBef>
              <a:buFont typeface="Arial"/>
              <a:buChar char="•"/>
              <a:tabLst>
                <a:tab pos="297815" algn="l"/>
                <a:tab pos="298450" algn="l"/>
              </a:tabLst>
            </a:pPr>
            <a:r>
              <a:rPr lang="en-US" sz="2800">
                <a:solidFill>
                  <a:srgbClr val="000000"/>
                </a:solidFill>
                <a:effectLst/>
                <a:latin typeface="Lao UI"/>
                <a:ea typeface="Calibri" panose="020F0502020204030204" pitchFamily="34" charset="0"/>
                <a:cs typeface="Lao UI"/>
              </a:rPr>
              <a:t>The budget narrative should specifically address each budget line item (including both the Federal and matching non-Federal share).</a:t>
            </a:r>
            <a:r>
              <a:rPr lang="en-US" sz="2800">
                <a:solidFill>
                  <a:srgbClr val="000000"/>
                </a:solidFill>
                <a:latin typeface="Lao UI"/>
                <a:ea typeface="Calibri" panose="020F0502020204030204" pitchFamily="34" charset="0"/>
                <a:cs typeface="Lao UI"/>
              </a:rPr>
              <a:t> </a:t>
            </a:r>
            <a:r>
              <a:rPr lang="en-US" sz="2800">
                <a:solidFill>
                  <a:srgbClr val="000000"/>
                </a:solidFill>
                <a:effectLst/>
                <a:latin typeface="Lao UI"/>
                <a:ea typeface="Calibri" panose="020F0502020204030204" pitchFamily="34" charset="0"/>
                <a:cs typeface="Lao UI"/>
              </a:rPr>
              <a:t> </a:t>
            </a:r>
          </a:p>
          <a:p>
            <a:pPr marL="354965" indent="-342900">
              <a:spcBef>
                <a:spcPts val="95"/>
              </a:spcBef>
              <a:buFont typeface="Arial"/>
              <a:buChar char="•"/>
              <a:tabLst>
                <a:tab pos="297815" algn="l"/>
                <a:tab pos="298450" algn="l"/>
              </a:tabLst>
            </a:pPr>
            <a:r>
              <a:rPr lang="en-US" sz="2800">
                <a:solidFill>
                  <a:srgbClr val="000000"/>
                </a:solidFill>
                <a:effectLst/>
                <a:latin typeface="Lao UI"/>
                <a:ea typeface="Calibri" panose="020F0502020204030204" pitchFamily="34" charset="0"/>
                <a:cs typeface="Lao UI"/>
              </a:rPr>
              <a:t>The budget narrative total should match exactly the total project costs listed in both the SF-424, Question 18, Line g (“TOTAL”) and the appropriate Federal and non-Federal total fields of the SF-424A.</a:t>
            </a:r>
            <a:endParaRPr lang="en-US" sz="2800" b="1">
              <a:latin typeface="Lao UI"/>
              <a:cs typeface="Lao UI"/>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7">
            <a:extLst>
              <a:ext uri="{FF2B5EF4-FFF2-40B4-BE49-F238E27FC236}">
                <a16:creationId xmlns:a16="http://schemas.microsoft.com/office/drawing/2014/main" id="{91365A1D-F048-2B21-3D04-3D7DA068B635}"/>
              </a:ext>
            </a:extLst>
          </p:cNvPr>
          <p:cNvSpPr txBox="1"/>
          <p:nvPr/>
        </p:nvSpPr>
        <p:spPr>
          <a:xfrm>
            <a:off x="867769" y="1002926"/>
            <a:ext cx="3657600" cy="514885"/>
          </a:xfrm>
          <a:prstGeom prst="rect">
            <a:avLst/>
          </a:prstGeom>
          <a:noFill/>
        </p:spPr>
        <p:txBody>
          <a:bodyPr vert="horz" wrap="square" lIns="0" tIns="22225" rIns="0" bIns="0" rtlCol="0" anchor="t">
            <a:spAutoFit/>
          </a:bodyPr>
          <a:lstStyle/>
          <a:p>
            <a:pPr marL="90805">
              <a:lnSpc>
                <a:spcPct val="100000"/>
              </a:lnSpc>
              <a:spcBef>
                <a:spcPts val="175"/>
              </a:spcBef>
            </a:pPr>
            <a:endParaRPr sz="3200">
              <a:latin typeface="Lao UI"/>
              <a:cs typeface="Calibri"/>
            </a:endParaRPr>
          </a:p>
        </p:txBody>
      </p:sp>
    </p:spTree>
    <p:extLst>
      <p:ext uri="{BB962C8B-B14F-4D97-AF65-F5344CB8AC3E}">
        <p14:creationId xmlns:p14="http://schemas.microsoft.com/office/powerpoint/2010/main" val="68208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KEY CONCEPTS FOR DEVELOPING BUDGET</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34</a:t>
            </a:fld>
            <a:endParaRPr spc="-25"/>
          </a:p>
        </p:txBody>
      </p:sp>
      <p:sp>
        <p:nvSpPr>
          <p:cNvPr id="8" name="object 8"/>
          <p:cNvSpPr txBox="1"/>
          <p:nvPr/>
        </p:nvSpPr>
        <p:spPr>
          <a:xfrm>
            <a:off x="1105742" y="1005027"/>
            <a:ext cx="10796023" cy="6628931"/>
          </a:xfrm>
          <a:prstGeom prst="rect">
            <a:avLst/>
          </a:prstGeom>
        </p:spPr>
        <p:txBody>
          <a:bodyPr vert="horz" wrap="square" lIns="0" tIns="12065" rIns="0" bIns="0" rtlCol="0" anchor="t">
            <a:spAutoFit/>
          </a:bodyPr>
          <a:lstStyle/>
          <a:p>
            <a:pPr>
              <a:lnSpc>
                <a:spcPct val="107000"/>
              </a:lnSpc>
              <a:spcAft>
                <a:spcPts val="800"/>
              </a:spcAft>
              <a:tabLst>
                <a:tab pos="297815" algn="l"/>
                <a:tab pos="298450" algn="l"/>
              </a:tabLst>
            </a:pPr>
            <a:r>
              <a:rPr lang="en-US" sz="2400">
                <a:latin typeface="Lao UI" panose="020B0604020202020204"/>
                <a:ea typeface="+mn-lt"/>
                <a:cs typeface="+mn-lt"/>
              </a:rPr>
              <a:t>When developing your project’s proposed budget, you should always keep in mind whether a proposed cost is:</a:t>
            </a:r>
            <a:endParaRPr lang="en-US" sz="2400">
              <a:latin typeface="Calibri" panose="020F0502020204030204"/>
              <a:ea typeface="+mn-lt"/>
              <a:cs typeface="+mn-lt"/>
            </a:endParaRPr>
          </a:p>
          <a:p>
            <a:pPr marL="342900" indent="-342900">
              <a:lnSpc>
                <a:spcPct val="107000"/>
              </a:lnSpc>
              <a:spcAft>
                <a:spcPts val="800"/>
              </a:spcAft>
              <a:buFont typeface="Arial"/>
              <a:buChar char="•"/>
              <a:tabLst>
                <a:tab pos="297815" algn="l"/>
                <a:tab pos="298450" algn="l"/>
              </a:tabLst>
            </a:pPr>
            <a:r>
              <a:rPr lang="en-US" sz="2200" b="1">
                <a:latin typeface="Lao UI"/>
                <a:cs typeface="Calibri"/>
              </a:rPr>
              <a:t>ALLOWABLE</a:t>
            </a:r>
            <a:r>
              <a:rPr lang="en-US" sz="2200">
                <a:latin typeface="Lao UI"/>
                <a:cs typeface="Calibri"/>
              </a:rPr>
              <a:t> – is the cost permitted under the law and the terms of this Program? See </a:t>
            </a:r>
            <a:r>
              <a:rPr lang="en-US" sz="2200" b="1">
                <a:solidFill>
                  <a:srgbClr val="0070C0"/>
                </a:solidFill>
                <a:latin typeface="Lao UI"/>
                <a:cs typeface="Calibri"/>
              </a:rPr>
              <a:t>2 C.F.R. 200.403 </a:t>
            </a:r>
            <a:r>
              <a:rPr lang="en-US" sz="2200">
                <a:latin typeface="Lao UI"/>
                <a:cs typeface="Calibri"/>
              </a:rPr>
              <a:t>for more information.</a:t>
            </a:r>
          </a:p>
          <a:p>
            <a:pPr marL="800100" lvl="1" indent="-342900">
              <a:lnSpc>
                <a:spcPct val="107000"/>
              </a:lnSpc>
              <a:spcAft>
                <a:spcPts val="800"/>
              </a:spcAft>
              <a:buFont typeface="Arial"/>
              <a:buChar char="•"/>
              <a:tabLst>
                <a:tab pos="297815" algn="l"/>
                <a:tab pos="298450" algn="l"/>
              </a:tabLst>
            </a:pPr>
            <a:r>
              <a:rPr lang="en-US" sz="2000" i="1" u="sng">
                <a:latin typeface="Lao UI"/>
                <a:cs typeface="Calibri"/>
              </a:rPr>
              <a:t>Keep in mind</a:t>
            </a:r>
            <a:r>
              <a:rPr lang="en-US" sz="2000">
                <a:latin typeface="Lao UI"/>
                <a:cs typeface="Calibri"/>
              </a:rPr>
              <a:t>: is the cost prohibited under the terms of this </a:t>
            </a:r>
            <a:r>
              <a:rPr lang="en-US" sz="2000" u="sng">
                <a:latin typeface="Lao UI"/>
                <a:cs typeface="Calibri"/>
              </a:rPr>
              <a:t>NOFO</a:t>
            </a:r>
            <a:r>
              <a:rPr lang="en-US" sz="2000">
                <a:latin typeface="Lao UI"/>
                <a:cs typeface="Calibri"/>
              </a:rPr>
              <a:t>?  </a:t>
            </a:r>
          </a:p>
          <a:p>
            <a:pPr marL="1257300" lvl="2" indent="-342900">
              <a:lnSpc>
                <a:spcPct val="107000"/>
              </a:lnSpc>
              <a:spcAft>
                <a:spcPts val="800"/>
              </a:spcAft>
              <a:buFont typeface="Arial"/>
              <a:buChar char="•"/>
              <a:tabLst>
                <a:tab pos="297815" algn="l"/>
                <a:tab pos="298450" algn="l"/>
              </a:tabLst>
            </a:pPr>
            <a:r>
              <a:rPr lang="en-US" sz="2000">
                <a:latin typeface="Lao UI"/>
                <a:cs typeface="Calibri"/>
              </a:rPr>
              <a:t>Examples of prohibited costs: paying for childcare services with program funds (NOFO page 31), equity investments and direct loans to entrepreneurs (NOFO page 26)</a:t>
            </a:r>
          </a:p>
          <a:p>
            <a:pPr marL="342900" indent="-342900">
              <a:lnSpc>
                <a:spcPct val="107000"/>
              </a:lnSpc>
              <a:spcAft>
                <a:spcPts val="800"/>
              </a:spcAft>
              <a:buFont typeface="Arial"/>
              <a:buChar char="•"/>
              <a:tabLst>
                <a:tab pos="297815" algn="l"/>
                <a:tab pos="298450" algn="l"/>
              </a:tabLst>
            </a:pPr>
            <a:r>
              <a:rPr lang="en-US" sz="2200" b="1">
                <a:latin typeface="Lao UI"/>
                <a:cs typeface="Calibri"/>
              </a:rPr>
              <a:t>REASONABLE</a:t>
            </a:r>
            <a:r>
              <a:rPr lang="en-US" sz="2200">
                <a:latin typeface="Lao UI"/>
                <a:cs typeface="Calibri"/>
              </a:rPr>
              <a:t> – is the nature and amount of the proposed cost reasonable?</a:t>
            </a:r>
          </a:p>
          <a:p>
            <a:pPr marL="800100" lvl="1" indent="-342900">
              <a:lnSpc>
                <a:spcPct val="107000"/>
              </a:lnSpc>
              <a:spcAft>
                <a:spcPts val="800"/>
              </a:spcAft>
              <a:buFont typeface="Arial"/>
              <a:buChar char="•"/>
              <a:tabLst>
                <a:tab pos="297815" algn="l"/>
                <a:tab pos="298450" algn="l"/>
              </a:tabLst>
            </a:pPr>
            <a:r>
              <a:rPr lang="en-US" sz="2100" i="1" u="sng">
                <a:latin typeface="Lao UI"/>
                <a:cs typeface="Calibri"/>
              </a:rPr>
              <a:t>Keep in mind</a:t>
            </a:r>
            <a:r>
              <a:rPr lang="en-US" sz="2100">
                <a:latin typeface="Lao UI"/>
                <a:cs typeface="Calibri"/>
              </a:rPr>
              <a:t>: </a:t>
            </a:r>
            <a:r>
              <a:rPr lang="en-US" sz="2100" b="0" i="0">
                <a:effectLst/>
                <a:latin typeface="Whitney A"/>
              </a:rPr>
              <a:t>would a reasonable person incur the cost in the same circumstances, after appropriate market research? </a:t>
            </a:r>
            <a:r>
              <a:rPr lang="en-US" sz="2100">
                <a:latin typeface="Lao UI"/>
                <a:cs typeface="Calibri"/>
              </a:rPr>
              <a:t>See </a:t>
            </a:r>
            <a:r>
              <a:rPr lang="en-US" sz="2100" b="1">
                <a:solidFill>
                  <a:srgbClr val="0070C0"/>
                </a:solidFill>
                <a:latin typeface="Lao UI"/>
                <a:cs typeface="Calibri"/>
              </a:rPr>
              <a:t>2 C.F.R. 200.404 </a:t>
            </a:r>
            <a:r>
              <a:rPr lang="en-US" sz="2100">
                <a:latin typeface="Lao UI"/>
                <a:cs typeface="Calibri"/>
              </a:rPr>
              <a:t>for more information.</a:t>
            </a:r>
          </a:p>
          <a:p>
            <a:pPr marL="342900" indent="-342900">
              <a:lnSpc>
                <a:spcPct val="107000"/>
              </a:lnSpc>
              <a:spcAft>
                <a:spcPts val="800"/>
              </a:spcAft>
              <a:buFont typeface="Arial"/>
              <a:buChar char="•"/>
              <a:tabLst>
                <a:tab pos="297815" algn="l"/>
                <a:tab pos="298450" algn="l"/>
              </a:tabLst>
            </a:pPr>
            <a:r>
              <a:rPr lang="en-US" sz="2200" b="1">
                <a:latin typeface="Lao UI"/>
                <a:cs typeface="Calibri"/>
              </a:rPr>
              <a:t>ALLOCABLE</a:t>
            </a:r>
            <a:r>
              <a:rPr lang="en-US" sz="2200">
                <a:latin typeface="Lao UI"/>
                <a:cs typeface="Calibri"/>
              </a:rPr>
              <a:t> – is the cost for the benefit of this Program?</a:t>
            </a:r>
          </a:p>
          <a:p>
            <a:pPr marL="800100" lvl="1" indent="-342900">
              <a:lnSpc>
                <a:spcPct val="107000"/>
              </a:lnSpc>
              <a:spcAft>
                <a:spcPts val="800"/>
              </a:spcAft>
              <a:buFont typeface="Arial"/>
              <a:buChar char="•"/>
              <a:tabLst>
                <a:tab pos="297815" algn="l"/>
                <a:tab pos="298450" algn="l"/>
              </a:tabLst>
            </a:pPr>
            <a:r>
              <a:rPr lang="en-US" sz="2100" i="1" u="sng">
                <a:latin typeface="Lao UI"/>
                <a:cs typeface="Calibri"/>
              </a:rPr>
              <a:t>Keep in mind</a:t>
            </a:r>
            <a:r>
              <a:rPr lang="en-US" sz="2100">
                <a:latin typeface="Lao UI"/>
                <a:cs typeface="Calibri"/>
              </a:rPr>
              <a:t>: </a:t>
            </a:r>
            <a:r>
              <a:rPr lang="en-US" sz="2100">
                <a:latin typeface="Whitney A"/>
                <a:cs typeface="Calibri"/>
              </a:rPr>
              <a:t>there is a three-part test in </a:t>
            </a:r>
            <a:r>
              <a:rPr lang="en-US" sz="2100" b="1">
                <a:solidFill>
                  <a:srgbClr val="0070C0"/>
                </a:solidFill>
                <a:latin typeface="Whitney A"/>
                <a:cs typeface="Calibri"/>
              </a:rPr>
              <a:t>2 C.F.R. 200.405</a:t>
            </a:r>
            <a:r>
              <a:rPr lang="en-US" sz="2100">
                <a:latin typeface="Whitney A"/>
                <a:cs typeface="Calibri"/>
              </a:rPr>
              <a:t>. Review that standard carefully.</a:t>
            </a:r>
          </a:p>
          <a:p>
            <a:pPr marL="342900" indent="-342900">
              <a:lnSpc>
                <a:spcPct val="107000"/>
              </a:lnSpc>
              <a:spcAft>
                <a:spcPts val="800"/>
              </a:spcAft>
              <a:buFont typeface="Arial"/>
              <a:buChar char="•"/>
              <a:tabLst>
                <a:tab pos="297815" algn="l"/>
                <a:tab pos="298450" algn="l"/>
              </a:tabLst>
            </a:pPr>
            <a:endParaRPr lang="en-US" sz="2200">
              <a:latin typeface="Lao UI"/>
              <a:cs typeface="Calibri"/>
            </a:endParaRPr>
          </a:p>
          <a:p>
            <a:pPr marL="342900" indent="-342900">
              <a:lnSpc>
                <a:spcPct val="107000"/>
              </a:lnSpc>
              <a:spcAft>
                <a:spcPts val="800"/>
              </a:spcAft>
              <a:buFont typeface="Arial"/>
              <a:buChar char="•"/>
              <a:tabLst>
                <a:tab pos="297815" algn="l"/>
                <a:tab pos="298450" algn="l"/>
              </a:tabLst>
            </a:pPr>
            <a:endParaRPr lang="en-US" sz="2000">
              <a:latin typeface="Lao UI"/>
              <a:cs typeface="Calibri"/>
            </a:endParaRPr>
          </a:p>
          <a:p>
            <a:pPr marL="342900" indent="-342900">
              <a:lnSpc>
                <a:spcPct val="107000"/>
              </a:lnSpc>
              <a:spcAft>
                <a:spcPts val="800"/>
              </a:spcAft>
              <a:buFont typeface="Arial"/>
              <a:buChar char="•"/>
              <a:tabLst>
                <a:tab pos="297815" algn="l"/>
                <a:tab pos="298450" algn="l"/>
              </a:tabLst>
            </a:pPr>
            <a:endParaRPr lang="en-US" sz="2000">
              <a:latin typeface="Lao UI"/>
              <a:cs typeface="Calibri"/>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4"/>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867549"/>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REQUIRED COST - TRAVEL LINE ITEMS</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35</a:t>
            </a:fld>
            <a:endParaRPr spc="-25"/>
          </a:p>
        </p:txBody>
      </p:sp>
      <p:sp>
        <p:nvSpPr>
          <p:cNvPr id="8" name="object 8"/>
          <p:cNvSpPr txBox="1"/>
          <p:nvPr/>
        </p:nvSpPr>
        <p:spPr>
          <a:xfrm>
            <a:off x="484664" y="946961"/>
            <a:ext cx="11507362" cy="4979825"/>
          </a:xfrm>
          <a:prstGeom prst="rect">
            <a:avLst/>
          </a:prstGeom>
        </p:spPr>
        <p:txBody>
          <a:bodyPr vert="horz" wrap="square" lIns="0" tIns="12065" rIns="0" bIns="0" rtlCol="0" anchor="t">
            <a:spAutoFit/>
          </a:bodyPr>
          <a:lstStyle/>
          <a:p>
            <a:pPr marL="297815" lvl="1" indent="-285750">
              <a:spcBef>
                <a:spcPts val="95"/>
              </a:spcBef>
              <a:buFont typeface="Arial"/>
              <a:buChar char="•"/>
              <a:tabLst>
                <a:tab pos="297815" algn="l"/>
                <a:tab pos="298450" algn="l"/>
              </a:tabLst>
            </a:pPr>
            <a:r>
              <a:rPr lang="en-US" sz="2200" b="1">
                <a:latin typeface="Lao UI" panose="020B0604020202020204"/>
                <a:cs typeface="Arial"/>
              </a:rPr>
              <a:t>Required Travel</a:t>
            </a:r>
          </a:p>
          <a:p>
            <a:pPr marL="755015" lvl="2" indent="-285750">
              <a:spcBef>
                <a:spcPts val="95"/>
              </a:spcBef>
              <a:buFont typeface="Arial"/>
              <a:buChar char="•"/>
              <a:tabLst>
                <a:tab pos="297815" algn="l"/>
                <a:tab pos="298450" algn="l"/>
              </a:tabLst>
            </a:pPr>
            <a:r>
              <a:rPr lang="en-US" sz="2000">
                <a:solidFill>
                  <a:srgbClr val="000000"/>
                </a:solidFill>
                <a:effectLst/>
                <a:latin typeface="Lao UI" panose="020B0604020202020204"/>
                <a:ea typeface="Calibri" panose="020F0502020204030204" pitchFamily="34" charset="0"/>
              </a:rPr>
              <a:t>4-day trip for two staff persons (one of whom must be the project director) to attend </a:t>
            </a:r>
            <a:r>
              <a:rPr lang="en-US" sz="2000" b="1">
                <a:solidFill>
                  <a:srgbClr val="000000"/>
                </a:solidFill>
                <a:effectLst/>
                <a:latin typeface="Lao UI" panose="020B0604020202020204"/>
                <a:ea typeface="Times New Roman" panose="02020603050405020304" pitchFamily="18" charset="0"/>
              </a:rPr>
              <a:t>MBDA’s National Capital Readiness Program Implementation Meeting</a:t>
            </a:r>
            <a:r>
              <a:rPr lang="en-US" sz="2000">
                <a:solidFill>
                  <a:srgbClr val="000000"/>
                </a:solidFill>
                <a:effectLst/>
                <a:latin typeface="Lao UI" panose="020B0604020202020204"/>
                <a:ea typeface="Times New Roman" panose="02020603050405020304" pitchFamily="18" charset="0"/>
              </a:rPr>
              <a:t> in Washington, DC, during the first year of the program.</a:t>
            </a:r>
            <a:endParaRPr lang="en-US" sz="2000" b="1">
              <a:solidFill>
                <a:srgbClr val="000000"/>
              </a:solidFill>
              <a:latin typeface="Lao UI" panose="020B0604020202020204"/>
              <a:ea typeface="Times New Roman" panose="02020603050405020304" pitchFamily="18" charset="0"/>
              <a:cs typeface="Arial" panose="020B0604020202020204" pitchFamily="34" charset="0"/>
            </a:endParaRPr>
          </a:p>
          <a:p>
            <a:pPr marL="755015" lvl="2" indent="-285750">
              <a:lnSpc>
                <a:spcPct val="107000"/>
              </a:lnSpc>
              <a:spcBef>
                <a:spcPts val="95"/>
              </a:spcBef>
              <a:buFont typeface="Arial"/>
              <a:buChar char="•"/>
              <a:tabLst>
                <a:tab pos="297815" algn="l"/>
                <a:tab pos="298450" algn="l"/>
              </a:tabLst>
            </a:pPr>
            <a:r>
              <a:rPr lang="en-US" sz="2000">
                <a:solidFill>
                  <a:srgbClr val="000000"/>
                </a:solidFill>
                <a:latin typeface="Lao UI" panose="020B0604020202020204"/>
              </a:rPr>
              <a:t>Budget for </a:t>
            </a:r>
            <a:r>
              <a:rPr lang="en-US" sz="2000" b="1">
                <a:solidFill>
                  <a:srgbClr val="000000"/>
                </a:solidFill>
                <a:latin typeface="Lao UI" panose="020B0604020202020204"/>
              </a:rPr>
              <a:t>two additional trips for </a:t>
            </a:r>
            <a:r>
              <a:rPr lang="en-US" sz="2000" b="1" u="sng">
                <a:solidFill>
                  <a:srgbClr val="000000"/>
                </a:solidFill>
                <a:latin typeface="Lao UI" panose="020B0604020202020204"/>
              </a:rPr>
              <a:t>each year </a:t>
            </a:r>
            <a:r>
              <a:rPr lang="en-US" sz="2000" b="1">
                <a:solidFill>
                  <a:srgbClr val="000000"/>
                </a:solidFill>
                <a:latin typeface="Lao UI" panose="020B0604020202020204"/>
              </a:rPr>
              <a:t>of the program </a:t>
            </a:r>
            <a:r>
              <a:rPr lang="en-US" sz="2000">
                <a:solidFill>
                  <a:srgbClr val="000000"/>
                </a:solidFill>
                <a:latin typeface="Lao UI" panose="020B0604020202020204"/>
              </a:rPr>
              <a:t>for up to two staff persons (one of whom must be the project director): </a:t>
            </a:r>
            <a:endParaRPr lang="en-US" sz="2000">
              <a:solidFill>
                <a:srgbClr val="000000"/>
              </a:solidFill>
              <a:latin typeface="Lao UI" panose="020B0604020202020204"/>
              <a:cs typeface="Lao UI"/>
            </a:endParaRPr>
          </a:p>
          <a:p>
            <a:pPr marL="1212215" lvl="3" indent="-285750">
              <a:lnSpc>
                <a:spcPct val="107000"/>
              </a:lnSpc>
              <a:spcBef>
                <a:spcPts val="95"/>
              </a:spcBef>
              <a:buFont typeface="Arial"/>
              <a:buChar char="•"/>
              <a:tabLst>
                <a:tab pos="297815" algn="l"/>
                <a:tab pos="298450" algn="l"/>
              </a:tabLst>
            </a:pPr>
            <a:r>
              <a:rPr lang="en-US" sz="2000">
                <a:solidFill>
                  <a:srgbClr val="000000"/>
                </a:solidFill>
                <a:latin typeface="Lao UI" panose="020B0604020202020204"/>
              </a:rPr>
              <a:t>MBDA’s Minority Enterprise Development (MED) Week, and </a:t>
            </a:r>
            <a:endParaRPr lang="en-US" sz="2000">
              <a:solidFill>
                <a:srgbClr val="000000"/>
              </a:solidFill>
              <a:latin typeface="Lao UI" panose="020B0604020202020204"/>
              <a:cs typeface="Lao UI"/>
            </a:endParaRPr>
          </a:p>
          <a:p>
            <a:pPr marL="1212215" lvl="3" indent="-285750">
              <a:lnSpc>
                <a:spcPct val="107000"/>
              </a:lnSpc>
              <a:spcBef>
                <a:spcPts val="95"/>
              </a:spcBef>
              <a:buFont typeface="Arial"/>
              <a:buChar char="•"/>
              <a:tabLst>
                <a:tab pos="297815" algn="l"/>
                <a:tab pos="298450" algn="l"/>
              </a:tabLst>
            </a:pPr>
            <a:r>
              <a:rPr lang="en-US" sz="2000">
                <a:solidFill>
                  <a:srgbClr val="000000"/>
                </a:solidFill>
                <a:latin typeface="Lao UI" panose="020B0604020202020204"/>
              </a:rPr>
              <a:t>MBDA’s National Training Conference.</a:t>
            </a:r>
            <a:endParaRPr lang="en-US" sz="2000">
              <a:latin typeface="Lao UI" panose="020B0604020202020204"/>
              <a:ea typeface="+mn-lt"/>
              <a:cs typeface="Lao UI" panose="020B0604020202020204"/>
            </a:endParaRPr>
          </a:p>
          <a:p>
            <a:pPr marL="755015" marR="0" lvl="2" indent="-285750">
              <a:lnSpc>
                <a:spcPct val="107000"/>
              </a:lnSpc>
              <a:spcBef>
                <a:spcPts val="95"/>
              </a:spcBef>
              <a:spcAft>
                <a:spcPts val="0"/>
              </a:spcAft>
              <a:buFont typeface="Arial"/>
              <a:buChar char="•"/>
              <a:tabLst>
                <a:tab pos="297815" algn="l"/>
                <a:tab pos="298450" algn="l"/>
              </a:tabLst>
            </a:pPr>
            <a:r>
              <a:rPr lang="en-US" sz="2000">
                <a:latin typeface="Lao UI"/>
                <a:ea typeface="+mn-lt"/>
                <a:cs typeface="+mn-lt"/>
              </a:rPr>
              <a:t>Travel expenses for all required travel items should include transportation, lodging, and per diem and must align with the current Federal travel guidelines, found at </a:t>
            </a:r>
            <a:r>
              <a:rPr lang="en-US" sz="2000">
                <a:latin typeface="Lao UI"/>
                <a:ea typeface="+mn-lt"/>
                <a:cs typeface="+mn-lt"/>
                <a:hlinkClick r:id="rId3"/>
              </a:rPr>
              <a:t>https://www.gsa.gov/policy-regulations/regulations/federal-travel-regulation</a:t>
            </a:r>
            <a:endParaRPr lang="en-US" sz="2000">
              <a:solidFill>
                <a:srgbClr val="000000"/>
              </a:solidFill>
              <a:latin typeface="Lao UI"/>
              <a:ea typeface="Calibri" panose="020F0502020204030204" pitchFamily="34" charset="0"/>
              <a:cs typeface="Lao UI" panose="020B0604020202020204"/>
            </a:endParaRPr>
          </a:p>
          <a:p>
            <a:pPr marL="755015" lvl="2" indent="-285750">
              <a:lnSpc>
                <a:spcPct val="107000"/>
              </a:lnSpc>
              <a:spcBef>
                <a:spcPts val="95"/>
              </a:spcBef>
              <a:spcAft>
                <a:spcPts val="800"/>
              </a:spcAft>
              <a:buFont typeface="Arial"/>
              <a:buChar char="•"/>
              <a:tabLst>
                <a:tab pos="297815" algn="l"/>
                <a:tab pos="298450" algn="l"/>
              </a:tabLst>
            </a:pPr>
            <a:r>
              <a:rPr lang="en-US" sz="2000">
                <a:solidFill>
                  <a:srgbClr val="000000"/>
                </a:solidFill>
                <a:latin typeface="Lao UI" panose="020B0604020202020204"/>
              </a:rPr>
              <a:t>Applicants should plan for each trip to be 4 days.  The location of the events may vary.  To estimate costs, please use, DC as the location.  Applicants may also budget for a program participant (SEDI entrepreneur) to travel to MED Week each year, subject to MBDA input and approval. </a:t>
            </a:r>
            <a:r>
              <a:rPr lang="en-US" sz="2200">
                <a:solidFill>
                  <a:srgbClr val="000000"/>
                </a:solidFill>
                <a:latin typeface="Lao UI" panose="020B0604020202020204"/>
              </a:rPr>
              <a:t> </a:t>
            </a:r>
            <a:endParaRPr lang="en-US" sz="2200">
              <a:solidFill>
                <a:srgbClr val="000000"/>
              </a:solidFill>
              <a:latin typeface="Lao UI" panose="020B0604020202020204"/>
              <a:cs typeface="Lao UI"/>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4"/>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976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789527" y="6449517"/>
            <a:ext cx="1126490" cy="17440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January 24</a:t>
            </a:r>
            <a:r>
              <a:rPr kumimoji="0"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sz="1050" b="0" i="0" u="none" strike="noStrike" kern="1200" cap="none" spc="-2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a:t>
            </a:r>
            <a:r>
              <a:rPr kumimoji="0" lang="en-US" sz="1050" b="0" i="0" u="none" strike="noStrike" kern="1200" cap="none" spc="-2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endParaRPr kumimoji="0"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object 7"/>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D7FF0B-B006-C2C9-2B50-09CBE428355B}"/>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8" name="object 2">
            <a:extLst>
              <a:ext uri="{FF2B5EF4-FFF2-40B4-BE49-F238E27FC236}">
                <a16:creationId xmlns:a16="http://schemas.microsoft.com/office/drawing/2014/main" id="{D514F435-F37F-60DB-D5FA-EAFB5993579A}"/>
              </a:ext>
            </a:extLst>
          </p:cNvPr>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panose="020B0604020202020204" pitchFamily="34" charset="0"/>
              </a:rPr>
              <a:t>AGENDA</a:t>
            </a:r>
          </a:p>
        </p:txBody>
      </p:sp>
      <p:sp>
        <p:nvSpPr>
          <p:cNvPr id="14" name="object 3">
            <a:extLst>
              <a:ext uri="{FF2B5EF4-FFF2-40B4-BE49-F238E27FC236}">
                <a16:creationId xmlns:a16="http://schemas.microsoft.com/office/drawing/2014/main" id="{9474EE39-28E4-D8E8-3E09-BA08536F1E7C}"/>
              </a:ext>
            </a:extLst>
          </p:cNvPr>
          <p:cNvSpPr txBox="1"/>
          <p:nvPr/>
        </p:nvSpPr>
        <p:spPr>
          <a:xfrm>
            <a:off x="1024649" y="1076251"/>
            <a:ext cx="10774018" cy="546046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1. </a:t>
            </a:r>
            <a:r>
              <a:rPr kumimoji="0" lang="en-US" sz="2800" b="0" i="0" u="none" strike="noStrike" kern="1200" cap="none" spc="0" normalizeH="0" baseline="0" noProof="0">
                <a:ln>
                  <a:noFill/>
                </a:ln>
                <a:solidFill>
                  <a:prstClr val="black"/>
                </a:solidFill>
                <a:effectLst/>
                <a:uLnTx/>
                <a:uFillTx/>
                <a:latin typeface="Lao UI" panose="020B0604020202020204"/>
                <a:ea typeface="+mn-ea"/>
                <a:cs typeface="Arial" panose="020B0604020202020204" pitchFamily="34" charset="0"/>
              </a:rPr>
              <a:t>Capital Readiness </a:t>
            </a:r>
            <a:r>
              <a:rPr kumimoji="0" sz="2800" b="0" i="0" u="none" strike="noStrike" kern="1200" cap="none" spc="0" normalizeH="0" baseline="0" noProof="0">
                <a:ln>
                  <a:noFill/>
                </a:ln>
                <a:solidFill>
                  <a:prstClr val="black"/>
                </a:solidFill>
                <a:effectLst/>
                <a:uLnTx/>
                <a:uFillTx/>
                <a:latin typeface="Lao UI" panose="020B0604020202020204"/>
                <a:ea typeface="+mn-ea"/>
                <a:cs typeface="Arial" panose="020B0604020202020204" pitchFamily="34" charset="0"/>
              </a:rPr>
              <a:t>Program</a:t>
            </a:r>
            <a:r>
              <a:rPr kumimoji="0" sz="2800" b="0" i="0" u="none" strike="noStrike" kern="1200" cap="none" spc="-35" normalizeH="0" baseline="0" noProof="0">
                <a:ln>
                  <a:noFill/>
                </a:ln>
                <a:solidFill>
                  <a:prstClr val="black"/>
                </a:solidFill>
                <a:effectLst/>
                <a:uLnTx/>
                <a:uFillTx/>
                <a:latin typeface="Lao UI" panose="020B0604020202020204"/>
                <a:ea typeface="+mn-ea"/>
                <a:cs typeface="Arial" panose="020B0604020202020204" pitchFamily="34" charset="0"/>
              </a:rPr>
              <a:t> </a:t>
            </a:r>
            <a:r>
              <a:rPr kumimoji="0" lang="en-US" sz="2800" b="0" i="0" u="none" strike="noStrike" kern="1200" cap="none" spc="-35" normalizeH="0" baseline="0" noProof="0">
                <a:ln>
                  <a:noFill/>
                </a:ln>
                <a:solidFill>
                  <a:prstClr val="black"/>
                </a:solidFill>
                <a:effectLst/>
                <a:uLnTx/>
                <a:uFillTx/>
                <a:latin typeface="Lao UI" panose="020B0604020202020204"/>
                <a:ea typeface="+mn-ea"/>
                <a:cs typeface="Arial" panose="020B0604020202020204" pitchFamily="34" charset="0"/>
              </a:rPr>
              <a:t>(CRP) </a:t>
            </a:r>
            <a:r>
              <a:rPr kumimoji="0"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Overview</a:t>
            </a: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2. Notice of Funding Opportunity</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 </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3. Budget Best Practices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4. Tips and Common Mistakes to Avoid</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5. Measuring Success and Performance</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6. Questions and Answers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800" b="1" i="0" u="none" strike="noStrike" kern="1200" cap="none" spc="-1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Rectangle 27">
            <a:extLst>
              <a:ext uri="{FF2B5EF4-FFF2-40B4-BE49-F238E27FC236}">
                <a16:creationId xmlns:a16="http://schemas.microsoft.com/office/drawing/2014/main" id="{75BD1228-29DF-F07B-497D-D8C02FD2C5D9}"/>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8A69B9C3-4D41-55BC-410D-46182FB21EC1}"/>
              </a:ext>
            </a:extLst>
          </p:cNvPr>
          <p:cNvGrpSpPr/>
          <p:nvPr/>
        </p:nvGrpSpPr>
        <p:grpSpPr>
          <a:xfrm>
            <a:off x="0" y="0"/>
            <a:ext cx="12192000" cy="6858000"/>
            <a:chOff x="0" y="0"/>
            <a:chExt cx="12192000" cy="6858000"/>
          </a:xfrm>
        </p:grpSpPr>
        <p:pic>
          <p:nvPicPr>
            <p:cNvPr id="2" name="Picture 1" descr="A picture containing text, close&#10;&#10;Description automatically generated">
              <a:extLst>
                <a:ext uri="{FF2B5EF4-FFF2-40B4-BE49-F238E27FC236}">
                  <a16:creationId xmlns:a16="http://schemas.microsoft.com/office/drawing/2014/main" id="{B7A67133-4FD8-12A7-BA33-C6ABA0463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6F044CE4-BD28-1210-9108-2B5910A7BC79}"/>
                </a:ext>
              </a:extLst>
            </p:cNvPr>
            <p:cNvSpPr/>
            <p:nvPr/>
          </p:nvSpPr>
          <p:spPr>
            <a:xfrm>
              <a:off x="963036" y="1665731"/>
              <a:ext cx="10204315" cy="257951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6000">
                  <a:solidFill>
                    <a:srgbClr val="012C56"/>
                  </a:solidFill>
                  <a:latin typeface="Arial Black"/>
                </a:rPr>
                <a:t>TIPS AND COMMON MISTAKES TO AVOID</a:t>
              </a:r>
              <a:endParaRPr lang="en-US"/>
            </a:p>
          </p:txBody>
        </p:sp>
      </p:grpSp>
    </p:spTree>
    <p:extLst>
      <p:ext uri="{BB962C8B-B14F-4D97-AF65-F5344CB8AC3E}">
        <p14:creationId xmlns:p14="http://schemas.microsoft.com/office/powerpoint/2010/main" val="4063578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panose="020B0502020202020204" pitchFamily="34" charset="0"/>
              </a:rPr>
              <a:t>TIPS</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37</a:t>
            </a:fld>
            <a:endParaRPr spc="-25"/>
          </a:p>
        </p:txBody>
      </p:sp>
      <p:sp>
        <p:nvSpPr>
          <p:cNvPr id="8" name="object 8"/>
          <p:cNvSpPr txBox="1"/>
          <p:nvPr/>
        </p:nvSpPr>
        <p:spPr>
          <a:xfrm>
            <a:off x="755374" y="1181530"/>
            <a:ext cx="11086258" cy="4736746"/>
          </a:xfrm>
          <a:prstGeom prst="rect">
            <a:avLst/>
          </a:prstGeom>
        </p:spPr>
        <p:txBody>
          <a:bodyPr vert="horz" wrap="square" lIns="0" tIns="12065" rIns="0" bIns="0" rtlCol="0">
            <a:spAutoFit/>
          </a:bodyPr>
          <a:lstStyle/>
          <a:p>
            <a:pPr marL="342900" indent="-342900">
              <a:lnSpc>
                <a:spcPct val="107000"/>
              </a:lnSpc>
              <a:buFont typeface="Symbol" panose="05050102010706020507" pitchFamily="18" charset="2"/>
              <a:buChar char=""/>
              <a:tabLst>
                <a:tab pos="297815" algn="l"/>
                <a:tab pos="298450" algn="l"/>
              </a:tabLst>
            </a:pPr>
            <a:r>
              <a:rPr lang="en-US" sz="2400">
                <a:latin typeface="Lao UI" panose="020B0604020202020204"/>
                <a:cs typeface="Times New Roman" panose="02020603050405020304" pitchFamily="18" charset="0"/>
              </a:rPr>
              <a:t>Begin the SAM registration process immediately.</a:t>
            </a:r>
          </a:p>
          <a:p>
            <a:pPr marL="342900" indent="-342900">
              <a:lnSpc>
                <a:spcPct val="107000"/>
              </a:lnSpc>
              <a:buFont typeface="Symbol" panose="05050102010706020507" pitchFamily="18" charset="2"/>
              <a:buChar char=""/>
              <a:tabLst>
                <a:tab pos="297815" algn="l"/>
                <a:tab pos="298450" algn="l"/>
              </a:tabLst>
            </a:pPr>
            <a:r>
              <a:rPr lang="en-US" sz="2400">
                <a:latin typeface="Lao UI" panose="020B0604020202020204"/>
                <a:cs typeface="Times New Roman" panose="02020603050405020304" pitchFamily="18" charset="0"/>
              </a:rPr>
              <a:t>Give yourself 5 or more days for application submission.</a:t>
            </a:r>
          </a:p>
          <a:p>
            <a:pPr marL="342900" indent="-342900">
              <a:lnSpc>
                <a:spcPct val="107000"/>
              </a:lnSpc>
              <a:buFont typeface="Symbol" panose="05050102010706020507" pitchFamily="18" charset="2"/>
              <a:buChar char=""/>
              <a:tabLst>
                <a:tab pos="297815" algn="l"/>
                <a:tab pos="298450" algn="l"/>
              </a:tabLst>
            </a:pPr>
            <a:r>
              <a:rPr lang="en-US" sz="2400">
                <a:latin typeface="Lao UI" panose="020B0604020202020204"/>
                <a:cs typeface="Times New Roman" panose="02020603050405020304" pitchFamily="18" charset="0"/>
              </a:rPr>
              <a:t>Ensure budget figures are accurate.</a:t>
            </a:r>
          </a:p>
          <a:p>
            <a:pPr marL="342900" indent="-342900">
              <a:lnSpc>
                <a:spcPct val="107000"/>
              </a:lnSpc>
              <a:buFont typeface="Symbol" panose="05050102010706020507" pitchFamily="18" charset="2"/>
              <a:buChar char=""/>
            </a:pPr>
            <a:r>
              <a:rPr lang="en-US" sz="2400">
                <a:latin typeface="Lao UI" panose="020B0604020202020204"/>
                <a:cs typeface="Times New Roman" panose="02020603050405020304" pitchFamily="18" charset="0"/>
              </a:rPr>
              <a:t>Providing necessary guidance and facilitating collaborations with other MBDA programs and initiatives, jurisdictions receiving SSBCI funds from the U.S. Department of Treasury, and Federal agencies other than MBDA, as appropriate.</a:t>
            </a:r>
          </a:p>
          <a:p>
            <a:pPr marL="342900" indent="-342900">
              <a:lnSpc>
                <a:spcPct val="107000"/>
              </a:lnSpc>
              <a:buFont typeface="Symbol" panose="05050102010706020507" pitchFamily="18" charset="2"/>
              <a:buChar char=""/>
            </a:pPr>
            <a:r>
              <a:rPr lang="en-US" sz="2400">
                <a:latin typeface="Lao UI" panose="020B0604020202020204"/>
                <a:cs typeface="Times New Roman" panose="02020603050405020304" pitchFamily="18" charset="0"/>
              </a:rPr>
              <a:t>Ensure the budget includes estimated travel, tax rates, social security, </a:t>
            </a:r>
            <a:r>
              <a:rPr lang="en-US" sz="2400" err="1">
                <a:latin typeface="Lao UI" panose="020B0604020202020204"/>
                <a:cs typeface="Times New Roman" panose="02020603050405020304" pitchFamily="18" charset="0"/>
              </a:rPr>
              <a:t>etc</a:t>
            </a:r>
            <a:endParaRPr lang="en-US" sz="2400">
              <a:latin typeface="Lao UI" panose="020B0604020202020204"/>
              <a:cs typeface="Times New Roman" panose="02020603050405020304" pitchFamily="18" charset="0"/>
            </a:endParaRPr>
          </a:p>
          <a:p>
            <a:pPr marL="342900" indent="-342900">
              <a:lnSpc>
                <a:spcPct val="107000"/>
              </a:lnSpc>
              <a:buFont typeface="Symbol" panose="05050102010706020507" pitchFamily="18" charset="2"/>
              <a:buChar char=""/>
            </a:pPr>
            <a:r>
              <a:rPr lang="en-US" sz="2400">
                <a:latin typeface="Lao UI" panose="020B0604020202020204"/>
                <a:cs typeface="Times New Roman" panose="02020603050405020304" pitchFamily="18" charset="0"/>
              </a:rPr>
              <a:t>Ensure the budget includes staffing expenses</a:t>
            </a:r>
          </a:p>
          <a:p>
            <a:pPr marL="342900" indent="-342900">
              <a:lnSpc>
                <a:spcPct val="107000"/>
              </a:lnSpc>
              <a:buFont typeface="Symbol" panose="05050102010706020507" pitchFamily="18" charset="2"/>
              <a:buChar char=""/>
            </a:pPr>
            <a:r>
              <a:rPr lang="en-US" sz="2400">
                <a:latin typeface="Lao UI" panose="020B0604020202020204"/>
                <a:cs typeface="Times New Roman" panose="02020603050405020304" pitchFamily="18" charset="0"/>
              </a:rPr>
              <a:t>Ensure the budget includes conferences and client visits</a:t>
            </a:r>
          </a:p>
          <a:p>
            <a:pPr marL="342900" indent="-342900">
              <a:lnSpc>
                <a:spcPct val="107000"/>
              </a:lnSpc>
              <a:buFont typeface="Symbol" panose="05050102010706020507" pitchFamily="18" charset="2"/>
              <a:buChar char=""/>
            </a:pPr>
            <a:r>
              <a:rPr lang="en-US" sz="2400">
                <a:latin typeface="Lao UI" panose="020B0604020202020204"/>
                <a:cs typeface="Times New Roman" panose="02020603050405020304" pitchFamily="18" charset="0"/>
              </a:rPr>
              <a:t>Ensure the submission includes the appropriate years for all standard forms </a:t>
            </a:r>
          </a:p>
          <a:p>
            <a:pPr marL="342900" indent="-342900">
              <a:lnSpc>
                <a:spcPct val="107000"/>
              </a:lnSpc>
              <a:buFont typeface="Symbol" panose="05050102010706020507" pitchFamily="18" charset="2"/>
              <a:buChar char=""/>
            </a:pPr>
            <a:r>
              <a:rPr lang="en-US" sz="2400">
                <a:latin typeface="Lao UI" panose="020B0604020202020204"/>
                <a:cs typeface="Times New Roman" panose="02020603050405020304" pitchFamily="18" charset="0"/>
              </a:rPr>
              <a:t>Ensure the budget narrative includes all four years</a:t>
            </a:r>
          </a:p>
          <a:p>
            <a:pPr marL="342900" marR="0" lvl="0" indent="-342900">
              <a:lnSpc>
                <a:spcPct val="107000"/>
              </a:lnSpc>
              <a:spcBef>
                <a:spcPts val="0"/>
              </a:spcBef>
              <a:spcAft>
                <a:spcPts val="0"/>
              </a:spcAft>
              <a:buFont typeface="Symbol" panose="05050102010706020507" pitchFamily="18" charset="2"/>
              <a:buChar char=""/>
            </a:pPr>
            <a:r>
              <a:rPr lang="en-US" sz="2400">
                <a:latin typeface="Lao UI" panose="020B0604020202020204"/>
                <a:ea typeface="Calibri" panose="020F0502020204030204" pitchFamily="34" charset="0"/>
                <a:cs typeface="Times New Roman" panose="02020603050405020304" pitchFamily="18" charset="0"/>
              </a:rPr>
              <a:t>Comprehensively address all expenses that are required to operate effectively</a:t>
            </a: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859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2057AFA-941A-23F7-8F86-F85DF504337C}"/>
              </a:ext>
            </a:extLst>
          </p:cNvPr>
          <p:cNvGrpSpPr/>
          <p:nvPr/>
        </p:nvGrpSpPr>
        <p:grpSpPr>
          <a:xfrm>
            <a:off x="0" y="0"/>
            <a:ext cx="12192000" cy="6858000"/>
            <a:chOff x="0" y="0"/>
            <a:chExt cx="12192000" cy="6858000"/>
          </a:xfrm>
        </p:grpSpPr>
        <p:pic>
          <p:nvPicPr>
            <p:cNvPr id="5" name="Picture 4" descr="A picture containing text, close&#10;&#10;Description automatically generated">
              <a:extLst>
                <a:ext uri="{FF2B5EF4-FFF2-40B4-BE49-F238E27FC236}">
                  <a16:creationId xmlns:a16="http://schemas.microsoft.com/office/drawing/2014/main" id="{A3BAEDC0-6B46-07BB-B162-0B31B70A8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DB73F74D-8E85-FE99-698A-3BF0ABED1CC1}"/>
                </a:ext>
              </a:extLst>
            </p:cNvPr>
            <p:cNvSpPr/>
            <p:nvPr/>
          </p:nvSpPr>
          <p:spPr>
            <a:xfrm>
              <a:off x="993842" y="1725749"/>
              <a:ext cx="10204315" cy="257951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012C56"/>
                  </a:solidFill>
                  <a:effectLst/>
                  <a:uLnTx/>
                  <a:uFillTx/>
                  <a:latin typeface="Arial Black" panose="020B0A04020102020204" pitchFamily="34" charset="0"/>
                  <a:ea typeface="+mn-ea"/>
                  <a:cs typeface="+mn-cs"/>
                </a:rPr>
                <a:t>MEASURING SUCCESS AND PERFORMANCE</a:t>
              </a:r>
            </a:p>
          </p:txBody>
        </p:sp>
      </p:grpSp>
    </p:spTree>
    <p:extLst>
      <p:ext uri="{BB962C8B-B14F-4D97-AF65-F5344CB8AC3E}">
        <p14:creationId xmlns:p14="http://schemas.microsoft.com/office/powerpoint/2010/main" val="3883133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GOALS AND PERFORMANCE MEASURES</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39</a:t>
            </a:fld>
            <a:endParaRPr spc="-25"/>
          </a:p>
        </p:txBody>
      </p:sp>
      <p:sp>
        <p:nvSpPr>
          <p:cNvPr id="8" name="object 8"/>
          <p:cNvSpPr txBox="1"/>
          <p:nvPr/>
        </p:nvSpPr>
        <p:spPr>
          <a:xfrm>
            <a:off x="1105742" y="1005027"/>
            <a:ext cx="10623495" cy="4996881"/>
          </a:xfrm>
          <a:prstGeom prst="rect">
            <a:avLst/>
          </a:prstGeom>
        </p:spPr>
        <p:txBody>
          <a:bodyPr vert="horz" wrap="square" lIns="0" tIns="12065" rIns="0" bIns="0" rtlCol="0" anchor="t">
            <a:spAutoFit/>
          </a:bodyPr>
          <a:lstStyle/>
          <a:p>
            <a:pPr>
              <a:lnSpc>
                <a:spcPct val="107000"/>
              </a:lnSpc>
              <a:spcAft>
                <a:spcPts val="800"/>
              </a:spcAft>
              <a:tabLst>
                <a:tab pos="297815" algn="l"/>
                <a:tab pos="298450" algn="l"/>
              </a:tabLst>
            </a:pPr>
            <a:r>
              <a:rPr lang="en-US" sz="2000">
                <a:latin typeface="Lao UI" panose="020B0604020202020204"/>
                <a:ea typeface="+mn-lt"/>
                <a:cs typeface="+mn-lt"/>
              </a:rPr>
              <a:t>Applicants must propose </a:t>
            </a:r>
            <a:r>
              <a:rPr lang="en-US" sz="2000" b="1">
                <a:latin typeface="Lao UI" panose="020B0604020202020204"/>
                <a:ea typeface="+mn-lt"/>
                <a:cs typeface="+mn-lt"/>
              </a:rPr>
              <a:t>specific numerical goals</a:t>
            </a:r>
            <a:r>
              <a:rPr lang="en-US" sz="2000">
                <a:latin typeface="Lao UI" panose="020B0604020202020204"/>
                <a:ea typeface="+mn-lt"/>
                <a:cs typeface="+mn-lt"/>
              </a:rPr>
              <a:t> in their applications for each performance measure for each year of the project.  See </a:t>
            </a:r>
            <a:r>
              <a:rPr lang="en-US" sz="2000" b="1">
                <a:latin typeface="Lao UI" panose="020B0604020202020204"/>
                <a:ea typeface="+mn-lt"/>
                <a:cs typeface="+mn-lt"/>
              </a:rPr>
              <a:t>Appendix B of the NOFO</a:t>
            </a:r>
            <a:r>
              <a:rPr lang="en-US" sz="2000">
                <a:latin typeface="Lao UI" panose="020B0604020202020204"/>
                <a:ea typeface="+mn-lt"/>
                <a:cs typeface="+mn-lt"/>
              </a:rPr>
              <a:t>.  Applicants should also identify the rationale for the proposed measure, including any key assumptions underlying the measure (see NOFO page 18).</a:t>
            </a:r>
            <a:r>
              <a:rPr lang="en-US" sz="2000" b="1">
                <a:latin typeface="Lao UI" panose="020B0604020202020204"/>
                <a:cs typeface="Calibri"/>
              </a:rPr>
              <a:t> </a:t>
            </a:r>
            <a:r>
              <a:rPr lang="en-US" sz="2000">
                <a:latin typeface="Lao UI" panose="020B0604020202020204"/>
                <a:cs typeface="Times New Roman"/>
              </a:rPr>
              <a:t>The performance measures should be ambitious, realistic, achievable and reasonable given the amount of funding requested by the proposal.</a:t>
            </a:r>
            <a:endParaRPr lang="en-US" sz="2000">
              <a:latin typeface="Lao UI" panose="020B0604020202020204"/>
              <a:cs typeface="Calibri"/>
            </a:endParaRPr>
          </a:p>
          <a:p>
            <a:pPr>
              <a:lnSpc>
                <a:spcPct val="107000"/>
              </a:lnSpc>
              <a:tabLst>
                <a:tab pos="297815" algn="l"/>
                <a:tab pos="298450" algn="l"/>
              </a:tabLst>
            </a:pPr>
            <a:r>
              <a:rPr lang="en-US" sz="2000">
                <a:latin typeface="Lao UI" panose="020B0604020202020204"/>
                <a:cs typeface="Times New Roman"/>
              </a:rPr>
              <a:t>The six (6) required measures (plus one additional) are as follows:</a:t>
            </a:r>
          </a:p>
          <a:p>
            <a:pPr>
              <a:lnSpc>
                <a:spcPct val="107000"/>
              </a:lnSpc>
              <a:tabLst>
                <a:tab pos="297815" algn="l"/>
                <a:tab pos="298450" algn="l"/>
              </a:tabLst>
            </a:pPr>
            <a:endParaRPr lang="en-US" sz="2000">
              <a:latin typeface="Lao UI" panose="020B0604020202020204"/>
              <a:cs typeface="Times New Roman" panose="02020603050405020304" pitchFamily="18" charset="0"/>
            </a:endParaRPr>
          </a:p>
          <a:p>
            <a:pPr marL="457200" indent="-457200">
              <a:lnSpc>
                <a:spcPct val="107000"/>
              </a:lnSpc>
              <a:buAutoNum type="arabicPeriod"/>
              <a:tabLst>
                <a:tab pos="297815" algn="l"/>
                <a:tab pos="298450" algn="l"/>
              </a:tabLst>
            </a:pPr>
            <a:r>
              <a:rPr lang="en-US" sz="2000">
                <a:latin typeface="Lao UI" panose="020B0604020202020204"/>
                <a:ea typeface="+mn-lt"/>
                <a:cs typeface="+mn-lt"/>
              </a:rPr>
              <a:t>Number of SEDI entrepreneurs enrolled in the project</a:t>
            </a:r>
            <a:endParaRPr lang="en-US" sz="2000">
              <a:latin typeface="Lao UI" panose="020B0604020202020204"/>
              <a:cs typeface="Calibri" panose="020F0502020204030204"/>
            </a:endParaRPr>
          </a:p>
          <a:p>
            <a:pPr marL="457200" indent="-457200">
              <a:buAutoNum type="arabicPeriod"/>
              <a:tabLst>
                <a:tab pos="297815" algn="l"/>
                <a:tab pos="298450" algn="l"/>
              </a:tabLst>
            </a:pPr>
            <a:r>
              <a:rPr lang="en-US" sz="2000">
                <a:latin typeface="Lao UI" panose="020B0604020202020204"/>
                <a:ea typeface="+mn-lt"/>
                <a:cs typeface="+mn-lt"/>
              </a:rPr>
              <a:t>Number of SEDI entrepreneurs that graduate from the project</a:t>
            </a:r>
            <a:endParaRPr lang="en-US" sz="2000">
              <a:latin typeface="Lao UI" panose="020B0604020202020204"/>
              <a:cs typeface="Calibri" panose="020F0502020204030204"/>
            </a:endParaRPr>
          </a:p>
          <a:p>
            <a:pPr marL="457200" indent="-457200">
              <a:lnSpc>
                <a:spcPct val="107000"/>
              </a:lnSpc>
              <a:buAutoNum type="arabicPeriod"/>
              <a:tabLst>
                <a:tab pos="297815" algn="l"/>
                <a:tab pos="298450" algn="l"/>
              </a:tabLst>
            </a:pPr>
            <a:r>
              <a:rPr lang="en-US" sz="2000">
                <a:latin typeface="Lao UI" panose="020B0604020202020204"/>
                <a:ea typeface="+mn-lt"/>
                <a:cs typeface="+mn-lt"/>
              </a:rPr>
              <a:t>Number of networking events held</a:t>
            </a:r>
            <a:endParaRPr lang="en-US" sz="2000">
              <a:latin typeface="Lao UI" panose="020B0604020202020204"/>
              <a:cs typeface="Calibri" panose="020F0502020204030204"/>
            </a:endParaRPr>
          </a:p>
          <a:p>
            <a:pPr marL="457200" indent="-457200">
              <a:buAutoNum type="arabicPeriod"/>
              <a:tabLst>
                <a:tab pos="297815" algn="l"/>
                <a:tab pos="298450" algn="l"/>
              </a:tabLst>
            </a:pPr>
            <a:r>
              <a:rPr lang="en-US" sz="2000">
                <a:latin typeface="Lao UI" panose="020B0604020202020204"/>
                <a:ea typeface="+mn-lt"/>
                <a:cs typeface="+mn-lt"/>
              </a:rPr>
              <a:t>Number of SEDI entrepreneur or SEDI-owned business pitches to Capital provider(s) </a:t>
            </a:r>
            <a:endParaRPr lang="en-US" sz="2000">
              <a:latin typeface="Lao UI" panose="020B0604020202020204"/>
              <a:cs typeface="Calibri" panose="020F0502020204030204"/>
            </a:endParaRPr>
          </a:p>
          <a:p>
            <a:pPr marL="457200" indent="-457200">
              <a:lnSpc>
                <a:spcPct val="107000"/>
              </a:lnSpc>
              <a:buAutoNum type="arabicPeriod"/>
              <a:tabLst>
                <a:tab pos="297815" algn="l"/>
                <a:tab pos="298450" algn="l"/>
              </a:tabLst>
            </a:pPr>
            <a:r>
              <a:rPr lang="en-US" sz="2000">
                <a:latin typeface="Lao UI" panose="020B0604020202020204"/>
                <a:ea typeface="+mn-lt"/>
                <a:cs typeface="+mn-lt"/>
              </a:rPr>
              <a:t>Number of SEDI-owned businesses formed or scaled</a:t>
            </a:r>
            <a:endParaRPr lang="en-US" sz="2000">
              <a:latin typeface="Lao UI" panose="020B0604020202020204"/>
              <a:cs typeface="Calibri" panose="020F0502020204030204"/>
            </a:endParaRPr>
          </a:p>
          <a:p>
            <a:pPr marL="457200" indent="-457200">
              <a:lnSpc>
                <a:spcPct val="107000"/>
              </a:lnSpc>
              <a:buAutoNum type="arabicPeriod"/>
              <a:tabLst>
                <a:tab pos="297815" algn="l"/>
                <a:tab pos="298450" algn="l"/>
              </a:tabLst>
            </a:pPr>
            <a:r>
              <a:rPr lang="en-US" sz="2000">
                <a:latin typeface="Lao UI" panose="020B0604020202020204"/>
                <a:ea typeface="+mn-lt"/>
                <a:cs typeface="+mn-lt"/>
              </a:rPr>
              <a:t>Total amount of Capital raised (equity investments, debt, grants)</a:t>
            </a:r>
          </a:p>
          <a:p>
            <a:pPr marL="457200" indent="-457200">
              <a:lnSpc>
                <a:spcPct val="107000"/>
              </a:lnSpc>
              <a:buAutoNum type="arabicPeriod"/>
              <a:tabLst>
                <a:tab pos="297815" algn="l"/>
                <a:tab pos="298450" algn="l"/>
              </a:tabLst>
            </a:pPr>
            <a:r>
              <a:rPr lang="en-US" sz="2000">
                <a:latin typeface="Lao UI" panose="020B0604020202020204"/>
                <a:ea typeface="+mn-lt"/>
                <a:cs typeface="+mn-lt"/>
              </a:rPr>
              <a:t>At least one additional performance measure to be defined by the applicant to best reflect project scope of work.</a:t>
            </a: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4"/>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31407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1906" y="1046284"/>
            <a:ext cx="10937331" cy="5018490"/>
          </a:xfrm>
          <a:prstGeom prst="rect">
            <a:avLst/>
          </a:prstGeom>
        </p:spPr>
        <p:txBody>
          <a:bodyPr vert="horz" wrap="square" lIns="0" tIns="88900" rIns="0" bIns="0"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Lao UI"/>
                <a:cs typeface="Times New Roman" panose="02020603050405020304" pitchFamily="18" charset="0"/>
              </a:rPr>
              <a:t>This </a:t>
            </a:r>
            <a:r>
              <a:rPr kumimoji="0" lang="en-US" sz="2400" b="1" i="0" u="none" strike="noStrike" kern="1200" cap="none" spc="0" normalizeH="0" baseline="0" noProof="0">
                <a:ln>
                  <a:noFill/>
                </a:ln>
                <a:solidFill>
                  <a:srgbClr val="002060"/>
                </a:solidFill>
                <a:effectLst/>
                <a:uLnTx/>
                <a:uFillTx/>
                <a:latin typeface="Lao UI"/>
                <a:cs typeface="Times New Roman" panose="02020603050405020304" pitchFamily="18" charset="0"/>
              </a:rPr>
              <a:t>webinar is for informational purposes only </a:t>
            </a:r>
            <a:r>
              <a:rPr kumimoji="0" lang="en-US" sz="2400" b="0" i="0" u="none" strike="noStrike" kern="1200" cap="none" spc="0" normalizeH="0" baseline="0" noProof="0">
                <a:ln>
                  <a:noFill/>
                </a:ln>
                <a:solidFill>
                  <a:prstClr val="black"/>
                </a:solidFill>
                <a:effectLst/>
                <a:uLnTx/>
                <a:uFillTx/>
                <a:latin typeface="Lao UI"/>
                <a:cs typeface="Times New Roman" panose="02020603050405020304" pitchFamily="18" charset="0"/>
              </a:rPr>
              <a:t>and is intended solely </a:t>
            </a:r>
            <a:r>
              <a:rPr kumimoji="0" lang="en-US" sz="2400" b="1" i="0" u="none" strike="noStrike" kern="1200" cap="none" spc="0" normalizeH="0" baseline="0" noProof="0">
                <a:ln>
                  <a:noFill/>
                </a:ln>
                <a:solidFill>
                  <a:srgbClr val="002060"/>
                </a:solidFill>
                <a:effectLst/>
                <a:uLnTx/>
                <a:uFillTx/>
                <a:latin typeface="Lao UI"/>
                <a:cs typeface="Times New Roman" panose="02020603050405020304" pitchFamily="18" charset="0"/>
              </a:rPr>
              <a:t>to assist potential applicants in better understanding the MBDA Capital Readiness Program </a:t>
            </a:r>
            <a:r>
              <a:rPr kumimoji="0" lang="en-US" sz="2400" b="0" i="0" u="none" strike="noStrike" kern="1200" cap="none" spc="0" normalizeH="0" baseline="0" noProof="0">
                <a:ln>
                  <a:noFill/>
                </a:ln>
                <a:solidFill>
                  <a:prstClr val="black"/>
                </a:solidFill>
                <a:effectLst/>
                <a:uLnTx/>
                <a:uFillTx/>
                <a:latin typeface="Lao UI"/>
                <a:cs typeface="Times New Roman" panose="02020603050405020304" pitchFamily="18" charset="0"/>
              </a:rPr>
              <a:t>and the application requirements set forth in the Notice of Funding Opportunity (NOFO) for this program.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Lao UI"/>
                <a:cs typeface="Times New Roman" panose="02020603050405020304" pitchFamily="18" charset="0"/>
              </a:rPr>
              <a:t>The information in this </a:t>
            </a:r>
            <a:r>
              <a:rPr kumimoji="0" lang="en-US" sz="2400" b="1" i="0" u="none" strike="noStrike" kern="1200" cap="none" spc="0" normalizeH="0" baseline="0" noProof="0">
                <a:ln>
                  <a:noFill/>
                </a:ln>
                <a:solidFill>
                  <a:srgbClr val="002060"/>
                </a:solidFill>
                <a:effectLst/>
                <a:uLnTx/>
                <a:uFillTx/>
                <a:latin typeface="Lao UI"/>
                <a:cs typeface="Times New Roman" panose="02020603050405020304" pitchFamily="18" charset="0"/>
              </a:rPr>
              <a:t>webinar does not and is not intended to supersede, modify, or otherwise alter applicable statutory or regulatory requirements or the specific application requirements set forth in the NOFO</a:t>
            </a:r>
            <a:r>
              <a:rPr kumimoji="0" lang="en-US" sz="2400" b="0" i="0" u="none" strike="noStrike" kern="1200" cap="none" spc="0" normalizeH="0" baseline="0" noProof="0">
                <a:ln>
                  <a:noFill/>
                </a:ln>
                <a:solidFill>
                  <a:prstClr val="black"/>
                </a:solidFill>
                <a:effectLst/>
                <a:uLnTx/>
                <a:uFillTx/>
                <a:latin typeface="Lao UI"/>
                <a:cs typeface="Times New Roman" panose="02020603050405020304" pitchFamily="18" charset="0"/>
              </a:rPr>
              <a:t>.  In all cases, applicable statutory and regulatory mandates and the requirements set forth in the NOFO shall prevail over any inconsistencies presented in this Webinar.</a:t>
            </a:r>
          </a:p>
        </p:txBody>
      </p:sp>
      <p:sp>
        <p:nvSpPr>
          <p:cNvPr id="3" name="object 3"/>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a:solidFill>
                  <a:schemeClr val="bg1"/>
                </a:solidFill>
                <a:latin typeface="Century Gothic" panose="020B0502020202020204" pitchFamily="34" charset="0"/>
                <a:cs typeface="Arial" panose="020B0604020202020204" pitchFamily="34" charset="0"/>
              </a:rPr>
              <a:t>PRELIMINARY INFORMATION</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marR="0" lvl="0" indent="0" algn="l" defTabSz="914400" rtl="0" eaLnBrk="1" fontAlgn="auto" latinLnBrk="0" hangingPunct="1">
              <a:lnSpc>
                <a:spcPts val="1100"/>
              </a:lnSpc>
              <a:spcBef>
                <a:spcPts val="0"/>
              </a:spcBef>
              <a:spcAft>
                <a:spcPts val="0"/>
              </a:spcAft>
              <a:buClrTx/>
              <a:buSzTx/>
              <a:buFontTx/>
              <a:buNone/>
              <a:tabLst/>
              <a:defRPr/>
            </a:pPr>
            <a:fld id="{81D60167-4931-47E6-BA6A-407CBD079E47}" type="slidenum">
              <a:rPr kumimoji="0" lang="en-US" sz="1050" b="0" i="0" u="none" strike="noStrike" kern="1200" cap="none" spc="-25" normalizeH="0" baseline="0" noProof="0" smtClean="0">
                <a:ln>
                  <a:noFill/>
                </a:ln>
                <a:solidFill>
                  <a:prstClr val="black"/>
                </a:solidFill>
                <a:effectLst/>
                <a:uLnTx/>
                <a:uFillTx/>
                <a:latin typeface="Calibri"/>
                <a:ea typeface="+mn-ea"/>
                <a:cs typeface="Calibri"/>
              </a:rPr>
              <a:pPr marL="38100" marR="0" lvl="0" indent="0" algn="l" defTabSz="914400" rtl="0" eaLnBrk="1" fontAlgn="auto" latinLnBrk="0" hangingPunct="1">
                <a:lnSpc>
                  <a:spcPts val="1100"/>
                </a:lnSpc>
                <a:spcBef>
                  <a:spcPts val="0"/>
                </a:spcBef>
                <a:spcAft>
                  <a:spcPts val="0"/>
                </a:spcAft>
                <a:buClrTx/>
                <a:buSzTx/>
                <a:buFontTx/>
                <a:buNone/>
                <a:tabLst/>
                <a:defRPr/>
              </a:pPr>
              <a:t>4</a:t>
            </a:fld>
            <a:endParaRPr kumimoji="0" sz="1050" b="0" i="0" u="none" strike="noStrike" kern="1200" cap="none" spc="-25" normalizeH="0" baseline="0" noProof="0">
              <a:ln>
                <a:noFill/>
              </a:ln>
              <a:solidFill>
                <a:prstClr val="black"/>
              </a:solidFill>
              <a:effectLst/>
              <a:uLnTx/>
              <a:uFillTx/>
              <a:latin typeface="Calibri"/>
              <a:ea typeface="+mn-ea"/>
              <a:cs typeface="Calibri"/>
            </a:endParaRPr>
          </a:p>
        </p:txBody>
      </p:sp>
      <p:sp>
        <p:nvSpPr>
          <p:cNvPr id="9" name="object 7">
            <a:extLst>
              <a:ext uri="{FF2B5EF4-FFF2-40B4-BE49-F238E27FC236}">
                <a16:creationId xmlns:a16="http://schemas.microsoft.com/office/drawing/2014/main" id="{7E375428-EDC4-21FE-0C2A-040EDFD6D10D}"/>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9111C0A-1F89-032D-A34F-0CA736F89B35}"/>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03E1AEC6-629F-B973-416A-8024C388FC28}"/>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542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7024"/>
            <a:ext cx="11561445" cy="1189428"/>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3600" spc="-10">
                <a:solidFill>
                  <a:schemeClr val="bg1"/>
                </a:solidFill>
                <a:latin typeface="Century Gothic"/>
              </a:rPr>
              <a:t>PERFORMANCE METRICS TIPS: THE PROGRAM LOGIC MODEL</a:t>
            </a:r>
          </a:p>
        </p:txBody>
      </p:sp>
      <p:sp>
        <p:nvSpPr>
          <p:cNvPr id="10" name="object 10"/>
          <p:cNvSpPr txBox="1">
            <a:spLocks noGrp="1"/>
          </p:cNvSpPr>
          <p:nvPr>
            <p:ph type="sldNum" sz="quarter" idx="7"/>
          </p:nvPr>
        </p:nvSpPr>
        <p:spPr>
          <a:xfrm>
            <a:off x="11729237" y="6728176"/>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40</a:t>
            </a:fld>
            <a:endParaRPr spc="-25"/>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822AA4-E9EA-726D-B10D-2E383E4E2170}"/>
              </a:ext>
            </a:extLst>
          </p:cNvPr>
          <p:cNvSpPr txBox="1">
            <a:spLocks/>
          </p:cNvSpPr>
          <p:nvPr/>
        </p:nvSpPr>
        <p:spPr>
          <a:xfrm>
            <a:off x="838200" y="660167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87A53D1-65FD-4B45-97A2-93A85A614286}" type="slidenum">
              <a:rPr lang="en-US" sz="1000" smtClean="0">
                <a:solidFill>
                  <a:prstClr val="white">
                    <a:lumMod val="65000"/>
                  </a:prstClr>
                </a:solidFill>
                <a:latin typeface="Utsaah"/>
              </a:rPr>
              <a:pPr algn="r">
                <a:defRPr/>
              </a:pPr>
              <a:t>40</a:t>
            </a:fld>
            <a:endParaRPr lang="en-US" sz="1000">
              <a:solidFill>
                <a:prstClr val="white">
                  <a:lumMod val="65000"/>
                </a:prstClr>
              </a:solidFill>
              <a:latin typeface="Utsaah"/>
            </a:endParaRPr>
          </a:p>
        </p:txBody>
      </p:sp>
      <p:sp>
        <p:nvSpPr>
          <p:cNvPr id="4" name="TextBox 3">
            <a:extLst>
              <a:ext uri="{FF2B5EF4-FFF2-40B4-BE49-F238E27FC236}">
                <a16:creationId xmlns:a16="http://schemas.microsoft.com/office/drawing/2014/main" id="{B47BCC7D-0D14-3F24-A82C-9BCCDDF19F05}"/>
              </a:ext>
            </a:extLst>
          </p:cNvPr>
          <p:cNvSpPr txBox="1"/>
          <p:nvPr/>
        </p:nvSpPr>
        <p:spPr>
          <a:xfrm>
            <a:off x="1682057" y="1264098"/>
            <a:ext cx="8594387" cy="923330"/>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Utsaah"/>
                <a:ea typeface="+mn-ea"/>
                <a:cs typeface="+mn-cs"/>
              </a:rPr>
              <a:t>Problem</a:t>
            </a:r>
            <a:r>
              <a:rPr kumimoji="0" lang="en-US" sz="1800" b="0" i="0" u="none" strike="noStrike" kern="1200" cap="none" spc="0" normalizeH="0" baseline="0" noProof="0">
                <a:ln>
                  <a:noFill/>
                </a:ln>
                <a:solidFill>
                  <a:prstClr val="black"/>
                </a:solidFill>
                <a:effectLst/>
                <a:uLnTx/>
                <a:uFillTx/>
                <a:latin typeface="Utsaah"/>
                <a:ea typeface="+mn-ea"/>
                <a:cs typeface="+mn-cs"/>
              </a:rPr>
              <a:t>: The issue being addressed by the intervention/program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saa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a:ln>
                  <a:noFill/>
                </a:ln>
                <a:solidFill>
                  <a:prstClr val="black"/>
                </a:solidFill>
                <a:effectLst/>
                <a:uLnTx/>
                <a:uFillTx/>
                <a:latin typeface="Utsaah"/>
                <a:ea typeface="+mn-ea"/>
                <a:cs typeface="+mn-cs"/>
              </a:rPr>
              <a:t>Goal(s)</a:t>
            </a:r>
            <a:r>
              <a:rPr kumimoji="0" lang="en-US" sz="1800" b="0" i="0" u="none" strike="noStrike" kern="1200" cap="none" spc="0" normalizeH="0" baseline="0" noProof="0">
                <a:ln>
                  <a:noFill/>
                </a:ln>
                <a:solidFill>
                  <a:prstClr val="black"/>
                </a:solidFill>
                <a:effectLst/>
                <a:uLnTx/>
                <a:uFillTx/>
                <a:latin typeface="Utsaah"/>
                <a:ea typeface="+mn-ea"/>
                <a:cs typeface="+mn-cs"/>
              </a:rPr>
              <a:t>: The intended aims or impacts over the life of the intervention/program</a:t>
            </a:r>
          </a:p>
        </p:txBody>
      </p:sp>
      <p:graphicFrame>
        <p:nvGraphicFramePr>
          <p:cNvPr id="5" name="Diagram 4">
            <a:extLst>
              <a:ext uri="{FF2B5EF4-FFF2-40B4-BE49-F238E27FC236}">
                <a16:creationId xmlns:a16="http://schemas.microsoft.com/office/drawing/2014/main" id="{C4E45237-0848-FCF6-CD84-350D772CBF00}"/>
              </a:ext>
            </a:extLst>
          </p:cNvPr>
          <p:cNvGraphicFramePr/>
          <p:nvPr>
            <p:extLst>
              <p:ext uri="{D42A27DB-BD31-4B8C-83A1-F6EECF244321}">
                <p14:modId xmlns:p14="http://schemas.microsoft.com/office/powerpoint/2010/main" val="380274"/>
              </p:ext>
            </p:extLst>
          </p:nvPr>
        </p:nvGraphicFramePr>
        <p:xfrm>
          <a:off x="1985505" y="2131305"/>
          <a:ext cx="7987489" cy="3413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666E417F-776A-6774-FB4B-9C193377C278}"/>
              </a:ext>
            </a:extLst>
          </p:cNvPr>
          <p:cNvSpPr txBox="1"/>
          <p:nvPr/>
        </p:nvSpPr>
        <p:spPr>
          <a:xfrm>
            <a:off x="1682057" y="5401343"/>
            <a:ext cx="8594387" cy="1200329"/>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Utsaah"/>
                <a:ea typeface="+mn-ea"/>
                <a:cs typeface="+mn-cs"/>
              </a:rPr>
              <a:t>Rationale &amp; Assumptions</a:t>
            </a:r>
            <a:r>
              <a:rPr kumimoji="0" lang="en-US" sz="1800" b="0" i="0" u="none" strike="noStrike" kern="1200" cap="none" spc="0" normalizeH="0" baseline="0" noProof="0">
                <a:ln>
                  <a:noFill/>
                </a:ln>
                <a:solidFill>
                  <a:prstClr val="black"/>
                </a:solidFill>
                <a:effectLst/>
                <a:uLnTx/>
                <a:uFillTx/>
                <a:latin typeface="Utsaah"/>
                <a:ea typeface="+mn-ea"/>
                <a:cs typeface="+mn-cs"/>
              </a:rPr>
              <a:t>: What are the underlying assumptions and rationale around the intervention and how it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saa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Utsaah"/>
                <a:ea typeface="+mn-ea"/>
                <a:cs typeface="+mn-cs"/>
              </a:rPr>
              <a:t>External Factors</a:t>
            </a:r>
            <a:r>
              <a:rPr kumimoji="0" lang="en-US" sz="1800" b="0" i="0" u="none" strike="noStrike" kern="1200" cap="none" spc="0" normalizeH="0" baseline="0" noProof="0">
                <a:ln>
                  <a:noFill/>
                </a:ln>
                <a:solidFill>
                  <a:prstClr val="black"/>
                </a:solidFill>
                <a:effectLst/>
                <a:uLnTx/>
                <a:uFillTx/>
                <a:latin typeface="Utsaah"/>
                <a:ea typeface="+mn-ea"/>
                <a:cs typeface="+mn-cs"/>
              </a:rPr>
              <a:t>: What else might affect the program?</a:t>
            </a:r>
          </a:p>
        </p:txBody>
      </p:sp>
    </p:spTree>
    <p:extLst>
      <p:ext uri="{BB962C8B-B14F-4D97-AF65-F5344CB8AC3E}">
        <p14:creationId xmlns:p14="http://schemas.microsoft.com/office/powerpoint/2010/main" val="4275815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PERFORMANCE MEASURES 1-4</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41</a:t>
            </a:fld>
            <a:endParaRPr spc="-25"/>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B17E5B5A-7794-49CD-68BA-9A0316F2A5DA}"/>
              </a:ext>
            </a:extLst>
          </p:cNvPr>
          <p:cNvGraphicFramePr>
            <a:graphicFrameLocks noGrp="1"/>
          </p:cNvGraphicFramePr>
          <p:nvPr>
            <p:extLst>
              <p:ext uri="{D42A27DB-BD31-4B8C-83A1-F6EECF244321}">
                <p14:modId xmlns:p14="http://schemas.microsoft.com/office/powerpoint/2010/main" val="2457282067"/>
              </p:ext>
            </p:extLst>
          </p:nvPr>
        </p:nvGraphicFramePr>
        <p:xfrm>
          <a:off x="947854" y="1165169"/>
          <a:ext cx="10426389" cy="4813149"/>
        </p:xfrm>
        <a:graphic>
          <a:graphicData uri="http://schemas.openxmlformats.org/drawingml/2006/table">
            <a:tbl>
              <a:tblPr firstRow="1" firstCol="1" bandRow="1">
                <a:tableStyleId>{5C22544A-7EE6-4342-B048-85BDC9FD1C3A}</a:tableStyleId>
              </a:tblPr>
              <a:tblGrid>
                <a:gridCol w="2919388">
                  <a:extLst>
                    <a:ext uri="{9D8B030D-6E8A-4147-A177-3AD203B41FA5}">
                      <a16:colId xmlns:a16="http://schemas.microsoft.com/office/drawing/2014/main" val="4286839260"/>
                    </a:ext>
                  </a:extLst>
                </a:gridCol>
                <a:gridCol w="4777183">
                  <a:extLst>
                    <a:ext uri="{9D8B030D-6E8A-4147-A177-3AD203B41FA5}">
                      <a16:colId xmlns:a16="http://schemas.microsoft.com/office/drawing/2014/main" val="3668775487"/>
                    </a:ext>
                  </a:extLst>
                </a:gridCol>
                <a:gridCol w="2729818">
                  <a:extLst>
                    <a:ext uri="{9D8B030D-6E8A-4147-A177-3AD203B41FA5}">
                      <a16:colId xmlns:a16="http://schemas.microsoft.com/office/drawing/2014/main" val="4204065548"/>
                    </a:ext>
                  </a:extLst>
                </a:gridCol>
              </a:tblGrid>
              <a:tr h="177020">
                <a:tc>
                  <a:txBody>
                    <a:bodyPr/>
                    <a:lstStyle/>
                    <a:p>
                      <a:pPr marL="0" marR="0">
                        <a:lnSpc>
                          <a:spcPct val="107000"/>
                        </a:lnSpc>
                        <a:spcBef>
                          <a:spcPts val="0"/>
                        </a:spcBef>
                        <a:spcAft>
                          <a:spcPts val="0"/>
                        </a:spcAft>
                      </a:pPr>
                      <a:r>
                        <a:rPr lang="en-US" sz="1700">
                          <a:effectLst/>
                        </a:rPr>
                        <a:t>Required Measure</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700">
                          <a:effectLst/>
                        </a:rPr>
                        <a:t>Definition</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700">
                          <a:effectLst/>
                        </a:rPr>
                        <a:t>Annual Goal</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extLst>
                  <a:ext uri="{0D108BD9-81ED-4DB2-BD59-A6C34878D82A}">
                    <a16:rowId xmlns:a16="http://schemas.microsoft.com/office/drawing/2014/main" val="3930045083"/>
                  </a:ext>
                </a:extLst>
              </a:tr>
              <a:tr h="746514">
                <a:tc>
                  <a:txBody>
                    <a:bodyPr/>
                    <a:lstStyle/>
                    <a:p>
                      <a:pPr marL="0" marR="0">
                        <a:lnSpc>
                          <a:spcPct val="107000"/>
                        </a:lnSpc>
                        <a:spcBef>
                          <a:spcPts val="0"/>
                        </a:spcBef>
                        <a:spcAft>
                          <a:spcPts val="0"/>
                        </a:spcAft>
                      </a:pPr>
                      <a:r>
                        <a:rPr lang="en-US" sz="1700">
                          <a:effectLst/>
                        </a:rPr>
                        <a:t>Number of SEDI entrepreneurs enrolled in the project</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700">
                          <a:effectLst/>
                        </a:rPr>
                        <a:t>Number of SEDI entrepreneurs enrolled in the awardee’s project during the budget period.  </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700">
                          <a:effectLst/>
                        </a:rPr>
                        <a:t>Annual Goal Established by Applicant and approved by MBDA</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extLst>
                  <a:ext uri="{0D108BD9-81ED-4DB2-BD59-A6C34878D82A}">
                    <a16:rowId xmlns:a16="http://schemas.microsoft.com/office/drawing/2014/main" val="875780050"/>
                  </a:ext>
                </a:extLst>
              </a:tr>
              <a:tr h="960983">
                <a:tc>
                  <a:txBody>
                    <a:bodyPr/>
                    <a:lstStyle/>
                    <a:p>
                      <a:pPr marL="0" marR="0">
                        <a:lnSpc>
                          <a:spcPct val="107000"/>
                        </a:lnSpc>
                        <a:spcBef>
                          <a:spcPts val="0"/>
                        </a:spcBef>
                        <a:spcAft>
                          <a:spcPts val="150"/>
                        </a:spcAft>
                      </a:pPr>
                      <a:r>
                        <a:rPr lang="en-US" sz="1700">
                          <a:effectLst/>
                        </a:rPr>
                        <a:t>Number of SEDI entrepreneurs that graduate from the project</a:t>
                      </a:r>
                    </a:p>
                    <a:p>
                      <a:pPr marL="0" marR="0">
                        <a:lnSpc>
                          <a:spcPct val="107000"/>
                        </a:lnSpc>
                        <a:spcBef>
                          <a:spcPts val="0"/>
                        </a:spcBef>
                        <a:spcAft>
                          <a:spcPts val="0"/>
                        </a:spcAft>
                      </a:pPr>
                      <a:r>
                        <a:rPr lang="en-US" sz="1700">
                          <a:effectLst/>
                        </a:rPr>
                        <a:t> </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700">
                          <a:effectLst/>
                        </a:rPr>
                        <a:t>Number of SEDI entrepreneurs who are complete project’s curriculum or module(s).  </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700">
                          <a:effectLst/>
                        </a:rPr>
                        <a:t>Annual Goal Established by Applicant and approved by MBDA</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extLst>
                  <a:ext uri="{0D108BD9-81ED-4DB2-BD59-A6C34878D82A}">
                    <a16:rowId xmlns:a16="http://schemas.microsoft.com/office/drawing/2014/main" val="802500945"/>
                  </a:ext>
                </a:extLst>
              </a:tr>
              <a:tr h="1505839">
                <a:tc>
                  <a:txBody>
                    <a:bodyPr/>
                    <a:lstStyle/>
                    <a:p>
                      <a:pPr marL="0" marR="0">
                        <a:lnSpc>
                          <a:spcPct val="107000"/>
                        </a:lnSpc>
                        <a:spcBef>
                          <a:spcPts val="0"/>
                        </a:spcBef>
                        <a:spcAft>
                          <a:spcPts val="150"/>
                        </a:spcAft>
                      </a:pPr>
                      <a:r>
                        <a:rPr lang="en-US" sz="1700">
                          <a:effectLst/>
                        </a:rPr>
                        <a:t>Number of networking events held</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700">
                          <a:effectLst/>
                        </a:rPr>
                        <a:t>Number of networking events held includes formal networking events and other events that facilitate the formation of professional relationships, such as formal mentorships, peer support, advisory services with particular subject matter expertise, teaming arrangements, and service providers. </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700">
                          <a:effectLst/>
                        </a:rPr>
                        <a:t>Annual Goal Established by Applicant and approved by MBDA</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extLst>
                  <a:ext uri="{0D108BD9-81ED-4DB2-BD59-A6C34878D82A}">
                    <a16:rowId xmlns:a16="http://schemas.microsoft.com/office/drawing/2014/main" val="2220364826"/>
                  </a:ext>
                </a:extLst>
              </a:tr>
              <a:tr h="960983">
                <a:tc>
                  <a:txBody>
                    <a:bodyPr/>
                    <a:lstStyle/>
                    <a:p>
                      <a:pPr marL="0" marR="0">
                        <a:lnSpc>
                          <a:spcPct val="107000"/>
                        </a:lnSpc>
                        <a:spcBef>
                          <a:spcPts val="0"/>
                        </a:spcBef>
                        <a:spcAft>
                          <a:spcPts val="150"/>
                        </a:spcAft>
                      </a:pPr>
                      <a:r>
                        <a:rPr lang="en-US" sz="1700">
                          <a:effectLst/>
                        </a:rPr>
                        <a:t>Number of SEDI entrepreneur or SEDI-owned business pitches to Capital provider(s) </a:t>
                      </a:r>
                    </a:p>
                    <a:p>
                      <a:pPr marL="0" marR="0">
                        <a:lnSpc>
                          <a:spcPct val="107000"/>
                        </a:lnSpc>
                        <a:spcBef>
                          <a:spcPts val="0"/>
                        </a:spcBef>
                        <a:spcAft>
                          <a:spcPts val="0"/>
                        </a:spcAft>
                      </a:pPr>
                      <a:r>
                        <a:rPr lang="en-US" sz="1700">
                          <a:effectLst/>
                        </a:rPr>
                        <a:t> </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700">
                          <a:effectLst/>
                        </a:rPr>
                        <a:t>Number of pitches made by SEDI entrepreneurs or SEDI-owned businesses to Capital providers that are made during the budget period.</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700">
                          <a:effectLst/>
                        </a:rPr>
                        <a:t>Annual Goal Established by Applicant and approved by MBDA</a:t>
                      </a:r>
                      <a:endParaRPr lang="en-US" sz="17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extLst>
                  <a:ext uri="{0D108BD9-81ED-4DB2-BD59-A6C34878D82A}">
                    <a16:rowId xmlns:a16="http://schemas.microsoft.com/office/drawing/2014/main" val="953719840"/>
                  </a:ext>
                </a:extLst>
              </a:tr>
            </a:tbl>
          </a:graphicData>
        </a:graphic>
      </p:graphicFrame>
    </p:spTree>
    <p:extLst>
      <p:ext uri="{BB962C8B-B14F-4D97-AF65-F5344CB8AC3E}">
        <p14:creationId xmlns:p14="http://schemas.microsoft.com/office/powerpoint/2010/main" val="1065375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PERFORMANCE MEASURES 5-7</a:t>
            </a:r>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42</a:t>
            </a:fld>
            <a:endParaRPr spc="-25"/>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B17E5B5A-7794-49CD-68BA-9A0316F2A5DA}"/>
              </a:ext>
            </a:extLst>
          </p:cNvPr>
          <p:cNvGraphicFramePr>
            <a:graphicFrameLocks noGrp="1"/>
          </p:cNvGraphicFramePr>
          <p:nvPr>
            <p:extLst>
              <p:ext uri="{D42A27DB-BD31-4B8C-83A1-F6EECF244321}">
                <p14:modId xmlns:p14="http://schemas.microsoft.com/office/powerpoint/2010/main" val="1837801050"/>
              </p:ext>
            </p:extLst>
          </p:nvPr>
        </p:nvGraphicFramePr>
        <p:xfrm>
          <a:off x="882805" y="1031357"/>
          <a:ext cx="10426389" cy="5170678"/>
        </p:xfrm>
        <a:graphic>
          <a:graphicData uri="http://schemas.openxmlformats.org/drawingml/2006/table">
            <a:tbl>
              <a:tblPr firstRow="1" firstCol="1" bandRow="1">
                <a:tableStyleId>{5C22544A-7EE6-4342-B048-85BDC9FD1C3A}</a:tableStyleId>
              </a:tblPr>
              <a:tblGrid>
                <a:gridCol w="2919388">
                  <a:extLst>
                    <a:ext uri="{9D8B030D-6E8A-4147-A177-3AD203B41FA5}">
                      <a16:colId xmlns:a16="http://schemas.microsoft.com/office/drawing/2014/main" val="4286839260"/>
                    </a:ext>
                  </a:extLst>
                </a:gridCol>
                <a:gridCol w="4777183">
                  <a:extLst>
                    <a:ext uri="{9D8B030D-6E8A-4147-A177-3AD203B41FA5}">
                      <a16:colId xmlns:a16="http://schemas.microsoft.com/office/drawing/2014/main" val="3668775487"/>
                    </a:ext>
                  </a:extLst>
                </a:gridCol>
                <a:gridCol w="2729818">
                  <a:extLst>
                    <a:ext uri="{9D8B030D-6E8A-4147-A177-3AD203B41FA5}">
                      <a16:colId xmlns:a16="http://schemas.microsoft.com/office/drawing/2014/main" val="4204065548"/>
                    </a:ext>
                  </a:extLst>
                </a:gridCol>
              </a:tblGrid>
              <a:tr h="206916">
                <a:tc>
                  <a:txBody>
                    <a:bodyPr/>
                    <a:lstStyle/>
                    <a:p>
                      <a:pPr marL="0" marR="0">
                        <a:lnSpc>
                          <a:spcPct val="107000"/>
                        </a:lnSpc>
                        <a:spcBef>
                          <a:spcPts val="0"/>
                        </a:spcBef>
                        <a:spcAft>
                          <a:spcPts val="0"/>
                        </a:spcAft>
                      </a:pPr>
                      <a:r>
                        <a:rPr lang="en-US" sz="1600">
                          <a:effectLst/>
                        </a:rPr>
                        <a:t>Required Measure</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600">
                          <a:effectLst/>
                        </a:rPr>
                        <a:t>Definition</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tc>
                  <a:txBody>
                    <a:bodyPr/>
                    <a:lstStyle/>
                    <a:p>
                      <a:pPr marL="0" marR="0">
                        <a:lnSpc>
                          <a:spcPct val="107000"/>
                        </a:lnSpc>
                        <a:spcBef>
                          <a:spcPts val="0"/>
                        </a:spcBef>
                        <a:spcAft>
                          <a:spcPts val="0"/>
                        </a:spcAft>
                      </a:pPr>
                      <a:r>
                        <a:rPr lang="en-US" sz="1600">
                          <a:effectLst/>
                        </a:rPr>
                        <a:t>Annual Goal</a:t>
                      </a:r>
                      <a:endParaRPr lang="en-US" sz="1600">
                        <a:effectLst/>
                        <a:latin typeface="Times New Roman" panose="02020603050405020304" pitchFamily="18" charset="0"/>
                        <a:ea typeface="Calibri" panose="020F0502020204030204" pitchFamily="34" charset="0"/>
                        <a:cs typeface="Arial" panose="020B0604020202020204" pitchFamily="34" charset="0"/>
                      </a:endParaRPr>
                    </a:p>
                  </a:txBody>
                  <a:tcPr marL="66521" marR="66521" marT="0" marB="0"/>
                </a:tc>
                <a:extLst>
                  <a:ext uri="{0D108BD9-81ED-4DB2-BD59-A6C34878D82A}">
                    <a16:rowId xmlns:a16="http://schemas.microsoft.com/office/drawing/2014/main" val="3930045083"/>
                  </a:ext>
                </a:extLst>
              </a:tr>
              <a:tr h="1731420">
                <a:tc>
                  <a:txBody>
                    <a:bodyPr/>
                    <a:lstStyle/>
                    <a:p>
                      <a:pPr marL="0" marR="0">
                        <a:lnSpc>
                          <a:spcPct val="107000"/>
                        </a:lnSpc>
                        <a:spcBef>
                          <a:spcPts val="0"/>
                        </a:spcBef>
                        <a:spcAft>
                          <a:spcPts val="150"/>
                        </a:spcAft>
                      </a:pPr>
                      <a:r>
                        <a:rPr lang="en-US" sz="1600" b="1" kern="1200">
                          <a:solidFill>
                            <a:schemeClr val="lt1"/>
                          </a:solidFill>
                          <a:effectLst/>
                          <a:latin typeface="+mn-lt"/>
                          <a:ea typeface="+mn-ea"/>
                          <a:cs typeface="+mn-cs"/>
                        </a:rPr>
                        <a:t>Number of SEDI-owned businesses formed or scaled</a:t>
                      </a:r>
                    </a:p>
                  </a:txBody>
                  <a:tcPr marL="68580" marR="68580" marT="0" marB="0"/>
                </a:tc>
                <a:tc>
                  <a:txBody>
                    <a:bodyPr/>
                    <a:lstStyle/>
                    <a:p>
                      <a:pPr marL="0" marR="0">
                        <a:lnSpc>
                          <a:spcPct val="107000"/>
                        </a:lnSpc>
                        <a:spcBef>
                          <a:spcPts val="0"/>
                        </a:spcBef>
                        <a:spcAft>
                          <a:spcPts val="0"/>
                        </a:spcAft>
                      </a:pPr>
                      <a:r>
                        <a:rPr lang="en-US" sz="1600" kern="1200">
                          <a:solidFill>
                            <a:schemeClr val="dk1"/>
                          </a:solidFill>
                          <a:effectLst/>
                          <a:latin typeface="+mn-lt"/>
                          <a:ea typeface="+mn-ea"/>
                          <a:cs typeface="+mn-cs"/>
                        </a:rPr>
                        <a:t>Number of businesses formed includes a new company that is formed to provide a product or service.  Number of companies scaled includes, but is not limited to, companies that increase their capacity to produce more products, serve more clients, expand services, increase revenues, increase profits, create more jobs, or launch a significant new product or service.  Awardees will be required to break down their reports further by each sub-category, </a:t>
                      </a:r>
                    </a:p>
                  </a:txBody>
                  <a:tcPr marL="68580" marR="68580" marT="0" marB="0"/>
                </a:tc>
                <a:tc>
                  <a:txBody>
                    <a:bodyPr/>
                    <a:lstStyle/>
                    <a:p>
                      <a:pPr marL="0" marR="0">
                        <a:lnSpc>
                          <a:spcPct val="107000"/>
                        </a:lnSpc>
                        <a:spcBef>
                          <a:spcPts val="0"/>
                        </a:spcBef>
                        <a:spcAft>
                          <a:spcPts val="0"/>
                        </a:spcAft>
                      </a:pPr>
                      <a:r>
                        <a:rPr lang="en-US" sz="1600" kern="1200">
                          <a:solidFill>
                            <a:schemeClr val="dk1"/>
                          </a:solidFill>
                          <a:effectLst/>
                          <a:latin typeface="+mn-lt"/>
                          <a:ea typeface="+mn-ea"/>
                          <a:cs typeface="+mn-cs"/>
                        </a:rPr>
                        <a:t>Annual Goal Established and approved by MBDA</a:t>
                      </a:r>
                    </a:p>
                  </a:txBody>
                  <a:tcPr marL="68580" marR="68580" marT="0" marB="0"/>
                </a:tc>
                <a:extLst>
                  <a:ext uri="{0D108BD9-81ED-4DB2-BD59-A6C34878D82A}">
                    <a16:rowId xmlns:a16="http://schemas.microsoft.com/office/drawing/2014/main" val="875780050"/>
                  </a:ext>
                </a:extLst>
              </a:tr>
              <a:tr h="1296159">
                <a:tc>
                  <a:txBody>
                    <a:bodyPr/>
                    <a:lstStyle/>
                    <a:p>
                      <a:pPr marL="0" marR="0">
                        <a:lnSpc>
                          <a:spcPct val="107000"/>
                        </a:lnSpc>
                        <a:spcBef>
                          <a:spcPts val="0"/>
                        </a:spcBef>
                        <a:spcAft>
                          <a:spcPts val="0"/>
                        </a:spcAft>
                      </a:pPr>
                      <a:r>
                        <a:rPr lang="en-US" sz="1600" b="1" kern="1200">
                          <a:solidFill>
                            <a:schemeClr val="lt1"/>
                          </a:solidFill>
                          <a:effectLst/>
                          <a:latin typeface="+mn-lt"/>
                          <a:ea typeface="+mn-ea"/>
                          <a:cs typeface="+mn-cs"/>
                        </a:rPr>
                        <a:t>Total amount of Capital raised (equity investments, debt, grants)</a:t>
                      </a:r>
                    </a:p>
                  </a:txBody>
                  <a:tcPr marL="68580" marR="68580" marT="0" marB="0"/>
                </a:tc>
                <a:tc>
                  <a:txBody>
                    <a:bodyPr/>
                    <a:lstStyle/>
                    <a:p>
                      <a:pPr marL="0" marR="0">
                        <a:lnSpc>
                          <a:spcPct val="107000"/>
                        </a:lnSpc>
                        <a:spcBef>
                          <a:spcPts val="0"/>
                        </a:spcBef>
                        <a:spcAft>
                          <a:spcPts val="0"/>
                        </a:spcAft>
                      </a:pPr>
                      <a:r>
                        <a:rPr lang="en-US" sz="1600" kern="1200">
                          <a:solidFill>
                            <a:schemeClr val="dk1"/>
                          </a:solidFill>
                          <a:effectLst/>
                          <a:latin typeface="+mn-lt"/>
                          <a:ea typeface="+mn-ea"/>
                          <a:cs typeface="+mn-cs"/>
                        </a:rPr>
                        <a:t>Total dollar value of Capital raised by SEDI entrepreneurs or SEDI-owned businesses as a direct result of assistance received by the project during the budget period   Awardees will be required to break down their reports by line item (equity investments, debt, and grants) and source of Capital (such as SSBCI or other public or private source).</a:t>
                      </a:r>
                    </a:p>
                  </a:txBody>
                  <a:tcPr marL="68580" marR="68580" marT="0" marB="0"/>
                </a:tc>
                <a:tc>
                  <a:txBody>
                    <a:bodyPr/>
                    <a:lstStyle/>
                    <a:p>
                      <a:pPr marL="0" marR="0">
                        <a:lnSpc>
                          <a:spcPct val="107000"/>
                        </a:lnSpc>
                        <a:spcBef>
                          <a:spcPts val="0"/>
                        </a:spcBef>
                        <a:spcAft>
                          <a:spcPts val="0"/>
                        </a:spcAft>
                      </a:pPr>
                      <a:r>
                        <a:rPr lang="en-US" sz="1600" kern="1200">
                          <a:solidFill>
                            <a:schemeClr val="dk1"/>
                          </a:solidFill>
                          <a:effectLst/>
                          <a:latin typeface="+mn-lt"/>
                          <a:ea typeface="+mn-ea"/>
                          <a:cs typeface="+mn-cs"/>
                        </a:rPr>
                        <a:t>Annual Goal Established by Applicant and approved by MBDA</a:t>
                      </a:r>
                    </a:p>
                  </a:txBody>
                  <a:tcPr marL="68580" marR="68580" marT="0" marB="0"/>
                </a:tc>
                <a:extLst>
                  <a:ext uri="{0D108BD9-81ED-4DB2-BD59-A6C34878D82A}">
                    <a16:rowId xmlns:a16="http://schemas.microsoft.com/office/drawing/2014/main" val="802500945"/>
                  </a:ext>
                </a:extLst>
              </a:tr>
              <a:tr h="741047">
                <a:tc>
                  <a:txBody>
                    <a:bodyPr/>
                    <a:lstStyle/>
                    <a:p>
                      <a:pPr marL="0" marR="0">
                        <a:lnSpc>
                          <a:spcPct val="107000"/>
                        </a:lnSpc>
                        <a:spcBef>
                          <a:spcPts val="0"/>
                        </a:spcBef>
                        <a:spcAft>
                          <a:spcPts val="0"/>
                        </a:spcAft>
                      </a:pPr>
                      <a:r>
                        <a:rPr lang="en-US" sz="1600" b="1" kern="1200">
                          <a:solidFill>
                            <a:schemeClr val="lt1"/>
                          </a:solidFill>
                          <a:effectLst/>
                          <a:latin typeface="+mn-lt"/>
                          <a:ea typeface="+mn-ea"/>
                          <a:cs typeface="+mn-cs"/>
                        </a:rPr>
                        <a:t>Other Performance Measure (</a:t>
                      </a:r>
                      <a:r>
                        <a:rPr lang="en-US" sz="1600" b="1" u="sng" kern="1200">
                          <a:solidFill>
                            <a:schemeClr val="lt1"/>
                          </a:solidFill>
                          <a:effectLst/>
                          <a:latin typeface="+mn-lt"/>
                          <a:ea typeface="+mn-ea"/>
                          <a:cs typeface="+mn-cs"/>
                        </a:rPr>
                        <a:t>at least one</a:t>
                      </a:r>
                      <a:r>
                        <a:rPr lang="en-US" sz="1600" b="1" kern="1200">
                          <a:solidFill>
                            <a:schemeClr val="lt1"/>
                          </a:solidFill>
                          <a:effectLst/>
                          <a:latin typeface="+mn-lt"/>
                          <a:ea typeface="+mn-ea"/>
                          <a:cs typeface="+mn-cs"/>
                        </a:rPr>
                        <a:t>)</a:t>
                      </a:r>
                    </a:p>
                  </a:txBody>
                  <a:tcPr marL="68580" marR="68580" marT="0" marB="0"/>
                </a:tc>
                <a:tc>
                  <a:txBody>
                    <a:bodyPr/>
                    <a:lstStyle/>
                    <a:p>
                      <a:pPr marL="0" marR="0">
                        <a:lnSpc>
                          <a:spcPct val="107000"/>
                        </a:lnSpc>
                        <a:spcBef>
                          <a:spcPts val="0"/>
                        </a:spcBef>
                        <a:spcAft>
                          <a:spcPts val="0"/>
                        </a:spcAft>
                      </a:pPr>
                      <a:r>
                        <a:rPr lang="en-US" sz="1600" kern="1200">
                          <a:solidFill>
                            <a:schemeClr val="dk1"/>
                          </a:solidFill>
                          <a:effectLst/>
                          <a:latin typeface="+mn-lt"/>
                          <a:ea typeface="+mn-ea"/>
                          <a:cs typeface="+mn-cs"/>
                        </a:rPr>
                        <a:t>Defined by applicant to best reflect project scope of work</a:t>
                      </a:r>
                    </a:p>
                  </a:txBody>
                  <a:tcPr marL="68580" marR="68580" marT="0" marB="0"/>
                </a:tc>
                <a:tc>
                  <a:txBody>
                    <a:bodyPr/>
                    <a:lstStyle/>
                    <a:p>
                      <a:pPr marL="0" marR="0">
                        <a:lnSpc>
                          <a:spcPct val="107000"/>
                        </a:lnSpc>
                        <a:spcBef>
                          <a:spcPts val="0"/>
                        </a:spcBef>
                        <a:spcAft>
                          <a:spcPts val="0"/>
                        </a:spcAft>
                      </a:pPr>
                      <a:r>
                        <a:rPr lang="en-US" sz="1600" kern="1200">
                          <a:solidFill>
                            <a:schemeClr val="dk1"/>
                          </a:solidFill>
                          <a:effectLst/>
                          <a:latin typeface="+mn-lt"/>
                          <a:ea typeface="+mn-ea"/>
                          <a:cs typeface="+mn-cs"/>
                        </a:rPr>
                        <a:t>Annual Goal Established by Applicant and approved by MBDA</a:t>
                      </a:r>
                    </a:p>
                  </a:txBody>
                  <a:tcPr marL="68580" marR="68580" marT="0" marB="0"/>
                </a:tc>
                <a:extLst>
                  <a:ext uri="{0D108BD9-81ED-4DB2-BD59-A6C34878D82A}">
                    <a16:rowId xmlns:a16="http://schemas.microsoft.com/office/drawing/2014/main" val="2220364826"/>
                  </a:ext>
                </a:extLst>
              </a:tr>
            </a:tbl>
          </a:graphicData>
        </a:graphic>
      </p:graphicFrame>
    </p:spTree>
    <p:extLst>
      <p:ext uri="{BB962C8B-B14F-4D97-AF65-F5344CB8AC3E}">
        <p14:creationId xmlns:p14="http://schemas.microsoft.com/office/powerpoint/2010/main" val="1093355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0936" y="219197"/>
            <a:ext cx="11561445" cy="696986"/>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z="4000" spc="-10">
                <a:solidFill>
                  <a:schemeClr val="bg1"/>
                </a:solidFill>
                <a:latin typeface="Century Gothic"/>
              </a:rPr>
              <a:t>TIPS</a:t>
            </a:r>
            <a:endParaRPr lang="en-US"/>
          </a:p>
        </p:txBody>
      </p:sp>
      <p:sp>
        <p:nvSpPr>
          <p:cNvPr id="10" name="object 10"/>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43</a:t>
            </a:fld>
            <a:endParaRPr spc="-25"/>
          </a:p>
        </p:txBody>
      </p:sp>
      <p:sp>
        <p:nvSpPr>
          <p:cNvPr id="8" name="object 8"/>
          <p:cNvSpPr txBox="1"/>
          <p:nvPr/>
        </p:nvSpPr>
        <p:spPr>
          <a:xfrm>
            <a:off x="630936" y="1181297"/>
            <a:ext cx="10623495" cy="4551311"/>
          </a:xfrm>
          <a:prstGeom prst="rect">
            <a:avLst/>
          </a:prstGeom>
        </p:spPr>
        <p:txBody>
          <a:bodyPr vert="horz" wrap="square" lIns="0" tIns="12065" rIns="0" bIns="0" rtlCol="0" anchor="t">
            <a:spAutoFit/>
          </a:bodyPr>
          <a:lstStyle/>
          <a:p>
            <a:pPr marL="457200" indent="-457200">
              <a:lnSpc>
                <a:spcPct val="107000"/>
              </a:lnSpc>
              <a:spcAft>
                <a:spcPts val="800"/>
              </a:spcAft>
              <a:buFont typeface="Arial"/>
              <a:buChar char="•"/>
              <a:tabLst>
                <a:tab pos="297815" algn="l"/>
                <a:tab pos="298450" algn="l"/>
              </a:tabLst>
            </a:pPr>
            <a:r>
              <a:rPr lang="en-US" sz="2800">
                <a:latin typeface="Lao UI"/>
                <a:cs typeface="Times New Roman"/>
              </a:rPr>
              <a:t>Measures should be built from an </a:t>
            </a:r>
            <a:r>
              <a:rPr lang="en-US" sz="2800" u="sng">
                <a:latin typeface="Lao UI"/>
                <a:cs typeface="Times New Roman"/>
              </a:rPr>
              <a:t>evidence-based approach</a:t>
            </a:r>
            <a:r>
              <a:rPr lang="en-US" sz="2800">
                <a:latin typeface="Lao UI"/>
                <a:cs typeface="Times New Roman"/>
              </a:rPr>
              <a:t>.  See NOFO page 18 and NOFO Appendix B.</a:t>
            </a:r>
          </a:p>
          <a:p>
            <a:pPr marL="457200" indent="-457200">
              <a:lnSpc>
                <a:spcPct val="107000"/>
              </a:lnSpc>
              <a:spcAft>
                <a:spcPts val="800"/>
              </a:spcAft>
              <a:buFont typeface="Arial"/>
              <a:buChar char="•"/>
              <a:tabLst>
                <a:tab pos="297815" algn="l"/>
                <a:tab pos="298450" algn="l"/>
              </a:tabLst>
            </a:pPr>
            <a:r>
              <a:rPr lang="en-US" sz="2800">
                <a:latin typeface="Lao UI"/>
                <a:cs typeface="Times New Roman"/>
              </a:rPr>
              <a:t>Identify the rationale for the proposed goals, including any key assumptions underlying the goals.  See </a:t>
            </a:r>
            <a:r>
              <a:rPr lang="en-US" sz="2800" b="1">
                <a:latin typeface="Lao UI"/>
                <a:cs typeface="Times New Roman"/>
              </a:rPr>
              <a:t>NOFO Appendix B</a:t>
            </a:r>
            <a:r>
              <a:rPr lang="en-US" sz="2800">
                <a:latin typeface="Lao UI"/>
                <a:cs typeface="Times New Roman"/>
              </a:rPr>
              <a:t>.</a:t>
            </a:r>
            <a:endParaRPr lang="en-US" sz="2800">
              <a:latin typeface="Lao UI"/>
              <a:cs typeface="Lao UI"/>
            </a:endParaRPr>
          </a:p>
          <a:p>
            <a:pPr marL="457200" indent="-457200">
              <a:lnSpc>
                <a:spcPct val="107000"/>
              </a:lnSpc>
              <a:spcAft>
                <a:spcPts val="800"/>
              </a:spcAft>
              <a:buFont typeface="Arial"/>
              <a:buChar char="•"/>
              <a:tabLst>
                <a:tab pos="297815" algn="l"/>
                <a:tab pos="298450" algn="l"/>
              </a:tabLst>
            </a:pPr>
            <a:r>
              <a:rPr lang="en-US" sz="2800">
                <a:latin typeface="Lao UI"/>
                <a:cs typeface="Times New Roman"/>
              </a:rPr>
              <a:t>Be mindful that there will be calls for reporting on these measures.</a:t>
            </a:r>
          </a:p>
          <a:p>
            <a:pPr marL="457200" indent="-457200">
              <a:lnSpc>
                <a:spcPct val="107000"/>
              </a:lnSpc>
              <a:spcAft>
                <a:spcPts val="800"/>
              </a:spcAft>
              <a:buFont typeface="Arial"/>
              <a:buChar char="•"/>
              <a:tabLst>
                <a:tab pos="297815" algn="l"/>
                <a:tab pos="298450" algn="l"/>
              </a:tabLst>
            </a:pPr>
            <a:r>
              <a:rPr lang="en-US" sz="2800">
                <a:latin typeface="Lao UI"/>
                <a:cs typeface="Times New Roman"/>
              </a:rPr>
              <a:t>Utilize your expertise and knowledge of the communities you serve to set your outcome numbers.</a:t>
            </a:r>
          </a:p>
          <a:p>
            <a:pPr marL="457200" indent="-457200">
              <a:lnSpc>
                <a:spcPct val="107000"/>
              </a:lnSpc>
              <a:spcAft>
                <a:spcPts val="800"/>
              </a:spcAft>
              <a:buFont typeface="Arial"/>
              <a:buChar char="•"/>
              <a:tabLst>
                <a:tab pos="297815" algn="l"/>
                <a:tab pos="298450" algn="l"/>
              </a:tabLst>
            </a:pPr>
            <a:r>
              <a:rPr lang="en-US" sz="2800">
                <a:latin typeface="Lao UI"/>
                <a:ea typeface="+mn-lt"/>
                <a:cs typeface="+mn-lt"/>
              </a:rPr>
              <a:t>Propose </a:t>
            </a:r>
            <a:r>
              <a:rPr lang="en-US" sz="2800" u="sng">
                <a:latin typeface="Lao UI"/>
                <a:ea typeface="+mn-lt"/>
                <a:cs typeface="+mn-lt"/>
              </a:rPr>
              <a:t>specific</a:t>
            </a:r>
            <a:r>
              <a:rPr lang="en-US" sz="2800">
                <a:latin typeface="Lao UI"/>
                <a:ea typeface="+mn-lt"/>
                <a:cs typeface="+mn-lt"/>
              </a:rPr>
              <a:t> numerical goals in your applications for each performance measure for </a:t>
            </a:r>
            <a:r>
              <a:rPr lang="en-US" sz="2800" u="sng">
                <a:latin typeface="Lao UI"/>
                <a:ea typeface="+mn-lt"/>
                <a:cs typeface="+mn-lt"/>
              </a:rPr>
              <a:t>each</a:t>
            </a:r>
            <a:r>
              <a:rPr lang="en-US" sz="2800">
                <a:latin typeface="Lao UI"/>
                <a:ea typeface="+mn-lt"/>
                <a:cs typeface="+mn-lt"/>
              </a:rPr>
              <a:t> year of the project.</a:t>
            </a:r>
            <a:endParaRPr lang="en-US" sz="2800">
              <a:latin typeface="Lao UI"/>
              <a:cs typeface="Times New Roman"/>
            </a:endParaRPr>
          </a:p>
        </p:txBody>
      </p:sp>
      <p:sp>
        <p:nvSpPr>
          <p:cNvPr id="11" name="object 7">
            <a:extLst>
              <a:ext uri="{FF2B5EF4-FFF2-40B4-BE49-F238E27FC236}">
                <a16:creationId xmlns:a16="http://schemas.microsoft.com/office/drawing/2014/main" id="{F44F87A9-8C80-45C7-26ED-763B25B4D6D7}"/>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2" name="Picture 11">
            <a:extLst>
              <a:ext uri="{FF2B5EF4-FFF2-40B4-BE49-F238E27FC236}">
                <a16:creationId xmlns:a16="http://schemas.microsoft.com/office/drawing/2014/main" id="{5E8EC836-D4E1-54EA-B9D1-EDAC60FCB1C3}"/>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4" name="Rectangle 13">
            <a:extLst>
              <a:ext uri="{FF2B5EF4-FFF2-40B4-BE49-F238E27FC236}">
                <a16:creationId xmlns:a16="http://schemas.microsoft.com/office/drawing/2014/main" id="{DC7B36C6-1F37-C087-9068-4EFCF1216C36}"/>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89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2057AFA-941A-23F7-8F86-F85DF504337C}"/>
              </a:ext>
            </a:extLst>
          </p:cNvPr>
          <p:cNvGrpSpPr/>
          <p:nvPr/>
        </p:nvGrpSpPr>
        <p:grpSpPr>
          <a:xfrm>
            <a:off x="0" y="0"/>
            <a:ext cx="12192000" cy="6858000"/>
            <a:chOff x="0" y="0"/>
            <a:chExt cx="12192000" cy="6858000"/>
          </a:xfrm>
        </p:grpSpPr>
        <p:pic>
          <p:nvPicPr>
            <p:cNvPr id="5" name="Picture 4" descr="A picture containing text, close&#10;&#10;Description automatically generated">
              <a:extLst>
                <a:ext uri="{FF2B5EF4-FFF2-40B4-BE49-F238E27FC236}">
                  <a16:creationId xmlns:a16="http://schemas.microsoft.com/office/drawing/2014/main" id="{A3BAEDC0-6B46-07BB-B162-0B31B70A8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DB73F74D-8E85-FE99-698A-3BF0ABED1CC1}"/>
                </a:ext>
              </a:extLst>
            </p:cNvPr>
            <p:cNvSpPr/>
            <p:nvPr/>
          </p:nvSpPr>
          <p:spPr>
            <a:xfrm>
              <a:off x="993842" y="1725749"/>
              <a:ext cx="10204315" cy="257951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a:solidFill>
                    <a:srgbClr val="012C56"/>
                  </a:solidFill>
                  <a:latin typeface="Arial Black"/>
                </a:rPr>
                <a:t>CLOSING</a:t>
              </a:r>
              <a:endParaRPr lang="en-US" sz="6000" b="0" i="0" u="none" strike="noStrike" kern="1200" cap="none" spc="0" normalizeH="0" baseline="0" noProof="0">
                <a:ln>
                  <a:noFill/>
                </a:ln>
                <a:solidFill>
                  <a:srgbClr val="012C56"/>
                </a:solidFill>
                <a:effectLst/>
                <a:uLnTx/>
                <a:uFillTx/>
                <a:latin typeface="Arial Black" panose="020B0A04020102020204" pitchFamily="34" charset="0"/>
              </a:endParaRPr>
            </a:p>
          </p:txBody>
        </p:sp>
      </p:grpSp>
    </p:spTree>
    <p:extLst>
      <p:ext uri="{BB962C8B-B14F-4D97-AF65-F5344CB8AC3E}">
        <p14:creationId xmlns:p14="http://schemas.microsoft.com/office/powerpoint/2010/main" val="4033691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6C4DAA-4D84-C959-F85F-5D18118C1341}"/>
              </a:ext>
            </a:extLst>
          </p:cNvPr>
          <p:cNvSpPr/>
          <p:nvPr/>
        </p:nvSpPr>
        <p:spPr>
          <a:xfrm>
            <a:off x="1896894" y="3599234"/>
            <a:ext cx="8881353" cy="1429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A5B31F3C-8A87-933E-5E00-5BA0C3456C2D}"/>
              </a:ext>
            </a:extLst>
          </p:cNvPr>
          <p:cNvGrpSpPr/>
          <p:nvPr/>
        </p:nvGrpSpPr>
        <p:grpSpPr>
          <a:xfrm>
            <a:off x="0" y="0"/>
            <a:ext cx="12192000" cy="6858000"/>
            <a:chOff x="0" y="0"/>
            <a:chExt cx="12192000" cy="6858000"/>
          </a:xfrm>
        </p:grpSpPr>
        <p:grpSp>
          <p:nvGrpSpPr>
            <p:cNvPr id="10" name="Group 9">
              <a:extLst>
                <a:ext uri="{FF2B5EF4-FFF2-40B4-BE49-F238E27FC236}">
                  <a16:creationId xmlns:a16="http://schemas.microsoft.com/office/drawing/2014/main" id="{61641D34-E743-728F-5A13-208B1AC7915B}"/>
                </a:ext>
              </a:extLst>
            </p:cNvPr>
            <p:cNvGrpSpPr/>
            <p:nvPr/>
          </p:nvGrpSpPr>
          <p:grpSpPr>
            <a:xfrm>
              <a:off x="0" y="0"/>
              <a:ext cx="12192000" cy="6858000"/>
              <a:chOff x="0" y="0"/>
              <a:chExt cx="12192000" cy="6858000"/>
            </a:xfrm>
          </p:grpSpPr>
          <p:pic>
            <p:nvPicPr>
              <p:cNvPr id="4" name="Picture 3" descr="Graphical user interface, text, application, email&#10;&#10;Description automatically generated">
                <a:extLst>
                  <a:ext uri="{FF2B5EF4-FFF2-40B4-BE49-F238E27FC236}">
                    <a16:creationId xmlns:a16="http://schemas.microsoft.com/office/drawing/2014/main" id="{06BF12E9-9272-7AF7-E904-3A362EC27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34EB61D-D617-8707-269A-71C020232BBE}"/>
                  </a:ext>
                </a:extLst>
              </p:cNvPr>
              <p:cNvPicPr>
                <a:picLocks noChangeAspect="1"/>
              </p:cNvPicPr>
              <p:nvPr/>
            </p:nvPicPr>
            <p:blipFill>
              <a:blip r:embed="rId4"/>
              <a:stretch>
                <a:fillRect/>
              </a:stretch>
            </p:blipFill>
            <p:spPr>
              <a:xfrm>
                <a:off x="1462393" y="3631454"/>
                <a:ext cx="6134100" cy="876300"/>
              </a:xfrm>
              <a:prstGeom prst="rect">
                <a:avLst/>
              </a:prstGeom>
            </p:spPr>
          </p:pic>
          <p:sp>
            <p:nvSpPr>
              <p:cNvPr id="7" name="Rectangle 6">
                <a:extLst>
                  <a:ext uri="{FF2B5EF4-FFF2-40B4-BE49-F238E27FC236}">
                    <a16:creationId xmlns:a16="http://schemas.microsoft.com/office/drawing/2014/main" id="{960ACADD-9C33-69E9-54AC-47B492FB131B}"/>
                  </a:ext>
                </a:extLst>
              </p:cNvPr>
              <p:cNvSpPr/>
              <p:nvPr/>
            </p:nvSpPr>
            <p:spPr>
              <a:xfrm>
                <a:off x="1413753" y="4225555"/>
                <a:ext cx="8881353" cy="1745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8EDF31F4-60EB-1A81-5E4B-A9687850DFE4}"/>
                </a:ext>
              </a:extLst>
            </p:cNvPr>
            <p:cNvSpPr/>
            <p:nvPr/>
          </p:nvSpPr>
          <p:spPr>
            <a:xfrm>
              <a:off x="3310647" y="4954319"/>
              <a:ext cx="8881353" cy="1429966"/>
            </a:xfrm>
            <a:prstGeom prst="rect">
              <a:avLst/>
            </a:prstGeom>
            <a:solidFill>
              <a:srgbClr val="01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MISSED A PRE-APPLICATION WEBINAR?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Calibri" panose="020F0502020204030204"/>
                  <a:ea typeface="+mn-ea"/>
                  <a:cs typeface="+mn-cs"/>
                </a:rPr>
                <a:t>Recordings and presentation slides are available at </a:t>
              </a:r>
              <a:r>
                <a:rPr kumimoji="0" lang="en-US" sz="2400" b="1" i="1" u="none" strike="noStrike" kern="1200" cap="none" spc="0" normalizeH="0" baseline="0" noProof="0">
                  <a:ln>
                    <a:noFill/>
                  </a:ln>
                  <a:solidFill>
                    <a:prstClr val="white"/>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www.MBDA.gov</a:t>
              </a:r>
              <a:endParaRPr kumimoji="0" lang="en-US" sz="2400" b="1" i="1"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Click “learn more” on CAPITAL READINESS PROGRAM</a:t>
              </a:r>
            </a:p>
          </p:txBody>
        </p:sp>
        <p:sp>
          <p:nvSpPr>
            <p:cNvPr id="11" name="Rectangle 10">
              <a:extLst>
                <a:ext uri="{FF2B5EF4-FFF2-40B4-BE49-F238E27FC236}">
                  <a16:creationId xmlns:a16="http://schemas.microsoft.com/office/drawing/2014/main" id="{1EDD0028-440F-B89F-5E5E-A20575D91807}"/>
                </a:ext>
              </a:extLst>
            </p:cNvPr>
            <p:cNvSpPr/>
            <p:nvPr/>
          </p:nvSpPr>
          <p:spPr>
            <a:xfrm>
              <a:off x="7596493" y="4012865"/>
              <a:ext cx="3262007" cy="410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0755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021" y="1106968"/>
            <a:ext cx="10811207" cy="4388061"/>
          </a:xfrm>
          <a:prstGeom prst="rect">
            <a:avLst/>
          </a:prstGeom>
        </p:spPr>
        <p:txBody>
          <a:bodyPr vert="horz" wrap="square" lIns="0" tIns="88900" rIns="0" bIns="0" rtlCol="0" anchor="t">
            <a:spAutoFit/>
          </a:bodyPr>
          <a:lstStyle/>
          <a:p>
            <a:pPr marL="914400" lvl="1" indent="-457200">
              <a:lnSpc>
                <a:spcPct val="150000"/>
              </a:lnSpc>
              <a:buFont typeface="Arial" panose="020B0604020202020204" pitchFamily="34" charset="0"/>
              <a:buChar char="•"/>
            </a:pPr>
            <a:r>
              <a:rPr lang="en-US" sz="2700">
                <a:latin typeface="Lao UI"/>
                <a:cs typeface="Times New Roman"/>
              </a:rPr>
              <a:t>This is a funding competition for </a:t>
            </a:r>
            <a:r>
              <a:rPr lang="en-US" sz="2700" b="1">
                <a:solidFill>
                  <a:srgbClr val="002060"/>
                </a:solidFill>
                <a:latin typeface="Lao UI"/>
                <a:cs typeface="Times New Roman"/>
              </a:rPr>
              <a:t>technical assistance providers </a:t>
            </a:r>
            <a:r>
              <a:rPr lang="en-US" sz="2700">
                <a:latin typeface="Lao UI"/>
                <a:cs typeface="Times New Roman"/>
              </a:rPr>
              <a:t>to provide services under the MBDA Capital Readiness Program</a:t>
            </a:r>
            <a:endParaRPr lang="en-US" sz="2700" u="sng">
              <a:latin typeface="Lao UI"/>
              <a:cs typeface="Times New Roman"/>
            </a:endParaRPr>
          </a:p>
          <a:p>
            <a:pPr marL="914400" lvl="1" indent="-457200">
              <a:lnSpc>
                <a:spcPct val="150000"/>
              </a:lnSpc>
              <a:buFont typeface="Arial" panose="020B0604020202020204" pitchFamily="34" charset="0"/>
              <a:buChar char="•"/>
            </a:pPr>
            <a:r>
              <a:rPr lang="en-US" sz="2700">
                <a:latin typeface="Lao UI"/>
                <a:cs typeface="Times New Roman"/>
              </a:rPr>
              <a:t>This competition is </a:t>
            </a:r>
            <a:r>
              <a:rPr lang="en-US" sz="2700" b="1">
                <a:solidFill>
                  <a:srgbClr val="002060"/>
                </a:solidFill>
                <a:latin typeface="Lao UI"/>
                <a:cs typeface="Times New Roman"/>
              </a:rPr>
              <a:t>not for individual entrepreneurs </a:t>
            </a:r>
            <a:r>
              <a:rPr lang="en-US" sz="2700">
                <a:latin typeface="Lao UI"/>
                <a:cs typeface="Times New Roman"/>
              </a:rPr>
              <a:t>or small business owners to use the funds to grow their own businesses.</a:t>
            </a:r>
          </a:p>
          <a:p>
            <a:pPr marL="914400" lvl="1" indent="-457200">
              <a:lnSpc>
                <a:spcPct val="150000"/>
              </a:lnSpc>
              <a:buFont typeface="Arial" panose="020B0604020202020204" pitchFamily="34" charset="0"/>
              <a:buChar char="•"/>
            </a:pPr>
            <a:r>
              <a:rPr lang="en-US" sz="2700">
                <a:latin typeface="Lao UI"/>
                <a:cs typeface="Times New Roman"/>
              </a:rPr>
              <a:t>If you are an entrepreneur or small business owner who needs help, please visit </a:t>
            </a:r>
            <a:r>
              <a:rPr lang="en-US" sz="2700" b="1">
                <a:solidFill>
                  <a:srgbClr val="002060"/>
                </a:solidFill>
                <a:latin typeface="Lao UI"/>
                <a:cs typeface="Times New Roman"/>
              </a:rPr>
              <a:t>MBDA.gov </a:t>
            </a:r>
            <a:r>
              <a:rPr lang="en-US" sz="2700">
                <a:latin typeface="Lao UI"/>
                <a:cs typeface="Times New Roman"/>
              </a:rPr>
              <a:t>to explore what current MBDA programs may fit your needs.</a:t>
            </a:r>
          </a:p>
        </p:txBody>
      </p:sp>
      <p:sp>
        <p:nvSpPr>
          <p:cNvPr id="3" name="object 3"/>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a:rPr>
              <a:t>PRELIMINARY INFORMATION</a:t>
            </a:r>
            <a:endParaRPr lang="en-US" spc="-10">
              <a:solidFill>
                <a:schemeClr val="bg1"/>
              </a:solidFill>
              <a:latin typeface="Century Gothic" panose="020B0502020202020204" pitchFamily="34" charset="0"/>
              <a:cs typeface="Arial" panose="020B0604020202020204" pitchFamily="34" charset="0"/>
            </a:endParaRP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5</a:t>
            </a:fld>
            <a:endParaRPr spc="-25"/>
          </a:p>
        </p:txBody>
      </p:sp>
      <p:sp>
        <p:nvSpPr>
          <p:cNvPr id="9" name="object 7">
            <a:extLst>
              <a:ext uri="{FF2B5EF4-FFF2-40B4-BE49-F238E27FC236}">
                <a16:creationId xmlns:a16="http://schemas.microsoft.com/office/drawing/2014/main" id="{7E375428-EDC4-21FE-0C2A-040EDFD6D10D}"/>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A9111C0A-1F89-032D-A34F-0CA736F89B35}"/>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03E1AEC6-629F-B973-416A-8024C388FC28}"/>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01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6698" y="1380803"/>
            <a:ext cx="11345302" cy="3775970"/>
          </a:xfrm>
          <a:prstGeom prst="rect">
            <a:avLst/>
          </a:prstGeom>
        </p:spPr>
        <p:txBody>
          <a:bodyPr vert="horz" wrap="square" lIns="0" tIns="88900" rIns="0" bIns="0" rtlCol="0" anchor="t">
            <a:spAutoFit/>
          </a:bodyPr>
          <a:lstStyle/>
          <a:p>
            <a:pPr marL="285750" indent="-285750">
              <a:lnSpc>
                <a:spcPct val="150000"/>
              </a:lnSpc>
              <a:buFont typeface="Arial" panose="020B0604020202020204" pitchFamily="34" charset="0"/>
              <a:buChar char="•"/>
            </a:pPr>
            <a:r>
              <a:rPr lang="en-US" sz="2800" dirty="0">
                <a:latin typeface="Lao UI"/>
                <a:cs typeface="Lao UI"/>
              </a:rPr>
              <a:t>Submit all </a:t>
            </a:r>
            <a:r>
              <a:rPr lang="en-US" sz="2800" b="1" dirty="0">
                <a:latin typeface="Lao UI"/>
                <a:cs typeface="Lao UI"/>
              </a:rPr>
              <a:t>questions via the Q&amp;A </a:t>
            </a:r>
            <a:r>
              <a:rPr lang="en-US" sz="2800" dirty="0">
                <a:latin typeface="Lao UI"/>
                <a:cs typeface="Lao UI"/>
              </a:rPr>
              <a:t>prompt.  </a:t>
            </a:r>
            <a:endParaRPr lang="en-US" sz="2800">
              <a:latin typeface="Lao UI" panose="020B0604020202020204" pitchFamily="34" charset="0"/>
              <a:cs typeface="Lao UI" panose="020B0604020202020204" pitchFamily="34" charset="0"/>
            </a:endParaRPr>
          </a:p>
          <a:p>
            <a:pPr>
              <a:lnSpc>
                <a:spcPct val="150000"/>
              </a:lnSpc>
            </a:pPr>
            <a:endParaRPr lang="en-US" sz="1200">
              <a:latin typeface="Century Gothic" panose="020B0502020202020204" pitchFamily="34" charset="0"/>
              <a:cs typeface="Times New Roman" panose="02020603050405020304" pitchFamily="18" charset="0"/>
            </a:endParaRPr>
          </a:p>
          <a:p>
            <a:pPr marL="285750" indent="-285750">
              <a:lnSpc>
                <a:spcPct val="120000"/>
              </a:lnSpc>
              <a:buFont typeface="Arial" panose="020B0604020202020204" pitchFamily="34" charset="0"/>
              <a:buChar char="•"/>
            </a:pPr>
            <a:r>
              <a:rPr lang="en-US" sz="2800" dirty="0">
                <a:latin typeface="Lao UI" panose="020B0604020202020204"/>
                <a:cs typeface="Times New Roman"/>
              </a:rPr>
              <a:t>Questions will be answered in writing throughout the webinar</a:t>
            </a:r>
          </a:p>
          <a:p>
            <a:pPr>
              <a:lnSpc>
                <a:spcPct val="120000"/>
              </a:lnSpc>
            </a:pPr>
            <a:endParaRPr lang="en-US" sz="1200">
              <a:latin typeface="Century Gothic" panose="020B0502020202020204" pitchFamily="34" charset="0"/>
              <a:cs typeface="Times New Roman" panose="02020603050405020304" pitchFamily="18" charset="0"/>
            </a:endParaRPr>
          </a:p>
          <a:p>
            <a:pPr marL="285750" indent="-285750">
              <a:lnSpc>
                <a:spcPct val="120000"/>
              </a:lnSpc>
              <a:buFont typeface="Arial" panose="020B0604020202020204" pitchFamily="34" charset="0"/>
              <a:buChar char="•"/>
            </a:pPr>
            <a:r>
              <a:rPr lang="en-US" sz="2800" dirty="0">
                <a:latin typeface="Lao UI" panose="020B0604020202020204"/>
                <a:cs typeface="Times New Roman"/>
              </a:rPr>
              <a:t>We are in the process of updating the </a:t>
            </a:r>
            <a:r>
              <a:rPr lang="en-US" sz="2800" b="1" dirty="0">
                <a:latin typeface="Lao UI" panose="020B0604020202020204"/>
                <a:cs typeface="Times New Roman"/>
              </a:rPr>
              <a:t>Frequently Asked Questions (FAQs) page </a:t>
            </a:r>
            <a:r>
              <a:rPr lang="en-US" sz="2800" dirty="0">
                <a:latin typeface="Lao UI" panose="020B0604020202020204"/>
                <a:cs typeface="Times New Roman"/>
              </a:rPr>
              <a:t>with answers to additional questions</a:t>
            </a:r>
            <a:endParaRPr lang="en-US" sz="2800">
              <a:latin typeface="Lao UI" panose="020B0604020202020204"/>
              <a:cs typeface="Times New Roman"/>
            </a:endParaRPr>
          </a:p>
          <a:p>
            <a:pPr>
              <a:lnSpc>
                <a:spcPct val="150000"/>
              </a:lnSpc>
            </a:pPr>
            <a:endParaRPr lang="en-US" sz="1200">
              <a:latin typeface="Century Gothic" panose="020B0502020202020204" pitchFamily="34" charset="0"/>
              <a:cs typeface="Times New Roman" panose="02020603050405020304" pitchFamily="18" charset="0"/>
            </a:endParaRPr>
          </a:p>
          <a:p>
            <a:pPr marL="285750" indent="-285750">
              <a:buFont typeface="Arial" panose="020B0604020202020204" pitchFamily="34" charset="0"/>
              <a:buChar char="•"/>
            </a:pPr>
            <a:r>
              <a:rPr lang="en-US" sz="2800" b="1" dirty="0">
                <a:latin typeface="Lao UI" panose="020B0604020202020204"/>
                <a:cs typeface="Times New Roman"/>
              </a:rPr>
              <a:t>Keep questions relevant </a:t>
            </a:r>
            <a:r>
              <a:rPr lang="en-US" sz="2800" dirty="0">
                <a:latin typeface="Lao UI" panose="020B0604020202020204"/>
                <a:cs typeface="Times New Roman"/>
              </a:rPr>
              <a:t>to the topic at hand </a:t>
            </a:r>
            <a:endParaRPr lang="en-US" sz="2800" dirty="0">
              <a:latin typeface="Lao UI" panose="020B0604020202020204"/>
              <a:cs typeface="Times New Roman" panose="02020603050405020304" pitchFamily="18" charset="0"/>
            </a:endParaRPr>
          </a:p>
          <a:p>
            <a:pPr>
              <a:lnSpc>
                <a:spcPct val="150000"/>
              </a:lnSpc>
            </a:pPr>
            <a:endParaRPr lang="en-US" sz="1400">
              <a:latin typeface="Century Gothic" panose="020B0502020202020204" pitchFamily="34" charset="0"/>
              <a:cs typeface="Times New Roman" panose="02020603050405020304" pitchFamily="18" charset="0"/>
            </a:endParaRPr>
          </a:p>
        </p:txBody>
      </p:sp>
      <p:sp>
        <p:nvSpPr>
          <p:cNvPr id="3" name="object 3"/>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panose="020B0604020202020204" pitchFamily="34" charset="0"/>
              </a:rPr>
              <a:t>WEBINAR PROTOCOL</a:t>
            </a:r>
          </a:p>
        </p:txBody>
      </p:sp>
      <p:sp>
        <p:nvSpPr>
          <p:cNvPr id="8" name="object 8"/>
          <p:cNvSpPr txBox="1">
            <a:spLocks noGrp="1"/>
          </p:cNvSpPr>
          <p:nvPr>
            <p:ph type="sldNum" sz="quarter" idx="7"/>
          </p:nvPr>
        </p:nvSpPr>
        <p:spPr>
          <a:xfrm>
            <a:off x="11729237" y="6482854"/>
            <a:ext cx="224790" cy="158750"/>
          </a:xfrm>
          <a:prstGeom prst="rect">
            <a:avLst/>
          </a:prstGeom>
        </p:spPr>
        <p:txBody>
          <a:bodyPr vert="horz" wrap="square" lIns="0" tIns="0" rIns="0" bIns="0" rtlCol="0">
            <a:spAutoFit/>
          </a:bodyPr>
          <a:lstStyle>
            <a:defPPr>
              <a:defRPr kern="0"/>
            </a:defPPr>
            <a:lvl1pPr>
              <a:defRPr sz="1050" b="0" i="0">
                <a:solidFill>
                  <a:schemeClr val="tx1"/>
                </a:solidFill>
                <a:latin typeface="Calibri"/>
                <a:cs typeface="Calibri"/>
              </a:defRPr>
            </a:lvl1pPr>
          </a:lstStyle>
          <a:p>
            <a:pPr marL="38100">
              <a:lnSpc>
                <a:spcPts val="1100"/>
              </a:lnSpc>
            </a:pPr>
            <a:fld id="{81D60167-4931-47E6-BA6A-407CBD079E47}" type="slidenum">
              <a:rPr lang="en-US" spc="-25" smtClean="0"/>
              <a:pPr marL="38100">
                <a:lnSpc>
                  <a:spcPts val="1100"/>
                </a:lnSpc>
              </a:pPr>
              <a:t>6</a:t>
            </a:fld>
            <a:endParaRPr spc="-25"/>
          </a:p>
        </p:txBody>
      </p:sp>
      <p:sp>
        <p:nvSpPr>
          <p:cNvPr id="9" name="object 7">
            <a:extLst>
              <a:ext uri="{FF2B5EF4-FFF2-40B4-BE49-F238E27FC236}">
                <a16:creationId xmlns:a16="http://schemas.microsoft.com/office/drawing/2014/main" id="{7E375428-EDC4-21FE-0C2A-040EDFD6D10D}"/>
              </a:ext>
            </a:extLst>
          </p:cNvPr>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endParaRPr/>
          </a:p>
        </p:txBody>
      </p:sp>
      <p:pic>
        <p:nvPicPr>
          <p:cNvPr id="10" name="Picture 9">
            <a:extLst>
              <a:ext uri="{FF2B5EF4-FFF2-40B4-BE49-F238E27FC236}">
                <a16:creationId xmlns:a16="http://schemas.microsoft.com/office/drawing/2014/main" id="{A9111C0A-1F89-032D-A34F-0CA736F89B35}"/>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12" name="Rectangle 11">
            <a:extLst>
              <a:ext uri="{FF2B5EF4-FFF2-40B4-BE49-F238E27FC236}">
                <a16:creationId xmlns:a16="http://schemas.microsoft.com/office/drawing/2014/main" id="{03E1AEC6-629F-B973-416A-8024C388FC28}"/>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65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1663B-7FA9-BD43-A958-C4DB2E4CAA87}"/>
              </a:ext>
            </a:extLst>
          </p:cNvPr>
          <p:cNvPicPr>
            <a:picLocks noChangeAspect="1"/>
          </p:cNvPicPr>
          <p:nvPr/>
        </p:nvPicPr>
        <p:blipFill>
          <a:blip r:embed="rId2"/>
          <a:stretch>
            <a:fillRect/>
          </a:stretch>
        </p:blipFill>
        <p:spPr>
          <a:xfrm>
            <a:off x="161018" y="1069407"/>
            <a:ext cx="5020582" cy="2591822"/>
          </a:xfrm>
          <a:prstGeom prst="rect">
            <a:avLst/>
          </a:prstGeom>
        </p:spPr>
      </p:pic>
      <p:sp>
        <p:nvSpPr>
          <p:cNvPr id="4" name="Oval 3">
            <a:extLst>
              <a:ext uri="{FF2B5EF4-FFF2-40B4-BE49-F238E27FC236}">
                <a16:creationId xmlns:a16="http://schemas.microsoft.com/office/drawing/2014/main" id="{8AC77821-7B13-8C42-12A7-003145A8FEE3}"/>
              </a:ext>
            </a:extLst>
          </p:cNvPr>
          <p:cNvSpPr/>
          <p:nvPr/>
        </p:nvSpPr>
        <p:spPr>
          <a:xfrm>
            <a:off x="783772" y="1069407"/>
            <a:ext cx="522513" cy="2022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a:extLst>
              <a:ext uri="{FF2B5EF4-FFF2-40B4-BE49-F238E27FC236}">
                <a16:creationId xmlns:a16="http://schemas.microsoft.com/office/drawing/2014/main" id="{8A9BFB95-770D-AFC6-0018-248AB916E643}"/>
              </a:ext>
            </a:extLst>
          </p:cNvPr>
          <p:cNvCxnSpPr>
            <a:cxnSpLocks/>
          </p:cNvCxnSpPr>
          <p:nvPr/>
        </p:nvCxnSpPr>
        <p:spPr>
          <a:xfrm>
            <a:off x="1306285" y="1170553"/>
            <a:ext cx="637269" cy="1294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bject 3">
            <a:extLst>
              <a:ext uri="{FF2B5EF4-FFF2-40B4-BE49-F238E27FC236}">
                <a16:creationId xmlns:a16="http://schemas.microsoft.com/office/drawing/2014/main" id="{BF2C30EC-F1DD-B0CF-491E-86A236345319}"/>
              </a:ext>
            </a:extLst>
          </p:cNvPr>
          <p:cNvSpPr txBox="1">
            <a:spLocks/>
          </p:cNvSpPr>
          <p:nvPr/>
        </p:nvSpPr>
        <p:spPr>
          <a:xfrm>
            <a:off x="469537" y="54313"/>
            <a:ext cx="11561445" cy="758541"/>
          </a:xfrm>
          <a:prstGeom prst="rect">
            <a:avLst/>
          </a:prstGeom>
          <a:solidFill>
            <a:srgbClr val="002060"/>
          </a:solidFill>
        </p:spPr>
        <p:txBody>
          <a:bodyPr vert="horz" wrap="square" lIns="0" tIns="8064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marR="0" lvl="0" indent="0" algn="l" defTabSz="914400" rtl="0" eaLnBrk="1" fontAlgn="auto" latinLnBrk="0" hangingPunct="1">
              <a:lnSpc>
                <a:spcPct val="100000"/>
              </a:lnSpc>
              <a:spcBef>
                <a:spcPts val="635"/>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entury Gothic" panose="020B0502020202020204" pitchFamily="34" charset="0"/>
                <a:ea typeface="+mj-ea"/>
                <a:cs typeface="Arial" panose="020B0604020202020204" pitchFamily="34" charset="0"/>
              </a:rPr>
              <a:t>WEBINAR RECORDINGS</a:t>
            </a:r>
          </a:p>
        </p:txBody>
      </p:sp>
      <p:sp>
        <p:nvSpPr>
          <p:cNvPr id="14" name="Rectangle 13">
            <a:extLst>
              <a:ext uri="{FF2B5EF4-FFF2-40B4-BE49-F238E27FC236}">
                <a16:creationId xmlns:a16="http://schemas.microsoft.com/office/drawing/2014/main" id="{B6BD4263-7CA6-33E0-17A4-2EE9D721EFEC}"/>
              </a:ext>
            </a:extLst>
          </p:cNvPr>
          <p:cNvSpPr/>
          <p:nvPr/>
        </p:nvSpPr>
        <p:spPr>
          <a:xfrm>
            <a:off x="276347" y="54314"/>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7C343E8-A9DE-9BCF-3E47-D0CCE65DB1A9}"/>
              </a:ext>
            </a:extLst>
          </p:cNvPr>
          <p:cNvSpPr/>
          <p:nvPr/>
        </p:nvSpPr>
        <p:spPr>
          <a:xfrm>
            <a:off x="0" y="4448432"/>
            <a:ext cx="4445876" cy="106949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www.MBDA.gov</a:t>
            </a:r>
          </a:p>
        </p:txBody>
      </p:sp>
      <p:pic>
        <p:nvPicPr>
          <p:cNvPr id="8" name="Picture 7">
            <a:extLst>
              <a:ext uri="{FF2B5EF4-FFF2-40B4-BE49-F238E27FC236}">
                <a16:creationId xmlns:a16="http://schemas.microsoft.com/office/drawing/2014/main" id="{C00861C2-F75A-FD6F-CF85-85951D39B9B6}"/>
              </a:ext>
            </a:extLst>
          </p:cNvPr>
          <p:cNvPicPr>
            <a:picLocks noChangeAspect="1"/>
          </p:cNvPicPr>
          <p:nvPr/>
        </p:nvPicPr>
        <p:blipFill>
          <a:blip r:embed="rId3"/>
          <a:stretch>
            <a:fillRect/>
          </a:stretch>
        </p:blipFill>
        <p:spPr>
          <a:xfrm>
            <a:off x="5464391" y="873468"/>
            <a:ext cx="6566591" cy="5575522"/>
          </a:xfrm>
          <a:prstGeom prst="rect">
            <a:avLst/>
          </a:prstGeom>
        </p:spPr>
      </p:pic>
      <p:cxnSp>
        <p:nvCxnSpPr>
          <p:cNvPr id="10" name="Straight Arrow Connector 9">
            <a:extLst>
              <a:ext uri="{FF2B5EF4-FFF2-40B4-BE49-F238E27FC236}">
                <a16:creationId xmlns:a16="http://schemas.microsoft.com/office/drawing/2014/main" id="{ADFDAE77-C9C0-8BA6-C8FB-4EBC7D036C12}"/>
              </a:ext>
            </a:extLst>
          </p:cNvPr>
          <p:cNvCxnSpPr>
            <a:cxnSpLocks/>
          </p:cNvCxnSpPr>
          <p:nvPr/>
        </p:nvCxnSpPr>
        <p:spPr>
          <a:xfrm>
            <a:off x="1306284" y="1159325"/>
            <a:ext cx="4593772" cy="3733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B92DC05-6D35-EDDE-8AC0-E00D48FFD861}"/>
              </a:ext>
            </a:extLst>
          </p:cNvPr>
          <p:cNvCxnSpPr>
            <a:cxnSpLocks/>
          </p:cNvCxnSpPr>
          <p:nvPr/>
        </p:nvCxnSpPr>
        <p:spPr>
          <a:xfrm>
            <a:off x="1306285" y="1170553"/>
            <a:ext cx="4498069" cy="1553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46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789527" y="6449517"/>
            <a:ext cx="1126490" cy="17440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January 24</a:t>
            </a:r>
            <a:r>
              <a:rPr kumimoji="0"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sz="1050" b="0" i="0" u="none" strike="noStrike" kern="1200" cap="none" spc="-2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a:t>
            </a:r>
            <a:r>
              <a:rPr kumimoji="0" lang="en-US" sz="1050" b="0" i="0" u="none" strike="noStrike" kern="1200" cap="none" spc="-2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endParaRPr kumimoji="0"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object 7"/>
          <p:cNvSpPr/>
          <p:nvPr/>
        </p:nvSpPr>
        <p:spPr>
          <a:xfrm>
            <a:off x="0" y="6801611"/>
            <a:ext cx="12192000" cy="56515"/>
          </a:xfrm>
          <a:custGeom>
            <a:avLst/>
            <a:gdLst/>
            <a:ahLst/>
            <a:cxnLst/>
            <a:rect l="l" t="t" r="r" b="b"/>
            <a:pathLst>
              <a:path w="12192000" h="56515">
                <a:moveTo>
                  <a:pt x="12192000" y="0"/>
                </a:moveTo>
                <a:lnTo>
                  <a:pt x="0" y="0"/>
                </a:lnTo>
                <a:lnTo>
                  <a:pt x="0" y="56388"/>
                </a:lnTo>
                <a:lnTo>
                  <a:pt x="12192000" y="56388"/>
                </a:lnTo>
                <a:lnTo>
                  <a:pt x="12192000" y="0"/>
                </a:lnTo>
                <a:close/>
              </a:path>
            </a:pathLst>
          </a:custGeom>
          <a:solidFill>
            <a:srgbClr val="003C7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D7FF0B-B006-C2C9-2B50-09CBE428355B}"/>
              </a:ext>
            </a:extLst>
          </p:cNvPr>
          <p:cNvPicPr>
            <a:picLocks noChangeAspect="1"/>
          </p:cNvPicPr>
          <p:nvPr/>
        </p:nvPicPr>
        <p:blipFill rotWithShape="1">
          <a:blip r:embed="rId3"/>
          <a:srcRect l="73839" t="72574" r="3729" b="4858"/>
          <a:stretch/>
        </p:blipFill>
        <p:spPr>
          <a:xfrm>
            <a:off x="152400" y="5918276"/>
            <a:ext cx="1021955" cy="794491"/>
          </a:xfrm>
          <a:prstGeom prst="rect">
            <a:avLst/>
          </a:prstGeom>
        </p:spPr>
      </p:pic>
      <p:sp>
        <p:nvSpPr>
          <p:cNvPr id="8" name="object 2">
            <a:extLst>
              <a:ext uri="{FF2B5EF4-FFF2-40B4-BE49-F238E27FC236}">
                <a16:creationId xmlns:a16="http://schemas.microsoft.com/office/drawing/2014/main" id="{D514F435-F37F-60DB-D5FA-EAFB5993579A}"/>
              </a:ext>
            </a:extLst>
          </p:cNvPr>
          <p:cNvSpPr txBox="1">
            <a:spLocks noGrp="1"/>
          </p:cNvSpPr>
          <p:nvPr>
            <p:ph type="title"/>
          </p:nvPr>
        </p:nvSpPr>
        <p:spPr>
          <a:xfrm>
            <a:off x="630936" y="188420"/>
            <a:ext cx="11561445" cy="758541"/>
          </a:xfrm>
          <a:prstGeom prst="rect">
            <a:avLst/>
          </a:prstGeom>
          <a:solidFill>
            <a:srgbClr val="002060"/>
          </a:solidFill>
        </p:spPr>
        <p:txBody>
          <a:bodyPr vert="horz" wrap="square" lIns="0" tIns="80645" rIns="0" bIns="0" rtlCol="0">
            <a:spAutoFit/>
          </a:bodyPr>
          <a:lstStyle/>
          <a:p>
            <a:pPr marL="328295">
              <a:lnSpc>
                <a:spcPct val="100000"/>
              </a:lnSpc>
              <a:spcBef>
                <a:spcPts val="635"/>
              </a:spcBef>
            </a:pPr>
            <a:r>
              <a:rPr lang="en-US" spc="-10">
                <a:solidFill>
                  <a:schemeClr val="bg1"/>
                </a:solidFill>
                <a:latin typeface="Century Gothic" panose="020B0502020202020204" pitchFamily="34" charset="0"/>
                <a:cs typeface="Arial" panose="020B0604020202020204" pitchFamily="34" charset="0"/>
              </a:rPr>
              <a:t>AGENDA</a:t>
            </a:r>
          </a:p>
        </p:txBody>
      </p:sp>
      <p:sp>
        <p:nvSpPr>
          <p:cNvPr id="14" name="object 3">
            <a:extLst>
              <a:ext uri="{FF2B5EF4-FFF2-40B4-BE49-F238E27FC236}">
                <a16:creationId xmlns:a16="http://schemas.microsoft.com/office/drawing/2014/main" id="{9474EE39-28E4-D8E8-3E09-BA08536F1E7C}"/>
              </a:ext>
            </a:extLst>
          </p:cNvPr>
          <p:cNvSpPr txBox="1"/>
          <p:nvPr/>
        </p:nvSpPr>
        <p:spPr>
          <a:xfrm>
            <a:off x="1024649" y="1076251"/>
            <a:ext cx="10774018" cy="546046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1. </a:t>
            </a:r>
            <a:r>
              <a:rPr kumimoji="0" lang="en-US" sz="2800" b="0" i="0" u="none" strike="noStrike" kern="1200" cap="none" spc="0" normalizeH="0" baseline="0" noProof="0">
                <a:ln>
                  <a:noFill/>
                </a:ln>
                <a:solidFill>
                  <a:prstClr val="black"/>
                </a:solidFill>
                <a:effectLst/>
                <a:uLnTx/>
                <a:uFillTx/>
                <a:latin typeface="Lao UI" panose="020B0604020202020204"/>
                <a:ea typeface="+mn-ea"/>
                <a:cs typeface="Arial" panose="020B0604020202020204" pitchFamily="34" charset="0"/>
              </a:rPr>
              <a:t>Capital Readiness </a:t>
            </a:r>
            <a:r>
              <a:rPr kumimoji="0" sz="2800" b="0" i="0" u="none" strike="noStrike" kern="1200" cap="none" spc="0" normalizeH="0" baseline="0" noProof="0">
                <a:ln>
                  <a:noFill/>
                </a:ln>
                <a:solidFill>
                  <a:prstClr val="black"/>
                </a:solidFill>
                <a:effectLst/>
                <a:uLnTx/>
                <a:uFillTx/>
                <a:latin typeface="Lao UI" panose="020B0604020202020204"/>
                <a:ea typeface="+mn-ea"/>
                <a:cs typeface="Arial" panose="020B0604020202020204" pitchFamily="34" charset="0"/>
              </a:rPr>
              <a:t>Program</a:t>
            </a:r>
            <a:r>
              <a:rPr kumimoji="0" sz="2800" b="0" i="0" u="none" strike="noStrike" kern="1200" cap="none" spc="-35" normalizeH="0" baseline="0" noProof="0">
                <a:ln>
                  <a:noFill/>
                </a:ln>
                <a:solidFill>
                  <a:prstClr val="black"/>
                </a:solidFill>
                <a:effectLst/>
                <a:uLnTx/>
                <a:uFillTx/>
                <a:latin typeface="Lao UI" panose="020B0604020202020204"/>
                <a:ea typeface="+mn-ea"/>
                <a:cs typeface="Arial" panose="020B0604020202020204" pitchFamily="34" charset="0"/>
              </a:rPr>
              <a:t> </a:t>
            </a:r>
            <a:r>
              <a:rPr kumimoji="0" lang="en-US" sz="2800" b="0" i="0" u="none" strike="noStrike" kern="1200" cap="none" spc="-35" normalizeH="0" baseline="0" noProof="0">
                <a:ln>
                  <a:noFill/>
                </a:ln>
                <a:solidFill>
                  <a:prstClr val="black"/>
                </a:solidFill>
                <a:effectLst/>
                <a:uLnTx/>
                <a:uFillTx/>
                <a:latin typeface="Lao UI" panose="020B0604020202020204"/>
                <a:ea typeface="+mn-ea"/>
                <a:cs typeface="Arial" panose="020B0604020202020204" pitchFamily="34" charset="0"/>
              </a:rPr>
              <a:t>(CRP) </a:t>
            </a:r>
            <a:r>
              <a:rPr kumimoji="0"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Overview</a:t>
            </a: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2. Notice of Funding Opportunity</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 </a:t>
            </a: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3. Budget Best Practices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4. Tips and Common Mistakes to Avoid</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5. Measuring Success and Performance</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0" i="0" u="none" strike="noStrike" kern="1200" cap="none" spc="-10" normalizeH="0" baseline="0" noProof="0">
                <a:ln>
                  <a:noFill/>
                </a:ln>
                <a:solidFill>
                  <a:prstClr val="black"/>
                </a:solidFill>
                <a:effectLst/>
                <a:uLnTx/>
                <a:uFillTx/>
                <a:latin typeface="Lao UI" panose="020B0604020202020204"/>
                <a:ea typeface="+mn-ea"/>
                <a:cs typeface="Arial" panose="020B0604020202020204" pitchFamily="34" charset="0"/>
              </a:rPr>
              <a:t>6. Questions and Answers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800" b="1" i="0" u="none" strike="noStrike" kern="1200" cap="none" spc="-1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Rectangle 27">
            <a:extLst>
              <a:ext uri="{FF2B5EF4-FFF2-40B4-BE49-F238E27FC236}">
                <a16:creationId xmlns:a16="http://schemas.microsoft.com/office/drawing/2014/main" id="{75BD1228-29DF-F07B-497D-D8C02FD2C5D9}"/>
              </a:ext>
            </a:extLst>
          </p:cNvPr>
          <p:cNvSpPr/>
          <p:nvPr/>
        </p:nvSpPr>
        <p:spPr>
          <a:xfrm>
            <a:off x="437746" y="188421"/>
            <a:ext cx="97275" cy="758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8A69B9C3-4D41-55BC-410D-46182FB21EC1}"/>
              </a:ext>
            </a:extLst>
          </p:cNvPr>
          <p:cNvGrpSpPr/>
          <p:nvPr/>
        </p:nvGrpSpPr>
        <p:grpSpPr>
          <a:xfrm>
            <a:off x="0" y="0"/>
            <a:ext cx="12192000" cy="6858000"/>
            <a:chOff x="0" y="0"/>
            <a:chExt cx="12192000" cy="6858000"/>
          </a:xfrm>
        </p:grpSpPr>
        <p:pic>
          <p:nvPicPr>
            <p:cNvPr id="2" name="Picture 1" descr="A picture containing text, close&#10;&#10;Description automatically generated">
              <a:extLst>
                <a:ext uri="{FF2B5EF4-FFF2-40B4-BE49-F238E27FC236}">
                  <a16:creationId xmlns:a16="http://schemas.microsoft.com/office/drawing/2014/main" id="{B7A67133-4FD8-12A7-BA33-C6ABA0463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6F044CE4-BD28-1210-9108-2B5910A7BC79}"/>
                </a:ext>
              </a:extLst>
            </p:cNvPr>
            <p:cNvSpPr/>
            <p:nvPr/>
          </p:nvSpPr>
          <p:spPr>
            <a:xfrm>
              <a:off x="963036" y="1665731"/>
              <a:ext cx="10204315" cy="257951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6000">
                  <a:solidFill>
                    <a:srgbClr val="012C56"/>
                  </a:solidFill>
                  <a:latin typeface="Arial Black"/>
                </a:rPr>
                <a:t>CAPITAL READINESS PROGRAM OVERVIEW</a:t>
              </a:r>
              <a:endParaRPr lang="en-US" sz="6000" b="0" i="0" u="none" strike="noStrike" kern="1200" cap="none" spc="0" normalizeH="0" baseline="0" noProof="0">
                <a:ln>
                  <a:noFill/>
                </a:ln>
                <a:solidFill>
                  <a:srgbClr val="012C56"/>
                </a:solidFill>
                <a:effectLst/>
                <a:uLnTx/>
                <a:uFillTx/>
                <a:latin typeface="Arial Black" panose="020B0A04020102020204" pitchFamily="34" charset="0"/>
              </a:endParaRPr>
            </a:p>
          </p:txBody>
        </p:sp>
      </p:grpSp>
    </p:spTree>
    <p:extLst>
      <p:ext uri="{BB962C8B-B14F-4D97-AF65-F5344CB8AC3E}">
        <p14:creationId xmlns:p14="http://schemas.microsoft.com/office/powerpoint/2010/main" val="276373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8FA0387-E3BF-461C-DBF0-4DF35AE0F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30E91A7-B3B1-2DB8-5B56-217D7829D603}"/>
              </a:ext>
            </a:extLst>
          </p:cNvPr>
          <p:cNvSpPr/>
          <p:nvPr/>
        </p:nvSpPr>
        <p:spPr>
          <a:xfrm>
            <a:off x="1868365" y="3895480"/>
            <a:ext cx="7678615" cy="152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451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94601CE2A9084180BC0D25C91BDECA" ma:contentTypeVersion="13" ma:contentTypeDescription="Create a new document." ma:contentTypeScope="" ma:versionID="417a3968ded8f6d060d2c96aad23d6f6">
  <xsd:schema xmlns:xsd="http://www.w3.org/2001/XMLSchema" xmlns:xs="http://www.w3.org/2001/XMLSchema" xmlns:p="http://schemas.microsoft.com/office/2006/metadata/properties" xmlns:ns1="http://schemas.microsoft.com/sharepoint/v3" xmlns:ns2="4a73d008-ea26-4ca2-bf51-2104f238b274" xmlns:ns3="d250e464-48a8-48d8-95e0-f63c462017d6" targetNamespace="http://schemas.microsoft.com/office/2006/metadata/properties" ma:root="true" ma:fieldsID="8d31e5041033cdec269f2a939edf566b" ns1:_="" ns2:_="" ns3:_="">
    <xsd:import namespace="http://schemas.microsoft.com/sharepoint/v3"/>
    <xsd:import namespace="4a73d008-ea26-4ca2-bf51-2104f238b274"/>
    <xsd:import namespace="d250e464-48a8-48d8-95e0-f63c462017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73d008-ea26-4ca2-bf51-2104f238b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0d4ad75-a42b-4783-84ed-a698db182b0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50e464-48a8-48d8-95e0-f63c462017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2fe6fea-b6dc-416c-acbd-5ef372c5596b}" ma:internalName="TaxCatchAll" ma:showField="CatchAllData" ma:web="d250e464-48a8-48d8-95e0-f63c462017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d250e464-48a8-48d8-95e0-f63c462017d6">
      <UserInfo>
        <DisplayName>Allen, Karla (Detailee)</DisplayName>
        <AccountId>15</AccountId>
        <AccountType/>
      </UserInfo>
      <UserInfo>
        <DisplayName>Lee, Carrie (Federal)</DisplayName>
        <AccountId>43</AccountId>
        <AccountType/>
      </UserInfo>
      <UserInfo>
        <DisplayName>Soderstrom, Sandra (Federal)</DisplayName>
        <AccountId>45</AccountId>
        <AccountType/>
      </UserInfo>
      <UserInfo>
        <DisplayName>Gonzalez, Efrain (Federal)</DisplayName>
        <AccountId>46</AccountId>
        <AccountType/>
      </UserInfo>
      <UserInfo>
        <DisplayName>Grimsley, Antavia (Federal)</DisplayName>
        <AccountId>35</AccountId>
        <AccountType/>
      </UserInfo>
      <UserInfo>
        <DisplayName>Bell, Angela (Federal)</DisplayName>
        <AccountId>34</AccountId>
        <AccountType/>
      </UserInfo>
      <UserInfo>
        <DisplayName>Woods, Velicia (Federal)</DisplayName>
        <AccountId>17</AccountId>
        <AccountType/>
      </UserInfo>
      <UserInfo>
        <DisplayName>Walsh, Tim (Federal)</DisplayName>
        <AccountId>26</AccountId>
        <AccountType/>
      </UserInfo>
      <UserInfo>
        <DisplayName>Thompson, Sandra (Federal)</DisplayName>
        <AccountId>66</AccountId>
        <AccountType/>
      </UserInfo>
      <UserInfo>
        <DisplayName>Hill, Joann (Federal)</DisplayName>
        <AccountId>68</AccountId>
        <AccountType/>
      </UserInfo>
      <UserInfo>
        <DisplayName>Marshall-jones, Tamara (Federal)</DisplayName>
        <AccountId>74</AccountId>
        <AccountType/>
      </UserInfo>
      <UserInfo>
        <DisplayName>Brown, Greg (Detailee)</DisplayName>
        <AccountId>18</AccountId>
        <AccountType/>
      </UserInfo>
      <UserInfo>
        <DisplayName>Derebe, Messay (Federal)</DisplayName>
        <AccountId>19</AccountId>
        <AccountType/>
      </UserInfo>
      <UserInfo>
        <DisplayName>Yohannes, Meron (Federal)</DisplayName>
        <AccountId>65</AccountId>
        <AccountType/>
      </UserInfo>
    </SharedWithUsers>
    <TaxCatchAll xmlns="d250e464-48a8-48d8-95e0-f63c462017d6" xsi:nil="true"/>
    <lcf76f155ced4ddcb4097134ff3c332f xmlns="4a73d008-ea26-4ca2-bf51-2104f238b2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AC6C1A-E5CF-4AE3-B331-15C176F8AE20}">
  <ds:schemaRefs>
    <ds:schemaRef ds:uri="4a73d008-ea26-4ca2-bf51-2104f238b274"/>
    <ds:schemaRef ds:uri="d250e464-48a8-48d8-95e0-f63c462017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073C3D-4D43-4717-B70B-24CB5DBE71DE}">
  <ds:schemaRefs>
    <ds:schemaRef ds:uri="http://schemas.microsoft.com/sharepoint/v3/contenttype/forms"/>
  </ds:schemaRefs>
</ds:datastoreItem>
</file>

<file path=customXml/itemProps3.xml><?xml version="1.0" encoding="utf-8"?>
<ds:datastoreItem xmlns:ds="http://schemas.openxmlformats.org/officeDocument/2006/customXml" ds:itemID="{4B9286EA-55AF-4346-84CC-5F610271F064}">
  <ds:schemaRefs>
    <ds:schemaRef ds:uri="4a73d008-ea26-4ca2-bf51-2104f238b274"/>
    <ds:schemaRef ds:uri="745c7e65-57ac-4a3a-b2a9-07c4eb3b7314"/>
    <ds:schemaRef ds:uri="d250e464-48a8-48d8-95e0-f63c462017d6"/>
    <ds:schemaRef ds:uri="e2d3d16d-9f26-4416-9c33-9c53dc4ef9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45</Slides>
  <Notes>44</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TECH TIPS FOR WEBINAR PLATFORM</vt:lpstr>
      <vt:lpstr>PowerPoint Presentation</vt:lpstr>
      <vt:lpstr>PRELIMINARY INFORMATION</vt:lpstr>
      <vt:lpstr>PRELIMINARY INFORMATION</vt:lpstr>
      <vt:lpstr>WEBINAR PROTOCOL</vt:lpstr>
      <vt:lpstr>PowerPoint Presentation</vt:lpstr>
      <vt:lpstr>AGENDA</vt:lpstr>
      <vt:lpstr>PowerPoint Presentation</vt:lpstr>
      <vt:lpstr>PowerPoint Presentation</vt:lpstr>
      <vt:lpstr>PowerPoint Presentation</vt:lpstr>
      <vt:lpstr>ELIGIBLE APPLICANTS</vt:lpstr>
      <vt:lpstr>AGENDA</vt:lpstr>
      <vt:lpstr>WHAT IS A NOFO?</vt:lpstr>
      <vt:lpstr>WHERE DO I FIND THE NOFO?</vt:lpstr>
      <vt:lpstr>THE NOFO</vt:lpstr>
      <vt:lpstr>AGENDA</vt:lpstr>
      <vt:lpstr>WHAT IS THE AVAILABLE FUNDING?</vt:lpstr>
      <vt:lpstr>HOW MUCH FUNDING CAN I REQUEST?</vt:lpstr>
      <vt:lpstr>NON-FEDERAL COST SHARE REQUIREMENTS</vt:lpstr>
      <vt:lpstr>NON-FEDERAL COST SHARE BASICS</vt:lpstr>
      <vt:lpstr>MATCHING SHARE COMMITMENT</vt:lpstr>
      <vt:lpstr>CALCULATING ANNUAL BUDGET </vt:lpstr>
      <vt:lpstr>PROJECT AWARD PERIOD</vt:lpstr>
      <vt:lpstr>WHAT IS THE FUNDING INSTRUMENT?</vt:lpstr>
      <vt:lpstr>WHAT BUDGET FORMS ARE REQUIRED?</vt:lpstr>
      <vt:lpstr>SF-424 (page 1 of 3)</vt:lpstr>
      <vt:lpstr>SF-424 (page 2 of 3)</vt:lpstr>
      <vt:lpstr>SF-424 (page 3 of 3)</vt:lpstr>
      <vt:lpstr>SF-424A (page 1 of 2)</vt:lpstr>
      <vt:lpstr>SF-424A (page 2 of 2)</vt:lpstr>
      <vt:lpstr>SF-424B</vt:lpstr>
      <vt:lpstr>BUDGET NARRATIVE</vt:lpstr>
      <vt:lpstr>KEY CONCEPTS FOR DEVELOPING BUDGET</vt:lpstr>
      <vt:lpstr>REQUIRED COST - TRAVEL LINE ITEMS</vt:lpstr>
      <vt:lpstr>AGENDA</vt:lpstr>
      <vt:lpstr>TIPS</vt:lpstr>
      <vt:lpstr>PowerPoint Presentation</vt:lpstr>
      <vt:lpstr>GOALS AND PERFORMANCE MEASURES</vt:lpstr>
      <vt:lpstr>PERFORMANCE METRICS TIPS: THE PROGRAM LOGIC MODEL</vt:lpstr>
      <vt:lpstr>PERFORMANCE MEASURES 1-4</vt:lpstr>
      <vt:lpstr>PERFORMANCE MEASURES 5-7</vt:lpstr>
      <vt:lpstr>TIPS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Picture</dc:title>
  <dc:creator>Allen, Karla (Detailee)</dc:creator>
  <cp:revision>4</cp:revision>
  <dcterms:created xsi:type="dcterms:W3CDTF">2022-12-20T14:50:46Z</dcterms:created>
  <dcterms:modified xsi:type="dcterms:W3CDTF">2023-01-24T17:44:59Z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0x0101001F94601CE2A9084180BC0D25C91BDECA</vt:lpwstr>
  </property>
  <property fmtid="{D5CDD505-2E9C-101B-9397-08002B2CF9AE}" pid="3" name="MediaServiceImageTags">
    <vt:lpwstr/>
  </property>
</Properties>
</file>