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47"/>
  </p:notesMasterIdLst>
  <p:sldIdLst>
    <p:sldId id="363" r:id="rId6"/>
    <p:sldId id="374" r:id="rId7"/>
    <p:sldId id="364" r:id="rId8"/>
    <p:sldId id="333" r:id="rId9"/>
    <p:sldId id="334" r:id="rId10"/>
    <p:sldId id="286" r:id="rId11"/>
    <p:sldId id="373" r:id="rId12"/>
    <p:sldId id="261" r:id="rId13"/>
    <p:sldId id="365" r:id="rId14"/>
    <p:sldId id="366" r:id="rId15"/>
    <p:sldId id="335" r:id="rId16"/>
    <p:sldId id="284" r:id="rId17"/>
    <p:sldId id="329" r:id="rId18"/>
    <p:sldId id="367" r:id="rId19"/>
    <p:sldId id="270" r:id="rId20"/>
    <p:sldId id="274" r:id="rId21"/>
    <p:sldId id="324" r:id="rId22"/>
    <p:sldId id="369" r:id="rId23"/>
    <p:sldId id="282" r:id="rId24"/>
    <p:sldId id="291" r:id="rId25"/>
    <p:sldId id="292" r:id="rId26"/>
    <p:sldId id="343" r:id="rId27"/>
    <p:sldId id="368" r:id="rId28"/>
    <p:sldId id="276" r:id="rId29"/>
    <p:sldId id="271" r:id="rId30"/>
    <p:sldId id="355" r:id="rId31"/>
    <p:sldId id="349" r:id="rId32"/>
    <p:sldId id="353" r:id="rId33"/>
    <p:sldId id="354" r:id="rId34"/>
    <p:sldId id="351" r:id="rId35"/>
    <p:sldId id="339" r:id="rId36"/>
    <p:sldId id="357" r:id="rId37"/>
    <p:sldId id="358" r:id="rId38"/>
    <p:sldId id="340" r:id="rId39"/>
    <p:sldId id="341" r:id="rId40"/>
    <p:sldId id="370" r:id="rId41"/>
    <p:sldId id="345" r:id="rId42"/>
    <p:sldId id="346" r:id="rId43"/>
    <p:sldId id="347" r:id="rId44"/>
    <p:sldId id="325" r:id="rId45"/>
    <p:sldId id="3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F50C36-DADA-E861-1B33-6384CD3774B3}" name="Soderstrom, Sandra (Federal)" initials="S(" userId="S::ssoderstrom@doc.gov::169c9467-6ea6-49f3-80e8-d20a4b0304e2" providerId="AD"/>
  <p188:author id="{09B57F44-D6C7-73D2-7A94-535CDC025E2A}" name="Yohannes, Meron (Federal)" initials="Y(" userId="S::myohannes@doc.gov::86894f88-6a86-4e39-9197-b0513faa1e60" providerId="AD"/>
  <p188:author id="{411DD050-D902-19D3-4A4F-4273145316E3}" name="Yohannes, Meron (Federal)" initials="YM(" userId="S::MYohannes@doc.gov::86894f88-6a86-4e39-9197-b0513faa1e60" providerId="AD"/>
  <p188:author id="{F6034687-1B98-3C84-4748-BC4D36B3B330}" name="Woods, Velicia (Federal)" initials="WV(" userId="S::vwoods@doc.gov::edfdce77-ad80-436c-8bce-969684756c04" providerId="AD"/>
  <p188:author id="{1F4A0ECA-A91F-D4E6-F6EE-7ED51BF9EBF3}" name="Derebe, Messay (Federal)" initials="D(" userId="S::mderebe@doc.gov::f4711c23-850e-4731-93cd-36d2c82e64bf" providerId="AD"/>
  <p188:author id="{872836CD-2378-4BD5-5237-9122A8E039B7}" name="Walsh, Tim (Federal)" initials="W(" userId="S::twalsh@doc.gov::ed6a9791-737b-4ae3-9846-cb3302959281" providerId="AD"/>
  <p188:author id="{7A2AB3DA-B17E-8A8E-FA2E-648F42B35156}" name="Sandra Soderstrom" initials="SS" userId="S::SSoderstrom@doc.gov::169c9467-6ea6-49f3-80e8-d20a4b0304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2B549F"/>
    <a:srgbClr val="CC0000"/>
    <a:srgbClr val="FFB7B7"/>
    <a:srgbClr val="FFFFFF"/>
    <a:srgbClr val="BE5108"/>
    <a:srgbClr val="4A8522"/>
    <a:srgbClr val="3B75AA"/>
    <a:srgbClr val="0E5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9" d="100"/>
          <a:sy n="79" d="100"/>
        </p:scale>
        <p:origin x="2070"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2F60D-23B7-4A24-9A2C-1EB70F15404D}"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6A70-11B3-4CE1-8AB8-0846E26DF348}" type="slidenum">
              <a:rPr lang="en-US" smtClean="0"/>
              <a:t>‹#›</a:t>
            </a:fld>
            <a:endParaRPr lang="en-US"/>
          </a:p>
        </p:txBody>
      </p:sp>
    </p:spTree>
    <p:extLst>
      <p:ext uri="{BB962C8B-B14F-4D97-AF65-F5344CB8AC3E}">
        <p14:creationId xmlns:p14="http://schemas.microsoft.com/office/powerpoint/2010/main" val="111248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1</a:t>
            </a:fld>
            <a:endParaRPr lang="en-US"/>
          </a:p>
        </p:txBody>
      </p:sp>
    </p:spTree>
    <p:extLst>
      <p:ext uri="{BB962C8B-B14F-4D97-AF65-F5344CB8AC3E}">
        <p14:creationId xmlns:p14="http://schemas.microsoft.com/office/powerpoint/2010/main" val="117617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10</a:t>
            </a:fld>
            <a:endParaRPr lang="en-US"/>
          </a:p>
        </p:txBody>
      </p:sp>
    </p:spTree>
    <p:extLst>
      <p:ext uri="{BB962C8B-B14F-4D97-AF65-F5344CB8AC3E}">
        <p14:creationId xmlns:p14="http://schemas.microsoft.com/office/powerpoint/2010/main" val="217961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11</a:t>
            </a:fld>
            <a:endParaRPr lang="en-US"/>
          </a:p>
        </p:txBody>
      </p:sp>
    </p:spTree>
    <p:extLst>
      <p:ext uri="{BB962C8B-B14F-4D97-AF65-F5344CB8AC3E}">
        <p14:creationId xmlns:p14="http://schemas.microsoft.com/office/powerpoint/2010/main" val="6663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3AC7E-3D06-47F6-A777-32A5B4234B41}"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44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13</a:t>
            </a:fld>
            <a:endParaRPr lang="en-US"/>
          </a:p>
        </p:txBody>
      </p:sp>
    </p:spTree>
    <p:extLst>
      <p:ext uri="{BB962C8B-B14F-4D97-AF65-F5344CB8AC3E}">
        <p14:creationId xmlns:p14="http://schemas.microsoft.com/office/powerpoint/2010/main" val="235692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14</a:t>
            </a:fld>
            <a:endParaRPr lang="en-US"/>
          </a:p>
        </p:txBody>
      </p:sp>
    </p:spTree>
    <p:extLst>
      <p:ext uri="{BB962C8B-B14F-4D97-AF65-F5344CB8AC3E}">
        <p14:creationId xmlns:p14="http://schemas.microsoft.com/office/powerpoint/2010/main" val="23451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15</a:t>
            </a:fld>
            <a:endParaRPr lang="en-US"/>
          </a:p>
        </p:txBody>
      </p:sp>
    </p:spTree>
    <p:extLst>
      <p:ext uri="{BB962C8B-B14F-4D97-AF65-F5344CB8AC3E}">
        <p14:creationId xmlns:p14="http://schemas.microsoft.com/office/powerpoint/2010/main" val="162277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16</a:t>
            </a:fld>
            <a:endParaRPr lang="en-US"/>
          </a:p>
        </p:txBody>
      </p:sp>
    </p:spTree>
    <p:extLst>
      <p:ext uri="{BB962C8B-B14F-4D97-AF65-F5344CB8AC3E}">
        <p14:creationId xmlns:p14="http://schemas.microsoft.com/office/powerpoint/2010/main" val="45475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17</a:t>
            </a:fld>
            <a:endParaRPr lang="en-US"/>
          </a:p>
        </p:txBody>
      </p:sp>
    </p:spTree>
    <p:extLst>
      <p:ext uri="{BB962C8B-B14F-4D97-AF65-F5344CB8AC3E}">
        <p14:creationId xmlns:p14="http://schemas.microsoft.com/office/powerpoint/2010/main" val="153320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18</a:t>
            </a:fld>
            <a:endParaRPr lang="en-US"/>
          </a:p>
        </p:txBody>
      </p:sp>
    </p:spTree>
    <p:extLst>
      <p:ext uri="{BB962C8B-B14F-4D97-AF65-F5344CB8AC3E}">
        <p14:creationId xmlns:p14="http://schemas.microsoft.com/office/powerpoint/2010/main" val="74099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a:t>
            </a:r>
          </a:p>
        </p:txBody>
      </p:sp>
      <p:sp>
        <p:nvSpPr>
          <p:cNvPr id="4" name="Slide Number Placeholder 3"/>
          <p:cNvSpPr>
            <a:spLocks noGrp="1"/>
          </p:cNvSpPr>
          <p:nvPr>
            <p:ph type="sldNum" sz="quarter" idx="5"/>
          </p:nvPr>
        </p:nvSpPr>
        <p:spPr/>
        <p:txBody>
          <a:bodyPr/>
          <a:lstStyle/>
          <a:p>
            <a:fld id="{CB346A70-11B3-4CE1-8AB8-0846E26DF348}" type="slidenum">
              <a:rPr lang="en-US" smtClean="0"/>
              <a:t>19</a:t>
            </a:fld>
            <a:endParaRPr lang="en-US"/>
          </a:p>
        </p:txBody>
      </p:sp>
    </p:spTree>
    <p:extLst>
      <p:ext uri="{BB962C8B-B14F-4D97-AF65-F5344CB8AC3E}">
        <p14:creationId xmlns:p14="http://schemas.microsoft.com/office/powerpoint/2010/main" val="355857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49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20</a:t>
            </a:fld>
            <a:endParaRPr lang="en-US"/>
          </a:p>
        </p:txBody>
      </p:sp>
    </p:spTree>
    <p:extLst>
      <p:ext uri="{BB962C8B-B14F-4D97-AF65-F5344CB8AC3E}">
        <p14:creationId xmlns:p14="http://schemas.microsoft.com/office/powerpoint/2010/main" val="196181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a:t>
            </a:r>
          </a:p>
        </p:txBody>
      </p:sp>
      <p:sp>
        <p:nvSpPr>
          <p:cNvPr id="4" name="Slide Number Placeholder 3"/>
          <p:cNvSpPr>
            <a:spLocks noGrp="1"/>
          </p:cNvSpPr>
          <p:nvPr>
            <p:ph type="sldNum" sz="quarter" idx="5"/>
          </p:nvPr>
        </p:nvSpPr>
        <p:spPr/>
        <p:txBody>
          <a:bodyPr/>
          <a:lstStyle/>
          <a:p>
            <a:fld id="{CB346A70-11B3-4CE1-8AB8-0846E26DF348}" type="slidenum">
              <a:rPr lang="en-US" smtClean="0"/>
              <a:t>21</a:t>
            </a:fld>
            <a:endParaRPr lang="en-US"/>
          </a:p>
        </p:txBody>
      </p:sp>
    </p:spTree>
    <p:extLst>
      <p:ext uri="{BB962C8B-B14F-4D97-AF65-F5344CB8AC3E}">
        <p14:creationId xmlns:p14="http://schemas.microsoft.com/office/powerpoint/2010/main" val="339451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a:t>
            </a:r>
          </a:p>
        </p:txBody>
      </p:sp>
      <p:sp>
        <p:nvSpPr>
          <p:cNvPr id="4" name="Slide Number Placeholder 3"/>
          <p:cNvSpPr>
            <a:spLocks noGrp="1"/>
          </p:cNvSpPr>
          <p:nvPr>
            <p:ph type="sldNum" sz="quarter" idx="5"/>
          </p:nvPr>
        </p:nvSpPr>
        <p:spPr/>
        <p:txBody>
          <a:bodyPr/>
          <a:lstStyle/>
          <a:p>
            <a:fld id="{CB346A70-11B3-4CE1-8AB8-0846E26DF348}" type="slidenum">
              <a:rPr lang="en-US" smtClean="0"/>
              <a:t>22</a:t>
            </a:fld>
            <a:endParaRPr lang="en-US"/>
          </a:p>
        </p:txBody>
      </p:sp>
    </p:spTree>
    <p:extLst>
      <p:ext uri="{BB962C8B-B14F-4D97-AF65-F5344CB8AC3E}">
        <p14:creationId xmlns:p14="http://schemas.microsoft.com/office/powerpoint/2010/main" val="1253493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a:t>
            </a:r>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23</a:t>
            </a:fld>
            <a:endParaRPr lang="en-US"/>
          </a:p>
        </p:txBody>
      </p:sp>
    </p:spTree>
    <p:extLst>
      <p:ext uri="{BB962C8B-B14F-4D97-AF65-F5344CB8AC3E}">
        <p14:creationId xmlns:p14="http://schemas.microsoft.com/office/powerpoint/2010/main" val="3201097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24</a:t>
            </a:fld>
            <a:endParaRPr lang="en-US"/>
          </a:p>
        </p:txBody>
      </p:sp>
    </p:spTree>
    <p:extLst>
      <p:ext uri="{BB962C8B-B14F-4D97-AF65-F5344CB8AC3E}">
        <p14:creationId xmlns:p14="http://schemas.microsoft.com/office/powerpoint/2010/main" val="370380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a:t>
            </a:r>
          </a:p>
        </p:txBody>
      </p:sp>
      <p:sp>
        <p:nvSpPr>
          <p:cNvPr id="4" name="Slide Number Placeholder 3"/>
          <p:cNvSpPr>
            <a:spLocks noGrp="1"/>
          </p:cNvSpPr>
          <p:nvPr>
            <p:ph type="sldNum" sz="quarter" idx="5"/>
          </p:nvPr>
        </p:nvSpPr>
        <p:spPr/>
        <p:txBody>
          <a:bodyPr/>
          <a:lstStyle/>
          <a:p>
            <a:fld id="{CB346A70-11B3-4CE1-8AB8-0846E26DF348}" type="slidenum">
              <a:rPr lang="en-US" smtClean="0"/>
              <a:t>25</a:t>
            </a:fld>
            <a:endParaRPr lang="en-US"/>
          </a:p>
        </p:txBody>
      </p:sp>
    </p:spTree>
    <p:extLst>
      <p:ext uri="{BB962C8B-B14F-4D97-AF65-F5344CB8AC3E}">
        <p14:creationId xmlns:p14="http://schemas.microsoft.com/office/powerpoint/2010/main" val="504340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26</a:t>
            </a:fld>
            <a:endParaRPr lang="en-US"/>
          </a:p>
        </p:txBody>
      </p:sp>
    </p:spTree>
    <p:extLst>
      <p:ext uri="{BB962C8B-B14F-4D97-AF65-F5344CB8AC3E}">
        <p14:creationId xmlns:p14="http://schemas.microsoft.com/office/powerpoint/2010/main" val="713665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27</a:t>
            </a:fld>
            <a:endParaRPr lang="en-US"/>
          </a:p>
        </p:txBody>
      </p:sp>
    </p:spTree>
    <p:extLst>
      <p:ext uri="{BB962C8B-B14F-4D97-AF65-F5344CB8AC3E}">
        <p14:creationId xmlns:p14="http://schemas.microsoft.com/office/powerpoint/2010/main" val="383481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28</a:t>
            </a:fld>
            <a:endParaRPr lang="en-US"/>
          </a:p>
        </p:txBody>
      </p:sp>
    </p:spTree>
    <p:extLst>
      <p:ext uri="{BB962C8B-B14F-4D97-AF65-F5344CB8AC3E}">
        <p14:creationId xmlns:p14="http://schemas.microsoft.com/office/powerpoint/2010/main" val="366349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29</a:t>
            </a:fld>
            <a:endParaRPr lang="en-US"/>
          </a:p>
        </p:txBody>
      </p:sp>
    </p:spTree>
    <p:extLst>
      <p:ext uri="{BB962C8B-B14F-4D97-AF65-F5344CB8AC3E}">
        <p14:creationId xmlns:p14="http://schemas.microsoft.com/office/powerpoint/2010/main" val="90954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a:t>
            </a:fld>
            <a:endParaRPr lang="en-US"/>
          </a:p>
        </p:txBody>
      </p:sp>
    </p:spTree>
    <p:extLst>
      <p:ext uri="{BB962C8B-B14F-4D97-AF65-F5344CB8AC3E}">
        <p14:creationId xmlns:p14="http://schemas.microsoft.com/office/powerpoint/2010/main" val="4087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30</a:t>
            </a:fld>
            <a:endParaRPr lang="en-US"/>
          </a:p>
        </p:txBody>
      </p:sp>
    </p:spTree>
    <p:extLst>
      <p:ext uri="{BB962C8B-B14F-4D97-AF65-F5344CB8AC3E}">
        <p14:creationId xmlns:p14="http://schemas.microsoft.com/office/powerpoint/2010/main" val="2703128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31</a:t>
            </a:fld>
            <a:endParaRPr lang="en-US"/>
          </a:p>
        </p:txBody>
      </p:sp>
    </p:spTree>
    <p:extLst>
      <p:ext uri="{BB962C8B-B14F-4D97-AF65-F5344CB8AC3E}">
        <p14:creationId xmlns:p14="http://schemas.microsoft.com/office/powerpoint/2010/main" val="408096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32</a:t>
            </a:fld>
            <a:endParaRPr lang="en-US"/>
          </a:p>
        </p:txBody>
      </p:sp>
    </p:spTree>
    <p:extLst>
      <p:ext uri="{BB962C8B-B14F-4D97-AF65-F5344CB8AC3E}">
        <p14:creationId xmlns:p14="http://schemas.microsoft.com/office/powerpoint/2010/main" val="475363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33</a:t>
            </a:fld>
            <a:endParaRPr lang="en-US"/>
          </a:p>
        </p:txBody>
      </p:sp>
    </p:spTree>
    <p:extLst>
      <p:ext uri="{BB962C8B-B14F-4D97-AF65-F5344CB8AC3E}">
        <p14:creationId xmlns:p14="http://schemas.microsoft.com/office/powerpoint/2010/main" val="272469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34</a:t>
            </a:fld>
            <a:endParaRPr lang="en-US"/>
          </a:p>
        </p:txBody>
      </p:sp>
    </p:spTree>
    <p:extLst>
      <p:ext uri="{BB962C8B-B14F-4D97-AF65-F5344CB8AC3E}">
        <p14:creationId xmlns:p14="http://schemas.microsoft.com/office/powerpoint/2010/main" val="895663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35</a:t>
            </a:fld>
            <a:endParaRPr lang="en-US"/>
          </a:p>
        </p:txBody>
      </p:sp>
    </p:spTree>
    <p:extLst>
      <p:ext uri="{BB962C8B-B14F-4D97-AF65-F5344CB8AC3E}">
        <p14:creationId xmlns:p14="http://schemas.microsoft.com/office/powerpoint/2010/main" val="1887832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B346A70-11B3-4CE1-8AB8-0846E26DF348}" type="slidenum">
              <a:rPr lang="en-US" smtClean="0"/>
              <a:t>36</a:t>
            </a:fld>
            <a:endParaRPr lang="en-US"/>
          </a:p>
        </p:txBody>
      </p:sp>
    </p:spTree>
    <p:extLst>
      <p:ext uri="{BB962C8B-B14F-4D97-AF65-F5344CB8AC3E}">
        <p14:creationId xmlns:p14="http://schemas.microsoft.com/office/powerpoint/2010/main" val="3854886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37</a:t>
            </a:fld>
            <a:endParaRPr lang="en-US"/>
          </a:p>
        </p:txBody>
      </p:sp>
    </p:spTree>
    <p:extLst>
      <p:ext uri="{BB962C8B-B14F-4D97-AF65-F5344CB8AC3E}">
        <p14:creationId xmlns:p14="http://schemas.microsoft.com/office/powerpoint/2010/main" val="1045316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38</a:t>
            </a:fld>
            <a:endParaRPr lang="en-US"/>
          </a:p>
        </p:txBody>
      </p:sp>
    </p:spTree>
    <p:extLst>
      <p:ext uri="{BB962C8B-B14F-4D97-AF65-F5344CB8AC3E}">
        <p14:creationId xmlns:p14="http://schemas.microsoft.com/office/powerpoint/2010/main" val="2361952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39</a:t>
            </a:fld>
            <a:endParaRPr lang="en-US"/>
          </a:p>
        </p:txBody>
      </p:sp>
    </p:spTree>
    <p:extLst>
      <p:ext uri="{BB962C8B-B14F-4D97-AF65-F5344CB8AC3E}">
        <p14:creationId xmlns:p14="http://schemas.microsoft.com/office/powerpoint/2010/main" val="349205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490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40</a:t>
            </a:fld>
            <a:endParaRPr lang="en-US"/>
          </a:p>
        </p:txBody>
      </p:sp>
    </p:spTree>
    <p:extLst>
      <p:ext uri="{BB962C8B-B14F-4D97-AF65-F5344CB8AC3E}">
        <p14:creationId xmlns:p14="http://schemas.microsoft.com/office/powerpoint/2010/main" val="3494451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41</a:t>
            </a:fld>
            <a:endParaRPr lang="en-US"/>
          </a:p>
        </p:txBody>
      </p:sp>
    </p:spTree>
    <p:extLst>
      <p:ext uri="{BB962C8B-B14F-4D97-AF65-F5344CB8AC3E}">
        <p14:creationId xmlns:p14="http://schemas.microsoft.com/office/powerpoint/2010/main" val="236900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5</a:t>
            </a:fld>
            <a:endParaRPr lang="en-US"/>
          </a:p>
        </p:txBody>
      </p:sp>
    </p:spTree>
    <p:extLst>
      <p:ext uri="{BB962C8B-B14F-4D97-AF65-F5344CB8AC3E}">
        <p14:creationId xmlns:p14="http://schemas.microsoft.com/office/powerpoint/2010/main" val="71870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6</a:t>
            </a:fld>
            <a:endParaRPr lang="en-US"/>
          </a:p>
        </p:txBody>
      </p:sp>
    </p:spTree>
    <p:extLst>
      <p:ext uri="{BB962C8B-B14F-4D97-AF65-F5344CB8AC3E}">
        <p14:creationId xmlns:p14="http://schemas.microsoft.com/office/powerpoint/2010/main" val="473928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7</a:t>
            </a:fld>
            <a:endParaRPr lang="en-US"/>
          </a:p>
        </p:txBody>
      </p:sp>
    </p:spTree>
    <p:extLst>
      <p:ext uri="{BB962C8B-B14F-4D97-AF65-F5344CB8AC3E}">
        <p14:creationId xmlns:p14="http://schemas.microsoft.com/office/powerpoint/2010/main" val="194972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8</a:t>
            </a:fld>
            <a:endParaRPr lang="en-US"/>
          </a:p>
        </p:txBody>
      </p:sp>
    </p:spTree>
    <p:extLst>
      <p:ext uri="{BB962C8B-B14F-4D97-AF65-F5344CB8AC3E}">
        <p14:creationId xmlns:p14="http://schemas.microsoft.com/office/powerpoint/2010/main" val="16018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46A70-11B3-4CE1-8AB8-0846E26DF348}" type="slidenum">
              <a:rPr lang="en-US" smtClean="0"/>
              <a:t>9</a:t>
            </a:fld>
            <a:endParaRPr lang="en-US"/>
          </a:p>
        </p:txBody>
      </p:sp>
    </p:spTree>
    <p:extLst>
      <p:ext uri="{BB962C8B-B14F-4D97-AF65-F5344CB8AC3E}">
        <p14:creationId xmlns:p14="http://schemas.microsoft.com/office/powerpoint/2010/main" val="275237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3A2B-8E5A-178C-680D-6435CB7A2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F5FBEE-0F57-390E-141E-BA0DA94EB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F04F05-7B66-7F1D-FF00-C45D1780CE1C}"/>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5" name="Footer Placeholder 4">
            <a:extLst>
              <a:ext uri="{FF2B5EF4-FFF2-40B4-BE49-F238E27FC236}">
                <a16:creationId xmlns:a16="http://schemas.microsoft.com/office/drawing/2014/main" id="{46B06FAC-B89D-B4C4-1CB1-FACF13320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DBB3-8CF9-BABC-4C76-B42151274FE5}"/>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78886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6FC1-D6DC-7986-972E-20289C04D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F1DD0-AC91-64D3-A286-F2D2FD1FA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7D239-50C3-4713-3F26-41B6626AFE18}"/>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5" name="Footer Placeholder 4">
            <a:extLst>
              <a:ext uri="{FF2B5EF4-FFF2-40B4-BE49-F238E27FC236}">
                <a16:creationId xmlns:a16="http://schemas.microsoft.com/office/drawing/2014/main" id="{8DC4CC4B-5E51-C982-CA1F-1EA3A328A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A4DFC-30F3-610A-848F-D8318BBD18D3}"/>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357501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6C708-A98B-343C-C33B-E910ABB830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9DA64-2C36-46D4-8A74-508A70395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28EB0-15E8-09A0-C48D-A2A58DB586E9}"/>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5" name="Footer Placeholder 4">
            <a:extLst>
              <a:ext uri="{FF2B5EF4-FFF2-40B4-BE49-F238E27FC236}">
                <a16:creationId xmlns:a16="http://schemas.microsoft.com/office/drawing/2014/main" id="{0B11F2CA-FBB6-7334-A50E-27D52DA34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1E7F1-9CE3-7BA4-A6EE-16D65ED8C1EC}"/>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170576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0936" y="262890"/>
            <a:ext cx="11561445" cy="609600"/>
          </a:xfrm>
          <a:custGeom>
            <a:avLst/>
            <a:gdLst/>
            <a:ahLst/>
            <a:cxnLst/>
            <a:rect l="l" t="t" r="r" b="b"/>
            <a:pathLst>
              <a:path w="11561445" h="609600">
                <a:moveTo>
                  <a:pt x="11561064" y="0"/>
                </a:moveTo>
                <a:lnTo>
                  <a:pt x="0" y="0"/>
                </a:lnTo>
                <a:lnTo>
                  <a:pt x="0" y="609599"/>
                </a:lnTo>
                <a:lnTo>
                  <a:pt x="11561064" y="609599"/>
                </a:lnTo>
                <a:lnTo>
                  <a:pt x="11561064" y="0"/>
                </a:lnTo>
                <a:close/>
              </a:path>
            </a:pathLst>
          </a:custGeom>
          <a:solidFill>
            <a:srgbClr val="003C7C"/>
          </a:solidFill>
        </p:spPr>
        <p:txBody>
          <a:bodyPr wrap="square" lIns="0" tIns="0" rIns="0" bIns="0" rtlCol="0"/>
          <a:lstStyle/>
          <a:p>
            <a:endParaRPr/>
          </a:p>
        </p:txBody>
      </p:sp>
      <p:sp>
        <p:nvSpPr>
          <p:cNvPr id="18" name="bg object 18"/>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sp>
        <p:nvSpPr>
          <p:cNvPr id="19" name="bg object 19"/>
          <p:cNvSpPr/>
          <p:nvPr/>
        </p:nvSpPr>
        <p:spPr>
          <a:xfrm>
            <a:off x="464058" y="262890"/>
            <a:ext cx="97790" cy="609600"/>
          </a:xfrm>
          <a:custGeom>
            <a:avLst/>
            <a:gdLst/>
            <a:ahLst/>
            <a:cxnLst/>
            <a:rect l="l" t="t" r="r" b="b"/>
            <a:pathLst>
              <a:path w="97790" h="609600">
                <a:moveTo>
                  <a:pt x="97536" y="0"/>
                </a:moveTo>
                <a:lnTo>
                  <a:pt x="0" y="0"/>
                </a:lnTo>
                <a:lnTo>
                  <a:pt x="0" y="609600"/>
                </a:lnTo>
                <a:lnTo>
                  <a:pt x="97536" y="609600"/>
                </a:lnTo>
                <a:lnTo>
                  <a:pt x="97536" y="0"/>
                </a:lnTo>
                <a:close/>
              </a:path>
            </a:pathLst>
          </a:custGeom>
          <a:solidFill>
            <a:srgbClr val="003C7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0" i="0">
                <a:solidFill>
                  <a:schemeClr val="bg1"/>
                </a:solidFill>
                <a:latin typeface="Calibri"/>
                <a:cs typeface="Calibri"/>
              </a:defRPr>
            </a:lvl1pPr>
          </a:lstStyle>
          <a:p>
            <a:endParaRPr/>
          </a:p>
        </p:txBody>
      </p:sp>
      <p:sp>
        <p:nvSpPr>
          <p:cNvPr id="3" name="Holder 3"/>
          <p:cNvSpPr>
            <a:spLocks noGrp="1"/>
          </p:cNvSpPr>
          <p:nvPr>
            <p:ph sz="half" idx="2"/>
          </p:nvPr>
        </p:nvSpPr>
        <p:spPr>
          <a:xfrm>
            <a:off x="1281485" y="1479109"/>
            <a:ext cx="4682490" cy="4730750"/>
          </a:xfrm>
          <a:prstGeom prst="rect">
            <a:avLst/>
          </a:prstGeom>
        </p:spPr>
        <p:txBody>
          <a:bodyPr wrap="square" lIns="0" tIns="0" rIns="0" bIns="0">
            <a:spAutoFit/>
          </a:bodyPr>
          <a:lstStyle>
            <a:lvl1pPr>
              <a:defRPr sz="2000" b="0" i="0">
                <a:solidFill>
                  <a:srgbClr val="A4A4A4"/>
                </a:solidFill>
                <a:latin typeface="Calibri"/>
                <a:cs typeface="Calibri"/>
              </a:defRPr>
            </a:lvl1pPr>
          </a:lstStyle>
          <a:p>
            <a:endParaRPr/>
          </a:p>
        </p:txBody>
      </p:sp>
      <p:sp>
        <p:nvSpPr>
          <p:cNvPr id="4" name="Holder 4"/>
          <p:cNvSpPr>
            <a:spLocks noGrp="1"/>
          </p:cNvSpPr>
          <p:nvPr>
            <p:ph sz="half" idx="3"/>
          </p:nvPr>
        </p:nvSpPr>
        <p:spPr>
          <a:xfrm>
            <a:off x="7248029" y="1508400"/>
            <a:ext cx="4321809" cy="475043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7" name="Holder 7"/>
          <p:cNvSpPr>
            <a:spLocks noGrp="1"/>
          </p:cNvSpPr>
          <p:nvPr>
            <p:ph type="sldNum" sz="quarter" idx="7"/>
          </p:nvPr>
        </p:nvSpPr>
        <p:spPr/>
        <p:txBody>
          <a:bodyPr lIns="0" tIns="0" rIns="0" bIns="0"/>
          <a:lstStyle>
            <a:lvl1pPr>
              <a:defRPr sz="1050" b="0" i="0">
                <a:solidFill>
                  <a:schemeClr val="tx1"/>
                </a:solidFill>
                <a:latin typeface="Calibri"/>
                <a:cs typeface="Calibri"/>
              </a:defRPr>
            </a:lvl1pPr>
          </a:lstStyle>
          <a:p>
            <a:pPr marL="38100">
              <a:lnSpc>
                <a:spcPts val="1100"/>
              </a:lnSpc>
            </a:pPr>
            <a:fld id="{81D60167-4931-47E6-BA6A-407CBD079E47}" type="slidenum">
              <a:rPr spc="-25" dirty="0"/>
              <a:t>‹#›</a:t>
            </a:fld>
            <a:endParaRPr spc="-25"/>
          </a:p>
        </p:txBody>
      </p:sp>
    </p:spTree>
    <p:extLst>
      <p:ext uri="{BB962C8B-B14F-4D97-AF65-F5344CB8AC3E}">
        <p14:creationId xmlns:p14="http://schemas.microsoft.com/office/powerpoint/2010/main" val="117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21944" y="493486"/>
            <a:ext cx="7170057" cy="2235200"/>
          </a:xfrm>
          <a:custGeom>
            <a:avLst/>
            <a:gdLst>
              <a:gd name="connsiteX0" fmla="*/ 0 w 7170057"/>
              <a:gd name="connsiteY0" fmla="*/ 0 h 2235200"/>
              <a:gd name="connsiteX1" fmla="*/ 7170057 w 7170057"/>
              <a:gd name="connsiteY1" fmla="*/ 0 h 2235200"/>
              <a:gd name="connsiteX2" fmla="*/ 7170057 w 7170057"/>
              <a:gd name="connsiteY2" fmla="*/ 2235200 h 2235200"/>
              <a:gd name="connsiteX3" fmla="*/ 0 w 7170057"/>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7170057" h="2235200">
                <a:moveTo>
                  <a:pt x="0" y="0"/>
                </a:moveTo>
                <a:lnTo>
                  <a:pt x="7170057" y="0"/>
                </a:lnTo>
                <a:lnTo>
                  <a:pt x="7170057" y="2235200"/>
                </a:lnTo>
                <a:lnTo>
                  <a:pt x="0" y="2235200"/>
                </a:lnTo>
                <a:close/>
              </a:path>
            </a:pathLst>
          </a:custGeom>
        </p:spPr>
        <p:txBody>
          <a:bodyPr wrap="square">
            <a:noAutofit/>
          </a:bodyPr>
          <a:lstStyle/>
          <a:p>
            <a:endParaRPr lang="id-ID"/>
          </a:p>
        </p:txBody>
      </p:sp>
    </p:spTree>
    <p:extLst>
      <p:ext uri="{BB962C8B-B14F-4D97-AF65-F5344CB8AC3E}">
        <p14:creationId xmlns:p14="http://schemas.microsoft.com/office/powerpoint/2010/main" val="297641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9CB4BB9D-8394-4487-BC2A-32D9F264570A}" type="datetimeFigureOut">
              <a:rPr lang="id-ID" smtClean="0"/>
              <a:t>17/01/2023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97597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99426" y="3541302"/>
            <a:ext cx="9892575" cy="3316698"/>
          </a:xfrm>
          <a:custGeom>
            <a:avLst/>
            <a:gdLst>
              <a:gd name="connsiteX0" fmla="*/ 0 w 9892575"/>
              <a:gd name="connsiteY0" fmla="*/ 0 h 3316698"/>
              <a:gd name="connsiteX1" fmla="*/ 9892575 w 9892575"/>
              <a:gd name="connsiteY1" fmla="*/ 0 h 3316698"/>
              <a:gd name="connsiteX2" fmla="*/ 9892575 w 9892575"/>
              <a:gd name="connsiteY2" fmla="*/ 3316698 h 3316698"/>
              <a:gd name="connsiteX3" fmla="*/ 0 w 9892575"/>
              <a:gd name="connsiteY3" fmla="*/ 3316698 h 3316698"/>
            </a:gdLst>
            <a:ahLst/>
            <a:cxnLst>
              <a:cxn ang="0">
                <a:pos x="connsiteX0" y="connsiteY0"/>
              </a:cxn>
              <a:cxn ang="0">
                <a:pos x="connsiteX1" y="connsiteY1"/>
              </a:cxn>
              <a:cxn ang="0">
                <a:pos x="connsiteX2" y="connsiteY2"/>
              </a:cxn>
              <a:cxn ang="0">
                <a:pos x="connsiteX3" y="connsiteY3"/>
              </a:cxn>
            </a:cxnLst>
            <a:rect l="l" t="t" r="r" b="b"/>
            <a:pathLst>
              <a:path w="9892575" h="3316698">
                <a:moveTo>
                  <a:pt x="0" y="0"/>
                </a:moveTo>
                <a:lnTo>
                  <a:pt x="9892575" y="0"/>
                </a:lnTo>
                <a:lnTo>
                  <a:pt x="9892575" y="3316698"/>
                </a:lnTo>
                <a:lnTo>
                  <a:pt x="0" y="3316698"/>
                </a:lnTo>
                <a:close/>
              </a:path>
            </a:pathLst>
          </a:custGeom>
        </p:spPr>
        <p:txBody>
          <a:bodyPr wrap="square">
            <a:noAutofit/>
          </a:bodyPr>
          <a:lstStyle/>
          <a:p>
            <a:endParaRPr lang="id-ID"/>
          </a:p>
        </p:txBody>
      </p:sp>
    </p:spTree>
    <p:extLst>
      <p:ext uri="{BB962C8B-B14F-4D97-AF65-F5344CB8AC3E}">
        <p14:creationId xmlns:p14="http://schemas.microsoft.com/office/powerpoint/2010/main" val="99976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9CB4BB9D-8394-4487-BC2A-32D9F264570A}" type="datetimeFigureOut">
              <a:rPr lang="id-ID" smtClean="0"/>
              <a:t>17/01/2023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320134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4BB9D-8394-4487-BC2A-32D9F264570A}" type="datetimeFigureOut">
              <a:rPr lang="id-ID" smtClean="0"/>
              <a:t>17/01/2023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5698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9CB4BB9D-8394-4487-BC2A-32D9F264570A}" type="datetimeFigureOut">
              <a:rPr lang="id-ID" smtClean="0"/>
              <a:t>17/01/2023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3308274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9CB4BB9D-8394-4487-BC2A-32D9F264570A}" type="datetimeFigureOut">
              <a:rPr lang="id-ID" smtClean="0"/>
              <a:t>17/01/2023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144177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5C8D-81C9-C035-2329-7D75FE312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FCF36-795D-F7EB-C1C1-27A998968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C8E-1633-685D-19E4-AE6DE6FD095A}"/>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5" name="Footer Placeholder 4">
            <a:extLst>
              <a:ext uri="{FF2B5EF4-FFF2-40B4-BE49-F238E27FC236}">
                <a16:creationId xmlns:a16="http://schemas.microsoft.com/office/drawing/2014/main" id="{F460CA37-A80A-C740-A86D-5C6FDFF5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A0CB-A1C6-1CCB-7F54-29A17E107B79}"/>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1585467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9CB4BB9D-8394-4487-BC2A-32D9F264570A}" type="datetimeFigureOut">
              <a:rPr lang="id-ID" smtClean="0"/>
              <a:t>17/01/2023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415148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4BB9D-8394-4487-BC2A-32D9F264570A}" type="datetimeFigureOut">
              <a:rPr lang="id-ID" smtClean="0"/>
              <a:t>17/01/2023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2028212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2952750" cy="6858000"/>
          </a:xfrm>
          <a:custGeom>
            <a:avLst/>
            <a:gdLst>
              <a:gd name="connsiteX0" fmla="*/ 0 w 2952750"/>
              <a:gd name="connsiteY0" fmla="*/ 0 h 6858000"/>
              <a:gd name="connsiteX1" fmla="*/ 2952750 w 2952750"/>
              <a:gd name="connsiteY1" fmla="*/ 0 h 6858000"/>
              <a:gd name="connsiteX2" fmla="*/ 2952750 w 2952750"/>
              <a:gd name="connsiteY2" fmla="*/ 6858000 h 6858000"/>
              <a:gd name="connsiteX3" fmla="*/ 0 w 2952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52750" h="6858000">
                <a:moveTo>
                  <a:pt x="0" y="0"/>
                </a:moveTo>
                <a:lnTo>
                  <a:pt x="2952750" y="0"/>
                </a:lnTo>
                <a:lnTo>
                  <a:pt x="2952750"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7218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239250" y="0"/>
            <a:ext cx="2952750" cy="6858000"/>
          </a:xfrm>
          <a:custGeom>
            <a:avLst/>
            <a:gdLst>
              <a:gd name="connsiteX0" fmla="*/ 0 w 2952750"/>
              <a:gd name="connsiteY0" fmla="*/ 0 h 6858000"/>
              <a:gd name="connsiteX1" fmla="*/ 2952750 w 2952750"/>
              <a:gd name="connsiteY1" fmla="*/ 0 h 6858000"/>
              <a:gd name="connsiteX2" fmla="*/ 2952750 w 2952750"/>
              <a:gd name="connsiteY2" fmla="*/ 6858000 h 6858000"/>
              <a:gd name="connsiteX3" fmla="*/ 0 w 2952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52750" h="6858000">
                <a:moveTo>
                  <a:pt x="0" y="0"/>
                </a:moveTo>
                <a:lnTo>
                  <a:pt x="2952750" y="0"/>
                </a:lnTo>
                <a:lnTo>
                  <a:pt x="2952750"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005531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3562350" cy="3371850"/>
          </a:xfrm>
          <a:custGeom>
            <a:avLst/>
            <a:gdLst>
              <a:gd name="connsiteX0" fmla="*/ 0 w 3562350"/>
              <a:gd name="connsiteY0" fmla="*/ 0 h 3371850"/>
              <a:gd name="connsiteX1" fmla="*/ 3562350 w 3562350"/>
              <a:gd name="connsiteY1" fmla="*/ 0 h 3371850"/>
              <a:gd name="connsiteX2" fmla="*/ 3562350 w 3562350"/>
              <a:gd name="connsiteY2" fmla="*/ 3371850 h 3371850"/>
              <a:gd name="connsiteX3" fmla="*/ 0 w 3562350"/>
              <a:gd name="connsiteY3" fmla="*/ 3371850 h 3371850"/>
            </a:gdLst>
            <a:ahLst/>
            <a:cxnLst>
              <a:cxn ang="0">
                <a:pos x="connsiteX0" y="connsiteY0"/>
              </a:cxn>
              <a:cxn ang="0">
                <a:pos x="connsiteX1" y="connsiteY1"/>
              </a:cxn>
              <a:cxn ang="0">
                <a:pos x="connsiteX2" y="connsiteY2"/>
              </a:cxn>
              <a:cxn ang="0">
                <a:pos x="connsiteX3" y="connsiteY3"/>
              </a:cxn>
            </a:cxnLst>
            <a:rect l="l" t="t" r="r" b="b"/>
            <a:pathLst>
              <a:path w="3562350" h="3371850">
                <a:moveTo>
                  <a:pt x="0" y="0"/>
                </a:moveTo>
                <a:lnTo>
                  <a:pt x="3562350" y="0"/>
                </a:lnTo>
                <a:lnTo>
                  <a:pt x="3562350" y="3371850"/>
                </a:lnTo>
                <a:lnTo>
                  <a:pt x="0" y="337185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0" y="3371850"/>
            <a:ext cx="3562350" cy="3486150"/>
          </a:xfrm>
          <a:custGeom>
            <a:avLst/>
            <a:gdLst>
              <a:gd name="connsiteX0" fmla="*/ 0 w 3562350"/>
              <a:gd name="connsiteY0" fmla="*/ 0 h 3371850"/>
              <a:gd name="connsiteX1" fmla="*/ 3562350 w 3562350"/>
              <a:gd name="connsiteY1" fmla="*/ 0 h 3371850"/>
              <a:gd name="connsiteX2" fmla="*/ 3562350 w 3562350"/>
              <a:gd name="connsiteY2" fmla="*/ 3371850 h 3371850"/>
              <a:gd name="connsiteX3" fmla="*/ 0 w 3562350"/>
              <a:gd name="connsiteY3" fmla="*/ 3371850 h 3371850"/>
            </a:gdLst>
            <a:ahLst/>
            <a:cxnLst>
              <a:cxn ang="0">
                <a:pos x="connsiteX0" y="connsiteY0"/>
              </a:cxn>
              <a:cxn ang="0">
                <a:pos x="connsiteX1" y="connsiteY1"/>
              </a:cxn>
              <a:cxn ang="0">
                <a:pos x="connsiteX2" y="connsiteY2"/>
              </a:cxn>
              <a:cxn ang="0">
                <a:pos x="connsiteX3" y="connsiteY3"/>
              </a:cxn>
            </a:cxnLst>
            <a:rect l="l" t="t" r="r" b="b"/>
            <a:pathLst>
              <a:path w="3562350" h="3371850">
                <a:moveTo>
                  <a:pt x="0" y="0"/>
                </a:moveTo>
                <a:lnTo>
                  <a:pt x="3562350" y="0"/>
                </a:lnTo>
                <a:lnTo>
                  <a:pt x="3562350" y="3371850"/>
                </a:lnTo>
                <a:lnTo>
                  <a:pt x="0" y="3371850"/>
                </a:lnTo>
                <a:close/>
              </a:path>
            </a:pathLst>
          </a:custGeom>
        </p:spPr>
        <p:txBody>
          <a:bodyPr wrap="square">
            <a:noAutofit/>
          </a:bodyPr>
          <a:lstStyle/>
          <a:p>
            <a:endParaRPr lang="id-ID"/>
          </a:p>
        </p:txBody>
      </p:sp>
      <p:sp>
        <p:nvSpPr>
          <p:cNvPr id="15" name="Picture Placeholder 14"/>
          <p:cNvSpPr>
            <a:spLocks noGrp="1"/>
          </p:cNvSpPr>
          <p:nvPr>
            <p:ph type="pic" sz="quarter" idx="12"/>
          </p:nvPr>
        </p:nvSpPr>
        <p:spPr>
          <a:xfrm>
            <a:off x="3562350" y="0"/>
            <a:ext cx="3562350" cy="3371850"/>
          </a:xfrm>
          <a:custGeom>
            <a:avLst/>
            <a:gdLst>
              <a:gd name="connsiteX0" fmla="*/ 0 w 3562350"/>
              <a:gd name="connsiteY0" fmla="*/ 0 h 3371850"/>
              <a:gd name="connsiteX1" fmla="*/ 3562350 w 3562350"/>
              <a:gd name="connsiteY1" fmla="*/ 0 h 3371850"/>
              <a:gd name="connsiteX2" fmla="*/ 3562350 w 3562350"/>
              <a:gd name="connsiteY2" fmla="*/ 3371850 h 3371850"/>
              <a:gd name="connsiteX3" fmla="*/ 0 w 3562350"/>
              <a:gd name="connsiteY3" fmla="*/ 3371850 h 3371850"/>
            </a:gdLst>
            <a:ahLst/>
            <a:cxnLst>
              <a:cxn ang="0">
                <a:pos x="connsiteX0" y="connsiteY0"/>
              </a:cxn>
              <a:cxn ang="0">
                <a:pos x="connsiteX1" y="connsiteY1"/>
              </a:cxn>
              <a:cxn ang="0">
                <a:pos x="connsiteX2" y="connsiteY2"/>
              </a:cxn>
              <a:cxn ang="0">
                <a:pos x="connsiteX3" y="connsiteY3"/>
              </a:cxn>
            </a:cxnLst>
            <a:rect l="l" t="t" r="r" b="b"/>
            <a:pathLst>
              <a:path w="3562350" h="3371850">
                <a:moveTo>
                  <a:pt x="0" y="0"/>
                </a:moveTo>
                <a:lnTo>
                  <a:pt x="3562350" y="0"/>
                </a:lnTo>
                <a:lnTo>
                  <a:pt x="3562350" y="3371850"/>
                </a:lnTo>
                <a:lnTo>
                  <a:pt x="0" y="3371850"/>
                </a:lnTo>
                <a:close/>
              </a:path>
            </a:pathLst>
          </a:custGeom>
        </p:spPr>
        <p:txBody>
          <a:bodyPr wrap="square">
            <a:noAutofit/>
          </a:bodyPr>
          <a:lstStyle/>
          <a:p>
            <a:endParaRPr lang="id-ID"/>
          </a:p>
        </p:txBody>
      </p:sp>
    </p:spTree>
    <p:extLst>
      <p:ext uri="{BB962C8B-B14F-4D97-AF65-F5344CB8AC3E}">
        <p14:creationId xmlns:p14="http://schemas.microsoft.com/office/powerpoint/2010/main" val="4106406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354286" cy="6858000"/>
          </a:xfrm>
          <a:custGeom>
            <a:avLst/>
            <a:gdLst>
              <a:gd name="connsiteX0" fmla="*/ 0 w 4354286"/>
              <a:gd name="connsiteY0" fmla="*/ 0 h 6858000"/>
              <a:gd name="connsiteX1" fmla="*/ 4354286 w 4354286"/>
              <a:gd name="connsiteY1" fmla="*/ 0 h 6858000"/>
              <a:gd name="connsiteX2" fmla="*/ 4354286 w 4354286"/>
              <a:gd name="connsiteY2" fmla="*/ 6858000 h 6858000"/>
              <a:gd name="connsiteX3" fmla="*/ 0 w 4354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54286" h="6858000">
                <a:moveTo>
                  <a:pt x="0" y="0"/>
                </a:moveTo>
                <a:lnTo>
                  <a:pt x="4354286" y="0"/>
                </a:lnTo>
                <a:lnTo>
                  <a:pt x="4354286"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458557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8648700" y="0"/>
            <a:ext cx="3543300" cy="3429000"/>
          </a:xfrm>
          <a:custGeom>
            <a:avLst/>
            <a:gdLst>
              <a:gd name="connsiteX0" fmla="*/ 0 w 3543300"/>
              <a:gd name="connsiteY0" fmla="*/ 0 h 3429000"/>
              <a:gd name="connsiteX1" fmla="*/ 3543300 w 3543300"/>
              <a:gd name="connsiteY1" fmla="*/ 0 h 3429000"/>
              <a:gd name="connsiteX2" fmla="*/ 3543300 w 3543300"/>
              <a:gd name="connsiteY2" fmla="*/ 3429000 h 3429000"/>
              <a:gd name="connsiteX3" fmla="*/ 0 w 35433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543300" h="3429000">
                <a:moveTo>
                  <a:pt x="0" y="0"/>
                </a:moveTo>
                <a:lnTo>
                  <a:pt x="3543300" y="0"/>
                </a:lnTo>
                <a:lnTo>
                  <a:pt x="3543300" y="3429000"/>
                </a:lnTo>
                <a:lnTo>
                  <a:pt x="0" y="34290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8648700" y="3409950"/>
            <a:ext cx="3543300" cy="3429000"/>
          </a:xfrm>
          <a:custGeom>
            <a:avLst/>
            <a:gdLst>
              <a:gd name="connsiteX0" fmla="*/ 0 w 3543300"/>
              <a:gd name="connsiteY0" fmla="*/ 0 h 3429000"/>
              <a:gd name="connsiteX1" fmla="*/ 3543300 w 3543300"/>
              <a:gd name="connsiteY1" fmla="*/ 0 h 3429000"/>
              <a:gd name="connsiteX2" fmla="*/ 3543300 w 3543300"/>
              <a:gd name="connsiteY2" fmla="*/ 3429000 h 3429000"/>
              <a:gd name="connsiteX3" fmla="*/ 0 w 35433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543300" h="3429000">
                <a:moveTo>
                  <a:pt x="0" y="0"/>
                </a:moveTo>
                <a:lnTo>
                  <a:pt x="3543300" y="0"/>
                </a:lnTo>
                <a:lnTo>
                  <a:pt x="3543300" y="3429000"/>
                </a:lnTo>
                <a:lnTo>
                  <a:pt x="0" y="3429000"/>
                </a:lnTo>
                <a:close/>
              </a:path>
            </a:pathLst>
          </a:custGeom>
        </p:spPr>
        <p:txBody>
          <a:bodyPr wrap="square">
            <a:noAutofit/>
          </a:bodyPr>
          <a:lstStyle/>
          <a:p>
            <a:endParaRPr lang="id-ID"/>
          </a:p>
        </p:txBody>
      </p:sp>
    </p:spTree>
    <p:extLst>
      <p:ext uri="{BB962C8B-B14F-4D97-AF65-F5344CB8AC3E}">
        <p14:creationId xmlns:p14="http://schemas.microsoft.com/office/powerpoint/2010/main" val="1382144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399144" y="569687"/>
            <a:ext cx="5573485" cy="5718629"/>
          </a:xfrm>
          <a:custGeom>
            <a:avLst/>
            <a:gdLst>
              <a:gd name="connsiteX0" fmla="*/ 0 w 5573485"/>
              <a:gd name="connsiteY0" fmla="*/ 0 h 5718629"/>
              <a:gd name="connsiteX1" fmla="*/ 5573485 w 5573485"/>
              <a:gd name="connsiteY1" fmla="*/ 0 h 5718629"/>
              <a:gd name="connsiteX2" fmla="*/ 5573485 w 5573485"/>
              <a:gd name="connsiteY2" fmla="*/ 5718629 h 5718629"/>
              <a:gd name="connsiteX3" fmla="*/ 0 w 5573485"/>
              <a:gd name="connsiteY3" fmla="*/ 5718629 h 5718629"/>
            </a:gdLst>
            <a:ahLst/>
            <a:cxnLst>
              <a:cxn ang="0">
                <a:pos x="connsiteX0" y="connsiteY0"/>
              </a:cxn>
              <a:cxn ang="0">
                <a:pos x="connsiteX1" y="connsiteY1"/>
              </a:cxn>
              <a:cxn ang="0">
                <a:pos x="connsiteX2" y="connsiteY2"/>
              </a:cxn>
              <a:cxn ang="0">
                <a:pos x="connsiteX3" y="connsiteY3"/>
              </a:cxn>
            </a:cxnLst>
            <a:rect l="l" t="t" r="r" b="b"/>
            <a:pathLst>
              <a:path w="5573485" h="5718629">
                <a:moveTo>
                  <a:pt x="0" y="0"/>
                </a:moveTo>
                <a:lnTo>
                  <a:pt x="5573485" y="0"/>
                </a:lnTo>
                <a:lnTo>
                  <a:pt x="5573485" y="5718629"/>
                </a:lnTo>
                <a:lnTo>
                  <a:pt x="0" y="5718629"/>
                </a:lnTo>
                <a:close/>
              </a:path>
            </a:pathLst>
          </a:custGeom>
        </p:spPr>
        <p:txBody>
          <a:bodyPr wrap="square">
            <a:noAutofit/>
          </a:bodyPr>
          <a:lstStyle/>
          <a:p>
            <a:endParaRPr lang="id-ID"/>
          </a:p>
        </p:txBody>
      </p:sp>
    </p:spTree>
    <p:extLst>
      <p:ext uri="{BB962C8B-B14F-4D97-AF65-F5344CB8AC3E}">
        <p14:creationId xmlns:p14="http://schemas.microsoft.com/office/powerpoint/2010/main" val="1961849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24"/>
          <p:cNvSpPr>
            <a:spLocks noGrp="1"/>
          </p:cNvSpPr>
          <p:nvPr>
            <p:ph type="pic" sz="quarter" idx="12"/>
          </p:nvPr>
        </p:nvSpPr>
        <p:spPr>
          <a:xfrm>
            <a:off x="8610600" y="1601146"/>
            <a:ext cx="2097885" cy="3670300"/>
          </a:xfrm>
        </p:spPr>
      </p:sp>
    </p:spTree>
    <p:extLst>
      <p:ext uri="{BB962C8B-B14F-4D97-AF65-F5344CB8AC3E}">
        <p14:creationId xmlns:p14="http://schemas.microsoft.com/office/powerpoint/2010/main" val="1214097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4686300" y="1571625"/>
            <a:ext cx="2085975" cy="3676650"/>
          </a:xfrm>
        </p:spPr>
        <p:txBody>
          <a:bodyPr/>
          <a:lstStyle/>
          <a:p>
            <a:endParaRPr lang="en-US"/>
          </a:p>
        </p:txBody>
      </p:sp>
    </p:spTree>
    <p:extLst>
      <p:ext uri="{BB962C8B-B14F-4D97-AF65-F5344CB8AC3E}">
        <p14:creationId xmlns:p14="http://schemas.microsoft.com/office/powerpoint/2010/main" val="428639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118A-CC84-212A-2A3C-4C30BDE62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392990-AE51-AD4B-E4E9-BAA133A80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7D1CFC-1F95-81D3-2EC3-51D7DA87024A}"/>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5" name="Footer Placeholder 4">
            <a:extLst>
              <a:ext uri="{FF2B5EF4-FFF2-40B4-BE49-F238E27FC236}">
                <a16:creationId xmlns:a16="http://schemas.microsoft.com/office/drawing/2014/main" id="{995825A2-111B-BEE4-552B-B158973AB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63F3A-3189-E599-9B89-5622EB529134}"/>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3162169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5435600" y="1955800"/>
            <a:ext cx="3987800" cy="5346700"/>
          </a:xfrm>
        </p:spPr>
        <p:txBody>
          <a:bodyPr/>
          <a:lstStyle/>
          <a:p>
            <a:endParaRPr lang="id-ID"/>
          </a:p>
        </p:txBody>
      </p:sp>
    </p:spTree>
    <p:extLst>
      <p:ext uri="{BB962C8B-B14F-4D97-AF65-F5344CB8AC3E}">
        <p14:creationId xmlns:p14="http://schemas.microsoft.com/office/powerpoint/2010/main" val="119642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814703" y="1990204"/>
            <a:ext cx="4230401" cy="2698763"/>
          </a:xfrm>
          <a:custGeom>
            <a:avLst/>
            <a:gdLst>
              <a:gd name="connsiteX0" fmla="*/ 0 w 4230401"/>
              <a:gd name="connsiteY0" fmla="*/ 0 h 2698763"/>
              <a:gd name="connsiteX1" fmla="*/ 4230401 w 4230401"/>
              <a:gd name="connsiteY1" fmla="*/ 0 h 2698763"/>
              <a:gd name="connsiteX2" fmla="*/ 4230401 w 4230401"/>
              <a:gd name="connsiteY2" fmla="*/ 2698763 h 2698763"/>
              <a:gd name="connsiteX3" fmla="*/ 0 w 4230401"/>
              <a:gd name="connsiteY3" fmla="*/ 2698763 h 2698763"/>
            </a:gdLst>
            <a:ahLst/>
            <a:cxnLst>
              <a:cxn ang="0">
                <a:pos x="connsiteX0" y="connsiteY0"/>
              </a:cxn>
              <a:cxn ang="0">
                <a:pos x="connsiteX1" y="connsiteY1"/>
              </a:cxn>
              <a:cxn ang="0">
                <a:pos x="connsiteX2" y="connsiteY2"/>
              </a:cxn>
              <a:cxn ang="0">
                <a:pos x="connsiteX3" y="connsiteY3"/>
              </a:cxn>
            </a:cxnLst>
            <a:rect l="l" t="t" r="r" b="b"/>
            <a:pathLst>
              <a:path w="4230401" h="2698763">
                <a:moveTo>
                  <a:pt x="0" y="0"/>
                </a:moveTo>
                <a:lnTo>
                  <a:pt x="4230401" y="0"/>
                </a:lnTo>
                <a:lnTo>
                  <a:pt x="4230401" y="2698763"/>
                </a:lnTo>
                <a:lnTo>
                  <a:pt x="0" y="2698763"/>
                </a:lnTo>
                <a:close/>
              </a:path>
            </a:pathLst>
          </a:custGeom>
        </p:spPr>
        <p:txBody>
          <a:bodyPr wrap="square">
            <a:noAutofit/>
          </a:bodyPr>
          <a:lstStyle/>
          <a:p>
            <a:endParaRPr lang="id-ID"/>
          </a:p>
        </p:txBody>
      </p:sp>
    </p:spTree>
    <p:extLst>
      <p:ext uri="{BB962C8B-B14F-4D97-AF65-F5344CB8AC3E}">
        <p14:creationId xmlns:p14="http://schemas.microsoft.com/office/powerpoint/2010/main" val="3486075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4752177" y="2065335"/>
            <a:ext cx="2231763" cy="2678116"/>
          </a:xfrm>
          <a:prstGeom prst="roundRect">
            <a:avLst/>
          </a:prstGeom>
        </p:spPr>
        <p:txBody>
          <a:bodyPr/>
          <a:lstStyle/>
          <a:p>
            <a:endParaRPr lang="id-ID"/>
          </a:p>
        </p:txBody>
      </p:sp>
    </p:spTree>
    <p:extLst>
      <p:ext uri="{BB962C8B-B14F-4D97-AF65-F5344CB8AC3E}">
        <p14:creationId xmlns:p14="http://schemas.microsoft.com/office/powerpoint/2010/main" val="2381441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0"/>
            <a:ext cx="3524250" cy="4286250"/>
          </a:xfrm>
          <a:custGeom>
            <a:avLst/>
            <a:gdLst>
              <a:gd name="connsiteX0" fmla="*/ 0 w 3524250"/>
              <a:gd name="connsiteY0" fmla="*/ 0 h 4286250"/>
              <a:gd name="connsiteX1" fmla="*/ 3524250 w 3524250"/>
              <a:gd name="connsiteY1" fmla="*/ 0 h 4286250"/>
              <a:gd name="connsiteX2" fmla="*/ 3524250 w 3524250"/>
              <a:gd name="connsiteY2" fmla="*/ 4286250 h 4286250"/>
              <a:gd name="connsiteX3" fmla="*/ 0 w 352425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3524250" h="4286250">
                <a:moveTo>
                  <a:pt x="0" y="0"/>
                </a:moveTo>
                <a:lnTo>
                  <a:pt x="3524250" y="0"/>
                </a:lnTo>
                <a:lnTo>
                  <a:pt x="3524250" y="4286250"/>
                </a:lnTo>
                <a:lnTo>
                  <a:pt x="0" y="42862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3524250" y="4286250"/>
            <a:ext cx="4476750" cy="2571750"/>
          </a:xfrm>
          <a:custGeom>
            <a:avLst/>
            <a:gdLst>
              <a:gd name="connsiteX0" fmla="*/ 0 w 4476750"/>
              <a:gd name="connsiteY0" fmla="*/ 0 h 2571750"/>
              <a:gd name="connsiteX1" fmla="*/ 4476750 w 4476750"/>
              <a:gd name="connsiteY1" fmla="*/ 0 h 2571750"/>
              <a:gd name="connsiteX2" fmla="*/ 4476750 w 4476750"/>
              <a:gd name="connsiteY2" fmla="*/ 2571750 h 2571750"/>
              <a:gd name="connsiteX3" fmla="*/ 0 w 44767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476750" h="2571750">
                <a:moveTo>
                  <a:pt x="0" y="0"/>
                </a:moveTo>
                <a:lnTo>
                  <a:pt x="4476750" y="0"/>
                </a:lnTo>
                <a:lnTo>
                  <a:pt x="4476750" y="2571750"/>
                </a:lnTo>
                <a:lnTo>
                  <a:pt x="0" y="2571750"/>
                </a:lnTo>
                <a:close/>
              </a:path>
            </a:pathLst>
          </a:custGeom>
        </p:spPr>
        <p:txBody>
          <a:bodyPr wrap="square">
            <a:noAutofit/>
          </a:bodyPr>
          <a:lstStyle/>
          <a:p>
            <a:endParaRPr lang="id-ID"/>
          </a:p>
        </p:txBody>
      </p:sp>
    </p:spTree>
    <p:extLst>
      <p:ext uri="{BB962C8B-B14F-4D97-AF65-F5344CB8AC3E}">
        <p14:creationId xmlns:p14="http://schemas.microsoft.com/office/powerpoint/2010/main" val="1924792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153150" y="1162050"/>
            <a:ext cx="6038850" cy="4457700"/>
          </a:xfrm>
          <a:custGeom>
            <a:avLst/>
            <a:gdLst>
              <a:gd name="connsiteX0" fmla="*/ 0 w 6038850"/>
              <a:gd name="connsiteY0" fmla="*/ 0 h 4457700"/>
              <a:gd name="connsiteX1" fmla="*/ 6038850 w 6038850"/>
              <a:gd name="connsiteY1" fmla="*/ 0 h 4457700"/>
              <a:gd name="connsiteX2" fmla="*/ 6038850 w 6038850"/>
              <a:gd name="connsiteY2" fmla="*/ 4457700 h 4457700"/>
              <a:gd name="connsiteX3" fmla="*/ 0 w 6038850"/>
              <a:gd name="connsiteY3" fmla="*/ 4457700 h 4457700"/>
            </a:gdLst>
            <a:ahLst/>
            <a:cxnLst>
              <a:cxn ang="0">
                <a:pos x="connsiteX0" y="connsiteY0"/>
              </a:cxn>
              <a:cxn ang="0">
                <a:pos x="connsiteX1" y="connsiteY1"/>
              </a:cxn>
              <a:cxn ang="0">
                <a:pos x="connsiteX2" y="connsiteY2"/>
              </a:cxn>
              <a:cxn ang="0">
                <a:pos x="connsiteX3" y="connsiteY3"/>
              </a:cxn>
            </a:cxnLst>
            <a:rect l="l" t="t" r="r" b="b"/>
            <a:pathLst>
              <a:path w="6038850" h="4457700">
                <a:moveTo>
                  <a:pt x="0" y="0"/>
                </a:moveTo>
                <a:lnTo>
                  <a:pt x="6038850" y="0"/>
                </a:lnTo>
                <a:lnTo>
                  <a:pt x="6038850" y="4457700"/>
                </a:lnTo>
                <a:lnTo>
                  <a:pt x="0" y="4457700"/>
                </a:lnTo>
                <a:close/>
              </a:path>
            </a:pathLst>
          </a:custGeom>
        </p:spPr>
        <p:txBody>
          <a:bodyPr wrap="square">
            <a:noAutofit/>
          </a:bodyPr>
          <a:lstStyle/>
          <a:p>
            <a:endParaRPr lang="id-ID"/>
          </a:p>
        </p:txBody>
      </p:sp>
    </p:spTree>
    <p:extLst>
      <p:ext uri="{BB962C8B-B14F-4D97-AF65-F5344CB8AC3E}">
        <p14:creationId xmlns:p14="http://schemas.microsoft.com/office/powerpoint/2010/main" val="4218217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375" y="276225"/>
            <a:ext cx="11525250" cy="6305550"/>
          </a:xfrm>
          <a:custGeom>
            <a:avLst/>
            <a:gdLst>
              <a:gd name="connsiteX0" fmla="*/ 0 w 11525250"/>
              <a:gd name="connsiteY0" fmla="*/ 0 h 6305550"/>
              <a:gd name="connsiteX1" fmla="*/ 11525250 w 11525250"/>
              <a:gd name="connsiteY1" fmla="*/ 0 h 6305550"/>
              <a:gd name="connsiteX2" fmla="*/ 11525250 w 11525250"/>
              <a:gd name="connsiteY2" fmla="*/ 6305550 h 6305550"/>
              <a:gd name="connsiteX3" fmla="*/ 0 w 11525250"/>
              <a:gd name="connsiteY3" fmla="*/ 6305550 h 6305550"/>
            </a:gdLst>
            <a:ahLst/>
            <a:cxnLst>
              <a:cxn ang="0">
                <a:pos x="connsiteX0" y="connsiteY0"/>
              </a:cxn>
              <a:cxn ang="0">
                <a:pos x="connsiteX1" y="connsiteY1"/>
              </a:cxn>
              <a:cxn ang="0">
                <a:pos x="connsiteX2" y="connsiteY2"/>
              </a:cxn>
              <a:cxn ang="0">
                <a:pos x="connsiteX3" y="connsiteY3"/>
              </a:cxn>
            </a:cxnLst>
            <a:rect l="l" t="t" r="r" b="b"/>
            <a:pathLst>
              <a:path w="11525250" h="6305550">
                <a:moveTo>
                  <a:pt x="0" y="0"/>
                </a:moveTo>
                <a:lnTo>
                  <a:pt x="11525250" y="0"/>
                </a:lnTo>
                <a:lnTo>
                  <a:pt x="11525250" y="6305550"/>
                </a:lnTo>
                <a:lnTo>
                  <a:pt x="0" y="6305550"/>
                </a:lnTo>
                <a:close/>
              </a:path>
            </a:pathLst>
          </a:custGeom>
        </p:spPr>
        <p:txBody>
          <a:bodyPr wrap="square">
            <a:noAutofit/>
          </a:bodyPr>
          <a:lstStyle/>
          <a:p>
            <a:endParaRPr lang="id-ID"/>
          </a:p>
        </p:txBody>
      </p:sp>
    </p:spTree>
    <p:extLst>
      <p:ext uri="{BB962C8B-B14F-4D97-AF65-F5344CB8AC3E}">
        <p14:creationId xmlns:p14="http://schemas.microsoft.com/office/powerpoint/2010/main" val="3324676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03408" y="1152986"/>
            <a:ext cx="7188592" cy="4667250"/>
          </a:xfrm>
          <a:custGeom>
            <a:avLst/>
            <a:gdLst>
              <a:gd name="connsiteX0" fmla="*/ 0 w 7188592"/>
              <a:gd name="connsiteY0" fmla="*/ 0 h 4667250"/>
              <a:gd name="connsiteX1" fmla="*/ 7188592 w 7188592"/>
              <a:gd name="connsiteY1" fmla="*/ 0 h 4667250"/>
              <a:gd name="connsiteX2" fmla="*/ 7188592 w 7188592"/>
              <a:gd name="connsiteY2" fmla="*/ 4667250 h 4667250"/>
              <a:gd name="connsiteX3" fmla="*/ 0 w 7188592"/>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7188592" h="4667250">
                <a:moveTo>
                  <a:pt x="0" y="0"/>
                </a:moveTo>
                <a:lnTo>
                  <a:pt x="7188592" y="0"/>
                </a:lnTo>
                <a:lnTo>
                  <a:pt x="7188592" y="4667250"/>
                </a:lnTo>
                <a:lnTo>
                  <a:pt x="0" y="4667250"/>
                </a:lnTo>
                <a:close/>
              </a:path>
            </a:pathLst>
          </a:custGeom>
        </p:spPr>
        <p:txBody>
          <a:bodyPr wrap="square">
            <a:noAutofit/>
          </a:bodyPr>
          <a:lstStyle/>
          <a:p>
            <a:endParaRPr lang="id-ID"/>
          </a:p>
        </p:txBody>
      </p:sp>
    </p:spTree>
    <p:extLst>
      <p:ext uri="{BB962C8B-B14F-4D97-AF65-F5344CB8AC3E}">
        <p14:creationId xmlns:p14="http://schemas.microsoft.com/office/powerpoint/2010/main" val="1513965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
            <a:ext cx="12191999" cy="2411335"/>
          </a:xfrm>
          <a:custGeom>
            <a:avLst/>
            <a:gdLst>
              <a:gd name="connsiteX0" fmla="*/ 5557631 w 12191999"/>
              <a:gd name="connsiteY0" fmla="*/ 0 h 2411335"/>
              <a:gd name="connsiteX1" fmla="*/ 12191999 w 12191999"/>
              <a:gd name="connsiteY1" fmla="*/ 0 h 2411335"/>
              <a:gd name="connsiteX2" fmla="*/ 12191999 w 12191999"/>
              <a:gd name="connsiteY2" fmla="*/ 2411335 h 2411335"/>
              <a:gd name="connsiteX3" fmla="*/ 5557631 w 12191999"/>
              <a:gd name="connsiteY3" fmla="*/ 2411335 h 2411335"/>
              <a:gd name="connsiteX4" fmla="*/ 5557631 w 12191999"/>
              <a:gd name="connsiteY4" fmla="*/ 1667956 h 2411335"/>
              <a:gd name="connsiteX5" fmla="*/ 0 w 12191999"/>
              <a:gd name="connsiteY5" fmla="*/ 1667956 h 2411335"/>
              <a:gd name="connsiteX6" fmla="*/ 0 w 12191999"/>
              <a:gd name="connsiteY6" fmla="*/ 1 h 2411335"/>
              <a:gd name="connsiteX7" fmla="*/ 5557631 w 12191999"/>
              <a:gd name="connsiteY7" fmla="*/ 1 h 24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411335">
                <a:moveTo>
                  <a:pt x="5557631" y="0"/>
                </a:moveTo>
                <a:lnTo>
                  <a:pt x="12191999" y="0"/>
                </a:lnTo>
                <a:lnTo>
                  <a:pt x="12191999" y="2411335"/>
                </a:lnTo>
                <a:lnTo>
                  <a:pt x="5557631" y="2411335"/>
                </a:lnTo>
                <a:lnTo>
                  <a:pt x="5557631" y="1667956"/>
                </a:lnTo>
                <a:lnTo>
                  <a:pt x="0" y="1667956"/>
                </a:lnTo>
                <a:lnTo>
                  <a:pt x="0" y="1"/>
                </a:lnTo>
                <a:lnTo>
                  <a:pt x="5557631" y="1"/>
                </a:lnTo>
                <a:close/>
              </a:path>
            </a:pathLst>
          </a:custGeom>
        </p:spPr>
        <p:txBody>
          <a:bodyPr wrap="square">
            <a:noAutofit/>
          </a:bodyPr>
          <a:lstStyle/>
          <a:p>
            <a:endParaRPr lang="id-ID"/>
          </a:p>
        </p:txBody>
      </p:sp>
    </p:spTree>
    <p:extLst>
      <p:ext uri="{BB962C8B-B14F-4D97-AF65-F5344CB8AC3E}">
        <p14:creationId xmlns:p14="http://schemas.microsoft.com/office/powerpoint/2010/main" val="338556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38200" y="885825"/>
            <a:ext cx="5353050" cy="5086350"/>
          </a:xfrm>
          <a:custGeom>
            <a:avLst/>
            <a:gdLst>
              <a:gd name="connsiteX0" fmla="*/ 0 w 5353050"/>
              <a:gd name="connsiteY0" fmla="*/ 0 h 5086350"/>
              <a:gd name="connsiteX1" fmla="*/ 5353050 w 5353050"/>
              <a:gd name="connsiteY1" fmla="*/ 0 h 5086350"/>
              <a:gd name="connsiteX2" fmla="*/ 5353050 w 5353050"/>
              <a:gd name="connsiteY2" fmla="*/ 5086350 h 5086350"/>
              <a:gd name="connsiteX3" fmla="*/ 0 w 5353050"/>
              <a:gd name="connsiteY3" fmla="*/ 5086350 h 5086350"/>
            </a:gdLst>
            <a:ahLst/>
            <a:cxnLst>
              <a:cxn ang="0">
                <a:pos x="connsiteX0" y="connsiteY0"/>
              </a:cxn>
              <a:cxn ang="0">
                <a:pos x="connsiteX1" y="connsiteY1"/>
              </a:cxn>
              <a:cxn ang="0">
                <a:pos x="connsiteX2" y="connsiteY2"/>
              </a:cxn>
              <a:cxn ang="0">
                <a:pos x="connsiteX3" y="connsiteY3"/>
              </a:cxn>
            </a:cxnLst>
            <a:rect l="l" t="t" r="r" b="b"/>
            <a:pathLst>
              <a:path w="5353050" h="5086350">
                <a:moveTo>
                  <a:pt x="0" y="0"/>
                </a:moveTo>
                <a:lnTo>
                  <a:pt x="5353050" y="0"/>
                </a:lnTo>
                <a:lnTo>
                  <a:pt x="5353050" y="5086350"/>
                </a:lnTo>
                <a:lnTo>
                  <a:pt x="0" y="5086350"/>
                </a:lnTo>
                <a:close/>
              </a:path>
            </a:pathLst>
          </a:custGeom>
        </p:spPr>
        <p:txBody>
          <a:bodyPr wrap="square">
            <a:noAutofit/>
          </a:bodyPr>
          <a:lstStyle/>
          <a:p>
            <a:endParaRPr lang="id-ID"/>
          </a:p>
        </p:txBody>
      </p:sp>
    </p:spTree>
    <p:extLst>
      <p:ext uri="{BB962C8B-B14F-4D97-AF65-F5344CB8AC3E}">
        <p14:creationId xmlns:p14="http://schemas.microsoft.com/office/powerpoint/2010/main" val="160172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90900" cy="6858000"/>
          </a:xfrm>
          <a:custGeom>
            <a:avLst/>
            <a:gdLst>
              <a:gd name="connsiteX0" fmla="*/ 0 w 3390900"/>
              <a:gd name="connsiteY0" fmla="*/ 0 h 6858000"/>
              <a:gd name="connsiteX1" fmla="*/ 3390900 w 3390900"/>
              <a:gd name="connsiteY1" fmla="*/ 0 h 6858000"/>
              <a:gd name="connsiteX2" fmla="*/ 3390900 w 3390900"/>
              <a:gd name="connsiteY2" fmla="*/ 6858000 h 6858000"/>
              <a:gd name="connsiteX3" fmla="*/ 0 w 33909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90900" h="6858000">
                <a:moveTo>
                  <a:pt x="0" y="0"/>
                </a:moveTo>
                <a:lnTo>
                  <a:pt x="3390900" y="0"/>
                </a:lnTo>
                <a:lnTo>
                  <a:pt x="3390900"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69775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55D8-B741-575C-C9F9-8B2A0DD8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D0CAC-5699-3A4A-5461-314BD04DE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0E032-EDF7-F705-101C-FE1E303E5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86869-D543-EA08-2017-B22DF1A52EAD}"/>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6" name="Footer Placeholder 5">
            <a:extLst>
              <a:ext uri="{FF2B5EF4-FFF2-40B4-BE49-F238E27FC236}">
                <a16:creationId xmlns:a16="http://schemas.microsoft.com/office/drawing/2014/main" id="{43CC5DEB-874C-EA9A-0F5A-C11CFA220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6D00F-55C1-68F8-4812-D60CFDFC5E9D}"/>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4160997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805714" y="228600"/>
            <a:ext cx="6386286" cy="6400800"/>
          </a:xfrm>
          <a:custGeom>
            <a:avLst/>
            <a:gdLst>
              <a:gd name="connsiteX0" fmla="*/ 0 w 6386286"/>
              <a:gd name="connsiteY0" fmla="*/ 0 h 6400800"/>
              <a:gd name="connsiteX1" fmla="*/ 6386286 w 6386286"/>
              <a:gd name="connsiteY1" fmla="*/ 0 h 6400800"/>
              <a:gd name="connsiteX2" fmla="*/ 6386286 w 6386286"/>
              <a:gd name="connsiteY2" fmla="*/ 6400800 h 6400800"/>
              <a:gd name="connsiteX3" fmla="*/ 0 w 6386286"/>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6386286" h="6400800">
                <a:moveTo>
                  <a:pt x="0" y="0"/>
                </a:moveTo>
                <a:lnTo>
                  <a:pt x="6386286" y="0"/>
                </a:lnTo>
                <a:lnTo>
                  <a:pt x="6386286" y="6400800"/>
                </a:lnTo>
                <a:lnTo>
                  <a:pt x="0" y="6400800"/>
                </a:lnTo>
                <a:close/>
              </a:path>
            </a:pathLst>
          </a:custGeom>
        </p:spPr>
        <p:txBody>
          <a:bodyPr wrap="square">
            <a:noAutofit/>
          </a:bodyPr>
          <a:lstStyle/>
          <a:p>
            <a:endParaRPr lang="id-ID"/>
          </a:p>
        </p:txBody>
      </p:sp>
    </p:spTree>
    <p:extLst>
      <p:ext uri="{BB962C8B-B14F-4D97-AF65-F5344CB8AC3E}">
        <p14:creationId xmlns:p14="http://schemas.microsoft.com/office/powerpoint/2010/main" val="226579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2514" y="551543"/>
            <a:ext cx="6328229" cy="3120572"/>
          </a:xfrm>
          <a:custGeom>
            <a:avLst/>
            <a:gdLst>
              <a:gd name="connsiteX0" fmla="*/ 0 w 6328229"/>
              <a:gd name="connsiteY0" fmla="*/ 0 h 3120572"/>
              <a:gd name="connsiteX1" fmla="*/ 6328229 w 6328229"/>
              <a:gd name="connsiteY1" fmla="*/ 0 h 3120572"/>
              <a:gd name="connsiteX2" fmla="*/ 6328229 w 6328229"/>
              <a:gd name="connsiteY2" fmla="*/ 3120572 h 3120572"/>
              <a:gd name="connsiteX3" fmla="*/ 0 w 6328229"/>
              <a:gd name="connsiteY3" fmla="*/ 3120572 h 3120572"/>
            </a:gdLst>
            <a:ahLst/>
            <a:cxnLst>
              <a:cxn ang="0">
                <a:pos x="connsiteX0" y="connsiteY0"/>
              </a:cxn>
              <a:cxn ang="0">
                <a:pos x="connsiteX1" y="connsiteY1"/>
              </a:cxn>
              <a:cxn ang="0">
                <a:pos x="connsiteX2" y="connsiteY2"/>
              </a:cxn>
              <a:cxn ang="0">
                <a:pos x="connsiteX3" y="connsiteY3"/>
              </a:cxn>
            </a:cxnLst>
            <a:rect l="l" t="t" r="r" b="b"/>
            <a:pathLst>
              <a:path w="6328229" h="3120572">
                <a:moveTo>
                  <a:pt x="0" y="0"/>
                </a:moveTo>
                <a:lnTo>
                  <a:pt x="6328229" y="0"/>
                </a:lnTo>
                <a:lnTo>
                  <a:pt x="6328229" y="3120572"/>
                </a:lnTo>
                <a:lnTo>
                  <a:pt x="0" y="3120572"/>
                </a:lnTo>
                <a:close/>
              </a:path>
            </a:pathLst>
          </a:custGeom>
        </p:spPr>
        <p:txBody>
          <a:bodyPr wrap="square">
            <a:noAutofit/>
          </a:bodyPr>
          <a:lstStyle/>
          <a:p>
            <a:endParaRPr lang="id-ID"/>
          </a:p>
        </p:txBody>
      </p:sp>
    </p:spTree>
    <p:extLst>
      <p:ext uri="{BB962C8B-B14F-4D97-AF65-F5344CB8AC3E}">
        <p14:creationId xmlns:p14="http://schemas.microsoft.com/office/powerpoint/2010/main" val="1297442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301544" y="890688"/>
            <a:ext cx="6423606" cy="5304051"/>
          </a:xfrm>
          <a:custGeom>
            <a:avLst/>
            <a:gdLst>
              <a:gd name="connsiteX0" fmla="*/ 0 w 6423606"/>
              <a:gd name="connsiteY0" fmla="*/ 0 h 5304051"/>
              <a:gd name="connsiteX1" fmla="*/ 6423606 w 6423606"/>
              <a:gd name="connsiteY1" fmla="*/ 0 h 5304051"/>
              <a:gd name="connsiteX2" fmla="*/ 6423606 w 6423606"/>
              <a:gd name="connsiteY2" fmla="*/ 5304051 h 5304051"/>
              <a:gd name="connsiteX3" fmla="*/ 0 w 6423606"/>
              <a:gd name="connsiteY3" fmla="*/ 5304051 h 5304051"/>
            </a:gdLst>
            <a:ahLst/>
            <a:cxnLst>
              <a:cxn ang="0">
                <a:pos x="connsiteX0" y="connsiteY0"/>
              </a:cxn>
              <a:cxn ang="0">
                <a:pos x="connsiteX1" y="connsiteY1"/>
              </a:cxn>
              <a:cxn ang="0">
                <a:pos x="connsiteX2" y="connsiteY2"/>
              </a:cxn>
              <a:cxn ang="0">
                <a:pos x="connsiteX3" y="connsiteY3"/>
              </a:cxn>
            </a:cxnLst>
            <a:rect l="l" t="t" r="r" b="b"/>
            <a:pathLst>
              <a:path w="6423606" h="5304051">
                <a:moveTo>
                  <a:pt x="0" y="0"/>
                </a:moveTo>
                <a:lnTo>
                  <a:pt x="6423606" y="0"/>
                </a:lnTo>
                <a:lnTo>
                  <a:pt x="6423606" y="5304051"/>
                </a:lnTo>
                <a:lnTo>
                  <a:pt x="0" y="5304051"/>
                </a:lnTo>
                <a:close/>
              </a:path>
            </a:pathLst>
          </a:custGeom>
        </p:spPr>
        <p:txBody>
          <a:bodyPr wrap="square">
            <a:noAutofit/>
          </a:bodyPr>
          <a:lstStyle/>
          <a:p>
            <a:endParaRPr lang="id-ID"/>
          </a:p>
        </p:txBody>
      </p:sp>
    </p:spTree>
    <p:extLst>
      <p:ext uri="{BB962C8B-B14F-4D97-AF65-F5344CB8AC3E}">
        <p14:creationId xmlns:p14="http://schemas.microsoft.com/office/powerpoint/2010/main" val="3180434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40972" y="1161143"/>
            <a:ext cx="3106057" cy="2554514"/>
          </a:xfrm>
          <a:custGeom>
            <a:avLst/>
            <a:gdLst>
              <a:gd name="connsiteX0" fmla="*/ 0 w 3106057"/>
              <a:gd name="connsiteY0" fmla="*/ 0 h 2554514"/>
              <a:gd name="connsiteX1" fmla="*/ 3106057 w 3106057"/>
              <a:gd name="connsiteY1" fmla="*/ 0 h 2554514"/>
              <a:gd name="connsiteX2" fmla="*/ 3106057 w 3106057"/>
              <a:gd name="connsiteY2" fmla="*/ 2554514 h 2554514"/>
              <a:gd name="connsiteX3" fmla="*/ 0 w 3106057"/>
              <a:gd name="connsiteY3" fmla="*/ 2554514 h 2554514"/>
            </a:gdLst>
            <a:ahLst/>
            <a:cxnLst>
              <a:cxn ang="0">
                <a:pos x="connsiteX0" y="connsiteY0"/>
              </a:cxn>
              <a:cxn ang="0">
                <a:pos x="connsiteX1" y="connsiteY1"/>
              </a:cxn>
              <a:cxn ang="0">
                <a:pos x="connsiteX2" y="connsiteY2"/>
              </a:cxn>
              <a:cxn ang="0">
                <a:pos x="connsiteX3" y="connsiteY3"/>
              </a:cxn>
            </a:cxnLst>
            <a:rect l="l" t="t" r="r" b="b"/>
            <a:pathLst>
              <a:path w="3106057" h="2554514">
                <a:moveTo>
                  <a:pt x="0" y="0"/>
                </a:moveTo>
                <a:lnTo>
                  <a:pt x="3106057" y="0"/>
                </a:lnTo>
                <a:lnTo>
                  <a:pt x="3106057" y="2554514"/>
                </a:lnTo>
                <a:lnTo>
                  <a:pt x="0" y="2554514"/>
                </a:lnTo>
                <a:close/>
              </a:path>
            </a:pathLst>
          </a:custGeom>
        </p:spPr>
        <p:txBody>
          <a:bodyPr wrap="square">
            <a:noAutofit/>
          </a:bodyPr>
          <a:lstStyle/>
          <a:p>
            <a:endParaRPr lang="id-ID"/>
          </a:p>
        </p:txBody>
      </p:sp>
    </p:spTree>
    <p:extLst>
      <p:ext uri="{BB962C8B-B14F-4D97-AF65-F5344CB8AC3E}">
        <p14:creationId xmlns:p14="http://schemas.microsoft.com/office/powerpoint/2010/main" val="2033014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21944" y="493486"/>
            <a:ext cx="7170057" cy="2235200"/>
          </a:xfrm>
          <a:custGeom>
            <a:avLst/>
            <a:gdLst>
              <a:gd name="connsiteX0" fmla="*/ 0 w 7170057"/>
              <a:gd name="connsiteY0" fmla="*/ 0 h 2235200"/>
              <a:gd name="connsiteX1" fmla="*/ 7170057 w 7170057"/>
              <a:gd name="connsiteY1" fmla="*/ 0 h 2235200"/>
              <a:gd name="connsiteX2" fmla="*/ 7170057 w 7170057"/>
              <a:gd name="connsiteY2" fmla="*/ 2235200 h 2235200"/>
              <a:gd name="connsiteX3" fmla="*/ 0 w 7170057"/>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7170057" h="2235200">
                <a:moveTo>
                  <a:pt x="0" y="0"/>
                </a:moveTo>
                <a:lnTo>
                  <a:pt x="7170057" y="0"/>
                </a:lnTo>
                <a:lnTo>
                  <a:pt x="7170057" y="2235200"/>
                </a:lnTo>
                <a:lnTo>
                  <a:pt x="0" y="2235200"/>
                </a:lnTo>
                <a:close/>
              </a:path>
            </a:pathLst>
          </a:custGeom>
        </p:spPr>
        <p:txBody>
          <a:bodyPr wrap="square">
            <a:noAutofit/>
          </a:bodyPr>
          <a:lstStyle/>
          <a:p>
            <a:endParaRPr lang="id-ID"/>
          </a:p>
        </p:txBody>
      </p:sp>
    </p:spTree>
    <p:extLst>
      <p:ext uri="{BB962C8B-B14F-4D97-AF65-F5344CB8AC3E}">
        <p14:creationId xmlns:p14="http://schemas.microsoft.com/office/powerpoint/2010/main" val="2582409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1829" y="827314"/>
            <a:ext cx="4034971" cy="6030686"/>
          </a:xfrm>
          <a:custGeom>
            <a:avLst/>
            <a:gdLst>
              <a:gd name="connsiteX0" fmla="*/ 0 w 4034971"/>
              <a:gd name="connsiteY0" fmla="*/ 0 h 6030686"/>
              <a:gd name="connsiteX1" fmla="*/ 4034971 w 4034971"/>
              <a:gd name="connsiteY1" fmla="*/ 0 h 6030686"/>
              <a:gd name="connsiteX2" fmla="*/ 4034971 w 4034971"/>
              <a:gd name="connsiteY2" fmla="*/ 6030686 h 6030686"/>
              <a:gd name="connsiteX3" fmla="*/ 0 w 4034971"/>
              <a:gd name="connsiteY3" fmla="*/ 6030686 h 6030686"/>
            </a:gdLst>
            <a:ahLst/>
            <a:cxnLst>
              <a:cxn ang="0">
                <a:pos x="connsiteX0" y="connsiteY0"/>
              </a:cxn>
              <a:cxn ang="0">
                <a:pos x="connsiteX1" y="connsiteY1"/>
              </a:cxn>
              <a:cxn ang="0">
                <a:pos x="connsiteX2" y="connsiteY2"/>
              </a:cxn>
              <a:cxn ang="0">
                <a:pos x="connsiteX3" y="connsiteY3"/>
              </a:cxn>
            </a:cxnLst>
            <a:rect l="l" t="t" r="r" b="b"/>
            <a:pathLst>
              <a:path w="4034971" h="6030686">
                <a:moveTo>
                  <a:pt x="0" y="0"/>
                </a:moveTo>
                <a:lnTo>
                  <a:pt x="4034971" y="0"/>
                </a:lnTo>
                <a:lnTo>
                  <a:pt x="4034971" y="6030686"/>
                </a:lnTo>
                <a:lnTo>
                  <a:pt x="0" y="6030686"/>
                </a:lnTo>
                <a:close/>
              </a:path>
            </a:pathLst>
          </a:custGeom>
        </p:spPr>
        <p:txBody>
          <a:bodyPr wrap="square">
            <a:noAutofit/>
          </a:bodyPr>
          <a:lstStyle/>
          <a:p>
            <a:endParaRPr lang="id-ID"/>
          </a:p>
        </p:txBody>
      </p:sp>
    </p:spTree>
    <p:extLst>
      <p:ext uri="{BB962C8B-B14F-4D97-AF65-F5344CB8AC3E}">
        <p14:creationId xmlns:p14="http://schemas.microsoft.com/office/powerpoint/2010/main" val="2883696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00550" y="1447800"/>
            <a:ext cx="6324600" cy="2876550"/>
          </a:xfrm>
          <a:custGeom>
            <a:avLst/>
            <a:gdLst>
              <a:gd name="connsiteX0" fmla="*/ 0 w 7677150"/>
              <a:gd name="connsiteY0" fmla="*/ 0 h 2876550"/>
              <a:gd name="connsiteX1" fmla="*/ 7677150 w 7677150"/>
              <a:gd name="connsiteY1" fmla="*/ 0 h 2876550"/>
              <a:gd name="connsiteX2" fmla="*/ 7677150 w 7677150"/>
              <a:gd name="connsiteY2" fmla="*/ 2876550 h 2876550"/>
              <a:gd name="connsiteX3" fmla="*/ 0 w 76771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7677150" h="2876550">
                <a:moveTo>
                  <a:pt x="0" y="0"/>
                </a:moveTo>
                <a:lnTo>
                  <a:pt x="7677150" y="0"/>
                </a:lnTo>
                <a:lnTo>
                  <a:pt x="7677150" y="2876550"/>
                </a:lnTo>
                <a:lnTo>
                  <a:pt x="0" y="2876550"/>
                </a:lnTo>
                <a:close/>
              </a:path>
            </a:pathLst>
          </a:custGeom>
        </p:spPr>
        <p:txBody>
          <a:bodyPr wrap="square">
            <a:noAutofit/>
          </a:bodyPr>
          <a:lstStyle/>
          <a:p>
            <a:endParaRPr lang="id-ID"/>
          </a:p>
        </p:txBody>
      </p:sp>
    </p:spTree>
    <p:extLst>
      <p:ext uri="{BB962C8B-B14F-4D97-AF65-F5344CB8AC3E}">
        <p14:creationId xmlns:p14="http://schemas.microsoft.com/office/powerpoint/2010/main" val="3725323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4850" y="666750"/>
            <a:ext cx="3086100" cy="2971800"/>
          </a:xfrm>
          <a:custGeom>
            <a:avLst/>
            <a:gdLst>
              <a:gd name="connsiteX0" fmla="*/ 0 w 3086100"/>
              <a:gd name="connsiteY0" fmla="*/ 0 h 2971800"/>
              <a:gd name="connsiteX1" fmla="*/ 3086100 w 3086100"/>
              <a:gd name="connsiteY1" fmla="*/ 0 h 2971800"/>
              <a:gd name="connsiteX2" fmla="*/ 3086100 w 3086100"/>
              <a:gd name="connsiteY2" fmla="*/ 2971800 h 2971800"/>
              <a:gd name="connsiteX3" fmla="*/ 0 w 3086100"/>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3086100" h="2971800">
                <a:moveTo>
                  <a:pt x="0" y="0"/>
                </a:moveTo>
                <a:lnTo>
                  <a:pt x="3086100" y="0"/>
                </a:lnTo>
                <a:lnTo>
                  <a:pt x="3086100" y="2971800"/>
                </a:lnTo>
                <a:lnTo>
                  <a:pt x="0" y="2971800"/>
                </a:lnTo>
                <a:close/>
              </a:path>
            </a:pathLst>
          </a:custGeom>
        </p:spPr>
        <p:txBody>
          <a:bodyPr wrap="square">
            <a:noAutofit/>
          </a:bodyPr>
          <a:lstStyle/>
          <a:p>
            <a:endParaRPr lang="id-ID"/>
          </a:p>
        </p:txBody>
      </p:sp>
    </p:spTree>
    <p:extLst>
      <p:ext uri="{BB962C8B-B14F-4D97-AF65-F5344CB8AC3E}">
        <p14:creationId xmlns:p14="http://schemas.microsoft.com/office/powerpoint/2010/main" val="4059017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762750" y="428625"/>
            <a:ext cx="4972050" cy="6000750"/>
          </a:xfrm>
          <a:custGeom>
            <a:avLst/>
            <a:gdLst>
              <a:gd name="connsiteX0" fmla="*/ 0 w 4972050"/>
              <a:gd name="connsiteY0" fmla="*/ 0 h 6000750"/>
              <a:gd name="connsiteX1" fmla="*/ 4972050 w 4972050"/>
              <a:gd name="connsiteY1" fmla="*/ 0 h 6000750"/>
              <a:gd name="connsiteX2" fmla="*/ 4972050 w 4972050"/>
              <a:gd name="connsiteY2" fmla="*/ 6000750 h 6000750"/>
              <a:gd name="connsiteX3" fmla="*/ 0 w 4972050"/>
              <a:gd name="connsiteY3" fmla="*/ 6000750 h 6000750"/>
            </a:gdLst>
            <a:ahLst/>
            <a:cxnLst>
              <a:cxn ang="0">
                <a:pos x="connsiteX0" y="connsiteY0"/>
              </a:cxn>
              <a:cxn ang="0">
                <a:pos x="connsiteX1" y="connsiteY1"/>
              </a:cxn>
              <a:cxn ang="0">
                <a:pos x="connsiteX2" y="connsiteY2"/>
              </a:cxn>
              <a:cxn ang="0">
                <a:pos x="connsiteX3" y="connsiteY3"/>
              </a:cxn>
            </a:cxnLst>
            <a:rect l="l" t="t" r="r" b="b"/>
            <a:pathLst>
              <a:path w="4972050" h="6000750">
                <a:moveTo>
                  <a:pt x="0" y="0"/>
                </a:moveTo>
                <a:lnTo>
                  <a:pt x="4972050" y="0"/>
                </a:lnTo>
                <a:lnTo>
                  <a:pt x="4972050" y="6000750"/>
                </a:lnTo>
                <a:lnTo>
                  <a:pt x="0" y="6000750"/>
                </a:lnTo>
                <a:close/>
              </a:path>
            </a:pathLst>
          </a:custGeom>
        </p:spPr>
        <p:txBody>
          <a:bodyPr wrap="square">
            <a:noAutofit/>
          </a:bodyPr>
          <a:lstStyle/>
          <a:p>
            <a:endParaRPr lang="id-ID"/>
          </a:p>
        </p:txBody>
      </p:sp>
    </p:spTree>
    <p:extLst>
      <p:ext uri="{BB962C8B-B14F-4D97-AF65-F5344CB8AC3E}">
        <p14:creationId xmlns:p14="http://schemas.microsoft.com/office/powerpoint/2010/main" val="740832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38150" y="428625"/>
            <a:ext cx="4972050" cy="6000750"/>
          </a:xfrm>
          <a:custGeom>
            <a:avLst/>
            <a:gdLst>
              <a:gd name="connsiteX0" fmla="*/ 0 w 4972050"/>
              <a:gd name="connsiteY0" fmla="*/ 0 h 6000750"/>
              <a:gd name="connsiteX1" fmla="*/ 4972050 w 4972050"/>
              <a:gd name="connsiteY1" fmla="*/ 0 h 6000750"/>
              <a:gd name="connsiteX2" fmla="*/ 4972050 w 4972050"/>
              <a:gd name="connsiteY2" fmla="*/ 6000750 h 6000750"/>
              <a:gd name="connsiteX3" fmla="*/ 0 w 4972050"/>
              <a:gd name="connsiteY3" fmla="*/ 6000750 h 6000750"/>
            </a:gdLst>
            <a:ahLst/>
            <a:cxnLst>
              <a:cxn ang="0">
                <a:pos x="connsiteX0" y="connsiteY0"/>
              </a:cxn>
              <a:cxn ang="0">
                <a:pos x="connsiteX1" y="connsiteY1"/>
              </a:cxn>
              <a:cxn ang="0">
                <a:pos x="connsiteX2" y="connsiteY2"/>
              </a:cxn>
              <a:cxn ang="0">
                <a:pos x="connsiteX3" y="connsiteY3"/>
              </a:cxn>
            </a:cxnLst>
            <a:rect l="l" t="t" r="r" b="b"/>
            <a:pathLst>
              <a:path w="4972050" h="6000750">
                <a:moveTo>
                  <a:pt x="0" y="0"/>
                </a:moveTo>
                <a:lnTo>
                  <a:pt x="4972050" y="0"/>
                </a:lnTo>
                <a:lnTo>
                  <a:pt x="4972050" y="6000750"/>
                </a:lnTo>
                <a:lnTo>
                  <a:pt x="0" y="6000750"/>
                </a:lnTo>
                <a:close/>
              </a:path>
            </a:pathLst>
          </a:custGeom>
        </p:spPr>
        <p:txBody>
          <a:bodyPr wrap="square">
            <a:noAutofit/>
          </a:bodyPr>
          <a:lstStyle/>
          <a:p>
            <a:endParaRPr lang="id-ID"/>
          </a:p>
        </p:txBody>
      </p:sp>
    </p:spTree>
    <p:extLst>
      <p:ext uri="{BB962C8B-B14F-4D97-AF65-F5344CB8AC3E}">
        <p14:creationId xmlns:p14="http://schemas.microsoft.com/office/powerpoint/2010/main" val="195516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DF2E-EFA6-31E5-36CD-9B033FA54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A79BA-6932-D3B2-619E-E7D1AA9CAF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2BCE3-0759-4DF3-3E7B-42A2EB819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D34B03-CC84-EA38-62F6-F1DD455E3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835A3-7623-0DC1-6DA1-AB60217E7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92C08-8938-9FC2-3E5D-7948C85B1CBB}"/>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8" name="Footer Placeholder 7">
            <a:extLst>
              <a:ext uri="{FF2B5EF4-FFF2-40B4-BE49-F238E27FC236}">
                <a16:creationId xmlns:a16="http://schemas.microsoft.com/office/drawing/2014/main" id="{1510E587-A31F-6458-DED1-0104D088D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53545A-412B-B18E-5B7E-3C43CACC1355}"/>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2009301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4BB9D-8394-4487-BC2A-32D9F264570A}" type="datetimeFigureOut">
              <a:rPr lang="id-ID" smtClean="0"/>
              <a:t>17/01/2023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1480594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4BB9D-8394-4487-BC2A-32D9F264570A}" type="datetimeFigureOut">
              <a:rPr lang="id-ID" smtClean="0"/>
              <a:t>17/01/2023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2455865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9CB4BB9D-8394-4487-BC2A-32D9F264570A}" type="datetimeFigureOut">
              <a:rPr lang="id-ID" smtClean="0"/>
              <a:t>17/01/2023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607622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9CB4BB9D-8394-4487-BC2A-32D9F264570A}" type="datetimeFigureOut">
              <a:rPr lang="id-ID" smtClean="0"/>
              <a:t>17/01/2023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679700-E581-48B1-AAD8-56F435FE8AB5}" type="slidenum">
              <a:rPr lang="id-ID" smtClean="0"/>
              <a:t>‹#›</a:t>
            </a:fld>
            <a:endParaRPr lang="id-ID"/>
          </a:p>
        </p:txBody>
      </p:sp>
    </p:spTree>
    <p:extLst>
      <p:ext uri="{BB962C8B-B14F-4D97-AF65-F5344CB8AC3E}">
        <p14:creationId xmlns:p14="http://schemas.microsoft.com/office/powerpoint/2010/main" val="420608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2AB5-B79F-F6F6-1012-8502B55D8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5A107F-7D88-4E51-D8D6-F8071C406FEA}"/>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4" name="Footer Placeholder 3">
            <a:extLst>
              <a:ext uri="{FF2B5EF4-FFF2-40B4-BE49-F238E27FC236}">
                <a16:creationId xmlns:a16="http://schemas.microsoft.com/office/drawing/2014/main" id="{DC34BE69-E381-F4F9-D042-BD093E708B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39380-C36E-F03F-EF9E-3BBEBE12B2AD}"/>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2861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D02A8-EA39-7A6C-D1E6-E4768E89BC20}"/>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3" name="Footer Placeholder 2">
            <a:extLst>
              <a:ext uri="{FF2B5EF4-FFF2-40B4-BE49-F238E27FC236}">
                <a16:creationId xmlns:a16="http://schemas.microsoft.com/office/drawing/2014/main" id="{30919FF7-B61C-09D3-0489-E5D78E0C4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4595B9-9150-43EA-CACF-C2CDC87EF6B9}"/>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412240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A68E-8C21-DCD1-631B-A7E503476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5A79E-C6B0-60D8-8E04-5D4431152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0D7F6-2D78-6EFA-C5CE-CB20C134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20575-5123-7251-DDE2-609BDC3FBD5D}"/>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6" name="Footer Placeholder 5">
            <a:extLst>
              <a:ext uri="{FF2B5EF4-FFF2-40B4-BE49-F238E27FC236}">
                <a16:creationId xmlns:a16="http://schemas.microsoft.com/office/drawing/2014/main" id="{7174DAC5-0CB7-FD79-4F5F-F98D2C911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787B6-D9B1-2D4C-9828-04DA28F01E08}"/>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337798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3D87-0082-B00E-4B78-7250DAC64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0ADC6-E14A-797C-9ABC-D68C5C96B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6DD82-BA58-FE12-5751-3607C857D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AE9AC-8782-6F21-A73A-1487760D177B}"/>
              </a:ext>
            </a:extLst>
          </p:cNvPr>
          <p:cNvSpPr>
            <a:spLocks noGrp="1"/>
          </p:cNvSpPr>
          <p:nvPr>
            <p:ph type="dt" sz="half" idx="10"/>
          </p:nvPr>
        </p:nvSpPr>
        <p:spPr/>
        <p:txBody>
          <a:bodyPr/>
          <a:lstStyle/>
          <a:p>
            <a:fld id="{467D70FD-2B95-4276-B091-7DA699D2BFBE}" type="datetimeFigureOut">
              <a:rPr lang="en-US" smtClean="0"/>
              <a:t>1/17/2023</a:t>
            </a:fld>
            <a:endParaRPr lang="en-US"/>
          </a:p>
        </p:txBody>
      </p:sp>
      <p:sp>
        <p:nvSpPr>
          <p:cNvPr id="6" name="Footer Placeholder 5">
            <a:extLst>
              <a:ext uri="{FF2B5EF4-FFF2-40B4-BE49-F238E27FC236}">
                <a16:creationId xmlns:a16="http://schemas.microsoft.com/office/drawing/2014/main" id="{F718550E-C052-5966-FF09-7CADFE523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0F7EB-0DF6-7FB0-E895-1012FF7F48E2}"/>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287576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17B6E-09E6-E6B8-2FF8-008006228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520CBC-85E5-6376-E310-D58DB188F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01BC8-7699-B250-C086-33FEB0CE6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D70FD-2B95-4276-B091-7DA699D2BFBE}" type="datetimeFigureOut">
              <a:rPr lang="en-US" smtClean="0"/>
              <a:t>1/17/2023</a:t>
            </a:fld>
            <a:endParaRPr lang="en-US"/>
          </a:p>
        </p:txBody>
      </p:sp>
      <p:sp>
        <p:nvSpPr>
          <p:cNvPr id="5" name="Footer Placeholder 4">
            <a:extLst>
              <a:ext uri="{FF2B5EF4-FFF2-40B4-BE49-F238E27FC236}">
                <a16:creationId xmlns:a16="http://schemas.microsoft.com/office/drawing/2014/main" id="{4D5E5685-7CC3-5456-10B6-A1ED4FB48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68BEB-464A-2BBD-BF2D-44469A917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61693-E4F8-4F3D-A252-0F3FBADDEDF5}" type="slidenum">
              <a:rPr lang="en-US" smtClean="0"/>
              <a:t>‹#›</a:t>
            </a:fld>
            <a:endParaRPr lang="en-US"/>
          </a:p>
        </p:txBody>
      </p:sp>
    </p:spTree>
    <p:extLst>
      <p:ext uri="{BB962C8B-B14F-4D97-AF65-F5344CB8AC3E}">
        <p14:creationId xmlns:p14="http://schemas.microsoft.com/office/powerpoint/2010/main" val="36174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4BB9D-8394-4487-BC2A-32D9F264570A}" type="datetimeFigureOut">
              <a:rPr lang="id-ID" smtClean="0"/>
              <a:t>17/01/2023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79700-E581-48B1-AAD8-56F435FE8AB5}" type="slidenum">
              <a:rPr lang="id-ID" smtClean="0"/>
              <a:t>‹#›</a:t>
            </a:fld>
            <a:endParaRPr lang="id-ID"/>
          </a:p>
        </p:txBody>
      </p:sp>
    </p:spTree>
    <p:extLst>
      <p:ext uri="{BB962C8B-B14F-4D97-AF65-F5344CB8AC3E}">
        <p14:creationId xmlns:p14="http://schemas.microsoft.com/office/powerpoint/2010/main" val="8055973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www.grants.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0AE9D4E-3421-2F66-60E9-39850B8B3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198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8FA0387-E3BF-461C-DBF0-4DF35AE0F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645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BAECFC-0B23-98F3-6962-F9E069167CE6}"/>
              </a:ext>
            </a:extLst>
          </p:cNvPr>
          <p:cNvSpPr/>
          <p:nvPr/>
        </p:nvSpPr>
        <p:spPr>
          <a:xfrm>
            <a:off x="294518" y="1364284"/>
            <a:ext cx="8936418" cy="443198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Lao UI" panose="020B0604020202020204"/>
                <a:cs typeface="Arial"/>
              </a:rPr>
              <a:t>The </a:t>
            </a:r>
            <a:r>
              <a:rPr kumimoji="0" lang="en-US" b="1" i="0" u="none" strike="noStrike" kern="1200" cap="none" spc="0" normalizeH="0" baseline="0" noProof="0" dirty="0">
                <a:ln>
                  <a:noFill/>
                </a:ln>
                <a:solidFill>
                  <a:srgbClr val="002060"/>
                </a:solidFill>
                <a:effectLst/>
                <a:uLnTx/>
                <a:uFillTx/>
                <a:latin typeface="Lao UI" panose="020B0604020202020204"/>
                <a:cs typeface="Arial"/>
              </a:rPr>
              <a:t>MBDA Capital Readiness Program (Program) is designed to help close the entrepreneurship gap</a:t>
            </a:r>
            <a:r>
              <a:rPr kumimoji="0" lang="en-US" b="0" i="0" u="none" strike="noStrike" kern="1200" cap="none" spc="0" normalizeH="0" baseline="0" noProof="0" dirty="0">
                <a:ln>
                  <a:noFill/>
                </a:ln>
                <a:solidFill>
                  <a:srgbClr val="000000"/>
                </a:solidFill>
                <a:effectLst/>
                <a:uLnTx/>
                <a:uFillTx/>
                <a:latin typeface="Lao UI" panose="020B0604020202020204"/>
                <a:cs typeface="Arial"/>
              </a:rPr>
              <a:t> between socially and economically disadvantaged individuals (SEDI) and non-SEDI. </a:t>
            </a:r>
            <a:endParaRPr kumimoji="0" lang="en-US" b="0" i="0" u="none" strike="noStrike" kern="1200" cap="none" spc="0" normalizeH="0" baseline="0" noProof="0" dirty="0">
              <a:ln>
                <a:noFill/>
              </a:ln>
              <a:solidFill>
                <a:srgbClr val="000000"/>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Lao UI" panose="020B0604020202020204"/>
                <a:cs typeface="Arial"/>
              </a:rPr>
              <a:t>The Program seeks applications from </a:t>
            </a:r>
            <a:r>
              <a:rPr kumimoji="0" lang="en-US" b="1" i="0" u="none" strike="noStrike" kern="1200" cap="none" spc="0" normalizeH="0" baseline="0" noProof="0" dirty="0">
                <a:ln>
                  <a:noFill/>
                </a:ln>
                <a:solidFill>
                  <a:srgbClr val="002060"/>
                </a:solidFill>
                <a:effectLst/>
                <a:uLnTx/>
                <a:uFillTx/>
                <a:latin typeface="Lao UI" panose="020B0604020202020204"/>
                <a:cs typeface="Arial"/>
              </a:rPr>
              <a:t>qualified organizations that have the expertise to provide technical assistance</a:t>
            </a:r>
            <a:r>
              <a:rPr kumimoji="0" lang="en-US" b="0" i="0" u="none" strike="noStrike" kern="1200" cap="none" spc="0" normalizeH="0" baseline="0" noProof="0" dirty="0">
                <a:ln>
                  <a:noFill/>
                </a:ln>
                <a:solidFill>
                  <a:srgbClr val="000000"/>
                </a:solidFill>
                <a:effectLst/>
                <a:uLnTx/>
                <a:uFillTx/>
                <a:latin typeface="Lao UI" panose="020B0604020202020204"/>
                <a:cs typeface="Arial"/>
              </a:rPr>
              <a:t> for entrepreneurs starting or scaling their businesses who are seeking various forms of capital. </a:t>
            </a:r>
            <a:endParaRPr kumimoji="0" lang="en-US" b="0" i="0" u="none" strike="noStrike" kern="1200" cap="none" spc="0" normalizeH="0" baseline="0" noProof="0" dirty="0">
              <a:ln>
                <a:noFill/>
              </a:ln>
              <a:solidFill>
                <a:srgbClr val="000000"/>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32323"/>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Lao UI" panose="020B0604020202020204"/>
                <a:cs typeface="Arial"/>
              </a:rPr>
              <a:t>The competition seeks applicants that: </a:t>
            </a:r>
            <a:endParaRPr kumimoji="0" lang="en-US" b="0" i="0" u="none" strike="noStrike" kern="1200" cap="none" spc="0" normalizeH="0" baseline="0" noProof="0" dirty="0">
              <a:ln>
                <a:noFill/>
              </a:ln>
              <a:solidFill>
                <a:srgbClr val="000000"/>
              </a:solidFill>
              <a:effectLst/>
              <a:uLnTx/>
              <a:uFillTx/>
              <a:latin typeface="Lao UI" panose="020B060402020202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i="0" u="none" strike="noStrike" kern="1200" cap="none" spc="0" normalizeH="0" baseline="0" noProof="0" dirty="0">
                <a:ln>
                  <a:noFill/>
                </a:ln>
                <a:solidFill>
                  <a:srgbClr val="000000"/>
                </a:solidFill>
                <a:effectLst/>
                <a:uLnTx/>
                <a:uFillTx/>
                <a:latin typeface="Lao UI" panose="020B0604020202020204"/>
                <a:cs typeface="Arial"/>
              </a:rPr>
              <a:t>help SEDI entrepreneurs </a:t>
            </a:r>
            <a:r>
              <a:rPr kumimoji="0" lang="en-US" b="1" i="0" u="none" strike="noStrike" kern="1200" cap="none" spc="0" normalizeH="0" baseline="0" noProof="0" dirty="0">
                <a:ln>
                  <a:noFill/>
                </a:ln>
                <a:solidFill>
                  <a:srgbClr val="002060"/>
                </a:solidFill>
                <a:effectLst/>
                <a:uLnTx/>
                <a:uFillTx/>
                <a:latin typeface="Lao UI" panose="020B0604020202020204"/>
                <a:cs typeface="Arial"/>
              </a:rPr>
              <a:t>build capacity</a:t>
            </a:r>
            <a:r>
              <a:rPr kumimoji="0" lang="en-US" b="1" i="0" u="none" strike="noStrike" kern="1200" cap="none" spc="0" normalizeH="0" baseline="0" noProof="0" dirty="0">
                <a:ln>
                  <a:noFill/>
                </a:ln>
                <a:solidFill>
                  <a:srgbClr val="000000"/>
                </a:solidFill>
                <a:effectLst/>
                <a:uLnTx/>
                <a:uFillTx/>
                <a:latin typeface="Lao UI" panose="020B0604020202020204"/>
                <a:cs typeface="Arial"/>
              </a:rPr>
              <a:t>; </a:t>
            </a:r>
            <a:endParaRPr kumimoji="0" lang="en-US" b="1" i="0" u="none" strike="noStrike" kern="1200" cap="none" spc="0" normalizeH="0" baseline="0" noProof="0" dirty="0">
              <a:ln>
                <a:noFill/>
              </a:ln>
              <a:solidFill>
                <a:srgbClr val="000000"/>
              </a:solidFill>
              <a:effectLst/>
              <a:uLnTx/>
              <a:uFillTx/>
              <a:latin typeface="Lao UI" panose="020B060402020202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i="0" u="none" strike="noStrike" kern="1200" cap="none" spc="0" normalizeH="0" baseline="0" noProof="0" dirty="0">
                <a:ln>
                  <a:noFill/>
                </a:ln>
                <a:solidFill>
                  <a:srgbClr val="000000"/>
                </a:solidFill>
                <a:effectLst/>
                <a:uLnTx/>
                <a:uFillTx/>
                <a:latin typeface="Lao UI" panose="020B0604020202020204"/>
                <a:cs typeface="Arial"/>
              </a:rPr>
              <a:t>attract and provide</a:t>
            </a:r>
            <a:r>
              <a:rPr kumimoji="0" lang="en-US" b="1" i="0" u="none" strike="noStrike" kern="1200" cap="none" spc="0" normalizeH="0" baseline="0" noProof="0" dirty="0">
                <a:ln>
                  <a:noFill/>
                </a:ln>
                <a:solidFill>
                  <a:srgbClr val="000000"/>
                </a:solidFill>
                <a:effectLst/>
                <a:uLnTx/>
                <a:uFillTx/>
                <a:latin typeface="Lao UI" panose="020B0604020202020204"/>
                <a:cs typeface="Arial"/>
              </a:rPr>
              <a:t> </a:t>
            </a:r>
            <a:r>
              <a:rPr kumimoji="0" lang="en-US" b="1" i="0" u="none" strike="noStrike" kern="1200" cap="none" spc="0" normalizeH="0" baseline="0" noProof="0" dirty="0">
                <a:ln>
                  <a:noFill/>
                </a:ln>
                <a:solidFill>
                  <a:srgbClr val="002060"/>
                </a:solidFill>
                <a:effectLst/>
                <a:uLnTx/>
                <a:uFillTx/>
                <a:latin typeface="Lao UI" panose="020B0604020202020204"/>
                <a:cs typeface="Arial"/>
              </a:rPr>
              <a:t>access to capital opportunities</a:t>
            </a:r>
            <a:r>
              <a:rPr kumimoji="0" lang="en-US" b="1" i="0" u="none" strike="noStrike" kern="1200" cap="none" spc="0" normalizeH="0" baseline="0" noProof="0" dirty="0">
                <a:ln>
                  <a:noFill/>
                </a:ln>
                <a:solidFill>
                  <a:srgbClr val="000000"/>
                </a:solidFill>
                <a:effectLst/>
                <a:uLnTx/>
                <a:uFillTx/>
                <a:latin typeface="Lao UI" panose="020B0604020202020204"/>
                <a:cs typeface="Arial"/>
              </a:rPr>
              <a:t>; </a:t>
            </a:r>
            <a:r>
              <a:rPr kumimoji="0" lang="en-US" i="0" u="none" strike="noStrike" kern="1200" cap="none" spc="0" normalizeH="0" baseline="0" noProof="0" dirty="0">
                <a:ln>
                  <a:noFill/>
                </a:ln>
                <a:solidFill>
                  <a:srgbClr val="000000"/>
                </a:solidFill>
                <a:effectLst/>
                <a:uLnTx/>
                <a:uFillTx/>
                <a:latin typeface="Lao UI" panose="020B0604020202020204"/>
                <a:cs typeface="Arial"/>
              </a:rPr>
              <a:t>and</a:t>
            </a:r>
            <a:r>
              <a:rPr kumimoji="0" lang="en-US" b="1" i="0" u="none" strike="noStrike" kern="1200" cap="none" spc="0" normalizeH="0" baseline="0" noProof="0" dirty="0">
                <a:ln>
                  <a:noFill/>
                </a:ln>
                <a:solidFill>
                  <a:srgbClr val="000000"/>
                </a:solidFill>
                <a:effectLst/>
                <a:uLnTx/>
                <a:uFillTx/>
                <a:latin typeface="Lao UI" panose="020B0604020202020204"/>
                <a:cs typeface="Arial"/>
              </a:rPr>
              <a:t> </a:t>
            </a:r>
            <a:endParaRPr kumimoji="0" lang="en-US" b="1" i="0" u="none" strike="noStrike" kern="1200" cap="none" spc="0" normalizeH="0" baseline="0" noProof="0" dirty="0">
              <a:ln>
                <a:noFill/>
              </a:ln>
              <a:solidFill>
                <a:srgbClr val="000000"/>
              </a:solidFill>
              <a:effectLst/>
              <a:uLnTx/>
              <a:uFillTx/>
              <a:latin typeface="Lao UI" panose="020B060402020202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i="0" u="none" strike="noStrike" kern="1200" cap="none" spc="0" normalizeH="0" baseline="0" noProof="0" dirty="0">
                <a:ln>
                  <a:noFill/>
                </a:ln>
                <a:solidFill>
                  <a:srgbClr val="000000"/>
                </a:solidFill>
                <a:effectLst/>
                <a:uLnTx/>
                <a:uFillTx/>
                <a:latin typeface="Lao UI" panose="020B0604020202020204"/>
                <a:cs typeface="Arial"/>
              </a:rPr>
              <a:t>attract and provide </a:t>
            </a:r>
            <a:r>
              <a:rPr kumimoji="0" lang="en-US" b="1" i="0" u="none" strike="noStrike" kern="1200" cap="none" spc="0" normalizeH="0" baseline="0" noProof="0" dirty="0">
                <a:ln>
                  <a:noFill/>
                </a:ln>
                <a:solidFill>
                  <a:srgbClr val="002060"/>
                </a:solidFill>
                <a:effectLst/>
                <a:uLnTx/>
                <a:uFillTx/>
                <a:latin typeface="Lao UI" panose="020B0604020202020204"/>
                <a:cs typeface="Arial"/>
              </a:rPr>
              <a:t>access to network </a:t>
            </a:r>
            <a:r>
              <a:rPr kumimoji="0" lang="en-US" b="0" i="0" u="none" strike="noStrike" kern="1200" cap="none" spc="0" normalizeH="0" baseline="0" noProof="0" dirty="0">
                <a:ln>
                  <a:noFill/>
                </a:ln>
                <a:solidFill>
                  <a:srgbClr val="000000"/>
                </a:solidFill>
                <a:effectLst/>
                <a:uLnTx/>
                <a:uFillTx/>
                <a:latin typeface="Lao UI" panose="020B0604020202020204"/>
                <a:cs typeface="Times New Roman"/>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Lao UI"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b="0" i="0" u="none" strike="noStrike" kern="1200" cap="none" spc="0" normalizeH="0" baseline="0" noProof="0" dirty="0">
                <a:ln>
                  <a:noFill/>
                </a:ln>
                <a:solidFill>
                  <a:srgbClr val="000000"/>
                </a:solidFill>
                <a:effectLst/>
                <a:uLnTx/>
                <a:uFillTx/>
                <a:latin typeface="Lao UI" panose="020B0604020202020204"/>
                <a:cs typeface="Arial"/>
              </a:rPr>
              <a:t>The services provided through MBDA’s Capital Readiness Program are intended to serve entrepreneurs and businesses that are applying to the </a:t>
            </a:r>
            <a:r>
              <a:rPr kumimoji="0" lang="id-ID" b="1" i="0" u="none" strike="noStrike" kern="1200" cap="none" spc="0" normalizeH="0" baseline="0" noProof="0" dirty="0">
                <a:ln>
                  <a:noFill/>
                </a:ln>
                <a:solidFill>
                  <a:srgbClr val="002060"/>
                </a:solidFill>
                <a:effectLst/>
                <a:uLnTx/>
                <a:uFillTx/>
                <a:latin typeface="Lao UI" panose="020B0604020202020204"/>
                <a:cs typeface="Arial"/>
              </a:rPr>
              <a:t>Department of Treasury’s State Small Business Credit Initiative (SSBCI)</a:t>
            </a:r>
            <a:r>
              <a:rPr kumimoji="0" lang="id-ID" b="0" i="0" u="none" strike="noStrike" kern="1200" cap="none" spc="0" normalizeH="0" baseline="0" noProof="0" dirty="0">
                <a:ln>
                  <a:noFill/>
                </a:ln>
                <a:solidFill>
                  <a:srgbClr val="000000"/>
                </a:solidFill>
                <a:effectLst/>
                <a:uLnTx/>
                <a:uFillTx/>
                <a:latin typeface="Lao UI" panose="020B0604020202020204"/>
                <a:cs typeface="Arial"/>
              </a:rPr>
              <a:t> or other government programs that support small businesses. </a:t>
            </a:r>
          </a:p>
        </p:txBody>
      </p:sp>
      <p:sp>
        <p:nvSpPr>
          <p:cNvPr id="6" name="TextBox 5">
            <a:extLst>
              <a:ext uri="{FF2B5EF4-FFF2-40B4-BE49-F238E27FC236}">
                <a16:creationId xmlns:a16="http://schemas.microsoft.com/office/drawing/2014/main" id="{3A2E0996-0880-BAD1-14E1-A915A4AEE25A}"/>
              </a:ext>
            </a:extLst>
          </p:cNvPr>
          <p:cNvSpPr txBox="1"/>
          <p:nvPr/>
        </p:nvSpPr>
        <p:spPr>
          <a:xfrm>
            <a:off x="294518" y="117045"/>
            <a:ext cx="878852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a:ln>
                  <a:noFill/>
                </a:ln>
                <a:solidFill>
                  <a:srgbClr val="002060"/>
                </a:solidFill>
                <a:effectLst/>
                <a:uLnTx/>
                <a:uFillTx/>
                <a:latin typeface="Century Gothic" panose="020B0502020202020204" pitchFamily="34" charset="0"/>
                <a:ea typeface="Source Sans Pro"/>
                <a:cs typeface="Lato Black"/>
              </a:rPr>
              <a:t>WHAT IS THE CAPITAL READINESS PROGRAM?</a:t>
            </a:r>
            <a:endParaRPr kumimoji="0" lang="id-ID" sz="3600" i="0" u="none" strike="noStrike" kern="1200" cap="none" spc="0" normalizeH="0" baseline="0" noProof="0">
              <a:ln>
                <a:noFill/>
              </a:ln>
              <a:solidFill>
                <a:srgbClr val="002060"/>
              </a:solidFill>
              <a:effectLst/>
              <a:uLnTx/>
              <a:uFillTx/>
              <a:latin typeface="Century Gothic" panose="020B0502020202020204" pitchFamily="34" charset="0"/>
              <a:ea typeface="Source Sans Pro"/>
              <a:cs typeface="Lato Black"/>
            </a:endParaRPr>
          </a:p>
        </p:txBody>
      </p:sp>
      <p:pic>
        <p:nvPicPr>
          <p:cNvPr id="9" name="Picture Placeholder 7" descr="A few people looking at a map&#10;&#10;Description automatically generated with low confidence">
            <a:extLst>
              <a:ext uri="{FF2B5EF4-FFF2-40B4-BE49-F238E27FC236}">
                <a16:creationId xmlns:a16="http://schemas.microsoft.com/office/drawing/2014/main" id="{746BF59D-ACE3-10D7-C8BB-65CD8F244577}"/>
              </a:ext>
            </a:extLst>
          </p:cNvPr>
          <p:cNvPicPr>
            <a:picLocks noChangeAspect="1"/>
          </p:cNvPicPr>
          <p:nvPr/>
        </p:nvPicPr>
        <p:blipFill>
          <a:blip r:embed="rId3" cstate="print">
            <a:extLst>
              <a:ext uri="{28A0092B-C50C-407E-A947-70E740481C1C}">
                <a14:useLocalDpi xmlns:a14="http://schemas.microsoft.com/office/drawing/2010/main" val="0"/>
              </a:ext>
            </a:extLst>
          </a:blip>
          <a:srcRect l="17725" r="17725"/>
          <a:stretch>
            <a:fillRect/>
          </a:stretch>
        </p:blipFill>
        <p:spPr>
          <a:xfrm>
            <a:off x="9310548" y="0"/>
            <a:ext cx="2952750" cy="6858000"/>
          </a:xfrm>
          <a:custGeom>
            <a:avLst/>
            <a:gdLst>
              <a:gd name="connsiteX0" fmla="*/ 0 w 7170057"/>
              <a:gd name="connsiteY0" fmla="*/ 0 h 2235200"/>
              <a:gd name="connsiteX1" fmla="*/ 7170057 w 7170057"/>
              <a:gd name="connsiteY1" fmla="*/ 0 h 2235200"/>
              <a:gd name="connsiteX2" fmla="*/ 7170057 w 7170057"/>
              <a:gd name="connsiteY2" fmla="*/ 2235200 h 2235200"/>
              <a:gd name="connsiteX3" fmla="*/ 0 w 7170057"/>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7170057" h="2235200">
                <a:moveTo>
                  <a:pt x="0" y="0"/>
                </a:moveTo>
                <a:lnTo>
                  <a:pt x="7170057" y="0"/>
                </a:lnTo>
                <a:lnTo>
                  <a:pt x="7170057" y="2235200"/>
                </a:lnTo>
                <a:lnTo>
                  <a:pt x="0" y="2235200"/>
                </a:lnTo>
                <a:close/>
              </a:path>
            </a:pathLst>
          </a:custGeom>
        </p:spPr>
      </p:pic>
      <p:pic>
        <p:nvPicPr>
          <p:cNvPr id="2" name="Picture 1">
            <a:extLst>
              <a:ext uri="{FF2B5EF4-FFF2-40B4-BE49-F238E27FC236}">
                <a16:creationId xmlns:a16="http://schemas.microsoft.com/office/drawing/2014/main" id="{4DA6A28A-4E47-59A0-6637-FD7E7FDD33DA}"/>
              </a:ext>
            </a:extLst>
          </p:cNvPr>
          <p:cNvPicPr>
            <a:picLocks noChangeAspect="1"/>
          </p:cNvPicPr>
          <p:nvPr/>
        </p:nvPicPr>
        <p:blipFill rotWithShape="1">
          <a:blip r:embed="rId4"/>
          <a:srcRect l="73839" t="72574" r="3729" b="4858"/>
          <a:stretch/>
        </p:blipFill>
        <p:spPr>
          <a:xfrm>
            <a:off x="152400" y="6046832"/>
            <a:ext cx="856593" cy="665935"/>
          </a:xfrm>
          <a:prstGeom prst="rect">
            <a:avLst/>
          </a:prstGeom>
        </p:spPr>
      </p:pic>
      <p:sp>
        <p:nvSpPr>
          <p:cNvPr id="5" name="TextBox 4">
            <a:extLst>
              <a:ext uri="{FF2B5EF4-FFF2-40B4-BE49-F238E27FC236}">
                <a16:creationId xmlns:a16="http://schemas.microsoft.com/office/drawing/2014/main" id="{BEBA52EB-FB6A-26BE-AD7E-16075E64E811}"/>
              </a:ext>
            </a:extLst>
          </p:cNvPr>
          <p:cNvSpPr txBox="1"/>
          <p:nvPr/>
        </p:nvSpPr>
        <p:spPr>
          <a:xfrm>
            <a:off x="1212089" y="5872467"/>
            <a:ext cx="11064577" cy="707886"/>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chemeClr val="bg1"/>
                </a:solidFill>
                <a:effectLst/>
                <a:uLnTx/>
                <a:uFillTx/>
                <a:latin typeface="Lao UI" panose="020B0604020202020204"/>
                <a:cs typeface="Arial"/>
              </a:rPr>
              <a:t>The Capital Readiness Program is funded by SSBCI, which provides $10 billion to states, territories, and Tribal Governments to promote entrepreneurship and increase access to capital. </a:t>
            </a:r>
          </a:p>
        </p:txBody>
      </p:sp>
    </p:spTree>
    <p:extLst>
      <p:ext uri="{BB962C8B-B14F-4D97-AF65-F5344CB8AC3E}">
        <p14:creationId xmlns:p14="http://schemas.microsoft.com/office/powerpoint/2010/main" val="291807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6F05CB2-870D-5640-68A4-6E6CA1F63B7B}"/>
              </a:ext>
            </a:extLst>
          </p:cNvPr>
          <p:cNvSpPr>
            <a:spLocks noChangeArrowheads="1"/>
          </p:cNvSpPr>
          <p:nvPr/>
        </p:nvSpPr>
        <p:spPr bwMode="auto">
          <a:xfrm>
            <a:off x="5979963" y="11643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0611AF0-2FF1-C3FA-3559-CFBD7681E26C}"/>
              </a:ext>
            </a:extLst>
          </p:cNvPr>
          <p:cNvSpPr/>
          <p:nvPr/>
        </p:nvSpPr>
        <p:spPr>
          <a:xfrm>
            <a:off x="2102847" y="2615229"/>
            <a:ext cx="3157729" cy="188199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rPr>
              <a:t>Helping startups and early-stage entrepreneurs launch their businesses, products, and services.</a:t>
            </a:r>
          </a:p>
        </p:txBody>
      </p:sp>
      <p:sp>
        <p:nvSpPr>
          <p:cNvPr id="10" name="Rectangle 9">
            <a:extLst>
              <a:ext uri="{FF2B5EF4-FFF2-40B4-BE49-F238E27FC236}">
                <a16:creationId xmlns:a16="http://schemas.microsoft.com/office/drawing/2014/main" id="{7AD0F613-9498-45D5-D3F7-D1E5C02038CC}"/>
              </a:ext>
            </a:extLst>
          </p:cNvPr>
          <p:cNvSpPr/>
          <p:nvPr/>
        </p:nvSpPr>
        <p:spPr>
          <a:xfrm>
            <a:off x="6789541" y="2481477"/>
            <a:ext cx="3876424" cy="234365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Source Sans Pro Black" panose="020B0803030403020204"/>
                <a:ea typeface="Lato"/>
                <a:cs typeface="Lato"/>
              </a:rPr>
              <a:t>Helping emerging businesses that have moved beyond the earliest stages and need more sophisticated guidance and peer support to scale their business.</a:t>
            </a:r>
            <a:endParaRPr kumimoji="0" lang="id-ID" sz="2000" b="0" i="0" u="none" strike="noStrike" kern="1200" cap="none" spc="0" normalizeH="0" baseline="0" noProof="0">
              <a:ln>
                <a:noFill/>
              </a:ln>
              <a:solidFill>
                <a:prstClr val="black"/>
              </a:solidFill>
              <a:effectLst/>
              <a:uLnTx/>
              <a:uFillTx/>
              <a:latin typeface="Source Sans Pro Black" panose="020B0803030403020204"/>
              <a:ea typeface="Lato"/>
              <a:cs typeface="Lato"/>
            </a:endParaRPr>
          </a:p>
        </p:txBody>
      </p:sp>
      <p:cxnSp>
        <p:nvCxnSpPr>
          <p:cNvPr id="11" name="Straight Connector 10">
            <a:extLst>
              <a:ext uri="{FF2B5EF4-FFF2-40B4-BE49-F238E27FC236}">
                <a16:creationId xmlns:a16="http://schemas.microsoft.com/office/drawing/2014/main" id="{912E305F-AFE6-6328-136A-0A465C9D66EF}"/>
              </a:ext>
            </a:extLst>
          </p:cNvPr>
          <p:cNvCxnSpPr>
            <a:cxnSpLocks/>
          </p:cNvCxnSpPr>
          <p:nvPr/>
        </p:nvCxnSpPr>
        <p:spPr>
          <a:xfrm flipV="1">
            <a:off x="5879980" y="1829360"/>
            <a:ext cx="0" cy="311809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329E7C-6F12-3CCB-4E3B-ABA49B51C730}"/>
              </a:ext>
            </a:extLst>
          </p:cNvPr>
          <p:cNvSpPr txBox="1"/>
          <p:nvPr/>
        </p:nvSpPr>
        <p:spPr>
          <a:xfrm>
            <a:off x="2338883" y="1791825"/>
            <a:ext cx="22781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rPr>
              <a:t>Incubators</a:t>
            </a:r>
            <a:endParaRPr kumimoji="0" lang="id-ID"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endParaRPr>
          </a:p>
        </p:txBody>
      </p:sp>
      <p:sp>
        <p:nvSpPr>
          <p:cNvPr id="14" name="TextBox 13">
            <a:extLst>
              <a:ext uri="{FF2B5EF4-FFF2-40B4-BE49-F238E27FC236}">
                <a16:creationId xmlns:a16="http://schemas.microsoft.com/office/drawing/2014/main" id="{9C2AEE75-7759-BAA2-C967-21CB93BA6605}"/>
              </a:ext>
            </a:extLst>
          </p:cNvPr>
          <p:cNvSpPr txBox="1"/>
          <p:nvPr/>
        </p:nvSpPr>
        <p:spPr>
          <a:xfrm>
            <a:off x="7305602" y="1746353"/>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rPr>
              <a:t>Accelerators</a:t>
            </a:r>
            <a:endParaRPr kumimoji="0" lang="id-ID"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endParaRPr>
          </a:p>
        </p:txBody>
      </p:sp>
      <p:sp>
        <p:nvSpPr>
          <p:cNvPr id="15" name="TextBox 14">
            <a:extLst>
              <a:ext uri="{FF2B5EF4-FFF2-40B4-BE49-F238E27FC236}">
                <a16:creationId xmlns:a16="http://schemas.microsoft.com/office/drawing/2014/main" id="{1255750E-D7D3-3A76-3C7B-B33CCCE4F8E4}"/>
              </a:ext>
            </a:extLst>
          </p:cNvPr>
          <p:cNvSpPr txBox="1"/>
          <p:nvPr/>
        </p:nvSpPr>
        <p:spPr>
          <a:xfrm>
            <a:off x="3172445" y="2270087"/>
            <a:ext cx="14446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rPr>
              <a:t>Early Stage</a:t>
            </a:r>
            <a:endParaRPr kumimoji="0" lang="id-ID"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7DD9DC9F-638A-8D52-A27E-9503BA6E2CB1}"/>
              </a:ext>
            </a:extLst>
          </p:cNvPr>
          <p:cNvSpPr txBox="1"/>
          <p:nvPr/>
        </p:nvSpPr>
        <p:spPr>
          <a:xfrm>
            <a:off x="8078249" y="2257620"/>
            <a:ext cx="18950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rPr>
              <a:t>Emerging Stage</a:t>
            </a:r>
            <a:endParaRPr kumimoji="0" lang="id-ID"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AA1972CE-7B8A-4B19-D151-91DC2AAB804C}"/>
              </a:ext>
            </a:extLst>
          </p:cNvPr>
          <p:cNvSpPr txBox="1"/>
          <p:nvPr/>
        </p:nvSpPr>
        <p:spPr>
          <a:xfrm>
            <a:off x="192089" y="123219"/>
            <a:ext cx="11791299" cy="1015663"/>
          </a:xfrm>
          <a:prstGeom prst="rect">
            <a:avLst/>
          </a:prstGeom>
          <a:noFill/>
        </p:spPr>
        <p:txBody>
          <a:bodyPr wrap="square" lIns="91440" tIns="45720" rIns="91440" bIns="45720" rtlCol="0" anchor="t">
            <a:spAutoFit/>
          </a:bodyPr>
          <a:lstStyle/>
          <a:p>
            <a:pPr algn="ctr">
              <a:defRPr/>
            </a:pPr>
            <a:r>
              <a:rPr lang="en-US" sz="6000" spc="300">
                <a:solidFill>
                  <a:srgbClr val="002060"/>
                </a:solidFill>
                <a:latin typeface="Century Gothic"/>
                <a:ea typeface="Source Sans Pro Black"/>
                <a:cs typeface="Lato Black"/>
              </a:rPr>
              <a:t>SERVICE MODELS</a:t>
            </a:r>
            <a:endParaRPr kumimoji="0" lang="id-ID" sz="6000" b="0" i="0" u="none" strike="noStrike" kern="1200" cap="none" spc="300" normalizeH="0" baseline="0" noProof="0">
              <a:ln>
                <a:noFill/>
              </a:ln>
              <a:solidFill>
                <a:srgbClr val="002060"/>
              </a:solidFill>
              <a:effectLst/>
              <a:uLnTx/>
              <a:uFillTx/>
              <a:latin typeface="Century Gothic" panose="020B0502020202020204" pitchFamily="34" charset="0"/>
              <a:ea typeface="Source Sans Pro Black" panose="020B0803030403020204" pitchFamily="34" charset="0"/>
              <a:cs typeface="Lato Black" panose="020F0502020204030203" pitchFamily="34" charset="0"/>
            </a:endParaRPr>
          </a:p>
        </p:txBody>
      </p:sp>
      <p:sp>
        <p:nvSpPr>
          <p:cNvPr id="18" name="Rectangle 17">
            <a:extLst>
              <a:ext uri="{FF2B5EF4-FFF2-40B4-BE49-F238E27FC236}">
                <a16:creationId xmlns:a16="http://schemas.microsoft.com/office/drawing/2014/main" id="{97CB6161-FDF5-2247-C017-D41AD7EDFA8A}"/>
              </a:ext>
            </a:extLst>
          </p:cNvPr>
          <p:cNvSpPr/>
          <p:nvPr/>
        </p:nvSpPr>
        <p:spPr>
          <a:xfrm>
            <a:off x="253683" y="933378"/>
            <a:ext cx="1154270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o UI"/>
                <a:ea typeface="Lato" panose="020F0502020204030203" pitchFamily="34" charset="0"/>
                <a:cs typeface="Lato" panose="020F0502020204030203" pitchFamily="34" charset="0"/>
              </a:rPr>
              <a:t>Proposals must demonstrate activities that resemble service models of incubators or accelerators or provide a combination of both. </a:t>
            </a:r>
            <a:r>
              <a:rPr kumimoji="0" lang="en-US" sz="2400" b="1" i="0" u="none" strike="noStrike" kern="1200" cap="none" spc="0" normalizeH="0" baseline="0" noProof="0">
                <a:ln>
                  <a:noFill/>
                </a:ln>
                <a:solidFill>
                  <a:prstClr val="black"/>
                </a:solidFill>
                <a:effectLst/>
                <a:uLnTx/>
                <a:uFillTx/>
                <a:latin typeface="Lao UI"/>
                <a:ea typeface="Lato" panose="020F0502020204030203" pitchFamily="34" charset="0"/>
                <a:cs typeface="Lato" panose="020F0502020204030203" pitchFamily="34" charset="0"/>
              </a:rPr>
              <a:t> </a:t>
            </a:r>
          </a:p>
        </p:txBody>
      </p:sp>
      <p:pic>
        <p:nvPicPr>
          <p:cNvPr id="20" name="Picture 19">
            <a:extLst>
              <a:ext uri="{FF2B5EF4-FFF2-40B4-BE49-F238E27FC236}">
                <a16:creationId xmlns:a16="http://schemas.microsoft.com/office/drawing/2014/main" id="{C41E95C7-608D-4C5F-C3D3-EDE5A16E10D2}"/>
              </a:ext>
            </a:extLst>
          </p:cNvPr>
          <p:cNvPicPr>
            <a:picLocks noChangeAspect="1"/>
          </p:cNvPicPr>
          <p:nvPr/>
        </p:nvPicPr>
        <p:blipFill rotWithShape="1">
          <a:blip r:embed="rId3"/>
          <a:srcRect l="73839" t="72574" r="3729" b="4858"/>
          <a:stretch/>
        </p:blipFill>
        <p:spPr>
          <a:xfrm>
            <a:off x="192089" y="5932170"/>
            <a:ext cx="1021716" cy="794306"/>
          </a:xfrm>
          <a:prstGeom prst="rect">
            <a:avLst/>
          </a:prstGeom>
        </p:spPr>
      </p:pic>
      <p:sp>
        <p:nvSpPr>
          <p:cNvPr id="2" name="object 6">
            <a:extLst>
              <a:ext uri="{FF2B5EF4-FFF2-40B4-BE49-F238E27FC236}">
                <a16:creationId xmlns:a16="http://schemas.microsoft.com/office/drawing/2014/main" id="{6E104EBB-BCF2-1D59-5B3F-6E9DADB67214}"/>
              </a:ext>
            </a:extLst>
          </p:cNvPr>
          <p:cNvSpPr txBox="1"/>
          <p:nvPr/>
        </p:nvSpPr>
        <p:spPr>
          <a:xfrm>
            <a:off x="6296781" y="5908899"/>
            <a:ext cx="5895219" cy="756617"/>
          </a:xfrm>
          <a:prstGeom prst="rect">
            <a:avLst/>
          </a:prstGeom>
          <a:solidFill>
            <a:srgbClr val="C00000"/>
          </a:solidFill>
        </p:spPr>
        <p:txBody>
          <a:bodyPr vert="horz" wrap="square" lIns="0" tIns="2286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805" algn="ctr">
              <a:lnSpc>
                <a:spcPct val="100000"/>
              </a:lnSpc>
              <a:spcBef>
                <a:spcPts val="180"/>
              </a:spcBef>
            </a:pPr>
            <a:r>
              <a:rPr lang="en-US" sz="2200">
                <a:solidFill>
                  <a:srgbClr val="FFFFFF"/>
                </a:solidFill>
                <a:latin typeface="Century Gothic" panose="020B0502020202020204" pitchFamily="34" charset="0"/>
                <a:cs typeface="Arial" panose="020B0604020202020204" pitchFamily="34" charset="0"/>
              </a:rPr>
              <a:t>EXAMPLES OF SERVICE MODEL ACTIVITIES</a:t>
            </a:r>
          </a:p>
          <a:p>
            <a:pPr marL="90805" algn="ctr">
              <a:lnSpc>
                <a:spcPct val="100000"/>
              </a:lnSpc>
              <a:spcBef>
                <a:spcPts val="180"/>
              </a:spcBef>
            </a:pPr>
            <a:r>
              <a:rPr lang="en-US" sz="2400" b="1" i="1">
                <a:solidFill>
                  <a:srgbClr val="FFFFFF"/>
                </a:solidFill>
                <a:latin typeface="Lao UI"/>
                <a:cs typeface="Arial" panose="020B0604020202020204" pitchFamily="34" charset="0"/>
              </a:rPr>
              <a:t>see NOFO page 9</a:t>
            </a:r>
            <a:endParaRPr lang="en-US" sz="2400" b="1" i="1">
              <a:latin typeface="Lao UI"/>
              <a:cs typeface="Arial" panose="020B0604020202020204" pitchFamily="34" charset="0"/>
            </a:endParaRPr>
          </a:p>
        </p:txBody>
      </p:sp>
      <p:sp>
        <p:nvSpPr>
          <p:cNvPr id="5" name="TextBox 4">
            <a:extLst>
              <a:ext uri="{FF2B5EF4-FFF2-40B4-BE49-F238E27FC236}">
                <a16:creationId xmlns:a16="http://schemas.microsoft.com/office/drawing/2014/main" id="{65261ECC-E3A0-EFEA-3F1A-0808AD9DE85F}"/>
              </a:ext>
            </a:extLst>
          </p:cNvPr>
          <p:cNvSpPr txBox="1"/>
          <p:nvPr/>
        </p:nvSpPr>
        <p:spPr>
          <a:xfrm>
            <a:off x="430229" y="5093626"/>
            <a:ext cx="11099468" cy="707886"/>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Lao UI" panose="020B0604020202020204"/>
                <a:cs typeface="Arial" panose="020B0604020202020204" pitchFamily="34" charset="0"/>
              </a:rPr>
              <a:t>MBDA strongly encourages applicants to include technical assistance for new entrepreneurs and/or businesses in the early stages of the business lifecycle as part of its offerings.</a:t>
            </a:r>
          </a:p>
        </p:txBody>
      </p:sp>
    </p:spTree>
    <p:extLst>
      <p:ext uri="{BB962C8B-B14F-4D97-AF65-F5344CB8AC3E}">
        <p14:creationId xmlns:p14="http://schemas.microsoft.com/office/powerpoint/2010/main" val="187134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3168" y="896820"/>
            <a:ext cx="11656979" cy="4645118"/>
          </a:xfrm>
          <a:prstGeom prst="rect">
            <a:avLst/>
          </a:prstGeom>
        </p:spPr>
        <p:txBody>
          <a:bodyPr vert="horz" wrap="square" lIns="0" tIns="88900" rIns="0" bIns="0" rtlCol="0" anchor="t">
            <a:spAutoFit/>
          </a:bodyPr>
          <a:lstStyle/>
          <a:p>
            <a:pPr marL="342900" indent="-342900">
              <a:lnSpc>
                <a:spcPct val="107000"/>
              </a:lnSpc>
              <a:spcAft>
                <a:spcPts val="800"/>
              </a:spcAft>
              <a:buSzPts val="1200"/>
              <a:buFont typeface="Symbol" panose="05050102010706020507" pitchFamily="18" charset="2"/>
              <a:buChar char=""/>
            </a:pPr>
            <a:r>
              <a:rPr lang="en-US" sz="2200" b="1">
                <a:latin typeface="Lao UI"/>
                <a:cs typeface="Arial"/>
              </a:rPr>
              <a:t>Non-profit organizations;</a:t>
            </a:r>
          </a:p>
          <a:p>
            <a:pPr marL="342900" marR="0" lvl="0" indent="-342900">
              <a:lnSpc>
                <a:spcPct val="107000"/>
              </a:lnSpc>
              <a:spcBef>
                <a:spcPts val="0"/>
              </a:spcBef>
              <a:spcAft>
                <a:spcPts val="800"/>
              </a:spcAft>
              <a:buSzPts val="1200"/>
              <a:buFont typeface="Symbol" panose="05050102010706020507" pitchFamily="18" charset="2"/>
              <a:buChar char=""/>
            </a:pPr>
            <a:r>
              <a:rPr lang="en-US" sz="2200" b="1">
                <a:effectLst/>
                <a:latin typeface="Lao UI"/>
                <a:ea typeface="Calibri" panose="020F0502020204030204" pitchFamily="34" charset="0"/>
                <a:cs typeface="Arial" panose="020B0604020202020204" pitchFamily="34" charset="0"/>
              </a:rPr>
              <a:t>Private sector entities </a:t>
            </a:r>
            <a:r>
              <a:rPr lang="en-US" sz="2200">
                <a:effectLst/>
                <a:latin typeface="Lao UI"/>
                <a:ea typeface="Calibri" panose="020F0502020204030204" pitchFamily="34" charset="0"/>
                <a:cs typeface="Arial" panose="020B0604020202020204" pitchFamily="34" charset="0"/>
              </a:rPr>
              <a:t>(defined as entities that are not public sector entities);  </a:t>
            </a:r>
          </a:p>
          <a:p>
            <a:pPr marL="800100" lvl="1" indent="-342900">
              <a:lnSpc>
                <a:spcPct val="107000"/>
              </a:lnSpc>
              <a:spcAft>
                <a:spcPts val="800"/>
              </a:spcAft>
              <a:buSzPts val="1200"/>
              <a:buFont typeface="Symbol" panose="05050102010706020507" pitchFamily="18" charset="2"/>
              <a:buChar char=""/>
            </a:pPr>
            <a:r>
              <a:rPr lang="en-US" sz="2000">
                <a:effectLst/>
                <a:latin typeface="Lao UI"/>
                <a:ea typeface="Calibri" panose="020F0502020204030204" pitchFamily="34" charset="0"/>
                <a:cs typeface="Arial" panose="020B0604020202020204" pitchFamily="34" charset="0"/>
              </a:rPr>
              <a:t>This includes, for example, for-profit entities of any type, including sole-proprietorships, partnerships, limited liability companies, and corporations; but</a:t>
            </a:r>
          </a:p>
          <a:p>
            <a:pPr marL="800100" lvl="1" indent="-342900">
              <a:lnSpc>
                <a:spcPct val="107000"/>
              </a:lnSpc>
              <a:spcAft>
                <a:spcPts val="800"/>
              </a:spcAft>
              <a:buSzPts val="1200"/>
              <a:buFont typeface="Symbol" panose="05050102010706020507" pitchFamily="18" charset="2"/>
              <a:buChar char=""/>
            </a:pPr>
            <a:r>
              <a:rPr lang="en-US" sz="2000">
                <a:latin typeface="Lao UI"/>
                <a:ea typeface="Calibri" panose="020F0502020204030204" pitchFamily="34" charset="0"/>
                <a:cs typeface="Arial" panose="020B0604020202020204" pitchFamily="34" charset="0"/>
              </a:rPr>
              <a:t>D</a:t>
            </a:r>
            <a:r>
              <a:rPr lang="en-US" sz="2000">
                <a:effectLst/>
                <a:latin typeface="Lao UI"/>
                <a:ea typeface="Calibri" panose="020F0502020204030204" pitchFamily="34" charset="0"/>
                <a:cs typeface="Arial" panose="020B0604020202020204" pitchFamily="34" charset="0"/>
              </a:rPr>
              <a:t>oes </a:t>
            </a:r>
            <a:r>
              <a:rPr lang="en-US" sz="2000" b="1" u="sng">
                <a:effectLst/>
                <a:latin typeface="Lao UI"/>
                <a:ea typeface="Calibri" panose="020F0502020204030204" pitchFamily="34" charset="0"/>
                <a:cs typeface="Arial" panose="020B0604020202020204" pitchFamily="34" charset="0"/>
              </a:rPr>
              <a:t>not</a:t>
            </a:r>
            <a:r>
              <a:rPr lang="en-US" sz="2000">
                <a:effectLst/>
                <a:latin typeface="Lao UI"/>
                <a:ea typeface="Calibri" panose="020F0502020204030204" pitchFamily="34" charset="0"/>
                <a:cs typeface="Arial" panose="020B0604020202020204" pitchFamily="34" charset="0"/>
              </a:rPr>
              <a:t> include public sector entities, such as Federal, State, Local, or Tribal Governments, agencies, or any of their instrumentalities;</a:t>
            </a:r>
          </a:p>
          <a:p>
            <a:pPr marL="342900" marR="0" lvl="0" indent="-342900">
              <a:lnSpc>
                <a:spcPct val="107000"/>
              </a:lnSpc>
              <a:spcBef>
                <a:spcPts val="0"/>
              </a:spcBef>
              <a:spcAft>
                <a:spcPts val="800"/>
              </a:spcAft>
              <a:buSzPts val="1200"/>
              <a:buFont typeface="Symbol" panose="05050102010706020507" pitchFamily="18" charset="2"/>
              <a:buChar char=""/>
            </a:pPr>
            <a:r>
              <a:rPr lang="en-US" sz="2200" b="1">
                <a:effectLst/>
                <a:latin typeface="Lao UI"/>
                <a:ea typeface="Calibri" panose="020F0502020204030204" pitchFamily="34" charset="0"/>
                <a:cs typeface="Arial" panose="020B0604020202020204" pitchFamily="34" charset="0"/>
              </a:rPr>
              <a:t>Institutions of higher education</a:t>
            </a:r>
            <a:r>
              <a:rPr lang="en-US" sz="2200" b="1">
                <a:latin typeface="Lao UI"/>
                <a:ea typeface="Calibri" panose="020F0502020204030204" pitchFamily="34" charset="0"/>
                <a:cs typeface="Arial" panose="020B0604020202020204" pitchFamily="34" charset="0"/>
              </a:rPr>
              <a:t>;</a:t>
            </a:r>
            <a:r>
              <a:rPr lang="en-US" sz="2200">
                <a:effectLst/>
                <a:latin typeface="Lao UI"/>
                <a:ea typeface="Calibri" panose="020F0502020204030204" pitchFamily="34" charset="0"/>
                <a:cs typeface="Arial" panose="020B0604020202020204" pitchFamily="34" charset="0"/>
              </a:rPr>
              <a:t> and</a:t>
            </a:r>
          </a:p>
          <a:p>
            <a:pPr marL="342900" marR="0" lvl="0" indent="-342900">
              <a:lnSpc>
                <a:spcPct val="107000"/>
              </a:lnSpc>
              <a:spcBef>
                <a:spcPts val="0"/>
              </a:spcBef>
              <a:spcAft>
                <a:spcPts val="800"/>
              </a:spcAft>
              <a:buSzPts val="1200"/>
              <a:buFont typeface="Symbol" panose="05050102010706020507" pitchFamily="18" charset="2"/>
              <a:buChar char=""/>
            </a:pPr>
            <a:r>
              <a:rPr lang="en-US" sz="2200" b="1">
                <a:effectLst/>
                <a:latin typeface="Lao UI"/>
                <a:ea typeface="Arial Narrow" panose="020B0606020202030204" pitchFamily="34" charset="0"/>
                <a:cs typeface="Arial" panose="020B0604020202020204" pitchFamily="34" charset="0"/>
              </a:rPr>
              <a:t>A consortium of two or more of any of the above-mentioned eligible applicants</a:t>
            </a:r>
            <a:r>
              <a:rPr lang="en-US" sz="2200">
                <a:effectLst/>
                <a:latin typeface="Lao UI"/>
                <a:ea typeface="Arial Narrow" panose="020B0606020202030204" pitchFamily="34" charset="0"/>
                <a:cs typeface="Arial" panose="020B0604020202020204" pitchFamily="34" charset="0"/>
              </a:rPr>
              <a:t> </a:t>
            </a:r>
          </a:p>
          <a:p>
            <a:pPr marL="800100" lvl="1" indent="-342900">
              <a:lnSpc>
                <a:spcPct val="107000"/>
              </a:lnSpc>
              <a:spcAft>
                <a:spcPts val="800"/>
              </a:spcAft>
              <a:buSzPts val="1200"/>
              <a:buFont typeface="Symbol" panose="05050102010706020507" pitchFamily="18" charset="2"/>
              <a:buChar char=""/>
            </a:pPr>
            <a:r>
              <a:rPr lang="en-US" sz="2200">
                <a:effectLst/>
                <a:latin typeface="Lao UI"/>
                <a:ea typeface="Arial Narrow" panose="020B0606020202030204" pitchFamily="34" charset="0"/>
                <a:cs typeface="Arial" panose="020B0604020202020204" pitchFamily="34" charset="0"/>
              </a:rPr>
              <a:t>In a consortium application, there must be a designated lead applicant; and</a:t>
            </a:r>
          </a:p>
          <a:p>
            <a:pPr marL="800100" lvl="1" indent="-342900">
              <a:lnSpc>
                <a:spcPct val="107000"/>
              </a:lnSpc>
              <a:spcAft>
                <a:spcPts val="800"/>
              </a:spcAft>
              <a:buSzPts val="1200"/>
              <a:buFont typeface="Symbol" panose="05050102010706020507" pitchFamily="18" charset="2"/>
              <a:buChar char=""/>
            </a:pPr>
            <a:r>
              <a:rPr lang="en-US" sz="2200">
                <a:highlight>
                  <a:srgbClr val="FFFFFF"/>
                </a:highlight>
                <a:latin typeface="Lao UI"/>
                <a:ea typeface="Arial Narrow" panose="020B0606020202030204" pitchFamily="34" charset="0"/>
                <a:cs typeface="Arial" panose="020B0604020202020204" pitchFamily="34" charset="0"/>
              </a:rPr>
              <a:t>T</a:t>
            </a:r>
            <a:r>
              <a:rPr lang="en-US" sz="2200">
                <a:effectLst/>
                <a:highlight>
                  <a:srgbClr val="FFFFFF"/>
                </a:highlight>
                <a:latin typeface="Lao UI"/>
                <a:ea typeface="Arial Narrow" panose="020B0606020202030204" pitchFamily="34" charset="0"/>
                <a:cs typeface="Arial" panose="020B0604020202020204" pitchFamily="34" charset="0"/>
              </a:rPr>
              <a:t>he lead applicant would assume primary operational and financial responsibility for the project.</a:t>
            </a:r>
            <a:endParaRPr lang="en-US" sz="2200">
              <a:effectLst/>
              <a:highlight>
                <a:srgbClr val="FFFFFF"/>
              </a:highlight>
              <a:latin typeface="Lao UI"/>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ELIGIBLE APPLICANTS</a:t>
            </a:r>
            <a:endParaRPr spc="-10">
              <a:solidFill>
                <a:schemeClr val="bg1"/>
              </a:solidFill>
              <a:latin typeface="Century Gothic" panose="020B0502020202020204" pitchFamily="34" charset="0"/>
              <a:cs typeface="Arial" panose="020B0604020202020204" pitchFamily="34" charset="0"/>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13</a:t>
            </a:fld>
            <a:endParaRPr spc="-25"/>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8C7FA48B-8DAF-B42D-F986-DE659E93809F}"/>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0F8A9E-92B9-F0BB-150C-90811D715942}"/>
              </a:ext>
            </a:extLst>
          </p:cNvPr>
          <p:cNvSpPr txBox="1"/>
          <p:nvPr/>
        </p:nvSpPr>
        <p:spPr>
          <a:xfrm>
            <a:off x="3688080" y="5275293"/>
            <a:ext cx="8503920" cy="1163139"/>
          </a:xfrm>
          <a:prstGeom prst="rect">
            <a:avLst/>
          </a:prstGeom>
          <a:solidFill>
            <a:srgbClr val="C00000"/>
          </a:solidFill>
        </p:spPr>
        <p:txBody>
          <a:bodyPr wrap="square"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a:ln>
                  <a:noFill/>
                </a:ln>
                <a:solidFill>
                  <a:schemeClr val="bg1"/>
                </a:solidFill>
                <a:effectLst/>
                <a:uLnTx/>
                <a:uFillTx/>
                <a:latin typeface="Lao UI"/>
                <a:ea typeface="Calibri" panose="020F0502020204030204" pitchFamily="34" charset="0"/>
                <a:cs typeface="Arial" panose="020B0604020202020204" pitchFamily="34" charset="0"/>
              </a:rPr>
              <a:t>IMPORTANT NOTE: </a:t>
            </a:r>
            <a:r>
              <a:rPr kumimoji="0" lang="en-US" sz="2200" b="0" i="0" u="none" strike="noStrike" kern="1200" cap="none" spc="0" normalizeH="0" baseline="0" noProof="0">
                <a:ln>
                  <a:noFill/>
                </a:ln>
                <a:solidFill>
                  <a:schemeClr val="bg1"/>
                </a:solidFill>
                <a:effectLst/>
                <a:uLnTx/>
                <a:uFillTx/>
                <a:latin typeface="Lao UI"/>
                <a:ea typeface="Calibri" panose="020F0502020204030204" pitchFamily="34" charset="0"/>
                <a:cs typeface="Arial" panose="020B0604020202020204" pitchFamily="34" charset="0"/>
              </a:rPr>
              <a:t>MBDA is not authorized to provide cooperative agreements to individuals under this NOFO, and such requests will not be considered for funding.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5DC4776-A2B8-FE89-1C51-36EA3C339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009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187458"/>
            <a:ext cx="11561445" cy="760465"/>
          </a:xfrm>
          <a:prstGeom prst="rect">
            <a:avLst/>
          </a:prstGeom>
          <a:solidFill>
            <a:srgbClr val="002060"/>
          </a:solidFill>
        </p:spPr>
        <p:txBody>
          <a:bodyPr vert="horz" wrap="square" lIns="0" tIns="82550" rIns="0" bIns="0" rtlCol="0">
            <a:spAutoFit/>
          </a:bodyPr>
          <a:lstStyle/>
          <a:p>
            <a:pPr marL="328295">
              <a:lnSpc>
                <a:spcPct val="100000"/>
              </a:lnSpc>
              <a:spcBef>
                <a:spcPts val="650"/>
              </a:spcBef>
            </a:pPr>
            <a:r>
              <a:rPr lang="en-US">
                <a:solidFill>
                  <a:schemeClr val="bg1"/>
                </a:solidFill>
                <a:latin typeface="Century Gothic" panose="020B0502020202020204" pitchFamily="34" charset="0"/>
              </a:rPr>
              <a:t>WHAT</a:t>
            </a:r>
            <a:r>
              <a:rPr lang="en-US" spc="-35">
                <a:solidFill>
                  <a:schemeClr val="bg1"/>
                </a:solidFill>
                <a:latin typeface="Century Gothic" panose="020B0502020202020204" pitchFamily="34" charset="0"/>
              </a:rPr>
              <a:t> </a:t>
            </a:r>
            <a:r>
              <a:rPr lang="en-US">
                <a:solidFill>
                  <a:schemeClr val="bg1"/>
                </a:solidFill>
                <a:latin typeface="Century Gothic" panose="020B0502020202020204" pitchFamily="34" charset="0"/>
              </a:rPr>
              <a:t>IS</a:t>
            </a:r>
            <a:r>
              <a:rPr lang="en-US" spc="-45">
                <a:solidFill>
                  <a:schemeClr val="bg1"/>
                </a:solidFill>
                <a:latin typeface="Century Gothic" panose="020B0502020202020204" pitchFamily="34" charset="0"/>
              </a:rPr>
              <a:t> </a:t>
            </a:r>
            <a:r>
              <a:rPr lang="en-US">
                <a:solidFill>
                  <a:schemeClr val="bg1"/>
                </a:solidFill>
                <a:latin typeface="Century Gothic" panose="020B0502020202020204" pitchFamily="34" charset="0"/>
              </a:rPr>
              <a:t>A</a:t>
            </a:r>
            <a:r>
              <a:rPr lang="en-US" spc="-40">
                <a:solidFill>
                  <a:schemeClr val="bg1"/>
                </a:solidFill>
                <a:latin typeface="Century Gothic" panose="020B0502020202020204" pitchFamily="34" charset="0"/>
              </a:rPr>
              <a:t> </a:t>
            </a:r>
            <a:r>
              <a:rPr lang="en-US" spc="-10">
                <a:solidFill>
                  <a:schemeClr val="bg1"/>
                </a:solidFill>
                <a:latin typeface="Century Gothic" panose="020B0502020202020204" pitchFamily="34" charset="0"/>
              </a:rPr>
              <a:t>NOFO?</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15</a:t>
            </a:fld>
            <a:endParaRPr spc="-25"/>
          </a:p>
        </p:txBody>
      </p:sp>
      <p:sp>
        <p:nvSpPr>
          <p:cNvPr id="7" name="object 7"/>
          <p:cNvSpPr txBox="1"/>
          <p:nvPr/>
        </p:nvSpPr>
        <p:spPr>
          <a:xfrm>
            <a:off x="885695" y="1716724"/>
            <a:ext cx="10753027" cy="4272965"/>
          </a:xfrm>
          <a:prstGeom prst="rect">
            <a:avLst/>
          </a:prstGeom>
        </p:spPr>
        <p:txBody>
          <a:bodyPr vert="horz" wrap="square" lIns="0" tIns="12700" rIns="0" bIns="0" rtlCol="0" anchor="t">
            <a:spAutoFit/>
          </a:bodyPr>
          <a:lstStyle/>
          <a:p>
            <a:pPr marL="12700">
              <a:lnSpc>
                <a:spcPct val="100000"/>
              </a:lnSpc>
              <a:spcBef>
                <a:spcPts val="100"/>
              </a:spcBef>
            </a:pPr>
            <a:r>
              <a:rPr sz="3200">
                <a:latin typeface="Lao UI"/>
                <a:cs typeface="Arial"/>
              </a:rPr>
              <a:t>A</a:t>
            </a:r>
            <a:r>
              <a:rPr sz="3200" spc="-30">
                <a:latin typeface="Lao UI"/>
                <a:cs typeface="Arial"/>
              </a:rPr>
              <a:t> </a:t>
            </a:r>
            <a:r>
              <a:rPr sz="3200" b="1">
                <a:solidFill>
                  <a:srgbClr val="002060"/>
                </a:solidFill>
                <a:latin typeface="Lao UI"/>
                <a:cs typeface="Arial"/>
              </a:rPr>
              <a:t>Notice</a:t>
            </a:r>
            <a:r>
              <a:rPr sz="3200" b="1" spc="-15">
                <a:solidFill>
                  <a:srgbClr val="002060"/>
                </a:solidFill>
                <a:latin typeface="Lao UI"/>
                <a:cs typeface="Arial"/>
              </a:rPr>
              <a:t> </a:t>
            </a:r>
            <a:r>
              <a:rPr sz="3200" b="1">
                <a:solidFill>
                  <a:srgbClr val="002060"/>
                </a:solidFill>
                <a:latin typeface="Lao UI"/>
                <a:cs typeface="Arial"/>
              </a:rPr>
              <a:t>of</a:t>
            </a:r>
            <a:r>
              <a:rPr sz="3200" b="1" spc="-20">
                <a:solidFill>
                  <a:srgbClr val="002060"/>
                </a:solidFill>
                <a:latin typeface="Lao UI"/>
                <a:cs typeface="Arial"/>
              </a:rPr>
              <a:t> </a:t>
            </a:r>
            <a:r>
              <a:rPr sz="3200" b="1">
                <a:solidFill>
                  <a:srgbClr val="002060"/>
                </a:solidFill>
                <a:latin typeface="Lao UI"/>
                <a:cs typeface="Arial"/>
              </a:rPr>
              <a:t>Funding</a:t>
            </a:r>
            <a:r>
              <a:rPr sz="3200" b="1" spc="-30">
                <a:solidFill>
                  <a:srgbClr val="002060"/>
                </a:solidFill>
                <a:latin typeface="Lao UI"/>
                <a:cs typeface="Arial"/>
              </a:rPr>
              <a:t> </a:t>
            </a:r>
            <a:r>
              <a:rPr sz="3200" b="1">
                <a:solidFill>
                  <a:srgbClr val="002060"/>
                </a:solidFill>
                <a:latin typeface="Lao UI"/>
                <a:cs typeface="Arial"/>
              </a:rPr>
              <a:t>Opportunity</a:t>
            </a:r>
            <a:r>
              <a:rPr sz="3200" b="1" spc="-25">
                <a:solidFill>
                  <a:srgbClr val="002060"/>
                </a:solidFill>
                <a:latin typeface="Lao UI"/>
                <a:cs typeface="Arial"/>
              </a:rPr>
              <a:t> </a:t>
            </a:r>
            <a:r>
              <a:rPr sz="3200" b="1" spc="-10">
                <a:solidFill>
                  <a:srgbClr val="002060"/>
                </a:solidFill>
                <a:latin typeface="Lao UI"/>
                <a:cs typeface="Arial"/>
              </a:rPr>
              <a:t>(NOFO):</a:t>
            </a:r>
            <a:endParaRPr lang="en-US" sz="3200" b="1" spc="-10">
              <a:solidFill>
                <a:srgbClr val="002060"/>
              </a:solidFill>
              <a:latin typeface="Lao UI"/>
              <a:cs typeface="Arial"/>
            </a:endParaRPr>
          </a:p>
          <a:p>
            <a:pPr marL="12700">
              <a:lnSpc>
                <a:spcPct val="100000"/>
              </a:lnSpc>
              <a:spcBef>
                <a:spcPts val="100"/>
              </a:spcBef>
            </a:pPr>
            <a:endParaRPr sz="2400">
              <a:solidFill>
                <a:srgbClr val="002060"/>
              </a:solidFill>
              <a:latin typeface="Lao UI"/>
              <a:cs typeface="Arial" panose="020B0604020202020204" pitchFamily="34" charset="0"/>
            </a:endParaRPr>
          </a:p>
          <a:p>
            <a:pPr marL="755015" indent="-285750">
              <a:lnSpc>
                <a:spcPct val="100000"/>
              </a:lnSpc>
              <a:buFont typeface="Arial"/>
              <a:buChar char="•"/>
              <a:tabLst>
                <a:tab pos="755015" algn="l"/>
                <a:tab pos="755650" algn="l"/>
              </a:tabLst>
            </a:pPr>
            <a:r>
              <a:rPr sz="2800">
                <a:latin typeface="Lao UI"/>
                <a:cs typeface="Arial"/>
              </a:rPr>
              <a:t>Announces</a:t>
            </a:r>
            <a:r>
              <a:rPr sz="2800" spc="-50">
                <a:latin typeface="Lao UI"/>
                <a:cs typeface="Arial"/>
              </a:rPr>
              <a:t> </a:t>
            </a:r>
            <a:r>
              <a:rPr sz="2800">
                <a:latin typeface="Lao UI"/>
                <a:cs typeface="Arial"/>
              </a:rPr>
              <a:t>the</a:t>
            </a:r>
            <a:r>
              <a:rPr sz="2800" spc="-45">
                <a:latin typeface="Lao UI"/>
                <a:cs typeface="Arial"/>
              </a:rPr>
              <a:t> </a:t>
            </a:r>
            <a:r>
              <a:rPr sz="2800" b="1">
                <a:solidFill>
                  <a:srgbClr val="002060"/>
                </a:solidFill>
                <a:latin typeface="Lao UI"/>
                <a:cs typeface="Arial"/>
              </a:rPr>
              <a:t>grant</a:t>
            </a:r>
            <a:r>
              <a:rPr sz="2800" b="1" spc="-50">
                <a:solidFill>
                  <a:srgbClr val="002060"/>
                </a:solidFill>
                <a:latin typeface="Lao UI"/>
                <a:cs typeface="Arial"/>
              </a:rPr>
              <a:t> </a:t>
            </a:r>
            <a:r>
              <a:rPr sz="2800" b="1" spc="-10">
                <a:solidFill>
                  <a:srgbClr val="002060"/>
                </a:solidFill>
                <a:latin typeface="Lao UI"/>
                <a:cs typeface="Arial"/>
              </a:rPr>
              <a:t>opportunity</a:t>
            </a:r>
            <a:endParaRPr sz="2800" b="1">
              <a:solidFill>
                <a:srgbClr val="002060"/>
              </a:solidFill>
              <a:latin typeface="Lao UI"/>
              <a:cs typeface="Arial"/>
            </a:endParaRPr>
          </a:p>
          <a:p>
            <a:pPr>
              <a:lnSpc>
                <a:spcPct val="100000"/>
              </a:lnSpc>
              <a:spcBef>
                <a:spcPts val="10"/>
              </a:spcBef>
              <a:buFont typeface="Arial"/>
              <a:buChar char="•"/>
            </a:pPr>
            <a:endParaRPr sz="2400">
              <a:latin typeface="Lao UI"/>
              <a:cs typeface="Arial" panose="020B0604020202020204" pitchFamily="34" charset="0"/>
            </a:endParaRPr>
          </a:p>
          <a:p>
            <a:pPr marL="755015" marR="5080" indent="-285750">
              <a:lnSpc>
                <a:spcPct val="100000"/>
              </a:lnSpc>
              <a:buFont typeface="Arial"/>
              <a:buChar char="•"/>
              <a:tabLst>
                <a:tab pos="755015" algn="l"/>
                <a:tab pos="755650" algn="l"/>
              </a:tabLst>
            </a:pPr>
            <a:r>
              <a:rPr sz="2800">
                <a:latin typeface="Lao UI"/>
                <a:cs typeface="Arial"/>
              </a:rPr>
              <a:t>Contains</a:t>
            </a:r>
            <a:r>
              <a:rPr sz="2800" spc="-80">
                <a:latin typeface="Lao UI"/>
                <a:cs typeface="Arial"/>
              </a:rPr>
              <a:t> </a:t>
            </a:r>
            <a:r>
              <a:rPr sz="2800" b="1">
                <a:solidFill>
                  <a:srgbClr val="002060"/>
                </a:solidFill>
                <a:latin typeface="Lao UI"/>
                <a:cs typeface="Arial"/>
              </a:rPr>
              <a:t>details</a:t>
            </a:r>
            <a:r>
              <a:rPr sz="2800" b="1" spc="-70">
                <a:solidFill>
                  <a:srgbClr val="002060"/>
                </a:solidFill>
                <a:latin typeface="Lao UI"/>
                <a:cs typeface="Arial"/>
              </a:rPr>
              <a:t> </a:t>
            </a:r>
            <a:r>
              <a:rPr sz="2800" b="1">
                <a:solidFill>
                  <a:srgbClr val="002060"/>
                </a:solidFill>
                <a:latin typeface="Lao UI"/>
                <a:cs typeface="Arial"/>
              </a:rPr>
              <a:t>about</a:t>
            </a:r>
            <a:r>
              <a:rPr sz="2800" b="1" spc="-70">
                <a:solidFill>
                  <a:srgbClr val="002060"/>
                </a:solidFill>
                <a:latin typeface="Lao UI"/>
                <a:cs typeface="Arial"/>
              </a:rPr>
              <a:t> </a:t>
            </a:r>
            <a:r>
              <a:rPr sz="2800" b="1">
                <a:solidFill>
                  <a:srgbClr val="002060"/>
                </a:solidFill>
                <a:latin typeface="Lao UI"/>
                <a:cs typeface="Arial"/>
              </a:rPr>
              <a:t>the</a:t>
            </a:r>
            <a:r>
              <a:rPr sz="2800" b="1" spc="-60">
                <a:solidFill>
                  <a:srgbClr val="002060"/>
                </a:solidFill>
                <a:latin typeface="Lao UI"/>
                <a:cs typeface="Arial"/>
              </a:rPr>
              <a:t> </a:t>
            </a:r>
            <a:r>
              <a:rPr sz="2800" b="1">
                <a:solidFill>
                  <a:srgbClr val="002060"/>
                </a:solidFill>
                <a:latin typeface="Lao UI"/>
                <a:cs typeface="Arial"/>
              </a:rPr>
              <a:t>application</a:t>
            </a:r>
            <a:r>
              <a:rPr sz="2800" b="1" spc="-70">
                <a:solidFill>
                  <a:srgbClr val="002060"/>
                </a:solidFill>
                <a:latin typeface="Lao UI"/>
                <a:cs typeface="Arial"/>
              </a:rPr>
              <a:t> </a:t>
            </a:r>
            <a:r>
              <a:rPr sz="2800" b="1">
                <a:solidFill>
                  <a:srgbClr val="002060"/>
                </a:solidFill>
                <a:latin typeface="Lao UI"/>
                <a:cs typeface="Arial"/>
              </a:rPr>
              <a:t>requirements</a:t>
            </a:r>
            <a:r>
              <a:rPr sz="2800" b="1" spc="-45">
                <a:solidFill>
                  <a:srgbClr val="002060"/>
                </a:solidFill>
                <a:latin typeface="Lao UI"/>
                <a:cs typeface="Arial"/>
              </a:rPr>
              <a:t> </a:t>
            </a:r>
            <a:r>
              <a:rPr sz="2800" b="1">
                <a:solidFill>
                  <a:srgbClr val="002060"/>
                </a:solidFill>
                <a:latin typeface="Lao UI"/>
                <a:cs typeface="Arial"/>
              </a:rPr>
              <a:t>and</a:t>
            </a:r>
            <a:r>
              <a:rPr sz="2800" b="1" spc="-60">
                <a:solidFill>
                  <a:srgbClr val="002060"/>
                </a:solidFill>
                <a:latin typeface="Lao UI"/>
                <a:cs typeface="Arial"/>
              </a:rPr>
              <a:t> </a:t>
            </a:r>
            <a:r>
              <a:rPr sz="2800" b="1">
                <a:solidFill>
                  <a:srgbClr val="002060"/>
                </a:solidFill>
                <a:latin typeface="Lao UI"/>
                <a:cs typeface="Arial"/>
              </a:rPr>
              <a:t>procedures</a:t>
            </a:r>
            <a:r>
              <a:rPr sz="2800" b="1" spc="-50">
                <a:solidFill>
                  <a:srgbClr val="002060"/>
                </a:solidFill>
                <a:latin typeface="Lao UI"/>
                <a:cs typeface="Arial"/>
              </a:rPr>
              <a:t> </a:t>
            </a:r>
            <a:r>
              <a:rPr sz="2800" spc="-25">
                <a:latin typeface="Lao UI"/>
                <a:cs typeface="Arial"/>
              </a:rPr>
              <a:t>to </a:t>
            </a:r>
            <a:r>
              <a:rPr sz="2800">
                <a:latin typeface="Lao UI"/>
                <a:cs typeface="Arial"/>
              </a:rPr>
              <a:t>request</a:t>
            </a:r>
            <a:r>
              <a:rPr sz="2800" spc="-55">
                <a:latin typeface="Lao UI"/>
                <a:cs typeface="Arial"/>
              </a:rPr>
              <a:t> </a:t>
            </a:r>
            <a:r>
              <a:rPr sz="2800">
                <a:latin typeface="Lao UI"/>
                <a:cs typeface="Arial"/>
              </a:rPr>
              <a:t>Federal</a:t>
            </a:r>
            <a:r>
              <a:rPr sz="2800" spc="-60">
                <a:latin typeface="Lao UI"/>
                <a:cs typeface="Arial"/>
              </a:rPr>
              <a:t> </a:t>
            </a:r>
            <a:r>
              <a:rPr sz="2800">
                <a:latin typeface="Lao UI"/>
                <a:cs typeface="Arial"/>
              </a:rPr>
              <a:t>funding</a:t>
            </a:r>
            <a:r>
              <a:rPr sz="2800" spc="-60">
                <a:latin typeface="Lao UI"/>
                <a:cs typeface="Arial"/>
              </a:rPr>
              <a:t> </a:t>
            </a:r>
            <a:r>
              <a:rPr sz="2800">
                <a:latin typeface="Lao UI"/>
                <a:cs typeface="Arial"/>
              </a:rPr>
              <a:t>for</a:t>
            </a:r>
            <a:r>
              <a:rPr sz="2800" spc="-60">
                <a:latin typeface="Lao UI"/>
                <a:cs typeface="Arial"/>
              </a:rPr>
              <a:t> </a:t>
            </a:r>
            <a:r>
              <a:rPr sz="2800">
                <a:latin typeface="Lao UI"/>
                <a:cs typeface="Arial"/>
              </a:rPr>
              <a:t>eligible</a:t>
            </a:r>
            <a:r>
              <a:rPr sz="2800" spc="-60">
                <a:latin typeface="Lao UI"/>
                <a:cs typeface="Arial"/>
              </a:rPr>
              <a:t> </a:t>
            </a:r>
            <a:r>
              <a:rPr sz="2800" spc="-10">
                <a:latin typeface="Lao UI"/>
                <a:cs typeface="Arial"/>
              </a:rPr>
              <a:t>projects</a:t>
            </a:r>
            <a:endParaRPr lang="en-US" sz="2800" spc="-10">
              <a:latin typeface="Lao UI"/>
              <a:cs typeface="Arial"/>
            </a:endParaRPr>
          </a:p>
          <a:p>
            <a:pPr marL="755015" marR="5080" indent="-285750">
              <a:lnSpc>
                <a:spcPct val="100000"/>
              </a:lnSpc>
              <a:buFont typeface="Arial"/>
              <a:buChar char="•"/>
              <a:tabLst>
                <a:tab pos="755015" algn="l"/>
                <a:tab pos="755650" algn="l"/>
              </a:tabLst>
            </a:pPr>
            <a:endParaRPr lang="en-US" sz="2800" spc="-10">
              <a:latin typeface="Lao UI"/>
              <a:cs typeface="Arial" panose="020B0604020202020204" pitchFamily="34" charset="0"/>
            </a:endParaRPr>
          </a:p>
          <a:p>
            <a:pPr marL="755015" marR="5080" indent="-285750">
              <a:buFont typeface="Arial"/>
              <a:buChar char="•"/>
              <a:tabLst>
                <a:tab pos="755015" algn="l"/>
                <a:tab pos="755650" algn="l"/>
              </a:tabLst>
            </a:pPr>
            <a:r>
              <a:rPr lang="en-US" sz="2800" spc="-10">
                <a:latin typeface="Lao UI"/>
                <a:cs typeface="Arial"/>
              </a:rPr>
              <a:t>Contains the </a:t>
            </a:r>
            <a:r>
              <a:rPr lang="en-US" sz="2800" b="1" spc="-10">
                <a:solidFill>
                  <a:srgbClr val="002060"/>
                </a:solidFill>
                <a:latin typeface="Lao UI"/>
                <a:cs typeface="Arial"/>
              </a:rPr>
              <a:t>evaluation criteria</a:t>
            </a:r>
            <a:r>
              <a:rPr lang="en-US" sz="2800" spc="-10">
                <a:latin typeface="Lao UI"/>
                <a:cs typeface="Arial"/>
              </a:rPr>
              <a:t> that we're here to talk about today</a:t>
            </a:r>
            <a:endParaRPr lang="en-US" sz="2800" b="1" spc="-10">
              <a:latin typeface="Lao UI"/>
              <a:cs typeface="Arial" panose="020B0604020202020204" pitchFamily="34" charset="0"/>
            </a:endParaRPr>
          </a:p>
          <a:p>
            <a:pPr marL="755015" marR="5080" indent="-285750">
              <a:lnSpc>
                <a:spcPct val="100000"/>
              </a:lnSpc>
              <a:buFont typeface="Arial"/>
              <a:buChar char="•"/>
              <a:tabLst>
                <a:tab pos="755015" algn="l"/>
                <a:tab pos="755650" algn="l"/>
              </a:tabLst>
            </a:pPr>
            <a:endParaRPr sz="2800">
              <a:latin typeface="Lao UI"/>
              <a:cs typeface="Arial" panose="020B0604020202020204" pitchFamily="34" charset="0"/>
            </a:endParaRPr>
          </a:p>
        </p:txBody>
      </p:sp>
      <p:sp>
        <p:nvSpPr>
          <p:cNvPr id="9" name="object 7">
            <a:extLst>
              <a:ext uri="{FF2B5EF4-FFF2-40B4-BE49-F238E27FC236}">
                <a16:creationId xmlns:a16="http://schemas.microsoft.com/office/drawing/2014/main" id="{227F4E76-3D26-28D9-7BF8-15DEBEA855F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4B09EC14-21D4-FAD3-083A-4CB34339335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2A8AD6B5-3B2D-9B74-4888-619DEA47EEA1}"/>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368B4A7B-F3C3-AF9A-D945-9110041C1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853" y="1980060"/>
            <a:ext cx="9518293" cy="355324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535021" y="1177687"/>
            <a:ext cx="1109926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Lao UI" panose="020B0604020202020204"/>
                <a:cs typeface="Arial" panose="020B0604020202020204" pitchFamily="34" charset="0"/>
              </a:rPr>
              <a:t>Click on the links on the MBDA website or s</a:t>
            </a:r>
            <a:r>
              <a:rPr sz="2800" dirty="0">
                <a:latin typeface="Lao UI" panose="020B0604020202020204"/>
                <a:cs typeface="Arial" panose="020B0604020202020204" pitchFamily="34" charset="0"/>
              </a:rPr>
              <a:t>earch</a:t>
            </a:r>
            <a:r>
              <a:rPr sz="2800" spc="-60" dirty="0">
                <a:latin typeface="Lao UI" panose="020B0604020202020204"/>
                <a:cs typeface="Arial" panose="020B0604020202020204" pitchFamily="34" charset="0"/>
              </a:rPr>
              <a:t> </a:t>
            </a:r>
            <a:r>
              <a:rPr lang="en-US" sz="2800" spc="-60" dirty="0">
                <a:latin typeface="Lao UI" panose="020B0604020202020204"/>
                <a:cs typeface="Arial" panose="020B0604020202020204" pitchFamily="34" charset="0"/>
              </a:rPr>
              <a:t>“</a:t>
            </a:r>
            <a:r>
              <a:rPr lang="en-US" sz="2800" spc="-60" dirty="0" err="1">
                <a:latin typeface="Lao UI" panose="020B0604020202020204"/>
                <a:cs typeface="Arial" panose="020B0604020202020204" pitchFamily="34" charset="0"/>
              </a:rPr>
              <a:t>mbda</a:t>
            </a:r>
            <a:r>
              <a:rPr lang="en-US" sz="2800" spc="-60" dirty="0">
                <a:latin typeface="Lao UI" panose="020B0604020202020204"/>
                <a:cs typeface="Arial" panose="020B0604020202020204" pitchFamily="34" charset="0"/>
              </a:rPr>
              <a:t>” on </a:t>
            </a:r>
            <a:r>
              <a:rPr lang="en-US" sz="2800" dirty="0">
                <a:latin typeface="Lao UI" panose="020B0604020202020204"/>
                <a:cs typeface="Arial" panose="020B0604020202020204" pitchFamily="34" charset="0"/>
                <a:hlinkClick r:id="rId4"/>
              </a:rPr>
              <a:t>GRANTS.GOV</a:t>
            </a:r>
            <a:r>
              <a:rPr sz="2800" b="1" spc="-10" dirty="0">
                <a:latin typeface="Lao UI" panose="020B0604020202020204"/>
                <a:cs typeface="Arial" panose="020B0604020202020204" pitchFamily="34" charset="0"/>
              </a:rPr>
              <a:t>:</a:t>
            </a:r>
            <a:endParaRPr sz="2800" dirty="0">
              <a:latin typeface="Lao UI" panose="020B0604020202020204"/>
              <a:cs typeface="Arial" panose="020B0604020202020204" pitchFamily="34" charset="0"/>
            </a:endParaRPr>
          </a:p>
        </p:txBody>
      </p:sp>
      <p:sp>
        <p:nvSpPr>
          <p:cNvPr id="3" name="object 3"/>
          <p:cNvSpPr txBox="1">
            <a:spLocks noGrp="1"/>
          </p:cNvSpPr>
          <p:nvPr>
            <p:ph type="title"/>
          </p:nvPr>
        </p:nvSpPr>
        <p:spPr>
          <a:xfrm>
            <a:off x="630936" y="249976"/>
            <a:ext cx="11561445" cy="635430"/>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3600">
                <a:solidFill>
                  <a:schemeClr val="bg1"/>
                </a:solidFill>
                <a:latin typeface="Century Gothic" panose="020B0502020202020204" pitchFamily="34" charset="0"/>
              </a:rPr>
              <a:t>WHERE</a:t>
            </a:r>
            <a:r>
              <a:rPr lang="en-US" sz="3600" spc="-55">
                <a:solidFill>
                  <a:schemeClr val="bg1"/>
                </a:solidFill>
                <a:latin typeface="Century Gothic" panose="020B0502020202020204" pitchFamily="34" charset="0"/>
              </a:rPr>
              <a:t> </a:t>
            </a:r>
            <a:r>
              <a:rPr lang="en-US" sz="3600">
                <a:solidFill>
                  <a:schemeClr val="bg1"/>
                </a:solidFill>
                <a:latin typeface="Century Gothic" panose="020B0502020202020204" pitchFamily="34" charset="0"/>
              </a:rPr>
              <a:t>DO</a:t>
            </a:r>
            <a:r>
              <a:rPr lang="en-US" sz="3600" spc="-55">
                <a:solidFill>
                  <a:schemeClr val="bg1"/>
                </a:solidFill>
                <a:latin typeface="Century Gothic" panose="020B0502020202020204" pitchFamily="34" charset="0"/>
              </a:rPr>
              <a:t> </a:t>
            </a:r>
            <a:r>
              <a:rPr lang="en-US" sz="3600">
                <a:solidFill>
                  <a:schemeClr val="bg1"/>
                </a:solidFill>
                <a:latin typeface="Century Gothic" panose="020B0502020202020204" pitchFamily="34" charset="0"/>
              </a:rPr>
              <a:t>I</a:t>
            </a:r>
            <a:r>
              <a:rPr lang="en-US" sz="3600" spc="-55">
                <a:solidFill>
                  <a:schemeClr val="bg1"/>
                </a:solidFill>
                <a:latin typeface="Century Gothic" panose="020B0502020202020204" pitchFamily="34" charset="0"/>
              </a:rPr>
              <a:t> </a:t>
            </a:r>
            <a:r>
              <a:rPr lang="en-US" sz="3600">
                <a:solidFill>
                  <a:schemeClr val="bg1"/>
                </a:solidFill>
                <a:latin typeface="Century Gothic" panose="020B0502020202020204" pitchFamily="34" charset="0"/>
              </a:rPr>
              <a:t>FIND</a:t>
            </a:r>
            <a:r>
              <a:rPr lang="en-US" sz="3600" spc="-50">
                <a:solidFill>
                  <a:schemeClr val="bg1"/>
                </a:solidFill>
                <a:latin typeface="Century Gothic" panose="020B0502020202020204" pitchFamily="34" charset="0"/>
              </a:rPr>
              <a:t> THE NOFO</a:t>
            </a:r>
            <a:r>
              <a:rPr lang="en-US" sz="3600" spc="-10">
                <a:solidFill>
                  <a:schemeClr val="bg1"/>
                </a:solidFill>
                <a:latin typeface="Century Gothic" panose="020B0502020202020204" pitchFamily="34" charset="0"/>
              </a:rPr>
              <a:t>?</a:t>
            </a:r>
          </a:p>
        </p:txBody>
      </p:sp>
      <p:grpSp>
        <p:nvGrpSpPr>
          <p:cNvPr id="4" name="object 4"/>
          <p:cNvGrpSpPr/>
          <p:nvPr/>
        </p:nvGrpSpPr>
        <p:grpSpPr>
          <a:xfrm>
            <a:off x="4618751" y="5036668"/>
            <a:ext cx="6148565" cy="1709531"/>
            <a:chOff x="5047348" y="4919598"/>
            <a:chExt cx="5538470" cy="1229360"/>
          </a:xfrm>
        </p:grpSpPr>
        <p:sp>
          <p:nvSpPr>
            <p:cNvPr id="12" name="object 12"/>
            <p:cNvSpPr/>
            <p:nvPr/>
          </p:nvSpPr>
          <p:spPr>
            <a:xfrm>
              <a:off x="5047348" y="4919598"/>
              <a:ext cx="5538470" cy="1229360"/>
            </a:xfrm>
            <a:custGeom>
              <a:avLst/>
              <a:gdLst/>
              <a:ahLst/>
              <a:cxnLst/>
              <a:rect l="l" t="t" r="r" b="b"/>
              <a:pathLst>
                <a:path w="5538470" h="1229360">
                  <a:moveTo>
                    <a:pt x="0" y="0"/>
                  </a:moveTo>
                  <a:lnTo>
                    <a:pt x="1867801" y="722248"/>
                  </a:lnTo>
                  <a:lnTo>
                    <a:pt x="1867801" y="1228979"/>
                  </a:lnTo>
                  <a:lnTo>
                    <a:pt x="5538355" y="1228979"/>
                  </a:lnTo>
                  <a:lnTo>
                    <a:pt x="5538355" y="360298"/>
                  </a:lnTo>
                  <a:lnTo>
                    <a:pt x="1867801" y="360298"/>
                  </a:lnTo>
                  <a:lnTo>
                    <a:pt x="1867801" y="505078"/>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5047348" y="4919598"/>
              <a:ext cx="5538470" cy="1229360"/>
            </a:xfrm>
            <a:custGeom>
              <a:avLst/>
              <a:gdLst/>
              <a:ahLst/>
              <a:cxnLst/>
              <a:rect l="l" t="t" r="r" b="b"/>
              <a:pathLst>
                <a:path w="5538470" h="1229360">
                  <a:moveTo>
                    <a:pt x="1867801" y="360298"/>
                  </a:moveTo>
                  <a:lnTo>
                    <a:pt x="2479560" y="360298"/>
                  </a:lnTo>
                  <a:lnTo>
                    <a:pt x="3397199" y="360298"/>
                  </a:lnTo>
                  <a:lnTo>
                    <a:pt x="5538355" y="360298"/>
                  </a:lnTo>
                  <a:lnTo>
                    <a:pt x="5538355" y="505078"/>
                  </a:lnTo>
                  <a:lnTo>
                    <a:pt x="5538355" y="722248"/>
                  </a:lnTo>
                  <a:lnTo>
                    <a:pt x="5538355" y="1228979"/>
                  </a:lnTo>
                  <a:lnTo>
                    <a:pt x="3397199" y="1228979"/>
                  </a:lnTo>
                  <a:lnTo>
                    <a:pt x="2479560" y="1228979"/>
                  </a:lnTo>
                  <a:lnTo>
                    <a:pt x="1867801" y="1228979"/>
                  </a:lnTo>
                  <a:lnTo>
                    <a:pt x="1867801" y="722248"/>
                  </a:lnTo>
                  <a:lnTo>
                    <a:pt x="0" y="0"/>
                  </a:lnTo>
                  <a:lnTo>
                    <a:pt x="1867801" y="505078"/>
                  </a:lnTo>
                  <a:lnTo>
                    <a:pt x="1867801" y="360298"/>
                  </a:lnTo>
                  <a:close/>
                </a:path>
              </a:pathLst>
            </a:custGeom>
            <a:ln w="38099">
              <a:solidFill>
                <a:srgbClr val="2E528F"/>
              </a:solidFill>
            </a:ln>
          </p:spPr>
          <p:txBody>
            <a:bodyPr wrap="square" lIns="0" tIns="0" rIns="0" bIns="0" rtlCol="0"/>
            <a:lstStyle/>
            <a:p>
              <a:endParaRPr/>
            </a:p>
          </p:txBody>
        </p:sp>
      </p:grpSp>
      <p:sp>
        <p:nvSpPr>
          <p:cNvPr id="15" name="object 15"/>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16</a:t>
            </a:fld>
            <a:endParaRPr spc="-25"/>
          </a:p>
        </p:txBody>
      </p:sp>
      <p:pic>
        <p:nvPicPr>
          <p:cNvPr id="18" name="Picture 17">
            <a:extLst>
              <a:ext uri="{FF2B5EF4-FFF2-40B4-BE49-F238E27FC236}">
                <a16:creationId xmlns:a16="http://schemas.microsoft.com/office/drawing/2014/main" id="{95926D9B-CB5C-7AFC-0BDA-90EB570C50C6}"/>
              </a:ext>
            </a:extLst>
          </p:cNvPr>
          <p:cNvPicPr>
            <a:picLocks noChangeAspect="1"/>
          </p:cNvPicPr>
          <p:nvPr/>
        </p:nvPicPr>
        <p:blipFill rotWithShape="1">
          <a:blip r:embed="rId5"/>
          <a:srcRect l="73839" t="72574" r="3729" b="4858"/>
          <a:stretch/>
        </p:blipFill>
        <p:spPr>
          <a:xfrm>
            <a:off x="152400" y="5918276"/>
            <a:ext cx="1021955" cy="794491"/>
          </a:xfrm>
          <a:prstGeom prst="rect">
            <a:avLst/>
          </a:prstGeom>
        </p:spPr>
      </p:pic>
      <p:sp>
        <p:nvSpPr>
          <p:cNvPr id="20" name="Rectangle 19">
            <a:extLst>
              <a:ext uri="{FF2B5EF4-FFF2-40B4-BE49-F238E27FC236}">
                <a16:creationId xmlns:a16="http://schemas.microsoft.com/office/drawing/2014/main" id="{E33C3B2D-6DEA-DC96-4147-E7884A59F3DE}"/>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14"/>
          <p:cNvSpPr txBox="1"/>
          <p:nvPr/>
        </p:nvSpPr>
        <p:spPr>
          <a:xfrm>
            <a:off x="7166038" y="5502911"/>
            <a:ext cx="3186430" cy="1243289"/>
          </a:xfrm>
          <a:prstGeom prst="rect">
            <a:avLst/>
          </a:prstGeom>
        </p:spPr>
        <p:txBody>
          <a:bodyPr vert="horz" wrap="square" lIns="0" tIns="12065" rIns="0" bIns="0" rtlCol="0">
            <a:spAutoFit/>
          </a:bodyPr>
          <a:lstStyle/>
          <a:p>
            <a:pPr marL="12700">
              <a:lnSpc>
                <a:spcPct val="100000"/>
              </a:lnSpc>
              <a:spcBef>
                <a:spcPts val="95"/>
              </a:spcBef>
            </a:pPr>
            <a:r>
              <a:rPr sz="2000">
                <a:latin typeface="Calibri"/>
                <a:cs typeface="Calibri"/>
              </a:rPr>
              <a:t>Click</a:t>
            </a:r>
            <a:r>
              <a:rPr sz="2000" spc="-20">
                <a:latin typeface="Calibri"/>
                <a:cs typeface="Calibri"/>
              </a:rPr>
              <a:t> </a:t>
            </a:r>
            <a:r>
              <a:rPr sz="2000">
                <a:latin typeface="Calibri"/>
                <a:cs typeface="Calibri"/>
              </a:rPr>
              <a:t>the</a:t>
            </a:r>
            <a:r>
              <a:rPr sz="2000" spc="-25">
                <a:latin typeface="Calibri"/>
                <a:cs typeface="Calibri"/>
              </a:rPr>
              <a:t> </a:t>
            </a:r>
            <a:r>
              <a:rPr sz="2000" b="1" spc="-10">
                <a:latin typeface="Calibri"/>
                <a:cs typeface="Calibri"/>
              </a:rPr>
              <a:t>Opportunity</a:t>
            </a:r>
            <a:r>
              <a:rPr sz="2000" b="1" spc="-25">
                <a:latin typeface="Calibri"/>
                <a:cs typeface="Calibri"/>
              </a:rPr>
              <a:t> </a:t>
            </a:r>
            <a:r>
              <a:rPr sz="2000" b="1" spc="-10">
                <a:latin typeface="Calibri"/>
                <a:cs typeface="Calibri"/>
              </a:rPr>
              <a:t>Number</a:t>
            </a:r>
            <a:endParaRPr sz="2000">
              <a:latin typeface="Calibri"/>
              <a:cs typeface="Calibri"/>
            </a:endParaRPr>
          </a:p>
          <a:p>
            <a:pPr marL="12700">
              <a:lnSpc>
                <a:spcPct val="100000"/>
              </a:lnSpc>
            </a:pPr>
            <a:r>
              <a:rPr sz="2000">
                <a:latin typeface="Calibri"/>
                <a:cs typeface="Calibri"/>
              </a:rPr>
              <a:t>to</a:t>
            </a:r>
            <a:r>
              <a:rPr sz="2000" spc="-45">
                <a:latin typeface="Calibri"/>
                <a:cs typeface="Calibri"/>
              </a:rPr>
              <a:t> </a:t>
            </a:r>
            <a:r>
              <a:rPr sz="2000">
                <a:latin typeface="Calibri"/>
                <a:cs typeface="Calibri"/>
              </a:rPr>
              <a:t>see</a:t>
            </a:r>
            <a:r>
              <a:rPr sz="2000" spc="-15">
                <a:latin typeface="Calibri"/>
                <a:cs typeface="Calibri"/>
              </a:rPr>
              <a:t> </a:t>
            </a:r>
            <a:r>
              <a:rPr sz="2000">
                <a:latin typeface="Calibri"/>
                <a:cs typeface="Calibri"/>
              </a:rPr>
              <a:t>the</a:t>
            </a:r>
            <a:r>
              <a:rPr sz="2000" spc="-30">
                <a:latin typeface="Calibri"/>
                <a:cs typeface="Calibri"/>
              </a:rPr>
              <a:t> </a:t>
            </a:r>
            <a:r>
              <a:rPr sz="2000" spc="-10">
                <a:latin typeface="Calibri"/>
                <a:cs typeface="Calibri"/>
              </a:rPr>
              <a:t>Synopsis</a:t>
            </a:r>
            <a:r>
              <a:rPr lang="en-US" sz="2000" spc="-10">
                <a:latin typeface="Calibri"/>
                <a:cs typeface="Calibri"/>
              </a:rPr>
              <a:t> and the full NOFO text (under “Related Documents” tab)</a:t>
            </a:r>
            <a:endParaRPr sz="2000">
              <a:latin typeface="Calibri"/>
              <a:cs typeface="Calibri"/>
            </a:endParaRPr>
          </a:p>
        </p:txBody>
      </p:sp>
    </p:spTree>
    <p:extLst>
      <p:ext uri="{BB962C8B-B14F-4D97-AF65-F5344CB8AC3E}">
        <p14:creationId xmlns:p14="http://schemas.microsoft.com/office/powerpoint/2010/main" val="224389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a:rPr>
              <a:t>THE NOFO</a:t>
            </a:r>
            <a:endParaRPr lang="en-US" spc="-10">
              <a:solidFill>
                <a:schemeClr val="bg1"/>
              </a:solidFill>
              <a:latin typeface="Century Gothic" panose="020B0502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D81D7C-240D-2D9E-4F7E-394D884AEEAC}"/>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D9CAE88-ECD3-1A67-2B3C-9E365A8CD7AB}"/>
              </a:ext>
            </a:extLst>
          </p:cNvPr>
          <p:cNvPicPr>
            <a:picLocks noChangeAspect="1"/>
          </p:cNvPicPr>
          <p:nvPr/>
        </p:nvPicPr>
        <p:blipFill>
          <a:blip r:embed="rId4"/>
          <a:stretch>
            <a:fillRect/>
          </a:stretch>
        </p:blipFill>
        <p:spPr>
          <a:xfrm>
            <a:off x="296350" y="1225491"/>
            <a:ext cx="5010756" cy="1430152"/>
          </a:xfrm>
          <a:prstGeom prst="rect">
            <a:avLst/>
          </a:prstGeom>
        </p:spPr>
      </p:pic>
      <p:pic>
        <p:nvPicPr>
          <p:cNvPr id="3" name="Picture 4">
            <a:extLst>
              <a:ext uri="{FF2B5EF4-FFF2-40B4-BE49-F238E27FC236}">
                <a16:creationId xmlns:a16="http://schemas.microsoft.com/office/drawing/2014/main" id="{3DEF81FF-B0A9-8B2F-3AEF-FD743E4812C1}"/>
              </a:ext>
            </a:extLst>
          </p:cNvPr>
          <p:cNvPicPr>
            <a:picLocks noChangeAspect="1"/>
          </p:cNvPicPr>
          <p:nvPr/>
        </p:nvPicPr>
        <p:blipFill>
          <a:blip r:embed="rId5"/>
          <a:stretch>
            <a:fillRect/>
          </a:stretch>
        </p:blipFill>
        <p:spPr>
          <a:xfrm>
            <a:off x="5533051" y="1780686"/>
            <a:ext cx="3189392" cy="4137590"/>
          </a:xfrm>
          <a:prstGeom prst="rect">
            <a:avLst/>
          </a:prstGeom>
          <a:ln>
            <a:solidFill>
              <a:schemeClr val="tx1"/>
            </a:solidFill>
          </a:ln>
        </p:spPr>
      </p:pic>
      <p:pic>
        <p:nvPicPr>
          <p:cNvPr id="5" name="Picture 8">
            <a:extLst>
              <a:ext uri="{FF2B5EF4-FFF2-40B4-BE49-F238E27FC236}">
                <a16:creationId xmlns:a16="http://schemas.microsoft.com/office/drawing/2014/main" id="{D1AE323A-02FE-83D8-DBFC-742EEBDBC2EE}"/>
              </a:ext>
            </a:extLst>
          </p:cNvPr>
          <p:cNvPicPr>
            <a:picLocks noChangeAspect="1"/>
          </p:cNvPicPr>
          <p:nvPr/>
        </p:nvPicPr>
        <p:blipFill>
          <a:blip r:embed="rId6"/>
          <a:stretch>
            <a:fillRect/>
          </a:stretch>
        </p:blipFill>
        <p:spPr>
          <a:xfrm>
            <a:off x="8843366" y="1780685"/>
            <a:ext cx="3196234" cy="4137591"/>
          </a:xfrm>
          <a:prstGeom prst="rect">
            <a:avLst/>
          </a:prstGeom>
          <a:ln>
            <a:solidFill>
              <a:schemeClr val="tx1"/>
            </a:solidFill>
          </a:ln>
        </p:spPr>
      </p:pic>
      <p:grpSp>
        <p:nvGrpSpPr>
          <p:cNvPr id="6" name="object 4">
            <a:extLst>
              <a:ext uri="{FF2B5EF4-FFF2-40B4-BE49-F238E27FC236}">
                <a16:creationId xmlns:a16="http://schemas.microsoft.com/office/drawing/2014/main" id="{76762513-9184-1B10-8A37-19F865C0C654}"/>
              </a:ext>
            </a:extLst>
          </p:cNvPr>
          <p:cNvGrpSpPr/>
          <p:nvPr/>
        </p:nvGrpSpPr>
        <p:grpSpPr>
          <a:xfrm>
            <a:off x="120116" y="1069158"/>
            <a:ext cx="5363223" cy="1742818"/>
            <a:chOff x="865632" y="2269235"/>
            <a:chExt cx="10811256" cy="2713482"/>
          </a:xfrm>
        </p:grpSpPr>
        <p:pic>
          <p:nvPicPr>
            <p:cNvPr id="9" name="object 5">
              <a:extLst>
                <a:ext uri="{FF2B5EF4-FFF2-40B4-BE49-F238E27FC236}">
                  <a16:creationId xmlns:a16="http://schemas.microsoft.com/office/drawing/2014/main" id="{03F59F9A-C425-A543-E0C2-41376976AA15}"/>
                </a:ext>
              </a:extLst>
            </p:cNvPr>
            <p:cNvPicPr/>
            <p:nvPr/>
          </p:nvPicPr>
          <p:blipFill>
            <a:blip r:embed="rId7" cstate="print"/>
            <a:stretch>
              <a:fillRect/>
            </a:stretch>
          </p:blipFill>
          <p:spPr>
            <a:xfrm>
              <a:off x="865632" y="2269235"/>
              <a:ext cx="10811256" cy="2713482"/>
            </a:xfrm>
            <a:prstGeom prst="rect">
              <a:avLst/>
            </a:prstGeom>
          </p:spPr>
        </p:pic>
        <p:sp>
          <p:nvSpPr>
            <p:cNvPr id="10" name="object 7">
              <a:extLst>
                <a:ext uri="{FF2B5EF4-FFF2-40B4-BE49-F238E27FC236}">
                  <a16:creationId xmlns:a16="http://schemas.microsoft.com/office/drawing/2014/main" id="{615B8FE5-7448-8AC6-BEBF-FB54DE0946C5}"/>
                </a:ext>
              </a:extLst>
            </p:cNvPr>
            <p:cNvSpPr/>
            <p:nvPr/>
          </p:nvSpPr>
          <p:spPr>
            <a:xfrm>
              <a:off x="909828" y="2313431"/>
              <a:ext cx="10669905" cy="2571750"/>
            </a:xfrm>
            <a:custGeom>
              <a:avLst/>
              <a:gdLst/>
              <a:ahLst/>
              <a:cxnLst/>
              <a:rect l="l" t="t" r="r" b="b"/>
              <a:pathLst>
                <a:path w="10669905" h="2571750">
                  <a:moveTo>
                    <a:pt x="0" y="0"/>
                  </a:moveTo>
                  <a:lnTo>
                    <a:pt x="10669524" y="0"/>
                  </a:lnTo>
                  <a:lnTo>
                    <a:pt x="10669524" y="2571750"/>
                  </a:lnTo>
                  <a:lnTo>
                    <a:pt x="0" y="2571750"/>
                  </a:lnTo>
                  <a:lnTo>
                    <a:pt x="0" y="0"/>
                  </a:lnTo>
                  <a:close/>
                </a:path>
              </a:pathLst>
            </a:custGeom>
            <a:ln w="38100">
              <a:solidFill>
                <a:srgbClr val="3A3838"/>
              </a:solidFill>
            </a:ln>
          </p:spPr>
          <p:txBody>
            <a:bodyPr wrap="square" lIns="0" tIns="0" rIns="0" bIns="0" rtlCol="0"/>
            <a:lstStyle/>
            <a:p>
              <a:endParaRPr/>
            </a:p>
          </p:txBody>
        </p:sp>
      </p:grpSp>
      <p:sp>
        <p:nvSpPr>
          <p:cNvPr id="12" name="Oval 11">
            <a:extLst>
              <a:ext uri="{FF2B5EF4-FFF2-40B4-BE49-F238E27FC236}">
                <a16:creationId xmlns:a16="http://schemas.microsoft.com/office/drawing/2014/main" id="{0A641718-0E98-4B7A-BC0E-2743FC22ABD2}"/>
              </a:ext>
            </a:extLst>
          </p:cNvPr>
          <p:cNvSpPr/>
          <p:nvPr/>
        </p:nvSpPr>
        <p:spPr>
          <a:xfrm>
            <a:off x="1315844" y="1131804"/>
            <a:ext cx="791736" cy="3290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FBC10EB8-E89D-33EF-F602-9FAD061057AB}"/>
              </a:ext>
            </a:extLst>
          </p:cNvPr>
          <p:cNvSpPr/>
          <p:nvPr/>
        </p:nvSpPr>
        <p:spPr>
          <a:xfrm>
            <a:off x="1742176" y="2217435"/>
            <a:ext cx="2216507" cy="3290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0563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ose&#10;&#10;Description automatically generated">
            <a:extLst>
              <a:ext uri="{FF2B5EF4-FFF2-40B4-BE49-F238E27FC236}">
                <a16:creationId xmlns:a16="http://schemas.microsoft.com/office/drawing/2014/main" id="{A3BAEDC0-6B46-07BB-B162-0B31B70A8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01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0936" y="280753"/>
            <a:ext cx="11561445" cy="573875"/>
          </a:xfrm>
          <a:prstGeom prst="rect">
            <a:avLst/>
          </a:prstGeom>
          <a:solidFill>
            <a:srgbClr val="002060"/>
          </a:solidFill>
        </p:spPr>
        <p:txBody>
          <a:bodyPr vert="horz" wrap="square" lIns="0" tIns="8064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APPLICATION REVIEW AND SELECTION PROCESS</a:t>
            </a:r>
            <a:endParaRPr sz="3200" spc="-10">
              <a:solidFill>
                <a:schemeClr val="bg1"/>
              </a:solidFill>
              <a:latin typeface="Century Gothic" panose="020B0502020202020204" pitchFamily="34" charset="0"/>
              <a:cs typeface="Calibri"/>
            </a:endParaRP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19</a:t>
            </a:fld>
            <a:endParaRPr spc="-25"/>
          </a:p>
        </p:txBody>
      </p:sp>
      <p:sp>
        <p:nvSpPr>
          <p:cNvPr id="11" name="object 7">
            <a:extLst>
              <a:ext uri="{FF2B5EF4-FFF2-40B4-BE49-F238E27FC236}">
                <a16:creationId xmlns:a16="http://schemas.microsoft.com/office/drawing/2014/main" id="{B28C8473-3070-E739-657F-6A6DA8AC59FC}"/>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8E457F26-FEAF-5452-5721-E57570FDC846}"/>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6" name="object 9">
            <a:extLst>
              <a:ext uri="{FF2B5EF4-FFF2-40B4-BE49-F238E27FC236}">
                <a16:creationId xmlns:a16="http://schemas.microsoft.com/office/drawing/2014/main" id="{4C903566-9FF9-AB03-A440-45FC472CD985}"/>
              </a:ext>
            </a:extLst>
          </p:cNvPr>
          <p:cNvSpPr txBox="1"/>
          <p:nvPr/>
        </p:nvSpPr>
        <p:spPr>
          <a:xfrm>
            <a:off x="544855" y="1217409"/>
            <a:ext cx="4973076" cy="1116588"/>
          </a:xfrm>
          <a:prstGeom prst="rect">
            <a:avLst/>
          </a:prstGeom>
        </p:spPr>
        <p:txBody>
          <a:bodyPr vert="horz" wrap="square" lIns="0" tIns="27940" rIns="0" bIns="0" rtlCol="0">
            <a:spAutoFit/>
          </a:bodyPr>
          <a:lstStyle/>
          <a:p>
            <a:pPr marL="1413510" algn="just">
              <a:lnSpc>
                <a:spcPct val="100000"/>
              </a:lnSpc>
              <a:spcBef>
                <a:spcPts val="220"/>
              </a:spcBef>
            </a:pPr>
            <a:r>
              <a:rPr sz="1800" b="1">
                <a:solidFill>
                  <a:srgbClr val="C00000"/>
                </a:solidFill>
                <a:latin typeface="Calibri"/>
                <a:cs typeface="Calibri"/>
              </a:rPr>
              <a:t>1.</a:t>
            </a:r>
            <a:r>
              <a:rPr sz="1800" b="1" spc="-5">
                <a:solidFill>
                  <a:srgbClr val="C00000"/>
                </a:solidFill>
                <a:latin typeface="Calibri"/>
                <a:cs typeface="Calibri"/>
              </a:rPr>
              <a:t> </a:t>
            </a:r>
            <a:r>
              <a:rPr sz="1800" b="1">
                <a:solidFill>
                  <a:srgbClr val="C00000"/>
                </a:solidFill>
                <a:latin typeface="Calibri"/>
                <a:cs typeface="Calibri"/>
              </a:rPr>
              <a:t>In</a:t>
            </a:r>
            <a:r>
              <a:rPr lang="en-US" sz="1800" b="1">
                <a:solidFill>
                  <a:srgbClr val="C00000"/>
                </a:solidFill>
                <a:latin typeface="Calibri"/>
                <a:cs typeface="Calibri"/>
              </a:rPr>
              <a:t>itial Screening (Technical Review)</a:t>
            </a:r>
            <a:endParaRPr sz="1800">
              <a:solidFill>
                <a:srgbClr val="C00000"/>
              </a:solidFill>
              <a:latin typeface="Calibri"/>
              <a:cs typeface="Calibri"/>
            </a:endParaRPr>
          </a:p>
          <a:p>
            <a:pPr marL="12700" marR="5080" algn="just">
              <a:lnSpc>
                <a:spcPct val="92600"/>
              </a:lnSpc>
              <a:spcBef>
                <a:spcPts val="280"/>
              </a:spcBef>
            </a:pPr>
            <a:r>
              <a:rPr sz="1800">
                <a:latin typeface="Calibri"/>
                <a:cs typeface="Calibri"/>
              </a:rPr>
              <a:t>Each</a:t>
            </a:r>
            <a:r>
              <a:rPr sz="1800" spc="-20">
                <a:latin typeface="Calibri"/>
                <a:cs typeface="Calibri"/>
              </a:rPr>
              <a:t> </a:t>
            </a:r>
            <a:r>
              <a:rPr sz="1800">
                <a:latin typeface="Calibri"/>
                <a:cs typeface="Calibri"/>
              </a:rPr>
              <a:t>application</a:t>
            </a:r>
            <a:r>
              <a:rPr sz="1800" spc="-5">
                <a:latin typeface="Calibri"/>
                <a:cs typeface="Calibri"/>
              </a:rPr>
              <a:t> </a:t>
            </a:r>
            <a:r>
              <a:rPr sz="1800">
                <a:latin typeface="Calibri"/>
                <a:cs typeface="Calibri"/>
              </a:rPr>
              <a:t>is</a:t>
            </a:r>
            <a:r>
              <a:rPr sz="1800" spc="-20">
                <a:latin typeface="Calibri"/>
                <a:cs typeface="Calibri"/>
              </a:rPr>
              <a:t> </a:t>
            </a:r>
            <a:r>
              <a:rPr sz="1800">
                <a:latin typeface="Calibri"/>
                <a:cs typeface="Calibri"/>
              </a:rPr>
              <a:t>reviewed</a:t>
            </a:r>
            <a:r>
              <a:rPr sz="1800" spc="10">
                <a:latin typeface="Calibri"/>
                <a:cs typeface="Calibri"/>
              </a:rPr>
              <a:t> </a:t>
            </a:r>
            <a:r>
              <a:rPr sz="1800">
                <a:latin typeface="Calibri"/>
                <a:cs typeface="Calibri"/>
              </a:rPr>
              <a:t>for</a:t>
            </a:r>
            <a:r>
              <a:rPr sz="1800" spc="-15">
                <a:latin typeface="Calibri"/>
                <a:cs typeface="Calibri"/>
              </a:rPr>
              <a:t> </a:t>
            </a:r>
            <a:r>
              <a:rPr sz="1800">
                <a:latin typeface="Calibri"/>
                <a:cs typeface="Calibri"/>
              </a:rPr>
              <a:t>completeness</a:t>
            </a:r>
            <a:r>
              <a:rPr sz="1800" spc="5">
                <a:latin typeface="Calibri"/>
                <a:cs typeface="Calibri"/>
              </a:rPr>
              <a:t> </a:t>
            </a:r>
            <a:r>
              <a:rPr sz="1800" spc="-25">
                <a:latin typeface="Calibri"/>
                <a:cs typeface="Calibri"/>
              </a:rPr>
              <a:t>and </a:t>
            </a:r>
            <a:r>
              <a:rPr sz="1800">
                <a:latin typeface="Calibri"/>
                <a:cs typeface="Calibri"/>
              </a:rPr>
              <a:t>eligibility</a:t>
            </a:r>
            <a:r>
              <a:rPr sz="1800" spc="-20">
                <a:latin typeface="Calibri"/>
                <a:cs typeface="Calibri"/>
              </a:rPr>
              <a:t> </a:t>
            </a:r>
            <a:r>
              <a:rPr sz="1800">
                <a:latin typeface="Calibri"/>
                <a:cs typeface="Calibri"/>
              </a:rPr>
              <a:t>to</a:t>
            </a:r>
            <a:r>
              <a:rPr sz="1800" spc="-5">
                <a:latin typeface="Calibri"/>
                <a:cs typeface="Calibri"/>
              </a:rPr>
              <a:t> </a:t>
            </a:r>
            <a:r>
              <a:rPr sz="1800">
                <a:latin typeface="Calibri"/>
                <a:cs typeface="Calibri"/>
              </a:rPr>
              <a:t>determine</a:t>
            </a:r>
            <a:r>
              <a:rPr sz="1800" spc="5">
                <a:latin typeface="Calibri"/>
                <a:cs typeface="Calibri"/>
              </a:rPr>
              <a:t> </a:t>
            </a:r>
            <a:r>
              <a:rPr sz="1800">
                <a:latin typeface="Calibri"/>
                <a:cs typeface="Calibri"/>
              </a:rPr>
              <a:t>which</a:t>
            </a:r>
            <a:r>
              <a:rPr sz="1800" spc="5">
                <a:latin typeface="Calibri"/>
                <a:cs typeface="Calibri"/>
              </a:rPr>
              <a:t> </a:t>
            </a:r>
            <a:r>
              <a:rPr sz="1800">
                <a:latin typeface="Calibri"/>
                <a:cs typeface="Calibri"/>
              </a:rPr>
              <a:t>applications</a:t>
            </a:r>
            <a:r>
              <a:rPr sz="1800" spc="-15">
                <a:latin typeface="Calibri"/>
                <a:cs typeface="Calibri"/>
              </a:rPr>
              <a:t> </a:t>
            </a:r>
            <a:r>
              <a:rPr sz="1800">
                <a:latin typeface="Calibri"/>
                <a:cs typeface="Calibri"/>
              </a:rPr>
              <a:t>move</a:t>
            </a:r>
            <a:r>
              <a:rPr sz="1800" spc="-5">
                <a:latin typeface="Calibri"/>
                <a:cs typeface="Calibri"/>
              </a:rPr>
              <a:t> </a:t>
            </a:r>
            <a:r>
              <a:rPr sz="1800" spc="-25">
                <a:latin typeface="Calibri"/>
                <a:cs typeface="Calibri"/>
              </a:rPr>
              <a:t>to </a:t>
            </a:r>
            <a:r>
              <a:rPr sz="1800">
                <a:latin typeface="Calibri"/>
                <a:cs typeface="Calibri"/>
              </a:rPr>
              <a:t>the</a:t>
            </a:r>
            <a:r>
              <a:rPr sz="1800" spc="-5">
                <a:latin typeface="Calibri"/>
                <a:cs typeface="Calibri"/>
              </a:rPr>
              <a:t> </a:t>
            </a:r>
            <a:r>
              <a:rPr sz="1800">
                <a:latin typeface="Calibri"/>
                <a:cs typeface="Calibri"/>
              </a:rPr>
              <a:t>evaluation </a:t>
            </a:r>
            <a:r>
              <a:rPr sz="1800" spc="-20">
                <a:latin typeface="Calibri"/>
                <a:cs typeface="Calibri"/>
              </a:rPr>
              <a:t>stage</a:t>
            </a:r>
            <a:r>
              <a:rPr lang="en-US" sz="1800" spc="-20">
                <a:latin typeface="Calibri"/>
                <a:cs typeface="Calibri"/>
              </a:rPr>
              <a:t>.</a:t>
            </a:r>
            <a:endParaRPr sz="1800">
              <a:latin typeface="Calibri"/>
              <a:cs typeface="Calibri"/>
            </a:endParaRPr>
          </a:p>
        </p:txBody>
      </p:sp>
      <p:grpSp>
        <p:nvGrpSpPr>
          <p:cNvPr id="8" name="object 12">
            <a:extLst>
              <a:ext uri="{FF2B5EF4-FFF2-40B4-BE49-F238E27FC236}">
                <a16:creationId xmlns:a16="http://schemas.microsoft.com/office/drawing/2014/main" id="{9CE2919F-4C64-0F82-5A6D-EFCDC045088B}"/>
              </a:ext>
            </a:extLst>
          </p:cNvPr>
          <p:cNvGrpSpPr/>
          <p:nvPr/>
        </p:nvGrpSpPr>
        <p:grpSpPr>
          <a:xfrm>
            <a:off x="5803771" y="1522265"/>
            <a:ext cx="3350260" cy="514350"/>
            <a:chOff x="5672709" y="1695830"/>
            <a:chExt cx="3350260" cy="514350"/>
          </a:xfrm>
        </p:grpSpPr>
        <p:sp>
          <p:nvSpPr>
            <p:cNvPr id="9" name="object 13">
              <a:extLst>
                <a:ext uri="{FF2B5EF4-FFF2-40B4-BE49-F238E27FC236}">
                  <a16:creationId xmlns:a16="http://schemas.microsoft.com/office/drawing/2014/main" id="{9E6874B6-3AA4-23CF-282B-1CF61EA5D216}"/>
                </a:ext>
              </a:extLst>
            </p:cNvPr>
            <p:cNvSpPr/>
            <p:nvPr/>
          </p:nvSpPr>
          <p:spPr>
            <a:xfrm>
              <a:off x="5672709" y="1695830"/>
              <a:ext cx="3350260" cy="514350"/>
            </a:xfrm>
            <a:custGeom>
              <a:avLst/>
              <a:gdLst/>
              <a:ahLst/>
              <a:cxnLst/>
              <a:rect l="l" t="t" r="r" b="b"/>
              <a:pathLst>
                <a:path w="3350259" h="514350">
                  <a:moveTo>
                    <a:pt x="2983877" y="0"/>
                  </a:moveTo>
                  <a:lnTo>
                    <a:pt x="0" y="0"/>
                  </a:lnTo>
                  <a:lnTo>
                    <a:pt x="0" y="39763"/>
                  </a:lnTo>
                  <a:lnTo>
                    <a:pt x="2983865" y="39763"/>
                  </a:lnTo>
                  <a:lnTo>
                    <a:pt x="3033717" y="45505"/>
                  </a:lnTo>
                  <a:lnTo>
                    <a:pt x="3079481" y="61860"/>
                  </a:lnTo>
                  <a:lnTo>
                    <a:pt x="3119852" y="87524"/>
                  </a:lnTo>
                  <a:lnTo>
                    <a:pt x="3153522" y="121192"/>
                  </a:lnTo>
                  <a:lnTo>
                    <a:pt x="3179189" y="161560"/>
                  </a:lnTo>
                  <a:lnTo>
                    <a:pt x="3195546" y="207322"/>
                  </a:lnTo>
                  <a:lnTo>
                    <a:pt x="3201289" y="257175"/>
                  </a:lnTo>
                  <a:lnTo>
                    <a:pt x="3092577" y="257175"/>
                  </a:lnTo>
                  <a:lnTo>
                    <a:pt x="3221164" y="514350"/>
                  </a:lnTo>
                  <a:lnTo>
                    <a:pt x="3349752" y="257175"/>
                  </a:lnTo>
                  <a:lnTo>
                    <a:pt x="3241052" y="257175"/>
                  </a:lnTo>
                  <a:lnTo>
                    <a:pt x="3236908" y="210946"/>
                  </a:lnTo>
                  <a:lnTo>
                    <a:pt x="3224962" y="167437"/>
                  </a:lnTo>
                  <a:lnTo>
                    <a:pt x="3205938" y="127372"/>
                  </a:lnTo>
                  <a:lnTo>
                    <a:pt x="3180565" y="91479"/>
                  </a:lnTo>
                  <a:lnTo>
                    <a:pt x="3149568" y="60483"/>
                  </a:lnTo>
                  <a:lnTo>
                    <a:pt x="3113674" y="35111"/>
                  </a:lnTo>
                  <a:lnTo>
                    <a:pt x="3073610" y="16089"/>
                  </a:lnTo>
                  <a:lnTo>
                    <a:pt x="3030102" y="4143"/>
                  </a:lnTo>
                  <a:lnTo>
                    <a:pt x="2983877" y="0"/>
                  </a:lnTo>
                  <a:close/>
                </a:path>
              </a:pathLst>
            </a:custGeom>
            <a:solidFill>
              <a:srgbClr val="1F487C"/>
            </a:solidFill>
          </p:spPr>
          <p:txBody>
            <a:bodyPr wrap="square" lIns="0" tIns="0" rIns="0" bIns="0" rtlCol="0"/>
            <a:lstStyle/>
            <a:p>
              <a:endParaRPr/>
            </a:p>
          </p:txBody>
        </p:sp>
        <p:sp>
          <p:nvSpPr>
            <p:cNvPr id="13" name="object 14">
              <a:extLst>
                <a:ext uri="{FF2B5EF4-FFF2-40B4-BE49-F238E27FC236}">
                  <a16:creationId xmlns:a16="http://schemas.microsoft.com/office/drawing/2014/main" id="{CE1533A1-8F1F-386E-D2D2-D5EDA9E780F1}"/>
                </a:ext>
              </a:extLst>
            </p:cNvPr>
            <p:cNvSpPr/>
            <p:nvPr/>
          </p:nvSpPr>
          <p:spPr>
            <a:xfrm>
              <a:off x="5672709" y="1695830"/>
              <a:ext cx="3350260" cy="514350"/>
            </a:xfrm>
            <a:custGeom>
              <a:avLst/>
              <a:gdLst/>
              <a:ahLst/>
              <a:cxnLst/>
              <a:rect l="l" t="t" r="r" b="b"/>
              <a:pathLst>
                <a:path w="3350259" h="514350">
                  <a:moveTo>
                    <a:pt x="0" y="0"/>
                  </a:moveTo>
                  <a:lnTo>
                    <a:pt x="2983877" y="0"/>
                  </a:lnTo>
                  <a:lnTo>
                    <a:pt x="3030102" y="4143"/>
                  </a:lnTo>
                  <a:lnTo>
                    <a:pt x="3073610" y="16089"/>
                  </a:lnTo>
                  <a:lnTo>
                    <a:pt x="3113674" y="35111"/>
                  </a:lnTo>
                  <a:lnTo>
                    <a:pt x="3149568" y="60483"/>
                  </a:lnTo>
                  <a:lnTo>
                    <a:pt x="3180565" y="91479"/>
                  </a:lnTo>
                  <a:lnTo>
                    <a:pt x="3205938" y="127372"/>
                  </a:lnTo>
                  <a:lnTo>
                    <a:pt x="3224962" y="167437"/>
                  </a:lnTo>
                  <a:lnTo>
                    <a:pt x="3236908" y="210946"/>
                  </a:lnTo>
                  <a:lnTo>
                    <a:pt x="3241052" y="257175"/>
                  </a:lnTo>
                  <a:lnTo>
                    <a:pt x="3349752" y="257175"/>
                  </a:lnTo>
                  <a:lnTo>
                    <a:pt x="3221164" y="514350"/>
                  </a:lnTo>
                  <a:lnTo>
                    <a:pt x="3092577" y="257175"/>
                  </a:lnTo>
                  <a:lnTo>
                    <a:pt x="3201289" y="257175"/>
                  </a:lnTo>
                  <a:lnTo>
                    <a:pt x="3195546" y="207322"/>
                  </a:lnTo>
                  <a:lnTo>
                    <a:pt x="3179189" y="161560"/>
                  </a:lnTo>
                  <a:lnTo>
                    <a:pt x="3153522" y="121192"/>
                  </a:lnTo>
                  <a:lnTo>
                    <a:pt x="3119852" y="87524"/>
                  </a:lnTo>
                  <a:lnTo>
                    <a:pt x="3079481" y="61860"/>
                  </a:lnTo>
                  <a:lnTo>
                    <a:pt x="3033717" y="45505"/>
                  </a:lnTo>
                  <a:lnTo>
                    <a:pt x="2983865" y="39763"/>
                  </a:lnTo>
                  <a:lnTo>
                    <a:pt x="0" y="39763"/>
                  </a:lnTo>
                  <a:lnTo>
                    <a:pt x="0" y="0"/>
                  </a:lnTo>
                  <a:close/>
                </a:path>
              </a:pathLst>
            </a:custGeom>
            <a:ln w="25400">
              <a:solidFill>
                <a:srgbClr val="385D89"/>
              </a:solidFill>
            </a:ln>
          </p:spPr>
          <p:txBody>
            <a:bodyPr wrap="square" lIns="0" tIns="0" rIns="0" bIns="0" rtlCol="0"/>
            <a:lstStyle/>
            <a:p>
              <a:endParaRPr/>
            </a:p>
          </p:txBody>
        </p:sp>
      </p:grpSp>
      <p:sp>
        <p:nvSpPr>
          <p:cNvPr id="16" name="object 10">
            <a:extLst>
              <a:ext uri="{FF2B5EF4-FFF2-40B4-BE49-F238E27FC236}">
                <a16:creationId xmlns:a16="http://schemas.microsoft.com/office/drawing/2014/main" id="{B5AA6FA6-8CC2-0E8C-8219-FF4332DC38DB}"/>
              </a:ext>
            </a:extLst>
          </p:cNvPr>
          <p:cNvSpPr txBox="1"/>
          <p:nvPr/>
        </p:nvSpPr>
        <p:spPr>
          <a:xfrm>
            <a:off x="6379413" y="2298687"/>
            <a:ext cx="4766310" cy="1346010"/>
          </a:xfrm>
          <a:prstGeom prst="rect">
            <a:avLst/>
          </a:prstGeom>
        </p:spPr>
        <p:txBody>
          <a:bodyPr vert="horz" wrap="square" lIns="0" tIns="12700" rIns="0" bIns="0" rtlCol="0">
            <a:spAutoFit/>
          </a:bodyPr>
          <a:lstStyle/>
          <a:p>
            <a:pPr marL="1818639">
              <a:lnSpc>
                <a:spcPct val="100000"/>
              </a:lnSpc>
              <a:spcBef>
                <a:spcPts val="100"/>
              </a:spcBef>
            </a:pPr>
            <a:r>
              <a:rPr sz="1800" b="1">
                <a:solidFill>
                  <a:srgbClr val="C00000"/>
                </a:solidFill>
                <a:latin typeface="Calibri"/>
                <a:cs typeface="Calibri"/>
              </a:rPr>
              <a:t>2. </a:t>
            </a:r>
            <a:r>
              <a:rPr lang="en-US" b="1">
                <a:solidFill>
                  <a:srgbClr val="C00000"/>
                </a:solidFill>
                <a:latin typeface="Calibri"/>
                <a:cs typeface="Calibri"/>
              </a:rPr>
              <a:t>Merit Review</a:t>
            </a:r>
            <a:endParaRPr sz="1800">
              <a:solidFill>
                <a:srgbClr val="C00000"/>
              </a:solidFill>
              <a:latin typeface="Calibri"/>
              <a:cs typeface="Calibri"/>
            </a:endParaRPr>
          </a:p>
          <a:p>
            <a:pPr marL="12700" marR="5080">
              <a:lnSpc>
                <a:spcPct val="92600"/>
              </a:lnSpc>
              <a:spcBef>
                <a:spcPts val="200"/>
              </a:spcBef>
            </a:pPr>
            <a:r>
              <a:rPr lang="en-US" sz="1800">
                <a:latin typeface="Calibri"/>
                <a:cs typeface="Calibri"/>
              </a:rPr>
              <a:t>Each</a:t>
            </a:r>
            <a:r>
              <a:rPr lang="en-US" sz="1800" spc="-15">
                <a:latin typeface="Calibri"/>
                <a:cs typeface="Calibri"/>
              </a:rPr>
              <a:t> </a:t>
            </a:r>
            <a:r>
              <a:rPr lang="en-US" sz="1800">
                <a:latin typeface="Calibri"/>
                <a:cs typeface="Calibri"/>
              </a:rPr>
              <a:t>complete</a:t>
            </a:r>
            <a:r>
              <a:rPr lang="en-US" sz="1800" spc="5">
                <a:latin typeface="Calibri"/>
                <a:cs typeface="Calibri"/>
              </a:rPr>
              <a:t> </a:t>
            </a:r>
            <a:r>
              <a:rPr lang="en-US" sz="1800">
                <a:latin typeface="Calibri"/>
                <a:cs typeface="Calibri"/>
              </a:rPr>
              <a:t>and eligible</a:t>
            </a:r>
            <a:r>
              <a:rPr lang="en-US" sz="1800" spc="5">
                <a:latin typeface="Calibri"/>
                <a:cs typeface="Calibri"/>
              </a:rPr>
              <a:t> </a:t>
            </a:r>
            <a:r>
              <a:rPr lang="en-US" sz="1800">
                <a:latin typeface="Calibri"/>
                <a:cs typeface="Calibri"/>
              </a:rPr>
              <a:t>application</a:t>
            </a:r>
            <a:r>
              <a:rPr lang="en-US" sz="1800" spc="-5">
                <a:latin typeface="Calibri"/>
                <a:cs typeface="Calibri"/>
              </a:rPr>
              <a:t> </a:t>
            </a:r>
            <a:r>
              <a:rPr lang="en-US" sz="1800">
                <a:latin typeface="Calibri"/>
                <a:cs typeface="Calibri"/>
              </a:rPr>
              <a:t>is</a:t>
            </a:r>
            <a:r>
              <a:rPr lang="en-US" sz="1800" spc="-5">
                <a:latin typeface="Calibri"/>
                <a:cs typeface="Calibri"/>
              </a:rPr>
              <a:t> </a:t>
            </a:r>
            <a:r>
              <a:rPr lang="en-US" sz="1800" spc="-10">
                <a:latin typeface="Calibri"/>
                <a:cs typeface="Calibri"/>
              </a:rPr>
              <a:t>evaluated </a:t>
            </a:r>
            <a:r>
              <a:rPr lang="en-US" sz="1800">
                <a:latin typeface="Calibri"/>
                <a:cs typeface="Calibri"/>
              </a:rPr>
              <a:t>by</a:t>
            </a:r>
            <a:r>
              <a:rPr lang="en-US" sz="1800" spc="-15">
                <a:latin typeface="Calibri"/>
                <a:cs typeface="Calibri"/>
              </a:rPr>
              <a:t> </a:t>
            </a:r>
            <a:r>
              <a:rPr lang="en-US" sz="1800">
                <a:latin typeface="Calibri"/>
                <a:cs typeface="Calibri"/>
              </a:rPr>
              <a:t>a</a:t>
            </a:r>
            <a:r>
              <a:rPr lang="en-US" sz="1800" spc="-5">
                <a:latin typeface="Calibri"/>
                <a:cs typeface="Calibri"/>
              </a:rPr>
              <a:t> </a:t>
            </a:r>
            <a:r>
              <a:rPr lang="en-US" sz="1800">
                <a:latin typeface="Calibri"/>
                <a:cs typeface="Calibri"/>
              </a:rPr>
              <a:t>panel</a:t>
            </a:r>
            <a:r>
              <a:rPr lang="en-US" sz="1800" spc="5">
                <a:latin typeface="Calibri"/>
                <a:cs typeface="Calibri"/>
              </a:rPr>
              <a:t> </a:t>
            </a:r>
            <a:r>
              <a:rPr lang="en-US" sz="1800">
                <a:latin typeface="Calibri"/>
                <a:cs typeface="Calibri"/>
              </a:rPr>
              <a:t>of</a:t>
            </a:r>
            <a:r>
              <a:rPr lang="en-US" sz="1800" spc="-5">
                <a:latin typeface="Calibri"/>
                <a:cs typeface="Calibri"/>
              </a:rPr>
              <a:t> </a:t>
            </a:r>
            <a:r>
              <a:rPr lang="en-US" sz="1800">
                <a:latin typeface="Calibri"/>
                <a:cs typeface="Calibri"/>
              </a:rPr>
              <a:t>subject</a:t>
            </a:r>
            <a:r>
              <a:rPr lang="en-US" sz="1800" spc="-5">
                <a:latin typeface="Calibri"/>
                <a:cs typeface="Calibri"/>
              </a:rPr>
              <a:t> </a:t>
            </a:r>
            <a:r>
              <a:rPr lang="en-US" sz="1800">
                <a:latin typeface="Calibri"/>
                <a:cs typeface="Calibri"/>
              </a:rPr>
              <a:t>matter</a:t>
            </a:r>
            <a:r>
              <a:rPr lang="en-US" sz="1800" spc="-5">
                <a:latin typeface="Calibri"/>
                <a:cs typeface="Calibri"/>
              </a:rPr>
              <a:t> </a:t>
            </a:r>
            <a:r>
              <a:rPr lang="en-US" sz="1800">
                <a:latin typeface="Calibri"/>
                <a:cs typeface="Calibri"/>
              </a:rPr>
              <a:t>experts (Merit Review Panel) </a:t>
            </a:r>
            <a:r>
              <a:rPr lang="en-US" sz="1800" spc="-10">
                <a:latin typeface="Calibri"/>
                <a:cs typeface="Calibri"/>
              </a:rPr>
              <a:t>using the </a:t>
            </a:r>
            <a:r>
              <a:rPr lang="en-US" spc="-10">
                <a:latin typeface="Calibri"/>
                <a:cs typeface="Calibri"/>
              </a:rPr>
              <a:t>evaluation </a:t>
            </a:r>
            <a:r>
              <a:rPr lang="en-US" sz="1800">
                <a:latin typeface="Calibri"/>
                <a:cs typeface="Calibri"/>
              </a:rPr>
              <a:t>criteria</a:t>
            </a:r>
            <a:r>
              <a:rPr lang="en-US" sz="1800" spc="-15">
                <a:latin typeface="Calibri"/>
                <a:cs typeface="Calibri"/>
              </a:rPr>
              <a:t> </a:t>
            </a:r>
            <a:r>
              <a:rPr lang="en-US" sz="1800">
                <a:latin typeface="Calibri"/>
                <a:cs typeface="Calibri"/>
              </a:rPr>
              <a:t>outlined</a:t>
            </a:r>
            <a:r>
              <a:rPr lang="en-US" sz="1800" spc="15">
                <a:latin typeface="Calibri"/>
                <a:cs typeface="Calibri"/>
              </a:rPr>
              <a:t> </a:t>
            </a:r>
            <a:r>
              <a:rPr lang="en-US" sz="1800">
                <a:latin typeface="Calibri"/>
                <a:cs typeface="Calibri"/>
              </a:rPr>
              <a:t>in</a:t>
            </a:r>
            <a:r>
              <a:rPr lang="en-US" sz="1800" spc="-5">
                <a:latin typeface="Calibri"/>
                <a:cs typeface="Calibri"/>
              </a:rPr>
              <a:t> </a:t>
            </a:r>
            <a:r>
              <a:rPr lang="en-US" sz="1800">
                <a:latin typeface="Calibri"/>
                <a:cs typeface="Calibri"/>
              </a:rPr>
              <a:t>the</a:t>
            </a:r>
            <a:r>
              <a:rPr lang="en-US" sz="1800" spc="5">
                <a:latin typeface="Calibri"/>
                <a:cs typeface="Calibri"/>
              </a:rPr>
              <a:t> </a:t>
            </a:r>
            <a:r>
              <a:rPr lang="en-US" sz="1800" spc="-20">
                <a:latin typeface="Calibri"/>
                <a:cs typeface="Calibri"/>
              </a:rPr>
              <a:t>NOFO.</a:t>
            </a:r>
            <a:endParaRPr lang="en-US" sz="1800">
              <a:latin typeface="Calibri"/>
              <a:cs typeface="Calibri"/>
            </a:endParaRPr>
          </a:p>
        </p:txBody>
      </p:sp>
      <p:grpSp>
        <p:nvGrpSpPr>
          <p:cNvPr id="17" name="object 6">
            <a:extLst>
              <a:ext uri="{FF2B5EF4-FFF2-40B4-BE49-F238E27FC236}">
                <a16:creationId xmlns:a16="http://schemas.microsoft.com/office/drawing/2014/main" id="{5005F82A-C1ED-A680-96AD-B544BCF083CC}"/>
              </a:ext>
            </a:extLst>
          </p:cNvPr>
          <p:cNvGrpSpPr/>
          <p:nvPr/>
        </p:nvGrpSpPr>
        <p:grpSpPr>
          <a:xfrm>
            <a:off x="2711098" y="2564886"/>
            <a:ext cx="2872105" cy="649605"/>
            <a:chOff x="2733675" y="3148203"/>
            <a:chExt cx="2872105" cy="649605"/>
          </a:xfrm>
        </p:grpSpPr>
        <p:sp>
          <p:nvSpPr>
            <p:cNvPr id="18" name="object 7">
              <a:extLst>
                <a:ext uri="{FF2B5EF4-FFF2-40B4-BE49-F238E27FC236}">
                  <a16:creationId xmlns:a16="http://schemas.microsoft.com/office/drawing/2014/main" id="{B3F28B38-734F-DF36-DD13-77492E82643C}"/>
                </a:ext>
              </a:extLst>
            </p:cNvPr>
            <p:cNvSpPr/>
            <p:nvPr/>
          </p:nvSpPr>
          <p:spPr>
            <a:xfrm>
              <a:off x="2733675" y="3148203"/>
              <a:ext cx="2872105" cy="649605"/>
            </a:xfrm>
            <a:custGeom>
              <a:avLst/>
              <a:gdLst/>
              <a:ahLst/>
              <a:cxnLst/>
              <a:rect l="l" t="t" r="r" b="b"/>
              <a:pathLst>
                <a:path w="2872104" h="649604">
                  <a:moveTo>
                    <a:pt x="2871978" y="0"/>
                  </a:moveTo>
                  <a:lnTo>
                    <a:pt x="461822" y="0"/>
                  </a:lnTo>
                  <a:lnTo>
                    <a:pt x="413855" y="3519"/>
                  </a:lnTo>
                  <a:lnTo>
                    <a:pt x="368072" y="13744"/>
                  </a:lnTo>
                  <a:lnTo>
                    <a:pt x="324976" y="30171"/>
                  </a:lnTo>
                  <a:lnTo>
                    <a:pt x="285070" y="52298"/>
                  </a:lnTo>
                  <a:lnTo>
                    <a:pt x="248855" y="79623"/>
                  </a:lnTo>
                  <a:lnTo>
                    <a:pt x="216834" y="111644"/>
                  </a:lnTo>
                  <a:lnTo>
                    <a:pt x="189509" y="147859"/>
                  </a:lnTo>
                  <a:lnTo>
                    <a:pt x="167381" y="187765"/>
                  </a:lnTo>
                  <a:lnTo>
                    <a:pt x="150954" y="230861"/>
                  </a:lnTo>
                  <a:lnTo>
                    <a:pt x="140730" y="276644"/>
                  </a:lnTo>
                  <a:lnTo>
                    <a:pt x="137210" y="324612"/>
                  </a:lnTo>
                  <a:lnTo>
                    <a:pt x="0" y="324612"/>
                  </a:lnTo>
                  <a:lnTo>
                    <a:pt x="162305" y="649224"/>
                  </a:lnTo>
                  <a:lnTo>
                    <a:pt x="324611" y="324612"/>
                  </a:lnTo>
                  <a:lnTo>
                    <a:pt x="187401" y="324612"/>
                  </a:lnTo>
                  <a:lnTo>
                    <a:pt x="191822" y="275283"/>
                  </a:lnTo>
                  <a:lnTo>
                    <a:pt x="204569" y="228856"/>
                  </a:lnTo>
                  <a:lnTo>
                    <a:pt x="224867" y="186104"/>
                  </a:lnTo>
                  <a:lnTo>
                    <a:pt x="251940" y="147804"/>
                  </a:lnTo>
                  <a:lnTo>
                    <a:pt x="285015" y="114729"/>
                  </a:lnTo>
                  <a:lnTo>
                    <a:pt x="323315" y="87656"/>
                  </a:lnTo>
                  <a:lnTo>
                    <a:pt x="366067" y="67358"/>
                  </a:lnTo>
                  <a:lnTo>
                    <a:pt x="412494" y="54611"/>
                  </a:lnTo>
                  <a:lnTo>
                    <a:pt x="461822" y="50190"/>
                  </a:lnTo>
                  <a:lnTo>
                    <a:pt x="2871978" y="50190"/>
                  </a:lnTo>
                  <a:lnTo>
                    <a:pt x="2871978" y="0"/>
                  </a:lnTo>
                  <a:close/>
                </a:path>
              </a:pathLst>
            </a:custGeom>
            <a:solidFill>
              <a:srgbClr val="1F487C"/>
            </a:solidFill>
          </p:spPr>
          <p:txBody>
            <a:bodyPr wrap="square" lIns="0" tIns="0" rIns="0" bIns="0" rtlCol="0"/>
            <a:lstStyle/>
            <a:p>
              <a:endParaRPr/>
            </a:p>
          </p:txBody>
        </p:sp>
        <p:sp>
          <p:nvSpPr>
            <p:cNvPr id="19" name="object 8">
              <a:extLst>
                <a:ext uri="{FF2B5EF4-FFF2-40B4-BE49-F238E27FC236}">
                  <a16:creationId xmlns:a16="http://schemas.microsoft.com/office/drawing/2014/main" id="{27893B26-6FD4-24E5-69F8-90BC5F596DB7}"/>
                </a:ext>
              </a:extLst>
            </p:cNvPr>
            <p:cNvSpPr/>
            <p:nvPr/>
          </p:nvSpPr>
          <p:spPr>
            <a:xfrm>
              <a:off x="2733675" y="3148203"/>
              <a:ext cx="2872105" cy="649605"/>
            </a:xfrm>
            <a:custGeom>
              <a:avLst/>
              <a:gdLst/>
              <a:ahLst/>
              <a:cxnLst/>
              <a:rect l="l" t="t" r="r" b="b"/>
              <a:pathLst>
                <a:path w="2872104" h="649604">
                  <a:moveTo>
                    <a:pt x="2871978" y="0"/>
                  </a:moveTo>
                  <a:lnTo>
                    <a:pt x="461822" y="0"/>
                  </a:lnTo>
                  <a:lnTo>
                    <a:pt x="413855" y="3519"/>
                  </a:lnTo>
                  <a:lnTo>
                    <a:pt x="368072" y="13744"/>
                  </a:lnTo>
                  <a:lnTo>
                    <a:pt x="324976" y="30171"/>
                  </a:lnTo>
                  <a:lnTo>
                    <a:pt x="285070" y="52298"/>
                  </a:lnTo>
                  <a:lnTo>
                    <a:pt x="248855" y="79623"/>
                  </a:lnTo>
                  <a:lnTo>
                    <a:pt x="216834" y="111644"/>
                  </a:lnTo>
                  <a:lnTo>
                    <a:pt x="189509" y="147859"/>
                  </a:lnTo>
                  <a:lnTo>
                    <a:pt x="167381" y="187765"/>
                  </a:lnTo>
                  <a:lnTo>
                    <a:pt x="150954" y="230861"/>
                  </a:lnTo>
                  <a:lnTo>
                    <a:pt x="140730" y="276644"/>
                  </a:lnTo>
                  <a:lnTo>
                    <a:pt x="137210" y="324612"/>
                  </a:lnTo>
                  <a:lnTo>
                    <a:pt x="0" y="324612"/>
                  </a:lnTo>
                  <a:lnTo>
                    <a:pt x="162305" y="649224"/>
                  </a:lnTo>
                  <a:lnTo>
                    <a:pt x="324611" y="324612"/>
                  </a:lnTo>
                  <a:lnTo>
                    <a:pt x="187401" y="324612"/>
                  </a:lnTo>
                  <a:lnTo>
                    <a:pt x="191822" y="275283"/>
                  </a:lnTo>
                  <a:lnTo>
                    <a:pt x="204569" y="228856"/>
                  </a:lnTo>
                  <a:lnTo>
                    <a:pt x="224867" y="186104"/>
                  </a:lnTo>
                  <a:lnTo>
                    <a:pt x="251940" y="147804"/>
                  </a:lnTo>
                  <a:lnTo>
                    <a:pt x="285015" y="114729"/>
                  </a:lnTo>
                  <a:lnTo>
                    <a:pt x="323315" y="87656"/>
                  </a:lnTo>
                  <a:lnTo>
                    <a:pt x="366067" y="67358"/>
                  </a:lnTo>
                  <a:lnTo>
                    <a:pt x="412494" y="54611"/>
                  </a:lnTo>
                  <a:lnTo>
                    <a:pt x="461822" y="50190"/>
                  </a:lnTo>
                  <a:lnTo>
                    <a:pt x="2871978" y="50190"/>
                  </a:lnTo>
                  <a:lnTo>
                    <a:pt x="2871978" y="0"/>
                  </a:lnTo>
                  <a:close/>
                </a:path>
              </a:pathLst>
            </a:custGeom>
            <a:ln w="25400">
              <a:solidFill>
                <a:srgbClr val="385D89"/>
              </a:solidFill>
            </a:ln>
          </p:spPr>
          <p:txBody>
            <a:bodyPr wrap="square" lIns="0" tIns="0" rIns="0" bIns="0" rtlCol="0"/>
            <a:lstStyle/>
            <a:p>
              <a:endParaRPr/>
            </a:p>
          </p:txBody>
        </p:sp>
      </p:grpSp>
      <p:sp>
        <p:nvSpPr>
          <p:cNvPr id="20" name="object 11">
            <a:extLst>
              <a:ext uri="{FF2B5EF4-FFF2-40B4-BE49-F238E27FC236}">
                <a16:creationId xmlns:a16="http://schemas.microsoft.com/office/drawing/2014/main" id="{B1F2932B-DFB0-EB1E-3F98-ADF4747F2EDC}"/>
              </a:ext>
            </a:extLst>
          </p:cNvPr>
          <p:cNvSpPr txBox="1"/>
          <p:nvPr/>
        </p:nvSpPr>
        <p:spPr>
          <a:xfrm>
            <a:off x="893648" y="3490074"/>
            <a:ext cx="4528912" cy="2124043"/>
          </a:xfrm>
          <a:prstGeom prst="rect">
            <a:avLst/>
          </a:prstGeom>
        </p:spPr>
        <p:txBody>
          <a:bodyPr vert="horz" wrap="square" lIns="0" tIns="0" rIns="0" bIns="0" rtlCol="0" anchor="t">
            <a:spAutoFit/>
          </a:bodyPr>
          <a:lstStyle/>
          <a:p>
            <a:pPr marL="1835150">
              <a:lnSpc>
                <a:spcPts val="2285"/>
              </a:lnSpc>
            </a:pPr>
            <a:r>
              <a:rPr sz="2000" b="1">
                <a:solidFill>
                  <a:srgbClr val="C00000"/>
                </a:solidFill>
                <a:latin typeface="Calibri"/>
                <a:cs typeface="Calibri"/>
              </a:rPr>
              <a:t>3</a:t>
            </a:r>
            <a:r>
              <a:rPr lang="en-US" sz="2000" b="1">
                <a:solidFill>
                  <a:srgbClr val="C00000"/>
                </a:solidFill>
                <a:latin typeface="Calibri"/>
                <a:cs typeface="Calibri"/>
              </a:rPr>
              <a:t>.</a:t>
            </a:r>
            <a:r>
              <a:rPr sz="2000" b="1" spc="-25">
                <a:solidFill>
                  <a:srgbClr val="C00000"/>
                </a:solidFill>
                <a:latin typeface="Calibri"/>
                <a:cs typeface="Calibri"/>
              </a:rPr>
              <a:t> </a:t>
            </a:r>
            <a:r>
              <a:rPr lang="en-US" sz="1800" b="1" spc="-10">
                <a:solidFill>
                  <a:srgbClr val="C00000"/>
                </a:solidFill>
                <a:latin typeface="Calibri"/>
                <a:cs typeface="Calibri"/>
              </a:rPr>
              <a:t>Selection Factor Review</a:t>
            </a:r>
            <a:endParaRPr sz="1800">
              <a:solidFill>
                <a:srgbClr val="C00000"/>
              </a:solidFill>
              <a:latin typeface="Calibri"/>
              <a:cs typeface="Calibri"/>
            </a:endParaRPr>
          </a:p>
          <a:p>
            <a:pPr marL="12700" marR="5080">
              <a:lnSpc>
                <a:spcPct val="92600"/>
              </a:lnSpc>
              <a:spcBef>
                <a:spcPts val="200"/>
              </a:spcBef>
            </a:pPr>
            <a:r>
              <a:rPr lang="en-US">
                <a:latin typeface="Calibri"/>
                <a:cs typeface="Calibri"/>
              </a:rPr>
              <a:t>Proposals that receive 65 or more points will be passed to the Selection Review Panel for consideration in light of the Selection Factors outlined in the NOFO.  The Selection Review Panel will recommend a portfolio of proposals for funding to the Selecting Official, who retains ultimate decision-making authority. </a:t>
            </a:r>
            <a:endParaRPr>
              <a:latin typeface="Calibri"/>
              <a:cs typeface="Calibri"/>
            </a:endParaRPr>
          </a:p>
        </p:txBody>
      </p:sp>
      <p:grpSp>
        <p:nvGrpSpPr>
          <p:cNvPr id="21" name="object 15">
            <a:extLst>
              <a:ext uri="{FF2B5EF4-FFF2-40B4-BE49-F238E27FC236}">
                <a16:creationId xmlns:a16="http://schemas.microsoft.com/office/drawing/2014/main" id="{C1B38D99-375E-C932-8D96-F5D6CD8556D8}"/>
              </a:ext>
            </a:extLst>
          </p:cNvPr>
          <p:cNvGrpSpPr/>
          <p:nvPr/>
        </p:nvGrpSpPr>
        <p:grpSpPr>
          <a:xfrm>
            <a:off x="5890131" y="3925402"/>
            <a:ext cx="3251202" cy="570865"/>
            <a:chOff x="5853301" y="4699635"/>
            <a:chExt cx="3251202" cy="570865"/>
          </a:xfrm>
        </p:grpSpPr>
        <p:sp>
          <p:nvSpPr>
            <p:cNvPr id="22" name="object 16">
              <a:extLst>
                <a:ext uri="{FF2B5EF4-FFF2-40B4-BE49-F238E27FC236}">
                  <a16:creationId xmlns:a16="http://schemas.microsoft.com/office/drawing/2014/main" id="{C5A8273E-6232-AEF8-0DFB-102384CEC5B1}"/>
                </a:ext>
              </a:extLst>
            </p:cNvPr>
            <p:cNvSpPr/>
            <p:nvPr/>
          </p:nvSpPr>
          <p:spPr>
            <a:xfrm>
              <a:off x="5853303" y="4699635"/>
              <a:ext cx="3251200" cy="570865"/>
            </a:xfrm>
            <a:custGeom>
              <a:avLst/>
              <a:gdLst/>
              <a:ahLst/>
              <a:cxnLst/>
              <a:rect l="l" t="t" r="r" b="b"/>
              <a:pathLst>
                <a:path w="3251200" h="570864">
                  <a:moveTo>
                    <a:pt x="2844698" y="0"/>
                  </a:moveTo>
                  <a:lnTo>
                    <a:pt x="0" y="0"/>
                  </a:lnTo>
                  <a:lnTo>
                    <a:pt x="0" y="44119"/>
                  </a:lnTo>
                  <a:lnTo>
                    <a:pt x="2844698" y="44119"/>
                  </a:lnTo>
                  <a:lnTo>
                    <a:pt x="2893317" y="49021"/>
                  </a:lnTo>
                  <a:lnTo>
                    <a:pt x="2938602" y="63078"/>
                  </a:lnTo>
                  <a:lnTo>
                    <a:pt x="2979581" y="85322"/>
                  </a:lnTo>
                  <a:lnTo>
                    <a:pt x="3015286" y="114781"/>
                  </a:lnTo>
                  <a:lnTo>
                    <a:pt x="3044745" y="150485"/>
                  </a:lnTo>
                  <a:lnTo>
                    <a:pt x="3066988" y="191465"/>
                  </a:lnTo>
                  <a:lnTo>
                    <a:pt x="3081046" y="236749"/>
                  </a:lnTo>
                  <a:lnTo>
                    <a:pt x="3085947" y="285368"/>
                  </a:lnTo>
                  <a:lnTo>
                    <a:pt x="2965323" y="285368"/>
                  </a:lnTo>
                  <a:lnTo>
                    <a:pt x="3108007" y="570737"/>
                  </a:lnTo>
                  <a:lnTo>
                    <a:pt x="3250692" y="285368"/>
                  </a:lnTo>
                  <a:lnTo>
                    <a:pt x="3130067" y="285368"/>
                  </a:lnTo>
                  <a:lnTo>
                    <a:pt x="3126332" y="239080"/>
                  </a:lnTo>
                  <a:lnTo>
                    <a:pt x="3115519" y="195169"/>
                  </a:lnTo>
                  <a:lnTo>
                    <a:pt x="3098215" y="154224"/>
                  </a:lnTo>
                  <a:lnTo>
                    <a:pt x="3075008" y="116832"/>
                  </a:lnTo>
                  <a:lnTo>
                    <a:pt x="3046485" y="83581"/>
                  </a:lnTo>
                  <a:lnTo>
                    <a:pt x="3013234" y="55059"/>
                  </a:lnTo>
                  <a:lnTo>
                    <a:pt x="2975842" y="31851"/>
                  </a:lnTo>
                  <a:lnTo>
                    <a:pt x="2934897" y="14548"/>
                  </a:lnTo>
                  <a:lnTo>
                    <a:pt x="2890987" y="3734"/>
                  </a:lnTo>
                  <a:lnTo>
                    <a:pt x="2844698" y="0"/>
                  </a:lnTo>
                  <a:close/>
                </a:path>
              </a:pathLst>
            </a:custGeom>
            <a:solidFill>
              <a:srgbClr val="1F487C"/>
            </a:solidFill>
          </p:spPr>
          <p:txBody>
            <a:bodyPr wrap="square" lIns="0" tIns="0" rIns="0" bIns="0" rtlCol="0"/>
            <a:lstStyle/>
            <a:p>
              <a:endParaRPr/>
            </a:p>
          </p:txBody>
        </p:sp>
        <p:sp>
          <p:nvSpPr>
            <p:cNvPr id="23" name="object 17">
              <a:extLst>
                <a:ext uri="{FF2B5EF4-FFF2-40B4-BE49-F238E27FC236}">
                  <a16:creationId xmlns:a16="http://schemas.microsoft.com/office/drawing/2014/main" id="{49343DE3-7CD9-F269-219B-01B9537DC886}"/>
                </a:ext>
              </a:extLst>
            </p:cNvPr>
            <p:cNvSpPr/>
            <p:nvPr/>
          </p:nvSpPr>
          <p:spPr>
            <a:xfrm>
              <a:off x="5853301" y="4699635"/>
              <a:ext cx="3251200" cy="570865"/>
            </a:xfrm>
            <a:custGeom>
              <a:avLst/>
              <a:gdLst/>
              <a:ahLst/>
              <a:cxnLst/>
              <a:rect l="l" t="t" r="r" b="b"/>
              <a:pathLst>
                <a:path w="3251200" h="570864">
                  <a:moveTo>
                    <a:pt x="0" y="0"/>
                  </a:moveTo>
                  <a:lnTo>
                    <a:pt x="2844698" y="0"/>
                  </a:lnTo>
                  <a:lnTo>
                    <a:pt x="2890987" y="3734"/>
                  </a:lnTo>
                  <a:lnTo>
                    <a:pt x="2934897" y="14548"/>
                  </a:lnTo>
                  <a:lnTo>
                    <a:pt x="2975842" y="31851"/>
                  </a:lnTo>
                  <a:lnTo>
                    <a:pt x="3013234" y="55059"/>
                  </a:lnTo>
                  <a:lnTo>
                    <a:pt x="3046485" y="83581"/>
                  </a:lnTo>
                  <a:lnTo>
                    <a:pt x="3075008" y="116832"/>
                  </a:lnTo>
                  <a:lnTo>
                    <a:pt x="3098215" y="154224"/>
                  </a:lnTo>
                  <a:lnTo>
                    <a:pt x="3115519" y="195169"/>
                  </a:lnTo>
                  <a:lnTo>
                    <a:pt x="3126332" y="239080"/>
                  </a:lnTo>
                  <a:lnTo>
                    <a:pt x="3130067" y="285368"/>
                  </a:lnTo>
                  <a:lnTo>
                    <a:pt x="3250692" y="285368"/>
                  </a:lnTo>
                  <a:lnTo>
                    <a:pt x="3108007" y="570737"/>
                  </a:lnTo>
                  <a:lnTo>
                    <a:pt x="2965323" y="285368"/>
                  </a:lnTo>
                  <a:lnTo>
                    <a:pt x="3085947" y="285368"/>
                  </a:lnTo>
                  <a:lnTo>
                    <a:pt x="3081046" y="236749"/>
                  </a:lnTo>
                  <a:lnTo>
                    <a:pt x="3066988" y="191465"/>
                  </a:lnTo>
                  <a:lnTo>
                    <a:pt x="3044745" y="150485"/>
                  </a:lnTo>
                  <a:lnTo>
                    <a:pt x="3015286" y="114781"/>
                  </a:lnTo>
                  <a:lnTo>
                    <a:pt x="2979581" y="85322"/>
                  </a:lnTo>
                  <a:lnTo>
                    <a:pt x="2938602" y="63078"/>
                  </a:lnTo>
                  <a:lnTo>
                    <a:pt x="2893317" y="49021"/>
                  </a:lnTo>
                  <a:lnTo>
                    <a:pt x="2844698" y="44119"/>
                  </a:lnTo>
                  <a:lnTo>
                    <a:pt x="0" y="44119"/>
                  </a:lnTo>
                  <a:lnTo>
                    <a:pt x="0" y="0"/>
                  </a:lnTo>
                  <a:close/>
                </a:path>
              </a:pathLst>
            </a:custGeom>
            <a:ln w="25399">
              <a:solidFill>
                <a:srgbClr val="385D89"/>
              </a:solidFill>
            </a:ln>
          </p:spPr>
          <p:txBody>
            <a:bodyPr wrap="square" lIns="0" tIns="0" rIns="0" bIns="0" rtlCol="0"/>
            <a:lstStyle/>
            <a:p>
              <a:endParaRPr/>
            </a:p>
          </p:txBody>
        </p:sp>
      </p:grpSp>
      <p:sp>
        <p:nvSpPr>
          <p:cNvPr id="25" name="object 18">
            <a:extLst>
              <a:ext uri="{FF2B5EF4-FFF2-40B4-BE49-F238E27FC236}">
                <a16:creationId xmlns:a16="http://schemas.microsoft.com/office/drawing/2014/main" id="{D496464E-7292-1A29-B1C7-CD4D3D83942F}"/>
              </a:ext>
            </a:extLst>
          </p:cNvPr>
          <p:cNvSpPr txBox="1"/>
          <p:nvPr/>
        </p:nvSpPr>
        <p:spPr>
          <a:xfrm>
            <a:off x="6096000" y="4776972"/>
            <a:ext cx="5553988" cy="820738"/>
          </a:xfrm>
          <a:prstGeom prst="rect">
            <a:avLst/>
          </a:prstGeom>
        </p:spPr>
        <p:txBody>
          <a:bodyPr vert="horz" wrap="square" lIns="0" tIns="12700" rIns="0" bIns="0" rtlCol="0">
            <a:spAutoFit/>
          </a:bodyPr>
          <a:lstStyle/>
          <a:p>
            <a:pPr marL="1752600">
              <a:lnSpc>
                <a:spcPts val="2120"/>
              </a:lnSpc>
              <a:spcBef>
                <a:spcPts val="100"/>
              </a:spcBef>
            </a:pPr>
            <a:r>
              <a:rPr lang="en-US" sz="1800" b="1">
                <a:solidFill>
                  <a:srgbClr val="C00000"/>
                </a:solidFill>
                <a:latin typeface="Calibri"/>
                <a:cs typeface="Calibri"/>
              </a:rPr>
              <a:t>4. </a:t>
            </a:r>
            <a:r>
              <a:rPr lang="en-US" sz="1800" b="1" spc="-10">
                <a:solidFill>
                  <a:srgbClr val="C00000"/>
                </a:solidFill>
                <a:latin typeface="Calibri"/>
                <a:cs typeface="Calibri"/>
              </a:rPr>
              <a:t>Announcement</a:t>
            </a:r>
            <a:endParaRPr lang="en-US" sz="1800">
              <a:solidFill>
                <a:srgbClr val="C00000"/>
              </a:solidFill>
              <a:latin typeface="Calibri"/>
              <a:cs typeface="Calibri"/>
            </a:endParaRPr>
          </a:p>
          <a:p>
            <a:pPr marL="12700" marR="5080">
              <a:lnSpc>
                <a:spcPct val="92600"/>
              </a:lnSpc>
              <a:spcBef>
                <a:spcPts val="140"/>
              </a:spcBef>
            </a:pPr>
            <a:r>
              <a:rPr lang="en-US">
                <a:latin typeface="Calibri"/>
                <a:cs typeface="Calibri"/>
              </a:rPr>
              <a:t>The anticipated time for processing awards is approximately 120 days from the receipt of applications. </a:t>
            </a:r>
          </a:p>
        </p:txBody>
      </p:sp>
      <p:sp>
        <p:nvSpPr>
          <p:cNvPr id="26" name="Rectangle 25">
            <a:extLst>
              <a:ext uri="{FF2B5EF4-FFF2-40B4-BE49-F238E27FC236}">
                <a16:creationId xmlns:a16="http://schemas.microsoft.com/office/drawing/2014/main" id="{38FB29F6-CEA1-FE7E-92E6-10898A669C0B}"/>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8">
            <a:extLst>
              <a:ext uri="{FF2B5EF4-FFF2-40B4-BE49-F238E27FC236}">
                <a16:creationId xmlns:a16="http://schemas.microsoft.com/office/drawing/2014/main" id="{AB89151C-343E-05D9-62BF-55E5CDF52FFF}"/>
              </a:ext>
            </a:extLst>
          </p:cNvPr>
          <p:cNvSpPr txBox="1"/>
          <p:nvPr/>
        </p:nvSpPr>
        <p:spPr>
          <a:xfrm>
            <a:off x="254399" y="5764088"/>
            <a:ext cx="5553988" cy="551433"/>
          </a:xfrm>
          <a:prstGeom prst="rect">
            <a:avLst/>
          </a:prstGeom>
        </p:spPr>
        <p:txBody>
          <a:bodyPr vert="horz" wrap="square" lIns="0" tIns="12700" rIns="0" bIns="0" rtlCol="0">
            <a:spAutoFit/>
          </a:bodyPr>
          <a:lstStyle/>
          <a:p>
            <a:pPr marL="1752600">
              <a:lnSpc>
                <a:spcPts val="2120"/>
              </a:lnSpc>
              <a:spcBef>
                <a:spcPts val="100"/>
              </a:spcBef>
            </a:pPr>
            <a:r>
              <a:rPr lang="en-US" sz="1800" b="1">
                <a:solidFill>
                  <a:srgbClr val="C00000"/>
                </a:solidFill>
                <a:latin typeface="Calibri"/>
                <a:cs typeface="Calibri"/>
              </a:rPr>
              <a:t>Note: MBDA funding decisions are final and not subject to appeal.</a:t>
            </a:r>
            <a:endParaRPr lang="en-US">
              <a:latin typeface="Calibri"/>
              <a:cs typeface="Calibri"/>
            </a:endParaRPr>
          </a:p>
        </p:txBody>
      </p:sp>
    </p:spTree>
    <p:extLst>
      <p:ext uri="{BB962C8B-B14F-4D97-AF65-F5344CB8AC3E}">
        <p14:creationId xmlns:p14="http://schemas.microsoft.com/office/powerpoint/2010/main" val="113467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a:solidFill>
                  <a:schemeClr val="bg1"/>
                </a:solidFill>
                <a:latin typeface="Century Gothic" panose="020B0502020202020204" pitchFamily="34" charset="0"/>
                <a:cs typeface="Arial" panose="020B0604020202020204" pitchFamily="34" charset="0"/>
              </a:rPr>
              <a:t>TECH TIPS FOR WEBINAR PLATFORM</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marR="0" lvl="0" indent="0" algn="l" defTabSz="914400" rtl="0" eaLnBrk="1" fontAlgn="auto" latinLnBrk="0" hangingPunct="1">
              <a:lnSpc>
                <a:spcPts val="1100"/>
              </a:lnSpc>
              <a:spcBef>
                <a:spcPts val="0"/>
              </a:spcBef>
              <a:spcAft>
                <a:spcPts val="0"/>
              </a:spcAft>
              <a:buClrTx/>
              <a:buSzTx/>
              <a:buFontTx/>
              <a:buNone/>
              <a:tabLst/>
              <a:defRPr/>
            </a:pPr>
            <a:fld id="{81D60167-4931-47E6-BA6A-407CBD079E47}" type="slidenum">
              <a:rPr kumimoji="0" lang="en-US" sz="1050" b="0" i="0" u="none" strike="noStrike" kern="1200" cap="none" spc="-25" normalizeH="0" baseline="0" noProof="0" smtClean="0">
                <a:ln>
                  <a:noFill/>
                </a:ln>
                <a:solidFill>
                  <a:prstClr val="black"/>
                </a:solidFill>
                <a:effectLst/>
                <a:uLnTx/>
                <a:uFillTx/>
                <a:latin typeface="Calibri"/>
                <a:ea typeface="+mn-ea"/>
                <a:cs typeface="Calibri"/>
              </a:rPr>
              <a:pPr marL="38100" marR="0" lvl="0" indent="0" algn="l" defTabSz="914400" rtl="0" eaLnBrk="1" fontAlgn="auto" latinLnBrk="0" hangingPunct="1">
                <a:lnSpc>
                  <a:spcPts val="1100"/>
                </a:lnSpc>
                <a:spcBef>
                  <a:spcPts val="0"/>
                </a:spcBef>
                <a:spcAft>
                  <a:spcPts val="0"/>
                </a:spcAft>
                <a:buClrTx/>
                <a:buSzTx/>
                <a:buFontTx/>
                <a:buNone/>
                <a:tabLst/>
                <a:defRPr/>
              </a:pPr>
              <a:t>2</a:t>
            </a:fld>
            <a:endParaRPr kumimoji="0" sz="1050" b="0" i="0" u="none" strike="noStrike" kern="1200" cap="none" spc="-25" normalizeH="0" baseline="0" noProof="0">
              <a:ln>
                <a:noFill/>
              </a:ln>
              <a:solidFill>
                <a:prstClr val="black"/>
              </a:solidFill>
              <a:effectLst/>
              <a:uLnTx/>
              <a:uFillTx/>
              <a:latin typeface="Calibri"/>
              <a:ea typeface="+mn-ea"/>
              <a:cs typeface="Calibri"/>
            </a:endParaRPr>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68F6BE-1226-483A-6DD6-76DCABD6BAA5}"/>
              </a:ext>
            </a:extLst>
          </p:cNvPr>
          <p:cNvSpPr txBox="1"/>
          <p:nvPr/>
        </p:nvSpPr>
        <p:spPr>
          <a:xfrm>
            <a:off x="630936" y="1804750"/>
            <a:ext cx="10709509" cy="993926"/>
          </a:xfrm>
          <a:prstGeom prst="rect">
            <a:avLst/>
          </a:prstGeom>
          <a:noFill/>
        </p:spPr>
        <p:txBody>
          <a:bodyPr wrap="square">
            <a:spAutoFit/>
          </a:bodyPr>
          <a:lstStyle/>
          <a:p>
            <a:pPr marL="0" marR="0" lvl="0" indent="0" algn="l" defTabSz="914400" rtl="0" eaLnBrk="1" fontAlgn="base" latinLnBrk="0" hangingPunct="1">
              <a:lnSpc>
                <a:spcPct val="107000"/>
              </a:lnSpc>
              <a:spcBef>
                <a:spcPts val="0"/>
              </a:spcBef>
              <a:spcAft>
                <a:spcPts val="0"/>
              </a:spcAft>
              <a:buClrTx/>
              <a:buSzPts val="1000"/>
              <a:buFontTx/>
              <a:buNone/>
              <a:tabLst>
                <a:tab pos="457200" algn="l"/>
              </a:tabLst>
              <a:defRPr/>
            </a:pP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Webinars are bandwidth-intensive, </a:t>
            </a: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close other applications/browsers </a:t>
            </a: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that use bandwidth (e.g., Zoom, MS Teams, Webex, etc.)</a:t>
            </a:r>
            <a:endParaRPr kumimoji="0" lang="en-US" sz="2800" b="0" i="0" u="none" strike="noStrike" kern="1200" cap="none" spc="0" normalizeH="0" baseline="0" noProof="0">
              <a:ln>
                <a:noFill/>
              </a:ln>
              <a:solidFill>
                <a:prstClr val="black"/>
              </a:solidFill>
              <a:effectLst/>
              <a:uLnTx/>
              <a:uFillTx/>
              <a:latin typeface="Lao UI" panose="020B0604020202020204"/>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21AC7F8-B5EE-94CD-BF2D-F213D819A904}"/>
              </a:ext>
            </a:extLst>
          </p:cNvPr>
          <p:cNvSpPr/>
          <p:nvPr/>
        </p:nvSpPr>
        <p:spPr>
          <a:xfrm>
            <a:off x="-1" y="1214475"/>
            <a:ext cx="6695401" cy="541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IMPROVING VIDEO QUALITY</a:t>
            </a:r>
          </a:p>
        </p:txBody>
      </p:sp>
      <p:grpSp>
        <p:nvGrpSpPr>
          <p:cNvPr id="6" name="Group 5">
            <a:extLst>
              <a:ext uri="{FF2B5EF4-FFF2-40B4-BE49-F238E27FC236}">
                <a16:creationId xmlns:a16="http://schemas.microsoft.com/office/drawing/2014/main" id="{8890626A-31E7-3640-4ABF-F070F9DFC863}"/>
              </a:ext>
            </a:extLst>
          </p:cNvPr>
          <p:cNvGrpSpPr/>
          <p:nvPr/>
        </p:nvGrpSpPr>
        <p:grpSpPr>
          <a:xfrm>
            <a:off x="6956502" y="3626575"/>
            <a:ext cx="4997525" cy="2856279"/>
            <a:chOff x="8427353" y="4670905"/>
            <a:chExt cx="3301885" cy="1970699"/>
          </a:xfrm>
        </p:grpSpPr>
        <p:pic>
          <p:nvPicPr>
            <p:cNvPr id="7" name="Picture 6" descr="Application&#10;&#10;Description automatically generated with low confidence">
              <a:extLst>
                <a:ext uri="{FF2B5EF4-FFF2-40B4-BE49-F238E27FC236}">
                  <a16:creationId xmlns:a16="http://schemas.microsoft.com/office/drawing/2014/main" id="{7857BFA8-2C6A-C3A6-2081-60DFF48E590F}"/>
                </a:ext>
              </a:extLst>
            </p:cNvPr>
            <p:cNvPicPr>
              <a:picLocks noChangeAspect="1"/>
            </p:cNvPicPr>
            <p:nvPr/>
          </p:nvPicPr>
          <p:blipFill>
            <a:blip r:embed="rId4"/>
            <a:stretch>
              <a:fillRect/>
            </a:stretch>
          </p:blipFill>
          <p:spPr>
            <a:xfrm>
              <a:off x="8427353" y="4670905"/>
              <a:ext cx="3301884" cy="1970699"/>
            </a:xfrm>
            <a:prstGeom prst="rect">
              <a:avLst/>
            </a:prstGeom>
          </p:spPr>
        </p:pic>
        <p:sp>
          <p:nvSpPr>
            <p:cNvPr id="11" name="Rectangle 10">
              <a:extLst>
                <a:ext uri="{FF2B5EF4-FFF2-40B4-BE49-F238E27FC236}">
                  <a16:creationId xmlns:a16="http://schemas.microsoft.com/office/drawing/2014/main" id="{E8E86DB6-321B-203D-13C0-E58DF09F2B1C}"/>
                </a:ext>
              </a:extLst>
            </p:cNvPr>
            <p:cNvSpPr/>
            <p:nvPr/>
          </p:nvSpPr>
          <p:spPr>
            <a:xfrm>
              <a:off x="11496162" y="6379834"/>
              <a:ext cx="233076" cy="251570"/>
            </a:xfrm>
            <a:prstGeom prst="rect">
              <a:avLst/>
            </a:prstGeom>
            <a:noFill/>
            <a:ln w="66675">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1BF52DBD-1C23-A3E5-37BF-B914EA1686E8}"/>
              </a:ext>
            </a:extLst>
          </p:cNvPr>
          <p:cNvSpPr txBox="1"/>
          <p:nvPr/>
        </p:nvSpPr>
        <p:spPr>
          <a:xfrm>
            <a:off x="630936" y="3879014"/>
            <a:ext cx="6388204" cy="1454950"/>
          </a:xfrm>
          <a:prstGeom prst="rect">
            <a:avLst/>
          </a:prstGeom>
          <a:noFill/>
        </p:spPr>
        <p:txBody>
          <a:bodyPr wrap="square">
            <a:spAutoFit/>
          </a:bodyPr>
          <a:lstStyle/>
          <a:p>
            <a:pPr marL="0" marR="0" lvl="0" indent="0" algn="l" defTabSz="914400" rtl="0" eaLnBrk="1" fontAlgn="base" latinLnBrk="0" hangingPunct="1">
              <a:lnSpc>
                <a:spcPct val="107000"/>
              </a:lnSpc>
              <a:spcBef>
                <a:spcPts val="0"/>
              </a:spcBef>
              <a:spcAft>
                <a:spcPts val="0"/>
              </a:spcAft>
              <a:buClrTx/>
              <a:buSzPts val="1000"/>
              <a:buFontTx/>
              <a:buNone/>
              <a:tabLst>
                <a:tab pos="457200" algn="l"/>
              </a:tabLst>
              <a:defRPr/>
            </a:pP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Control your volume, mute, </a:t>
            </a:r>
            <a:r>
              <a:rPr kumimoji="0" lang="en-US" sz="2800" b="1" i="0" u="sng"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and</a:t>
            </a: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 unmute</a:t>
            </a: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 from the lower right corner of the </a:t>
            </a: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MEDIA PLAYER </a:t>
            </a: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screen. </a:t>
            </a:r>
          </a:p>
        </p:txBody>
      </p:sp>
      <p:sp>
        <p:nvSpPr>
          <p:cNvPr id="16" name="Rectangle 15">
            <a:extLst>
              <a:ext uri="{FF2B5EF4-FFF2-40B4-BE49-F238E27FC236}">
                <a16:creationId xmlns:a16="http://schemas.microsoft.com/office/drawing/2014/main" id="{12C4F11C-751D-9AAB-81DC-0DCF30B0155F}"/>
              </a:ext>
            </a:extLst>
          </p:cNvPr>
          <p:cNvSpPr/>
          <p:nvPr/>
        </p:nvSpPr>
        <p:spPr>
          <a:xfrm>
            <a:off x="-1" y="3140001"/>
            <a:ext cx="6695400" cy="526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ADJUSTING AUDIO </a:t>
            </a:r>
          </a:p>
        </p:txBody>
      </p:sp>
      <p:sp>
        <p:nvSpPr>
          <p:cNvPr id="20" name="Oval 19">
            <a:extLst>
              <a:ext uri="{FF2B5EF4-FFF2-40B4-BE49-F238E27FC236}">
                <a16:creationId xmlns:a16="http://schemas.microsoft.com/office/drawing/2014/main" id="{84F8A776-CD32-6EF4-01A2-2D40C3B20D12}"/>
              </a:ext>
            </a:extLst>
          </p:cNvPr>
          <p:cNvSpPr/>
          <p:nvPr/>
        </p:nvSpPr>
        <p:spPr>
          <a:xfrm>
            <a:off x="6956500" y="3570888"/>
            <a:ext cx="792379" cy="31332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72D1704-6FC0-DC6A-A3DE-1CD2967AE3BD}"/>
              </a:ext>
            </a:extLst>
          </p:cNvPr>
          <p:cNvSpPr/>
          <p:nvPr/>
        </p:nvSpPr>
        <p:spPr>
          <a:xfrm>
            <a:off x="11374900" y="5908224"/>
            <a:ext cx="792379" cy="7550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912659B2-1CE6-731E-6A98-38AFD7FFEF61}"/>
              </a:ext>
            </a:extLst>
          </p:cNvPr>
          <p:cNvCxnSpPr>
            <a:cxnSpLocks/>
            <a:endCxn id="21" idx="1"/>
          </p:cNvCxnSpPr>
          <p:nvPr/>
        </p:nvCxnSpPr>
        <p:spPr>
          <a:xfrm>
            <a:off x="7748879" y="3804801"/>
            <a:ext cx="3742062" cy="221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9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81724"/>
            <a:ext cx="10008476" cy="504625"/>
          </a:xfrm>
          <a:prstGeom prst="rect">
            <a:avLst/>
          </a:prstGeom>
        </p:spPr>
        <p:txBody>
          <a:bodyPr vert="horz" wrap="square" lIns="0" tIns="1206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APPLICATION REVIEW AND SELECTION PROCESS</a:t>
            </a:r>
            <a:endParaRPr lang="en-US" sz="3200" spc="-10">
              <a:latin typeface="Century Gothic" panose="020B0502020202020204" pitchFamily="34" charset="0"/>
            </a:endParaRPr>
          </a:p>
        </p:txBody>
      </p:sp>
      <p:sp>
        <p:nvSpPr>
          <p:cNvPr id="3" name="object 3"/>
          <p:cNvSpPr txBox="1"/>
          <p:nvPr/>
        </p:nvSpPr>
        <p:spPr>
          <a:xfrm>
            <a:off x="633983" y="1059941"/>
            <a:ext cx="5979583" cy="337271"/>
          </a:xfrm>
          <a:prstGeom prst="rect">
            <a:avLst/>
          </a:prstGeom>
          <a:solidFill>
            <a:srgbClr val="BEBEBE"/>
          </a:solidFill>
        </p:spPr>
        <p:txBody>
          <a:bodyPr vert="horz" wrap="square" lIns="0" tIns="29209" rIns="0" bIns="0" rtlCol="0">
            <a:spAutoFit/>
          </a:bodyPr>
          <a:lstStyle/>
          <a:p>
            <a:pPr marL="231140">
              <a:lnSpc>
                <a:spcPct val="100000"/>
              </a:lnSpc>
              <a:spcBef>
                <a:spcPts val="229"/>
              </a:spcBef>
            </a:pPr>
            <a:r>
              <a:rPr lang="en-US" sz="2000" b="1">
                <a:latin typeface="Lao UI" panose="020B0604020202020204" pitchFamily="34" charset="0"/>
                <a:cs typeface="Lao UI" panose="020B0604020202020204" pitchFamily="34" charset="0"/>
              </a:rPr>
              <a:t>Application Review Steps – In-Depth Look</a:t>
            </a:r>
            <a:endParaRPr sz="2000">
              <a:latin typeface="Lao UI" panose="020B0604020202020204" pitchFamily="34" charset="0"/>
              <a:cs typeface="Lao UI" panose="020B0604020202020204" pitchFamily="34" charset="0"/>
            </a:endParaRPr>
          </a:p>
        </p:txBody>
      </p:sp>
      <p:grpSp>
        <p:nvGrpSpPr>
          <p:cNvPr id="4" name="object 4"/>
          <p:cNvGrpSpPr/>
          <p:nvPr/>
        </p:nvGrpSpPr>
        <p:grpSpPr>
          <a:xfrm>
            <a:off x="914469" y="1272571"/>
            <a:ext cx="10876465" cy="4610162"/>
            <a:chOff x="914469" y="1332846"/>
            <a:chExt cx="10876465" cy="3921071"/>
          </a:xfrm>
        </p:grpSpPr>
        <p:sp>
          <p:nvSpPr>
            <p:cNvPr id="5" name="object 5"/>
            <p:cNvSpPr/>
            <p:nvPr/>
          </p:nvSpPr>
          <p:spPr>
            <a:xfrm>
              <a:off x="914469" y="1526510"/>
              <a:ext cx="5684520" cy="429198"/>
            </a:xfrm>
            <a:custGeom>
              <a:avLst/>
              <a:gdLst/>
              <a:ahLst/>
              <a:cxnLst/>
              <a:rect l="l" t="t" r="r" b="b"/>
              <a:pathLst>
                <a:path w="5684520" h="400050">
                  <a:moveTo>
                    <a:pt x="5484495" y="0"/>
                  </a:moveTo>
                  <a:lnTo>
                    <a:pt x="0" y="0"/>
                  </a:lnTo>
                  <a:lnTo>
                    <a:pt x="0" y="400050"/>
                  </a:lnTo>
                  <a:lnTo>
                    <a:pt x="5484495" y="400050"/>
                  </a:lnTo>
                  <a:lnTo>
                    <a:pt x="5684520" y="200025"/>
                  </a:lnTo>
                  <a:lnTo>
                    <a:pt x="5484495" y="0"/>
                  </a:lnTo>
                  <a:close/>
                </a:path>
              </a:pathLst>
            </a:custGeom>
            <a:solidFill>
              <a:srgbClr val="FFC000"/>
            </a:solidFill>
          </p:spPr>
          <p:txBody>
            <a:bodyPr wrap="square" lIns="0" tIns="0" rIns="0" bIns="0" rtlCol="0"/>
            <a:lstStyle/>
            <a:p>
              <a:endParaRPr/>
            </a:p>
          </p:txBody>
        </p:sp>
        <p:sp>
          <p:nvSpPr>
            <p:cNvPr id="6" name="object 6"/>
            <p:cNvSpPr/>
            <p:nvPr/>
          </p:nvSpPr>
          <p:spPr>
            <a:xfrm>
              <a:off x="7178294" y="1376350"/>
              <a:ext cx="4612640" cy="3877567"/>
            </a:xfrm>
            <a:custGeom>
              <a:avLst/>
              <a:gdLst/>
              <a:ahLst/>
              <a:cxnLst/>
              <a:rect l="l" t="t" r="r" b="b"/>
              <a:pathLst>
                <a:path w="4612640" h="3196590">
                  <a:moveTo>
                    <a:pt x="4415028" y="0"/>
                  </a:moveTo>
                  <a:lnTo>
                    <a:pt x="197357" y="0"/>
                  </a:lnTo>
                  <a:lnTo>
                    <a:pt x="152107" y="5212"/>
                  </a:lnTo>
                  <a:lnTo>
                    <a:pt x="110567" y="20058"/>
                  </a:lnTo>
                  <a:lnTo>
                    <a:pt x="73923" y="43355"/>
                  </a:lnTo>
                  <a:lnTo>
                    <a:pt x="43359" y="73917"/>
                  </a:lnTo>
                  <a:lnTo>
                    <a:pt x="20060" y="110562"/>
                  </a:lnTo>
                  <a:lnTo>
                    <a:pt x="5212" y="152103"/>
                  </a:lnTo>
                  <a:lnTo>
                    <a:pt x="0" y="197358"/>
                  </a:lnTo>
                  <a:lnTo>
                    <a:pt x="0" y="2999232"/>
                  </a:lnTo>
                  <a:lnTo>
                    <a:pt x="5212" y="3044482"/>
                  </a:lnTo>
                  <a:lnTo>
                    <a:pt x="20060" y="3086022"/>
                  </a:lnTo>
                  <a:lnTo>
                    <a:pt x="43359" y="3122666"/>
                  </a:lnTo>
                  <a:lnTo>
                    <a:pt x="73923" y="3153230"/>
                  </a:lnTo>
                  <a:lnTo>
                    <a:pt x="110567" y="3176529"/>
                  </a:lnTo>
                  <a:lnTo>
                    <a:pt x="152107" y="3191377"/>
                  </a:lnTo>
                  <a:lnTo>
                    <a:pt x="197357" y="3196590"/>
                  </a:lnTo>
                  <a:lnTo>
                    <a:pt x="4415028" y="3196590"/>
                  </a:lnTo>
                  <a:lnTo>
                    <a:pt x="4460278" y="3191377"/>
                  </a:lnTo>
                  <a:lnTo>
                    <a:pt x="4501818" y="3176529"/>
                  </a:lnTo>
                  <a:lnTo>
                    <a:pt x="4538462" y="3153230"/>
                  </a:lnTo>
                  <a:lnTo>
                    <a:pt x="4569026" y="3122666"/>
                  </a:lnTo>
                  <a:lnTo>
                    <a:pt x="4592325" y="3086022"/>
                  </a:lnTo>
                  <a:lnTo>
                    <a:pt x="4607173" y="3044482"/>
                  </a:lnTo>
                  <a:lnTo>
                    <a:pt x="4612386" y="2999232"/>
                  </a:lnTo>
                  <a:lnTo>
                    <a:pt x="4612386" y="197358"/>
                  </a:lnTo>
                  <a:lnTo>
                    <a:pt x="4607173" y="152103"/>
                  </a:lnTo>
                  <a:lnTo>
                    <a:pt x="4592325" y="110562"/>
                  </a:lnTo>
                  <a:lnTo>
                    <a:pt x="4569026" y="73917"/>
                  </a:lnTo>
                  <a:lnTo>
                    <a:pt x="4538462" y="43355"/>
                  </a:lnTo>
                  <a:lnTo>
                    <a:pt x="4501818" y="20058"/>
                  </a:lnTo>
                  <a:lnTo>
                    <a:pt x="4460278" y="5212"/>
                  </a:lnTo>
                  <a:lnTo>
                    <a:pt x="4415028" y="0"/>
                  </a:lnTo>
                  <a:close/>
                </a:path>
              </a:pathLst>
            </a:custGeom>
            <a:solidFill>
              <a:srgbClr val="FCF4EC"/>
            </a:solidFill>
          </p:spPr>
          <p:txBody>
            <a:bodyPr wrap="square" lIns="0" tIns="0" rIns="0" bIns="0" rtlCol="0"/>
            <a:lstStyle/>
            <a:p>
              <a:endParaRPr/>
            </a:p>
          </p:txBody>
        </p:sp>
        <p:sp>
          <p:nvSpPr>
            <p:cNvPr id="7" name="object 7"/>
            <p:cNvSpPr/>
            <p:nvPr/>
          </p:nvSpPr>
          <p:spPr>
            <a:xfrm>
              <a:off x="7162409" y="1332846"/>
              <a:ext cx="4612640" cy="3877567"/>
            </a:xfrm>
            <a:custGeom>
              <a:avLst/>
              <a:gdLst/>
              <a:ahLst/>
              <a:cxnLst/>
              <a:rect l="l" t="t" r="r" b="b"/>
              <a:pathLst>
                <a:path w="4612640" h="3196590">
                  <a:moveTo>
                    <a:pt x="0" y="197358"/>
                  </a:moveTo>
                  <a:lnTo>
                    <a:pt x="5212" y="152103"/>
                  </a:lnTo>
                  <a:lnTo>
                    <a:pt x="20060" y="110562"/>
                  </a:lnTo>
                  <a:lnTo>
                    <a:pt x="43359" y="73917"/>
                  </a:lnTo>
                  <a:lnTo>
                    <a:pt x="73923" y="43355"/>
                  </a:lnTo>
                  <a:lnTo>
                    <a:pt x="110567" y="20058"/>
                  </a:lnTo>
                  <a:lnTo>
                    <a:pt x="152107" y="5212"/>
                  </a:lnTo>
                  <a:lnTo>
                    <a:pt x="197358" y="0"/>
                  </a:lnTo>
                  <a:lnTo>
                    <a:pt x="4415028" y="0"/>
                  </a:lnTo>
                  <a:lnTo>
                    <a:pt x="4460278" y="5212"/>
                  </a:lnTo>
                  <a:lnTo>
                    <a:pt x="4501818" y="20058"/>
                  </a:lnTo>
                  <a:lnTo>
                    <a:pt x="4538462" y="43355"/>
                  </a:lnTo>
                  <a:lnTo>
                    <a:pt x="4569026" y="73917"/>
                  </a:lnTo>
                  <a:lnTo>
                    <a:pt x="4592325" y="110562"/>
                  </a:lnTo>
                  <a:lnTo>
                    <a:pt x="4607173" y="152103"/>
                  </a:lnTo>
                  <a:lnTo>
                    <a:pt x="4612386" y="197358"/>
                  </a:lnTo>
                  <a:lnTo>
                    <a:pt x="4612386" y="2999232"/>
                  </a:lnTo>
                  <a:lnTo>
                    <a:pt x="4607173" y="3044482"/>
                  </a:lnTo>
                  <a:lnTo>
                    <a:pt x="4592325" y="3086022"/>
                  </a:lnTo>
                  <a:lnTo>
                    <a:pt x="4569026" y="3122666"/>
                  </a:lnTo>
                  <a:lnTo>
                    <a:pt x="4538462" y="3153230"/>
                  </a:lnTo>
                  <a:lnTo>
                    <a:pt x="4501818" y="3176529"/>
                  </a:lnTo>
                  <a:lnTo>
                    <a:pt x="4460278" y="3191377"/>
                  </a:lnTo>
                  <a:lnTo>
                    <a:pt x="4415028" y="3196590"/>
                  </a:lnTo>
                  <a:lnTo>
                    <a:pt x="197358" y="3196590"/>
                  </a:lnTo>
                  <a:lnTo>
                    <a:pt x="152107" y="3191377"/>
                  </a:lnTo>
                  <a:lnTo>
                    <a:pt x="110567" y="3176529"/>
                  </a:lnTo>
                  <a:lnTo>
                    <a:pt x="73923" y="3153230"/>
                  </a:lnTo>
                  <a:lnTo>
                    <a:pt x="43359" y="3122666"/>
                  </a:lnTo>
                  <a:lnTo>
                    <a:pt x="20060" y="3086022"/>
                  </a:lnTo>
                  <a:lnTo>
                    <a:pt x="5212" y="3044482"/>
                  </a:lnTo>
                  <a:lnTo>
                    <a:pt x="0" y="2999232"/>
                  </a:lnTo>
                  <a:lnTo>
                    <a:pt x="0" y="197358"/>
                  </a:lnTo>
                  <a:close/>
                </a:path>
              </a:pathLst>
            </a:custGeom>
            <a:ln w="28575">
              <a:solidFill>
                <a:srgbClr val="FFC000"/>
              </a:solidFill>
            </a:ln>
          </p:spPr>
          <p:txBody>
            <a:bodyPr wrap="square" lIns="0" tIns="0" rIns="0" bIns="0" rtlCol="0"/>
            <a:lstStyle/>
            <a:p>
              <a:endParaRPr/>
            </a:p>
          </p:txBody>
        </p:sp>
      </p:grpSp>
      <p:sp>
        <p:nvSpPr>
          <p:cNvPr id="9" name="object 9"/>
          <p:cNvSpPr txBox="1"/>
          <p:nvPr/>
        </p:nvSpPr>
        <p:spPr>
          <a:xfrm>
            <a:off x="7335310" y="1383067"/>
            <a:ext cx="4298607" cy="4074833"/>
          </a:xfrm>
          <a:prstGeom prst="rect">
            <a:avLst/>
          </a:prstGeom>
        </p:spPr>
        <p:txBody>
          <a:bodyPr vert="horz" wrap="square" lIns="0" tIns="12065" rIns="0" bIns="0" rtlCol="0">
            <a:spAutoFit/>
          </a:bodyPr>
          <a:lstStyle/>
          <a:p>
            <a:pPr marL="12065">
              <a:spcBef>
                <a:spcPts val="1200"/>
              </a:spcBef>
              <a:buClr>
                <a:srgbClr val="FFC000"/>
              </a:buClr>
              <a:tabLst>
                <a:tab pos="354965" algn="l"/>
                <a:tab pos="355600" algn="l"/>
              </a:tabLst>
            </a:pPr>
            <a:r>
              <a:rPr lang="en-US">
                <a:latin typeface="Lao UI"/>
                <a:cs typeface="Arial" panose="020B0604020202020204" pitchFamily="34" charset="0"/>
              </a:rPr>
              <a:t>Each application will receive an initial administrative review to ensure all required forms, signatures, and documents are present. An application may not be evaluated by the review panel if: </a:t>
            </a:r>
            <a:endParaRPr>
              <a:latin typeface="Lao UI"/>
              <a:cs typeface="Arial" panose="020B0604020202020204" pitchFamily="34" charset="0"/>
            </a:endParaRPr>
          </a:p>
          <a:p>
            <a:pPr marL="354965" indent="-342900">
              <a:spcBef>
                <a:spcPts val="1200"/>
              </a:spcBef>
              <a:buClr>
                <a:srgbClr val="FFC000"/>
              </a:buClr>
              <a:buFont typeface="Arial"/>
              <a:buChar char="•"/>
              <a:tabLst>
                <a:tab pos="354965" algn="l"/>
                <a:tab pos="355600" algn="l"/>
              </a:tabLst>
            </a:pPr>
            <a:r>
              <a:rPr lang="en-US">
                <a:latin typeface="Lao UI"/>
                <a:cs typeface="Arial" panose="020B0604020202020204" pitchFamily="34" charset="0"/>
              </a:rPr>
              <a:t>The application is received after the closing date. </a:t>
            </a:r>
          </a:p>
          <a:p>
            <a:pPr marL="354965" indent="-342900">
              <a:spcBef>
                <a:spcPts val="1200"/>
              </a:spcBef>
              <a:buClr>
                <a:srgbClr val="FFC000"/>
              </a:buClr>
              <a:buFont typeface="Arial"/>
              <a:buChar char="•"/>
              <a:tabLst>
                <a:tab pos="354965" algn="l"/>
                <a:tab pos="355600" algn="l"/>
              </a:tabLst>
            </a:pPr>
            <a:r>
              <a:rPr lang="en-US">
                <a:latin typeface="Lao UI"/>
                <a:cs typeface="Arial" panose="020B0604020202020204" pitchFamily="34" charset="0"/>
              </a:rPr>
              <a:t>The application package does not contain mandatory items </a:t>
            </a:r>
          </a:p>
          <a:p>
            <a:pPr marL="354965" indent="-342900">
              <a:spcBef>
                <a:spcPts val="1200"/>
              </a:spcBef>
              <a:buClr>
                <a:srgbClr val="FFC000"/>
              </a:buClr>
              <a:buFont typeface="Arial"/>
              <a:buChar char="•"/>
              <a:tabLst>
                <a:tab pos="354965" algn="l"/>
                <a:tab pos="355600" algn="l"/>
              </a:tabLst>
            </a:pPr>
            <a:r>
              <a:rPr lang="en-US">
                <a:latin typeface="Lao UI"/>
                <a:cs typeface="Arial" panose="020B0604020202020204" pitchFamily="34" charset="0"/>
              </a:rPr>
              <a:t>The project fails to address program objectives and priorities (see Section I of the NOFO)</a:t>
            </a:r>
          </a:p>
        </p:txBody>
      </p:sp>
      <p:sp>
        <p:nvSpPr>
          <p:cNvPr id="12" name="object 12"/>
          <p:cNvSpPr txBox="1">
            <a:spLocks noGrp="1"/>
          </p:cNvSpPr>
          <p:nvPr>
            <p:ph sz="half" idx="2"/>
          </p:nvPr>
        </p:nvSpPr>
        <p:spPr>
          <a:xfrm>
            <a:off x="1281485" y="1479109"/>
            <a:ext cx="5257584" cy="1593385"/>
          </a:xfrm>
          <a:prstGeom prst="rect">
            <a:avLst/>
          </a:prstGeom>
        </p:spPr>
        <p:txBody>
          <a:bodyPr vert="horz" wrap="square" lIns="0" tIns="130175" rIns="0" bIns="0" rtlCol="0" anchor="t">
            <a:spAutoFit/>
          </a:bodyPr>
          <a:lstStyle/>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solidFill>
                  <a:schemeClr val="tx1"/>
                </a:solidFill>
                <a:latin typeface="Lao UI"/>
                <a:cs typeface="Lao UI"/>
              </a:rPr>
              <a:t>Initial Screening (Technical Review)</a:t>
            </a:r>
          </a:p>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latin typeface="Lao UI"/>
                <a:cs typeface="Lao UI"/>
              </a:rPr>
              <a:t>Merit Review</a:t>
            </a:r>
          </a:p>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latin typeface="Lao UI"/>
                <a:cs typeface="Lao UI"/>
              </a:rPr>
              <a:t>MBDA Selection Review Panel and Selection Factors</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20</a:t>
            </a:fld>
            <a:endParaRPr spc="-25"/>
          </a:p>
        </p:txBody>
      </p:sp>
      <p:pic>
        <p:nvPicPr>
          <p:cNvPr id="14" name="Picture 13">
            <a:extLst>
              <a:ext uri="{FF2B5EF4-FFF2-40B4-BE49-F238E27FC236}">
                <a16:creationId xmlns:a16="http://schemas.microsoft.com/office/drawing/2014/main" id="{1E6452CE-B131-7839-F2D8-E07AC7C4294F}"/>
              </a:ext>
            </a:extLst>
          </p:cNvPr>
          <p:cNvPicPr>
            <a:picLocks noChangeAspect="1"/>
          </p:cNvPicPr>
          <p:nvPr/>
        </p:nvPicPr>
        <p:blipFill rotWithShape="1">
          <a:blip r:embed="rId3"/>
          <a:srcRect l="73839" t="72574" r="3729" b="4858"/>
          <a:stretch/>
        </p:blipFill>
        <p:spPr>
          <a:xfrm>
            <a:off x="152401" y="6120318"/>
            <a:ext cx="762068" cy="592449"/>
          </a:xfrm>
          <a:prstGeom prst="rect">
            <a:avLst/>
          </a:prstGeom>
        </p:spPr>
      </p:pic>
      <p:sp>
        <p:nvSpPr>
          <p:cNvPr id="10" name="object 5">
            <a:extLst>
              <a:ext uri="{FF2B5EF4-FFF2-40B4-BE49-F238E27FC236}">
                <a16:creationId xmlns:a16="http://schemas.microsoft.com/office/drawing/2014/main" id="{02D0E144-9452-76A4-7837-635CE854CF76}"/>
              </a:ext>
            </a:extLst>
          </p:cNvPr>
          <p:cNvSpPr/>
          <p:nvPr/>
        </p:nvSpPr>
        <p:spPr>
          <a:xfrm>
            <a:off x="6618510" y="1752416"/>
            <a:ext cx="579696" cy="755650"/>
          </a:xfrm>
          <a:custGeom>
            <a:avLst/>
            <a:gdLst/>
            <a:ahLst/>
            <a:cxnLst/>
            <a:rect l="l" t="t" r="r" b="b"/>
            <a:pathLst>
              <a:path w="481329">
                <a:moveTo>
                  <a:pt x="480999" y="0"/>
                </a:moveTo>
                <a:lnTo>
                  <a:pt x="0" y="0"/>
                </a:lnTo>
              </a:path>
            </a:pathLst>
          </a:custGeom>
          <a:ln w="6350">
            <a:solidFill>
              <a:srgbClr val="FFC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04653" y="858347"/>
            <a:ext cx="5265013" cy="5596192"/>
            <a:chOff x="6499528" y="1086023"/>
            <a:chExt cx="5279390" cy="2419577"/>
          </a:xfrm>
        </p:grpSpPr>
        <p:sp>
          <p:nvSpPr>
            <p:cNvPr id="3" name="object 3"/>
            <p:cNvSpPr/>
            <p:nvPr/>
          </p:nvSpPr>
          <p:spPr>
            <a:xfrm>
              <a:off x="6933436" y="1086023"/>
              <a:ext cx="4798060" cy="2419577"/>
            </a:xfrm>
            <a:custGeom>
              <a:avLst/>
              <a:gdLst/>
              <a:ahLst/>
              <a:cxnLst/>
              <a:rect l="l" t="t" r="r" b="b"/>
              <a:pathLst>
                <a:path w="4798059" h="4826000">
                  <a:moveTo>
                    <a:pt x="4501349" y="0"/>
                  </a:moveTo>
                  <a:lnTo>
                    <a:pt x="296202" y="0"/>
                  </a:lnTo>
                  <a:lnTo>
                    <a:pt x="248156" y="3876"/>
                  </a:lnTo>
                  <a:lnTo>
                    <a:pt x="202579" y="15100"/>
                  </a:lnTo>
                  <a:lnTo>
                    <a:pt x="160079" y="33061"/>
                  </a:lnTo>
                  <a:lnTo>
                    <a:pt x="121268" y="57149"/>
                  </a:lnTo>
                  <a:lnTo>
                    <a:pt x="86755" y="86755"/>
                  </a:lnTo>
                  <a:lnTo>
                    <a:pt x="57149" y="121268"/>
                  </a:lnTo>
                  <a:lnTo>
                    <a:pt x="33061" y="160079"/>
                  </a:lnTo>
                  <a:lnTo>
                    <a:pt x="15100" y="202579"/>
                  </a:lnTo>
                  <a:lnTo>
                    <a:pt x="3876" y="248156"/>
                  </a:lnTo>
                  <a:lnTo>
                    <a:pt x="0" y="296202"/>
                  </a:lnTo>
                  <a:lnTo>
                    <a:pt x="0" y="4529543"/>
                  </a:lnTo>
                  <a:lnTo>
                    <a:pt x="3876" y="4577589"/>
                  </a:lnTo>
                  <a:lnTo>
                    <a:pt x="15100" y="4623166"/>
                  </a:lnTo>
                  <a:lnTo>
                    <a:pt x="33061" y="4665666"/>
                  </a:lnTo>
                  <a:lnTo>
                    <a:pt x="57149" y="4704477"/>
                  </a:lnTo>
                  <a:lnTo>
                    <a:pt x="86755" y="4738990"/>
                  </a:lnTo>
                  <a:lnTo>
                    <a:pt x="121268" y="4768596"/>
                  </a:lnTo>
                  <a:lnTo>
                    <a:pt x="160079" y="4792684"/>
                  </a:lnTo>
                  <a:lnTo>
                    <a:pt x="202579" y="4810645"/>
                  </a:lnTo>
                  <a:lnTo>
                    <a:pt x="248156" y="4821869"/>
                  </a:lnTo>
                  <a:lnTo>
                    <a:pt x="296202" y="4825746"/>
                  </a:lnTo>
                  <a:lnTo>
                    <a:pt x="4501349" y="4825746"/>
                  </a:lnTo>
                  <a:lnTo>
                    <a:pt x="4549395" y="4821869"/>
                  </a:lnTo>
                  <a:lnTo>
                    <a:pt x="4594972" y="4810645"/>
                  </a:lnTo>
                  <a:lnTo>
                    <a:pt x="4637472" y="4792684"/>
                  </a:lnTo>
                  <a:lnTo>
                    <a:pt x="4676283" y="4768596"/>
                  </a:lnTo>
                  <a:lnTo>
                    <a:pt x="4710796" y="4738990"/>
                  </a:lnTo>
                  <a:lnTo>
                    <a:pt x="4740402" y="4704477"/>
                  </a:lnTo>
                  <a:lnTo>
                    <a:pt x="4764490" y="4665666"/>
                  </a:lnTo>
                  <a:lnTo>
                    <a:pt x="4782451" y="4623166"/>
                  </a:lnTo>
                  <a:lnTo>
                    <a:pt x="4793675" y="4577589"/>
                  </a:lnTo>
                  <a:lnTo>
                    <a:pt x="4797552" y="4529543"/>
                  </a:lnTo>
                  <a:lnTo>
                    <a:pt x="4797552" y="296202"/>
                  </a:lnTo>
                  <a:lnTo>
                    <a:pt x="4793675" y="248156"/>
                  </a:lnTo>
                  <a:lnTo>
                    <a:pt x="4782451" y="202579"/>
                  </a:lnTo>
                  <a:lnTo>
                    <a:pt x="4764490" y="160079"/>
                  </a:lnTo>
                  <a:lnTo>
                    <a:pt x="4740402" y="121268"/>
                  </a:lnTo>
                  <a:lnTo>
                    <a:pt x="4710796" y="86755"/>
                  </a:lnTo>
                  <a:lnTo>
                    <a:pt x="4676283" y="57149"/>
                  </a:lnTo>
                  <a:lnTo>
                    <a:pt x="4637472" y="33061"/>
                  </a:lnTo>
                  <a:lnTo>
                    <a:pt x="4594972" y="15100"/>
                  </a:lnTo>
                  <a:lnTo>
                    <a:pt x="4549395" y="3876"/>
                  </a:lnTo>
                  <a:lnTo>
                    <a:pt x="4501349" y="0"/>
                  </a:lnTo>
                  <a:close/>
                </a:path>
              </a:pathLst>
            </a:custGeom>
            <a:solidFill>
              <a:srgbClr val="FCF4EC"/>
            </a:solidFill>
          </p:spPr>
          <p:txBody>
            <a:bodyPr wrap="square" lIns="0" tIns="0" rIns="0" bIns="0" rtlCol="0"/>
            <a:lstStyle/>
            <a:p>
              <a:endParaRPr/>
            </a:p>
          </p:txBody>
        </p:sp>
        <p:sp>
          <p:nvSpPr>
            <p:cNvPr id="4" name="object 4"/>
            <p:cNvSpPr/>
            <p:nvPr/>
          </p:nvSpPr>
          <p:spPr>
            <a:xfrm>
              <a:off x="6980858" y="1108067"/>
              <a:ext cx="4798060" cy="2358160"/>
            </a:xfrm>
            <a:custGeom>
              <a:avLst/>
              <a:gdLst/>
              <a:ahLst/>
              <a:cxnLst/>
              <a:rect l="l" t="t" r="r" b="b"/>
              <a:pathLst>
                <a:path w="4798059" h="4826000">
                  <a:moveTo>
                    <a:pt x="0" y="296202"/>
                  </a:moveTo>
                  <a:lnTo>
                    <a:pt x="3876" y="248156"/>
                  </a:lnTo>
                  <a:lnTo>
                    <a:pt x="15100" y="202579"/>
                  </a:lnTo>
                  <a:lnTo>
                    <a:pt x="33061" y="160079"/>
                  </a:lnTo>
                  <a:lnTo>
                    <a:pt x="57149" y="121268"/>
                  </a:lnTo>
                  <a:lnTo>
                    <a:pt x="86755" y="86755"/>
                  </a:lnTo>
                  <a:lnTo>
                    <a:pt x="121268" y="57149"/>
                  </a:lnTo>
                  <a:lnTo>
                    <a:pt x="160079" y="33061"/>
                  </a:lnTo>
                  <a:lnTo>
                    <a:pt x="202579" y="15100"/>
                  </a:lnTo>
                  <a:lnTo>
                    <a:pt x="248156" y="3876"/>
                  </a:lnTo>
                  <a:lnTo>
                    <a:pt x="296202" y="0"/>
                  </a:lnTo>
                  <a:lnTo>
                    <a:pt x="4501349" y="0"/>
                  </a:lnTo>
                  <a:lnTo>
                    <a:pt x="4549395" y="3876"/>
                  </a:lnTo>
                  <a:lnTo>
                    <a:pt x="4594972" y="15100"/>
                  </a:lnTo>
                  <a:lnTo>
                    <a:pt x="4637472" y="33061"/>
                  </a:lnTo>
                  <a:lnTo>
                    <a:pt x="4676283" y="57149"/>
                  </a:lnTo>
                  <a:lnTo>
                    <a:pt x="4710796" y="86755"/>
                  </a:lnTo>
                  <a:lnTo>
                    <a:pt x="4740402" y="121268"/>
                  </a:lnTo>
                  <a:lnTo>
                    <a:pt x="4764490" y="160079"/>
                  </a:lnTo>
                  <a:lnTo>
                    <a:pt x="4782451" y="202579"/>
                  </a:lnTo>
                  <a:lnTo>
                    <a:pt x="4793675" y="248156"/>
                  </a:lnTo>
                  <a:lnTo>
                    <a:pt x="4797552" y="296202"/>
                  </a:lnTo>
                  <a:lnTo>
                    <a:pt x="4797552" y="4529543"/>
                  </a:lnTo>
                  <a:lnTo>
                    <a:pt x="4793675" y="4577589"/>
                  </a:lnTo>
                  <a:lnTo>
                    <a:pt x="4782451" y="4623166"/>
                  </a:lnTo>
                  <a:lnTo>
                    <a:pt x="4764490" y="4665666"/>
                  </a:lnTo>
                  <a:lnTo>
                    <a:pt x="4740402" y="4704477"/>
                  </a:lnTo>
                  <a:lnTo>
                    <a:pt x="4710796" y="4738990"/>
                  </a:lnTo>
                  <a:lnTo>
                    <a:pt x="4676283" y="4768596"/>
                  </a:lnTo>
                  <a:lnTo>
                    <a:pt x="4637472" y="4792684"/>
                  </a:lnTo>
                  <a:lnTo>
                    <a:pt x="4594972" y="4810645"/>
                  </a:lnTo>
                  <a:lnTo>
                    <a:pt x="4549395" y="4821869"/>
                  </a:lnTo>
                  <a:lnTo>
                    <a:pt x="4501349" y="4825745"/>
                  </a:lnTo>
                  <a:lnTo>
                    <a:pt x="296202" y="4825745"/>
                  </a:lnTo>
                  <a:lnTo>
                    <a:pt x="248156" y="4821869"/>
                  </a:lnTo>
                  <a:lnTo>
                    <a:pt x="202579" y="4810645"/>
                  </a:lnTo>
                  <a:lnTo>
                    <a:pt x="160079" y="4792684"/>
                  </a:lnTo>
                  <a:lnTo>
                    <a:pt x="121268" y="4768596"/>
                  </a:lnTo>
                  <a:lnTo>
                    <a:pt x="86755" y="4738990"/>
                  </a:lnTo>
                  <a:lnTo>
                    <a:pt x="57149" y="4704477"/>
                  </a:lnTo>
                  <a:lnTo>
                    <a:pt x="33061" y="4665666"/>
                  </a:lnTo>
                  <a:lnTo>
                    <a:pt x="15100" y="4623166"/>
                  </a:lnTo>
                  <a:lnTo>
                    <a:pt x="3876" y="4577589"/>
                  </a:lnTo>
                  <a:lnTo>
                    <a:pt x="0" y="4529543"/>
                  </a:lnTo>
                  <a:lnTo>
                    <a:pt x="0" y="296202"/>
                  </a:lnTo>
                  <a:close/>
                </a:path>
              </a:pathLst>
            </a:custGeom>
            <a:ln w="28575">
              <a:solidFill>
                <a:srgbClr val="FFC000"/>
              </a:solidFill>
            </a:ln>
          </p:spPr>
          <p:txBody>
            <a:bodyPr wrap="square" lIns="0" tIns="0" rIns="0" bIns="0" rtlCol="0"/>
            <a:lstStyle/>
            <a:p>
              <a:endParaRPr/>
            </a:p>
          </p:txBody>
        </p:sp>
        <p:sp>
          <p:nvSpPr>
            <p:cNvPr id="5" name="object 5"/>
            <p:cNvSpPr/>
            <p:nvPr/>
          </p:nvSpPr>
          <p:spPr>
            <a:xfrm>
              <a:off x="6499528" y="1679141"/>
              <a:ext cx="481330" cy="384175"/>
            </a:xfrm>
            <a:custGeom>
              <a:avLst/>
              <a:gdLst/>
              <a:ahLst/>
              <a:cxnLst/>
              <a:rect l="l" t="t" r="r" b="b"/>
              <a:pathLst>
                <a:path w="481329">
                  <a:moveTo>
                    <a:pt x="480999" y="0"/>
                  </a:moveTo>
                  <a:lnTo>
                    <a:pt x="0" y="0"/>
                  </a:lnTo>
                </a:path>
              </a:pathLst>
            </a:custGeom>
            <a:ln w="6350">
              <a:solidFill>
                <a:srgbClr val="FFC000"/>
              </a:solidFill>
            </a:ln>
          </p:spPr>
          <p:txBody>
            <a:bodyPr wrap="square" lIns="0" tIns="0" rIns="0" bIns="0" rtlCol="0"/>
            <a:lstStyle/>
            <a:p>
              <a:endParaRPr/>
            </a:p>
          </p:txBody>
        </p:sp>
      </p:grpSp>
      <p:sp>
        <p:nvSpPr>
          <p:cNvPr id="6" name="object 6"/>
          <p:cNvSpPr txBox="1">
            <a:spLocks noGrp="1"/>
          </p:cNvSpPr>
          <p:nvPr>
            <p:ph type="title"/>
          </p:nvPr>
        </p:nvSpPr>
        <p:spPr>
          <a:xfrm>
            <a:off x="838200" y="304902"/>
            <a:ext cx="10103069" cy="504625"/>
          </a:xfrm>
          <a:prstGeom prst="rect">
            <a:avLst/>
          </a:prstGeom>
        </p:spPr>
        <p:txBody>
          <a:bodyPr vert="horz" wrap="square" lIns="0" tIns="1206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APPLICATION REVIEW AND SELECTION PROCESS</a:t>
            </a:r>
            <a:endParaRPr lang="en-US" sz="3200" spc="-10">
              <a:latin typeface="Century Gothic" panose="020B0502020202020204" pitchFamily="34" charset="0"/>
            </a:endParaRPr>
          </a:p>
        </p:txBody>
      </p:sp>
      <p:sp>
        <p:nvSpPr>
          <p:cNvPr id="7" name="object 7"/>
          <p:cNvSpPr txBox="1">
            <a:spLocks noGrp="1"/>
          </p:cNvSpPr>
          <p:nvPr>
            <p:ph sz="half" idx="3"/>
          </p:nvPr>
        </p:nvSpPr>
        <p:spPr>
          <a:xfrm>
            <a:off x="7409731" y="1073227"/>
            <a:ext cx="4321809" cy="4988545"/>
          </a:xfrm>
          <a:prstGeom prst="rect">
            <a:avLst/>
          </a:prstGeom>
        </p:spPr>
        <p:txBody>
          <a:bodyPr vert="horz" wrap="square" lIns="0" tIns="165100" rIns="0" bIns="0" rtlCol="0" anchor="t">
            <a:spAutoFit/>
          </a:bodyPr>
          <a:lstStyle/>
          <a:p>
            <a:pPr marL="354965" indent="-342900">
              <a:lnSpc>
                <a:spcPct val="100000"/>
              </a:lnSpc>
              <a:spcBef>
                <a:spcPts val="1300"/>
              </a:spcBef>
              <a:buClr>
                <a:srgbClr val="FFC000"/>
              </a:buClr>
              <a:buFont typeface="Wingdings"/>
              <a:buChar char=""/>
              <a:tabLst>
                <a:tab pos="355600" algn="l"/>
              </a:tabLst>
            </a:pPr>
            <a:r>
              <a:rPr lang="en-US" sz="1800">
                <a:latin typeface="Lao UI" panose="020B0604020202020204" pitchFamily="34" charset="0"/>
                <a:cs typeface="Lao UI" panose="020B0604020202020204" pitchFamily="34" charset="0"/>
              </a:rPr>
              <a:t>Each application will receive an independent review by the Merit Review Panel. The panel will consist of at least 3 qualified individuals. </a:t>
            </a:r>
          </a:p>
          <a:p>
            <a:pPr marL="354965" indent="-342900">
              <a:lnSpc>
                <a:spcPct val="100000"/>
              </a:lnSpc>
              <a:spcBef>
                <a:spcPts val="1300"/>
              </a:spcBef>
              <a:buClr>
                <a:srgbClr val="FFC000"/>
              </a:buClr>
              <a:buFont typeface="Wingdings"/>
              <a:buChar char=""/>
              <a:tabLst>
                <a:tab pos="355600" algn="l"/>
              </a:tabLst>
            </a:pPr>
            <a:r>
              <a:rPr lang="en-US" sz="1800">
                <a:latin typeface="Lao UI" panose="020B0604020202020204" pitchFamily="34" charset="0"/>
                <a:cs typeface="Lao UI" panose="020B0604020202020204" pitchFamily="34" charset="0"/>
              </a:rPr>
              <a:t>Each reviewer will provide an individual score based on the NOFO requirements for a maximum of 110 points including bonus points.</a:t>
            </a:r>
          </a:p>
          <a:p>
            <a:pPr marL="354965" indent="-342900">
              <a:lnSpc>
                <a:spcPct val="100000"/>
              </a:lnSpc>
              <a:spcBef>
                <a:spcPts val="1300"/>
              </a:spcBef>
              <a:buClr>
                <a:srgbClr val="FFC000"/>
              </a:buClr>
              <a:buFont typeface="Wingdings"/>
              <a:buChar char=""/>
              <a:tabLst>
                <a:tab pos="355600" algn="l"/>
              </a:tabLst>
            </a:pPr>
            <a:r>
              <a:rPr lang="en-US" sz="1800">
                <a:latin typeface="Lao UI" panose="020B0604020202020204" pitchFamily="34" charset="0"/>
                <a:cs typeface="Lao UI" panose="020B0604020202020204" pitchFamily="34" charset="0"/>
              </a:rPr>
              <a:t>Each application will receive a single score by averaging the scores of all reviewers.</a:t>
            </a:r>
          </a:p>
          <a:p>
            <a:pPr marL="354965" indent="-342900">
              <a:lnSpc>
                <a:spcPct val="100000"/>
              </a:lnSpc>
              <a:spcBef>
                <a:spcPts val="1300"/>
              </a:spcBef>
              <a:buClr>
                <a:srgbClr val="FFC000"/>
              </a:buClr>
              <a:buFont typeface="Wingdings"/>
              <a:buChar char=""/>
              <a:tabLst>
                <a:tab pos="355600" algn="l"/>
              </a:tabLst>
            </a:pPr>
            <a:r>
              <a:rPr lang="en-US" sz="1800">
                <a:latin typeface="Lao UI" panose="020B0604020202020204" pitchFamily="34" charset="0"/>
                <a:cs typeface="Lao UI" panose="020B0604020202020204" pitchFamily="34" charset="0"/>
              </a:rPr>
              <a:t>Applications with an overall average of 65 points or higher will be considered for funding.</a:t>
            </a:r>
          </a:p>
          <a:p>
            <a:pPr marL="354965" indent="-342900">
              <a:lnSpc>
                <a:spcPct val="100000"/>
              </a:lnSpc>
              <a:spcBef>
                <a:spcPts val="1300"/>
              </a:spcBef>
              <a:buClr>
                <a:srgbClr val="FFC000"/>
              </a:buClr>
              <a:buFont typeface="Wingdings"/>
              <a:buChar char=""/>
              <a:tabLst>
                <a:tab pos="355600" algn="l"/>
              </a:tabLst>
            </a:pPr>
            <a:r>
              <a:rPr lang="en-US" sz="1800">
                <a:latin typeface="Lao UI" panose="020B0604020202020204" pitchFamily="34" charset="0"/>
                <a:cs typeface="Lao UI" panose="020B0604020202020204" pitchFamily="34" charset="0"/>
              </a:rPr>
              <a:t>Applications with fewer than 65 points will not be considered.</a:t>
            </a:r>
            <a:endParaRPr sz="1800">
              <a:latin typeface="Lao UI" panose="020B0604020202020204" pitchFamily="34" charset="0"/>
              <a:cs typeface="Lao UI" panose="020B0604020202020204" pitchFamily="34" charset="0"/>
            </a:endParaRPr>
          </a:p>
        </p:txBody>
      </p:sp>
      <p:sp>
        <p:nvSpPr>
          <p:cNvPr id="8" name="object 8"/>
          <p:cNvSpPr txBox="1"/>
          <p:nvPr/>
        </p:nvSpPr>
        <p:spPr>
          <a:xfrm>
            <a:off x="633983" y="1059941"/>
            <a:ext cx="5905500" cy="337271"/>
          </a:xfrm>
          <a:prstGeom prst="rect">
            <a:avLst/>
          </a:prstGeom>
          <a:solidFill>
            <a:srgbClr val="BEBEBE"/>
          </a:solidFill>
        </p:spPr>
        <p:txBody>
          <a:bodyPr vert="horz" wrap="square" lIns="0" tIns="29209" rIns="0" bIns="0" rtlCol="0">
            <a:spAutoFit/>
          </a:bodyPr>
          <a:lstStyle/>
          <a:p>
            <a:pPr marL="230504">
              <a:lnSpc>
                <a:spcPct val="100000"/>
              </a:lnSpc>
              <a:spcBef>
                <a:spcPts val="229"/>
              </a:spcBef>
            </a:pPr>
            <a:r>
              <a:rPr lang="en-US" sz="2000" b="1">
                <a:latin typeface="Calibri"/>
                <a:cs typeface="Calibri"/>
              </a:rPr>
              <a:t>Review and Selection Process:</a:t>
            </a:r>
            <a:endParaRPr lang="en-US" sz="2000">
              <a:latin typeface="Calibri"/>
              <a:cs typeface="Calibri"/>
            </a:endParaRPr>
          </a:p>
        </p:txBody>
      </p:sp>
      <p:sp>
        <p:nvSpPr>
          <p:cNvPr id="10" name="object 10"/>
          <p:cNvSpPr/>
          <p:nvPr/>
        </p:nvSpPr>
        <p:spPr>
          <a:xfrm>
            <a:off x="1033584" y="1991311"/>
            <a:ext cx="5684520" cy="384175"/>
          </a:xfrm>
          <a:custGeom>
            <a:avLst/>
            <a:gdLst/>
            <a:ahLst/>
            <a:cxnLst/>
            <a:rect l="l" t="t" r="r" b="b"/>
            <a:pathLst>
              <a:path w="5684520" h="384175">
                <a:moveTo>
                  <a:pt x="5492496" y="0"/>
                </a:moveTo>
                <a:lnTo>
                  <a:pt x="0" y="0"/>
                </a:lnTo>
                <a:lnTo>
                  <a:pt x="0" y="384048"/>
                </a:lnTo>
                <a:lnTo>
                  <a:pt x="5492496" y="384048"/>
                </a:lnTo>
                <a:lnTo>
                  <a:pt x="5684520" y="192024"/>
                </a:lnTo>
                <a:lnTo>
                  <a:pt x="5492496" y="0"/>
                </a:lnTo>
                <a:close/>
              </a:path>
            </a:pathLst>
          </a:custGeom>
          <a:solidFill>
            <a:srgbClr val="FFC000"/>
          </a:solidFill>
        </p:spPr>
        <p:txBody>
          <a:bodyPr wrap="square" lIns="0" tIns="0" rIns="0" bIns="0" rtlCol="0"/>
          <a:lstStyle/>
          <a:p>
            <a:endParaRPr/>
          </a:p>
        </p:txBody>
      </p:sp>
      <p:sp>
        <p:nvSpPr>
          <p:cNvPr id="12" name="object 12"/>
          <p:cNvSpPr txBox="1">
            <a:spLocks noGrp="1"/>
          </p:cNvSpPr>
          <p:nvPr>
            <p:ph sz="half" idx="2"/>
          </p:nvPr>
        </p:nvSpPr>
        <p:spPr>
          <a:xfrm>
            <a:off x="1281485" y="1479109"/>
            <a:ext cx="5289330" cy="1593385"/>
          </a:xfrm>
          <a:prstGeom prst="rect">
            <a:avLst/>
          </a:prstGeom>
        </p:spPr>
        <p:txBody>
          <a:bodyPr vert="horz" wrap="square" lIns="0" tIns="130175" rIns="0" bIns="0" rtlCol="0" anchor="t">
            <a:spAutoFit/>
          </a:bodyPr>
          <a:lstStyle/>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latin typeface="Lao UI"/>
                <a:cs typeface="Lao UI"/>
              </a:rPr>
              <a:t>Initial Screening (Technical Review)</a:t>
            </a:r>
          </a:p>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solidFill>
                  <a:schemeClr val="tx1"/>
                </a:solidFill>
                <a:latin typeface="Lao UI"/>
                <a:cs typeface="Lao UI"/>
              </a:rPr>
              <a:t>Merit Review</a:t>
            </a:r>
          </a:p>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latin typeface="Lao UI"/>
                <a:cs typeface="Lao UI"/>
              </a:rPr>
              <a:t>MBDA Selection Review Panel and Selection Factors</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21</a:t>
            </a:fld>
            <a:endParaRPr spc="-25"/>
          </a:p>
        </p:txBody>
      </p:sp>
      <p:pic>
        <p:nvPicPr>
          <p:cNvPr id="14" name="Picture 13">
            <a:extLst>
              <a:ext uri="{FF2B5EF4-FFF2-40B4-BE49-F238E27FC236}">
                <a16:creationId xmlns:a16="http://schemas.microsoft.com/office/drawing/2014/main" id="{08911796-B31C-8F31-2699-E5337C2A140C}"/>
              </a:ext>
            </a:extLst>
          </p:cNvPr>
          <p:cNvPicPr>
            <a:picLocks noChangeAspect="1"/>
          </p:cNvPicPr>
          <p:nvPr/>
        </p:nvPicPr>
        <p:blipFill rotWithShape="1">
          <a:blip r:embed="rId3"/>
          <a:srcRect l="73839" t="72574" r="3729" b="4858"/>
          <a:stretch/>
        </p:blipFill>
        <p:spPr>
          <a:xfrm>
            <a:off x="152401" y="6179611"/>
            <a:ext cx="685800" cy="5331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39483" y="1203177"/>
            <a:ext cx="5240600" cy="4975389"/>
            <a:chOff x="6490896" y="1585532"/>
            <a:chExt cx="5240600" cy="1810398"/>
          </a:xfrm>
        </p:grpSpPr>
        <p:sp>
          <p:nvSpPr>
            <p:cNvPr id="3" name="object 3"/>
            <p:cNvSpPr/>
            <p:nvPr/>
          </p:nvSpPr>
          <p:spPr>
            <a:xfrm>
              <a:off x="6933436" y="1585532"/>
              <a:ext cx="4798060" cy="1810398"/>
            </a:xfrm>
            <a:custGeom>
              <a:avLst/>
              <a:gdLst/>
              <a:ahLst/>
              <a:cxnLst/>
              <a:rect l="l" t="t" r="r" b="b"/>
              <a:pathLst>
                <a:path w="4798059" h="4826000">
                  <a:moveTo>
                    <a:pt x="4501349" y="0"/>
                  </a:moveTo>
                  <a:lnTo>
                    <a:pt x="296202" y="0"/>
                  </a:lnTo>
                  <a:lnTo>
                    <a:pt x="248156" y="3876"/>
                  </a:lnTo>
                  <a:lnTo>
                    <a:pt x="202579" y="15100"/>
                  </a:lnTo>
                  <a:lnTo>
                    <a:pt x="160079" y="33061"/>
                  </a:lnTo>
                  <a:lnTo>
                    <a:pt x="121268" y="57149"/>
                  </a:lnTo>
                  <a:lnTo>
                    <a:pt x="86755" y="86755"/>
                  </a:lnTo>
                  <a:lnTo>
                    <a:pt x="57149" y="121268"/>
                  </a:lnTo>
                  <a:lnTo>
                    <a:pt x="33061" y="160079"/>
                  </a:lnTo>
                  <a:lnTo>
                    <a:pt x="15100" y="202579"/>
                  </a:lnTo>
                  <a:lnTo>
                    <a:pt x="3876" y="248156"/>
                  </a:lnTo>
                  <a:lnTo>
                    <a:pt x="0" y="296202"/>
                  </a:lnTo>
                  <a:lnTo>
                    <a:pt x="0" y="4529543"/>
                  </a:lnTo>
                  <a:lnTo>
                    <a:pt x="3876" y="4577589"/>
                  </a:lnTo>
                  <a:lnTo>
                    <a:pt x="15100" y="4623166"/>
                  </a:lnTo>
                  <a:lnTo>
                    <a:pt x="33061" y="4665666"/>
                  </a:lnTo>
                  <a:lnTo>
                    <a:pt x="57149" y="4704477"/>
                  </a:lnTo>
                  <a:lnTo>
                    <a:pt x="86755" y="4738990"/>
                  </a:lnTo>
                  <a:lnTo>
                    <a:pt x="121268" y="4768596"/>
                  </a:lnTo>
                  <a:lnTo>
                    <a:pt x="160079" y="4792684"/>
                  </a:lnTo>
                  <a:lnTo>
                    <a:pt x="202579" y="4810645"/>
                  </a:lnTo>
                  <a:lnTo>
                    <a:pt x="248156" y="4821869"/>
                  </a:lnTo>
                  <a:lnTo>
                    <a:pt x="296202" y="4825746"/>
                  </a:lnTo>
                  <a:lnTo>
                    <a:pt x="4501349" y="4825746"/>
                  </a:lnTo>
                  <a:lnTo>
                    <a:pt x="4549395" y="4821869"/>
                  </a:lnTo>
                  <a:lnTo>
                    <a:pt x="4594972" y="4810645"/>
                  </a:lnTo>
                  <a:lnTo>
                    <a:pt x="4637472" y="4792684"/>
                  </a:lnTo>
                  <a:lnTo>
                    <a:pt x="4676283" y="4768596"/>
                  </a:lnTo>
                  <a:lnTo>
                    <a:pt x="4710796" y="4738990"/>
                  </a:lnTo>
                  <a:lnTo>
                    <a:pt x="4740402" y="4704477"/>
                  </a:lnTo>
                  <a:lnTo>
                    <a:pt x="4764490" y="4665666"/>
                  </a:lnTo>
                  <a:lnTo>
                    <a:pt x="4782451" y="4623166"/>
                  </a:lnTo>
                  <a:lnTo>
                    <a:pt x="4793675" y="4577589"/>
                  </a:lnTo>
                  <a:lnTo>
                    <a:pt x="4797552" y="4529543"/>
                  </a:lnTo>
                  <a:lnTo>
                    <a:pt x="4797552" y="296202"/>
                  </a:lnTo>
                  <a:lnTo>
                    <a:pt x="4793675" y="248156"/>
                  </a:lnTo>
                  <a:lnTo>
                    <a:pt x="4782451" y="202579"/>
                  </a:lnTo>
                  <a:lnTo>
                    <a:pt x="4764490" y="160079"/>
                  </a:lnTo>
                  <a:lnTo>
                    <a:pt x="4740402" y="121268"/>
                  </a:lnTo>
                  <a:lnTo>
                    <a:pt x="4710796" y="86755"/>
                  </a:lnTo>
                  <a:lnTo>
                    <a:pt x="4676283" y="57149"/>
                  </a:lnTo>
                  <a:lnTo>
                    <a:pt x="4637472" y="33061"/>
                  </a:lnTo>
                  <a:lnTo>
                    <a:pt x="4594972" y="15100"/>
                  </a:lnTo>
                  <a:lnTo>
                    <a:pt x="4549395" y="3876"/>
                  </a:lnTo>
                  <a:lnTo>
                    <a:pt x="4501349" y="0"/>
                  </a:lnTo>
                  <a:close/>
                </a:path>
              </a:pathLst>
            </a:custGeom>
            <a:solidFill>
              <a:srgbClr val="FCF4EC"/>
            </a:solidFill>
          </p:spPr>
          <p:txBody>
            <a:bodyPr wrap="square" lIns="0" tIns="0" rIns="0" bIns="0" rtlCol="0"/>
            <a:lstStyle/>
            <a:p>
              <a:endParaRPr/>
            </a:p>
          </p:txBody>
        </p:sp>
        <p:sp>
          <p:nvSpPr>
            <p:cNvPr id="4" name="object 4"/>
            <p:cNvSpPr/>
            <p:nvPr/>
          </p:nvSpPr>
          <p:spPr>
            <a:xfrm>
              <a:off x="6924804" y="1620189"/>
              <a:ext cx="4798060" cy="1770510"/>
            </a:xfrm>
            <a:custGeom>
              <a:avLst/>
              <a:gdLst/>
              <a:ahLst/>
              <a:cxnLst/>
              <a:rect l="l" t="t" r="r" b="b"/>
              <a:pathLst>
                <a:path w="4798059" h="4826000">
                  <a:moveTo>
                    <a:pt x="0" y="296202"/>
                  </a:moveTo>
                  <a:lnTo>
                    <a:pt x="3876" y="248156"/>
                  </a:lnTo>
                  <a:lnTo>
                    <a:pt x="15100" y="202579"/>
                  </a:lnTo>
                  <a:lnTo>
                    <a:pt x="33061" y="160079"/>
                  </a:lnTo>
                  <a:lnTo>
                    <a:pt x="57149" y="121268"/>
                  </a:lnTo>
                  <a:lnTo>
                    <a:pt x="86755" y="86755"/>
                  </a:lnTo>
                  <a:lnTo>
                    <a:pt x="121268" y="57149"/>
                  </a:lnTo>
                  <a:lnTo>
                    <a:pt x="160079" y="33061"/>
                  </a:lnTo>
                  <a:lnTo>
                    <a:pt x="202579" y="15100"/>
                  </a:lnTo>
                  <a:lnTo>
                    <a:pt x="248156" y="3876"/>
                  </a:lnTo>
                  <a:lnTo>
                    <a:pt x="296202" y="0"/>
                  </a:lnTo>
                  <a:lnTo>
                    <a:pt x="4501349" y="0"/>
                  </a:lnTo>
                  <a:lnTo>
                    <a:pt x="4549395" y="3876"/>
                  </a:lnTo>
                  <a:lnTo>
                    <a:pt x="4594972" y="15100"/>
                  </a:lnTo>
                  <a:lnTo>
                    <a:pt x="4637472" y="33061"/>
                  </a:lnTo>
                  <a:lnTo>
                    <a:pt x="4676283" y="57149"/>
                  </a:lnTo>
                  <a:lnTo>
                    <a:pt x="4710796" y="86755"/>
                  </a:lnTo>
                  <a:lnTo>
                    <a:pt x="4740402" y="121268"/>
                  </a:lnTo>
                  <a:lnTo>
                    <a:pt x="4764490" y="160079"/>
                  </a:lnTo>
                  <a:lnTo>
                    <a:pt x="4782451" y="202579"/>
                  </a:lnTo>
                  <a:lnTo>
                    <a:pt x="4793675" y="248156"/>
                  </a:lnTo>
                  <a:lnTo>
                    <a:pt x="4797552" y="296202"/>
                  </a:lnTo>
                  <a:lnTo>
                    <a:pt x="4797552" y="4529543"/>
                  </a:lnTo>
                  <a:lnTo>
                    <a:pt x="4793675" y="4577589"/>
                  </a:lnTo>
                  <a:lnTo>
                    <a:pt x="4782451" y="4623166"/>
                  </a:lnTo>
                  <a:lnTo>
                    <a:pt x="4764490" y="4665666"/>
                  </a:lnTo>
                  <a:lnTo>
                    <a:pt x="4740402" y="4704477"/>
                  </a:lnTo>
                  <a:lnTo>
                    <a:pt x="4710796" y="4738990"/>
                  </a:lnTo>
                  <a:lnTo>
                    <a:pt x="4676283" y="4768596"/>
                  </a:lnTo>
                  <a:lnTo>
                    <a:pt x="4637472" y="4792684"/>
                  </a:lnTo>
                  <a:lnTo>
                    <a:pt x="4594972" y="4810645"/>
                  </a:lnTo>
                  <a:lnTo>
                    <a:pt x="4549395" y="4821869"/>
                  </a:lnTo>
                  <a:lnTo>
                    <a:pt x="4501349" y="4825745"/>
                  </a:lnTo>
                  <a:lnTo>
                    <a:pt x="296202" y="4825745"/>
                  </a:lnTo>
                  <a:lnTo>
                    <a:pt x="248156" y="4821869"/>
                  </a:lnTo>
                  <a:lnTo>
                    <a:pt x="202579" y="4810645"/>
                  </a:lnTo>
                  <a:lnTo>
                    <a:pt x="160079" y="4792684"/>
                  </a:lnTo>
                  <a:lnTo>
                    <a:pt x="121268" y="4768596"/>
                  </a:lnTo>
                  <a:lnTo>
                    <a:pt x="86755" y="4738990"/>
                  </a:lnTo>
                  <a:lnTo>
                    <a:pt x="57149" y="4704477"/>
                  </a:lnTo>
                  <a:lnTo>
                    <a:pt x="33061" y="4665666"/>
                  </a:lnTo>
                  <a:lnTo>
                    <a:pt x="15100" y="4623166"/>
                  </a:lnTo>
                  <a:lnTo>
                    <a:pt x="3876" y="4577589"/>
                  </a:lnTo>
                  <a:lnTo>
                    <a:pt x="0" y="4529543"/>
                  </a:lnTo>
                  <a:lnTo>
                    <a:pt x="0" y="296202"/>
                  </a:lnTo>
                  <a:close/>
                </a:path>
              </a:pathLst>
            </a:custGeom>
            <a:ln w="28575">
              <a:solidFill>
                <a:srgbClr val="FFC000"/>
              </a:solidFill>
            </a:ln>
          </p:spPr>
          <p:txBody>
            <a:bodyPr wrap="square" lIns="0" tIns="0" rIns="0" bIns="0" rtlCol="0"/>
            <a:lstStyle/>
            <a:p>
              <a:endParaRPr/>
            </a:p>
          </p:txBody>
        </p:sp>
        <p:sp>
          <p:nvSpPr>
            <p:cNvPr id="5" name="object 5"/>
            <p:cNvSpPr/>
            <p:nvPr/>
          </p:nvSpPr>
          <p:spPr>
            <a:xfrm>
              <a:off x="6490896" y="2317362"/>
              <a:ext cx="425276" cy="304713"/>
            </a:xfrm>
            <a:custGeom>
              <a:avLst/>
              <a:gdLst/>
              <a:ahLst/>
              <a:cxnLst/>
              <a:rect l="l" t="t" r="r" b="b"/>
              <a:pathLst>
                <a:path w="481329">
                  <a:moveTo>
                    <a:pt x="480999" y="0"/>
                  </a:moveTo>
                  <a:lnTo>
                    <a:pt x="0" y="0"/>
                  </a:lnTo>
                </a:path>
              </a:pathLst>
            </a:custGeom>
            <a:ln w="6350">
              <a:solidFill>
                <a:srgbClr val="FFC000"/>
              </a:solidFill>
            </a:ln>
          </p:spPr>
          <p:txBody>
            <a:bodyPr wrap="square" lIns="0" tIns="0" rIns="0" bIns="0" rtlCol="0"/>
            <a:lstStyle/>
            <a:p>
              <a:endParaRPr/>
            </a:p>
          </p:txBody>
        </p:sp>
      </p:grpSp>
      <p:sp>
        <p:nvSpPr>
          <p:cNvPr id="6" name="object 6"/>
          <p:cNvSpPr txBox="1">
            <a:spLocks noGrp="1"/>
          </p:cNvSpPr>
          <p:nvPr>
            <p:ph type="title"/>
          </p:nvPr>
        </p:nvSpPr>
        <p:spPr>
          <a:xfrm>
            <a:off x="838200" y="304902"/>
            <a:ext cx="10103069" cy="504625"/>
          </a:xfrm>
          <a:prstGeom prst="rect">
            <a:avLst/>
          </a:prstGeom>
        </p:spPr>
        <p:txBody>
          <a:bodyPr vert="horz" wrap="square" lIns="0" tIns="1206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APPLICATION REVIEW AND SELECTION PROCESS</a:t>
            </a:r>
            <a:endParaRPr lang="en-US" sz="3200" spc="-10">
              <a:latin typeface="Century Gothic" panose="020B0502020202020204" pitchFamily="34" charset="0"/>
            </a:endParaRPr>
          </a:p>
        </p:txBody>
      </p:sp>
      <p:sp>
        <p:nvSpPr>
          <p:cNvPr id="7" name="object 7"/>
          <p:cNvSpPr txBox="1">
            <a:spLocks noGrp="1"/>
          </p:cNvSpPr>
          <p:nvPr>
            <p:ph sz="half" idx="3"/>
          </p:nvPr>
        </p:nvSpPr>
        <p:spPr>
          <a:xfrm>
            <a:off x="7090776" y="1406133"/>
            <a:ext cx="4494290" cy="4265270"/>
          </a:xfrm>
          <a:prstGeom prst="rect">
            <a:avLst/>
          </a:prstGeom>
        </p:spPr>
        <p:txBody>
          <a:bodyPr vert="horz" wrap="square" lIns="0" tIns="165100" rIns="0" bIns="0" rtlCol="0" anchor="t">
            <a:spAutoFit/>
          </a:bodyPr>
          <a:lstStyle/>
          <a:p>
            <a:pPr marL="354965" indent="-342900">
              <a:lnSpc>
                <a:spcPct val="100000"/>
              </a:lnSpc>
              <a:spcBef>
                <a:spcPts val="1300"/>
              </a:spcBef>
              <a:buClr>
                <a:srgbClr val="FFC000"/>
              </a:buClr>
              <a:buFont typeface="Wingdings"/>
              <a:buChar char=""/>
              <a:tabLst>
                <a:tab pos="355600" algn="l"/>
              </a:tabLst>
            </a:pPr>
            <a:r>
              <a:rPr lang="en-US" sz="1600" dirty="0"/>
              <a:t>Proposals with 65 or more points will be passed to the Selection Review Panel that will be composed of no more than 5 Federal employees.</a:t>
            </a:r>
          </a:p>
          <a:p>
            <a:pPr marL="354965" indent="-342900">
              <a:lnSpc>
                <a:spcPct val="100000"/>
              </a:lnSpc>
              <a:spcBef>
                <a:spcPts val="1300"/>
              </a:spcBef>
              <a:buClr>
                <a:srgbClr val="FFC000"/>
              </a:buClr>
              <a:buFont typeface="Wingdings"/>
              <a:buChar char=""/>
              <a:tabLst>
                <a:tab pos="355600" algn="l"/>
              </a:tabLst>
            </a:pPr>
            <a:r>
              <a:rPr lang="en-US" sz="1600" dirty="0"/>
              <a:t>The Selection Review Panel may take into consideration one or more of the section factors detailed on pages 33 and 34 of the NOFO. </a:t>
            </a:r>
          </a:p>
          <a:p>
            <a:pPr marL="354965" indent="-342900">
              <a:lnSpc>
                <a:spcPct val="100000"/>
              </a:lnSpc>
              <a:spcBef>
                <a:spcPts val="1300"/>
              </a:spcBef>
              <a:buClr>
                <a:srgbClr val="FFC000"/>
              </a:buClr>
              <a:buFont typeface="Wingdings"/>
              <a:buChar char=""/>
              <a:tabLst>
                <a:tab pos="355600" algn="l"/>
              </a:tabLst>
            </a:pPr>
            <a:r>
              <a:rPr lang="en-US" sz="1600" dirty="0"/>
              <a:t>The Selection Review Panel will recommend a final portfolio of proposals, from which the successful applications may be selected. </a:t>
            </a:r>
          </a:p>
          <a:p>
            <a:pPr marL="354965" indent="-342900">
              <a:lnSpc>
                <a:spcPct val="100000"/>
              </a:lnSpc>
              <a:spcBef>
                <a:spcPts val="1300"/>
              </a:spcBef>
              <a:buClr>
                <a:srgbClr val="FFC000"/>
              </a:buClr>
              <a:buFont typeface="Wingdings"/>
              <a:buChar char=""/>
              <a:tabLst>
                <a:tab pos="355600" algn="l"/>
              </a:tabLst>
            </a:pPr>
            <a:r>
              <a:rPr lang="en-US" sz="1600" dirty="0"/>
              <a:t>The Selecting Official retains ultimate decision-making authority and may apply the selection factors listed in the NOFO to any application scoring 65 points or more.</a:t>
            </a:r>
          </a:p>
          <a:p>
            <a:pPr marL="354965" indent="-342900">
              <a:lnSpc>
                <a:spcPct val="100000"/>
              </a:lnSpc>
              <a:spcBef>
                <a:spcPts val="1300"/>
              </a:spcBef>
              <a:buClr>
                <a:srgbClr val="FFC000"/>
              </a:buClr>
              <a:buFont typeface="Wingdings"/>
              <a:buChar char=""/>
              <a:tabLst>
                <a:tab pos="355600" algn="l"/>
              </a:tabLst>
            </a:pPr>
            <a:endParaRPr lang="en-US" sz="1500" dirty="0"/>
          </a:p>
        </p:txBody>
      </p:sp>
      <p:sp>
        <p:nvSpPr>
          <p:cNvPr id="8" name="object 8"/>
          <p:cNvSpPr txBox="1"/>
          <p:nvPr/>
        </p:nvSpPr>
        <p:spPr>
          <a:xfrm>
            <a:off x="633983" y="1059941"/>
            <a:ext cx="5905500" cy="400050"/>
          </a:xfrm>
          <a:prstGeom prst="rect">
            <a:avLst/>
          </a:prstGeom>
          <a:solidFill>
            <a:srgbClr val="BEBEBE"/>
          </a:solidFill>
        </p:spPr>
        <p:txBody>
          <a:bodyPr vert="horz" wrap="square" lIns="0" tIns="29209" rIns="0" bIns="0" rtlCol="0">
            <a:spAutoFit/>
          </a:bodyPr>
          <a:lstStyle/>
          <a:p>
            <a:pPr marL="231140">
              <a:lnSpc>
                <a:spcPct val="100000"/>
              </a:lnSpc>
              <a:spcBef>
                <a:spcPts val="229"/>
              </a:spcBef>
            </a:pPr>
            <a:r>
              <a:rPr sz="2000" b="1">
                <a:latin typeface="Calibri"/>
                <a:cs typeface="Calibri"/>
              </a:rPr>
              <a:t>Project</a:t>
            </a:r>
            <a:r>
              <a:rPr sz="2000" b="1" spc="-100">
                <a:latin typeface="Calibri"/>
                <a:cs typeface="Calibri"/>
              </a:rPr>
              <a:t> </a:t>
            </a:r>
            <a:r>
              <a:rPr sz="2000" b="1" spc="-10">
                <a:latin typeface="Calibri"/>
                <a:cs typeface="Calibri"/>
              </a:rPr>
              <a:t>Narrative</a:t>
            </a:r>
            <a:r>
              <a:rPr sz="2000" b="1" spc="-90">
                <a:latin typeface="Calibri"/>
                <a:cs typeface="Calibri"/>
              </a:rPr>
              <a:t> </a:t>
            </a:r>
            <a:r>
              <a:rPr sz="2000" b="1" spc="-10">
                <a:latin typeface="Calibri"/>
                <a:cs typeface="Calibri"/>
              </a:rPr>
              <a:t>Outline</a:t>
            </a:r>
            <a:endParaRPr sz="2000">
              <a:latin typeface="Calibri"/>
              <a:cs typeface="Calibri"/>
            </a:endParaRPr>
          </a:p>
        </p:txBody>
      </p:sp>
      <p:sp>
        <p:nvSpPr>
          <p:cNvPr id="10" name="object 10"/>
          <p:cNvSpPr/>
          <p:nvPr/>
        </p:nvSpPr>
        <p:spPr>
          <a:xfrm>
            <a:off x="854963" y="2372929"/>
            <a:ext cx="5684520" cy="699565"/>
          </a:xfrm>
          <a:custGeom>
            <a:avLst/>
            <a:gdLst/>
            <a:ahLst/>
            <a:cxnLst/>
            <a:rect l="l" t="t" r="r" b="b"/>
            <a:pathLst>
              <a:path w="5684520" h="384175">
                <a:moveTo>
                  <a:pt x="5492496" y="0"/>
                </a:moveTo>
                <a:lnTo>
                  <a:pt x="0" y="0"/>
                </a:lnTo>
                <a:lnTo>
                  <a:pt x="0" y="384048"/>
                </a:lnTo>
                <a:lnTo>
                  <a:pt x="5492496" y="384048"/>
                </a:lnTo>
                <a:lnTo>
                  <a:pt x="5684520" y="192024"/>
                </a:lnTo>
                <a:lnTo>
                  <a:pt x="5492496" y="0"/>
                </a:lnTo>
                <a:close/>
              </a:path>
            </a:pathLst>
          </a:custGeom>
          <a:solidFill>
            <a:srgbClr val="FFC000"/>
          </a:solidFill>
        </p:spPr>
        <p:txBody>
          <a:bodyPr wrap="square" lIns="0" tIns="0" rIns="0" bIns="0" rtlCol="0"/>
          <a:lstStyle/>
          <a:p>
            <a:endParaRPr/>
          </a:p>
        </p:txBody>
      </p:sp>
      <p:sp>
        <p:nvSpPr>
          <p:cNvPr id="12" name="object 12"/>
          <p:cNvSpPr txBox="1">
            <a:spLocks noGrp="1"/>
          </p:cNvSpPr>
          <p:nvPr>
            <p:ph sz="half" idx="2"/>
          </p:nvPr>
        </p:nvSpPr>
        <p:spPr>
          <a:xfrm>
            <a:off x="1281484" y="1479109"/>
            <a:ext cx="5232603" cy="1593385"/>
          </a:xfrm>
          <a:prstGeom prst="rect">
            <a:avLst/>
          </a:prstGeom>
        </p:spPr>
        <p:txBody>
          <a:bodyPr vert="horz" wrap="square" lIns="0" tIns="130175" rIns="0" bIns="0" rtlCol="0" anchor="t">
            <a:spAutoFit/>
          </a:bodyPr>
          <a:lstStyle/>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latin typeface="Lao UI"/>
                <a:cs typeface="Lao UI"/>
              </a:rPr>
              <a:t>Initial Screening (Technical Review)</a:t>
            </a:r>
          </a:p>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latin typeface="Lao UI"/>
                <a:cs typeface="Lao UI"/>
              </a:rPr>
              <a:t>Merit Review</a:t>
            </a:r>
          </a:p>
          <a:p>
            <a:pPr marL="1031875" indent="-591185">
              <a:lnSpc>
                <a:spcPct val="100000"/>
              </a:lnSpc>
              <a:spcBef>
                <a:spcPts val="925"/>
              </a:spcBef>
              <a:buFont typeface="Arial" panose="020B0604020202020204" pitchFamily="34" charset="0"/>
              <a:buAutoNum type="romanUcPeriod"/>
              <a:tabLst>
                <a:tab pos="1031875" algn="l"/>
                <a:tab pos="1032510" algn="l"/>
              </a:tabLst>
            </a:pPr>
            <a:r>
              <a:rPr lang="en-US">
                <a:solidFill>
                  <a:schemeClr val="tx1"/>
                </a:solidFill>
                <a:latin typeface="Lao UI"/>
                <a:cs typeface="Lao UI"/>
              </a:rPr>
              <a:t>MBDA Selection Review Panel and Selection Factors</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22</a:t>
            </a:fld>
            <a:endParaRPr spc="-25"/>
          </a:p>
        </p:txBody>
      </p:sp>
      <p:pic>
        <p:nvPicPr>
          <p:cNvPr id="14" name="Picture 13">
            <a:extLst>
              <a:ext uri="{FF2B5EF4-FFF2-40B4-BE49-F238E27FC236}">
                <a16:creationId xmlns:a16="http://schemas.microsoft.com/office/drawing/2014/main" id="{08911796-B31C-8F31-2699-E5337C2A140C}"/>
              </a:ext>
            </a:extLst>
          </p:cNvPr>
          <p:cNvPicPr>
            <a:picLocks noChangeAspect="1"/>
          </p:cNvPicPr>
          <p:nvPr/>
        </p:nvPicPr>
        <p:blipFill rotWithShape="1">
          <a:blip r:embed="rId3"/>
          <a:srcRect l="73839" t="72574" r="3729" b="4858"/>
          <a:stretch/>
        </p:blipFill>
        <p:spPr>
          <a:xfrm>
            <a:off x="152401" y="6179611"/>
            <a:ext cx="685800" cy="533156"/>
          </a:xfrm>
          <a:prstGeom prst="rect">
            <a:avLst/>
          </a:prstGeom>
        </p:spPr>
      </p:pic>
    </p:spTree>
    <p:extLst>
      <p:ext uri="{BB962C8B-B14F-4D97-AF65-F5344CB8AC3E}">
        <p14:creationId xmlns:p14="http://schemas.microsoft.com/office/powerpoint/2010/main" val="416298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B8D9F300-D52C-DF77-9E4A-158DF74B9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509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a:solidFill>
                  <a:schemeClr val="bg1"/>
                </a:solidFill>
                <a:latin typeface="Century Gothic" panose="020B0502020202020204" pitchFamily="34" charset="0"/>
                <a:cs typeface="Arial" panose="020B0604020202020204" pitchFamily="34" charset="0"/>
              </a:rPr>
              <a:t>WHAT ARE THE EVALUATION CRITERIA</a:t>
            </a:r>
            <a:r>
              <a:rPr lang="en-US" spc="-10">
                <a:solidFill>
                  <a:schemeClr val="bg1"/>
                </a:solidFill>
                <a:latin typeface="Century Gothic" panose="020B0502020202020204" pitchFamily="34" charset="0"/>
                <a:cs typeface="Arial" panose="020B0604020202020204" pitchFamily="34" charset="0"/>
              </a:rPr>
              <a:t>?</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24</a:t>
            </a:fld>
            <a:endParaRPr spc="-25"/>
          </a:p>
        </p:txBody>
      </p:sp>
      <p:sp>
        <p:nvSpPr>
          <p:cNvPr id="9" name="object 7">
            <a:extLst>
              <a:ext uri="{FF2B5EF4-FFF2-40B4-BE49-F238E27FC236}">
                <a16:creationId xmlns:a16="http://schemas.microsoft.com/office/drawing/2014/main" id="{4F8A6C54-AD0C-CF62-7974-DDEA4B0999B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48301F4D-B113-9C44-65D2-7506D58166C1}"/>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5E2ADF66-1B48-19E4-9C50-3626BA047840}"/>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7">
            <a:extLst>
              <a:ext uri="{FF2B5EF4-FFF2-40B4-BE49-F238E27FC236}">
                <a16:creationId xmlns:a16="http://schemas.microsoft.com/office/drawing/2014/main" id="{6EA25137-67A3-9260-1EF5-471520AB9995}"/>
              </a:ext>
            </a:extLst>
          </p:cNvPr>
          <p:cNvGraphicFramePr>
            <a:graphicFrameLocks noGrp="1"/>
          </p:cNvGraphicFramePr>
          <p:nvPr>
            <p:extLst>
              <p:ext uri="{D42A27DB-BD31-4B8C-83A1-F6EECF244321}">
                <p14:modId xmlns:p14="http://schemas.microsoft.com/office/powerpoint/2010/main" val="3356570193"/>
              </p:ext>
            </p:extLst>
          </p:nvPr>
        </p:nvGraphicFramePr>
        <p:xfrm>
          <a:off x="921702" y="1685958"/>
          <a:ext cx="10979912" cy="3768563"/>
        </p:xfrm>
        <a:graphic>
          <a:graphicData uri="http://schemas.openxmlformats.org/drawingml/2006/table">
            <a:tbl>
              <a:tblPr firstRow="1" bandRow="1">
                <a:tableStyleId>{2D5ABB26-0587-4C30-8999-92F81FD0307C}</a:tableStyleId>
              </a:tblPr>
              <a:tblGrid>
                <a:gridCol w="7798000">
                  <a:extLst>
                    <a:ext uri="{9D8B030D-6E8A-4147-A177-3AD203B41FA5}">
                      <a16:colId xmlns:a16="http://schemas.microsoft.com/office/drawing/2014/main" val="20000"/>
                    </a:ext>
                  </a:extLst>
                </a:gridCol>
                <a:gridCol w="3181912">
                  <a:extLst>
                    <a:ext uri="{9D8B030D-6E8A-4147-A177-3AD203B41FA5}">
                      <a16:colId xmlns:a16="http://schemas.microsoft.com/office/drawing/2014/main" val="20001"/>
                    </a:ext>
                  </a:extLst>
                </a:gridCol>
              </a:tblGrid>
              <a:tr h="2831041">
                <a:tc>
                  <a:txBody>
                    <a:bodyPr/>
                    <a:lstStyle/>
                    <a:p>
                      <a:pPr marL="31750">
                        <a:lnSpc>
                          <a:spcPts val="1900"/>
                        </a:lnSpc>
                      </a:pPr>
                      <a:r>
                        <a:rPr lang="en-US" sz="2400" b="1" u="sng" spc="-25">
                          <a:latin typeface="+mn-lt"/>
                          <a:cs typeface="Arial"/>
                        </a:rPr>
                        <a:t>Criterion</a:t>
                      </a:r>
                      <a:endParaRPr sz="2400" u="sng">
                        <a:latin typeface="+mn-lt"/>
                        <a:cs typeface="Arial"/>
                      </a:endParaRPr>
                    </a:p>
                    <a:p>
                      <a:pPr marL="316865" marR="1187450" indent="-285750">
                        <a:lnSpc>
                          <a:spcPct val="100000"/>
                        </a:lnSpc>
                        <a:buFont typeface="Arial"/>
                        <a:buChar char="•"/>
                        <a:tabLst>
                          <a:tab pos="316865" algn="l"/>
                          <a:tab pos="317500" algn="l"/>
                        </a:tabLst>
                      </a:pPr>
                      <a:r>
                        <a:rPr lang="en-US" sz="2400">
                          <a:latin typeface="+mn-lt"/>
                          <a:cs typeface="Arial"/>
                        </a:rPr>
                        <a:t>Project Goals and Proposed Solutions</a:t>
                      </a:r>
                    </a:p>
                    <a:p>
                      <a:pPr marL="316865" marR="1187450" lvl="0" indent="-285750">
                        <a:lnSpc>
                          <a:spcPct val="100000"/>
                        </a:lnSpc>
                        <a:buFont typeface="Arial"/>
                        <a:buChar char="•"/>
                      </a:pPr>
                      <a:endParaRPr lang="en-US" sz="2400">
                        <a:latin typeface="+mn-lt"/>
                        <a:cs typeface="Arial"/>
                      </a:endParaRPr>
                    </a:p>
                    <a:p>
                      <a:pPr marL="316865" marR="1187450" indent="-285750">
                        <a:lnSpc>
                          <a:spcPct val="100000"/>
                        </a:lnSpc>
                        <a:buFont typeface="Arial"/>
                        <a:buChar char="•"/>
                        <a:tabLst>
                          <a:tab pos="316865" algn="l"/>
                          <a:tab pos="317500" algn="l"/>
                        </a:tabLst>
                      </a:pPr>
                      <a:r>
                        <a:rPr lang="en-US" sz="2400" kern="1200">
                          <a:solidFill>
                            <a:schemeClr val="tx1"/>
                          </a:solidFill>
                          <a:latin typeface="+mn-lt"/>
                          <a:ea typeface="+mn-ea"/>
                          <a:cs typeface="Arial"/>
                        </a:rPr>
                        <a:t>Organizational Capacity (Resources &amp; Assets)</a:t>
                      </a:r>
                      <a:endParaRPr lang="en-US" sz="2400">
                        <a:latin typeface="+mn-lt"/>
                        <a:cs typeface="Arial"/>
                      </a:endParaRPr>
                    </a:p>
                    <a:p>
                      <a:pPr marL="316865" marR="1187450" lvl="0" indent="-285750">
                        <a:lnSpc>
                          <a:spcPct val="100000"/>
                        </a:lnSpc>
                        <a:buFont typeface="Arial"/>
                        <a:buChar char="•"/>
                      </a:pPr>
                      <a:endParaRPr lang="en-US" sz="2400" kern="1200">
                        <a:solidFill>
                          <a:schemeClr val="tx1"/>
                        </a:solidFill>
                        <a:latin typeface="+mn-lt"/>
                        <a:ea typeface="+mn-ea"/>
                        <a:cs typeface="Arial"/>
                      </a:endParaRPr>
                    </a:p>
                    <a:p>
                      <a:pPr marL="316865" marR="1187450" indent="-285750">
                        <a:lnSpc>
                          <a:spcPct val="100000"/>
                        </a:lnSpc>
                        <a:buFont typeface="Arial"/>
                        <a:buChar char="•"/>
                        <a:tabLst>
                          <a:tab pos="316865" algn="l"/>
                          <a:tab pos="317500" algn="l"/>
                        </a:tabLst>
                      </a:pPr>
                      <a:r>
                        <a:rPr lang="en-US" sz="2400">
                          <a:latin typeface="+mn-lt"/>
                          <a:cs typeface="Arial"/>
                        </a:rPr>
                        <a:t>Budget and Timeline</a:t>
                      </a:r>
                    </a:p>
                    <a:p>
                      <a:pPr marL="316865" marR="1187450" indent="-285750">
                        <a:lnSpc>
                          <a:spcPct val="100000"/>
                        </a:lnSpc>
                        <a:buFont typeface="Arial"/>
                        <a:buChar char="•"/>
                        <a:tabLst>
                          <a:tab pos="316865" algn="l"/>
                          <a:tab pos="317500" algn="l"/>
                        </a:tabLst>
                      </a:pPr>
                      <a:endParaRPr lang="en-US" sz="2400">
                        <a:latin typeface="+mn-lt"/>
                        <a:cs typeface="Arial"/>
                      </a:endParaRPr>
                    </a:p>
                    <a:p>
                      <a:pPr marL="31115" marR="1187450" indent="0">
                        <a:lnSpc>
                          <a:spcPct val="100000"/>
                        </a:lnSpc>
                        <a:buFont typeface="Arial"/>
                        <a:buNone/>
                        <a:tabLst>
                          <a:tab pos="316865" algn="l"/>
                          <a:tab pos="317500" algn="l"/>
                        </a:tabLst>
                      </a:pPr>
                      <a:r>
                        <a:rPr lang="en-US" sz="2400" b="1">
                          <a:latin typeface="+mn-lt"/>
                          <a:cs typeface="Arial"/>
                        </a:rPr>
                        <a:t>Total Available Points (before Bonus Points)</a:t>
                      </a:r>
                      <a:endParaRPr sz="2400" b="1">
                        <a:latin typeface="+mn-lt"/>
                        <a:cs typeface="Arial"/>
                      </a:endParaRPr>
                    </a:p>
                  </a:txBody>
                  <a:tcPr marL="0" marR="0" marT="0" marB="0"/>
                </a:tc>
                <a:tc>
                  <a:txBody>
                    <a:bodyPr/>
                    <a:lstStyle/>
                    <a:p>
                      <a:pPr marL="225425">
                        <a:lnSpc>
                          <a:spcPts val="1900"/>
                        </a:lnSpc>
                      </a:pPr>
                      <a:r>
                        <a:rPr lang="en-US" sz="2400" b="1" u="sng">
                          <a:latin typeface="+mn-lt"/>
                          <a:cs typeface="Arial"/>
                        </a:rPr>
                        <a:t>Points</a:t>
                      </a:r>
                      <a:endParaRPr sz="2400" u="sng">
                        <a:latin typeface="+mn-lt"/>
                        <a:cs typeface="Arial"/>
                      </a:endParaRPr>
                    </a:p>
                    <a:p>
                      <a:pPr marL="225425" marR="781050" indent="0">
                        <a:lnSpc>
                          <a:spcPct val="100000"/>
                        </a:lnSpc>
                        <a:buNone/>
                        <a:tabLst>
                          <a:tab pos="510540" algn="l"/>
                          <a:tab pos="511809" algn="l"/>
                        </a:tabLst>
                      </a:pPr>
                      <a:r>
                        <a:rPr lang="en-US" sz="2400">
                          <a:latin typeface="+mn-lt"/>
                          <a:cs typeface="Arial"/>
                        </a:rPr>
                        <a:t>40 Points</a:t>
                      </a:r>
                    </a:p>
                    <a:p>
                      <a:pPr marL="510540" marR="781050" indent="-285115">
                        <a:lnSpc>
                          <a:spcPct val="100000"/>
                        </a:lnSpc>
                        <a:buFont typeface="Arial"/>
                        <a:buChar char="•"/>
                        <a:tabLst>
                          <a:tab pos="510540" algn="l"/>
                          <a:tab pos="511809" algn="l"/>
                        </a:tabLst>
                      </a:pPr>
                      <a:endParaRPr lang="en-US" sz="2400">
                        <a:latin typeface="+mn-lt"/>
                        <a:cs typeface="Arial"/>
                      </a:endParaRPr>
                    </a:p>
                    <a:p>
                      <a:pPr marL="225425" marR="781050" indent="0">
                        <a:lnSpc>
                          <a:spcPct val="100000"/>
                        </a:lnSpc>
                        <a:buNone/>
                        <a:tabLst>
                          <a:tab pos="510540" algn="l"/>
                          <a:tab pos="511809" algn="l"/>
                        </a:tabLst>
                      </a:pPr>
                      <a:r>
                        <a:rPr lang="en-US" sz="2400">
                          <a:latin typeface="+mn-lt"/>
                          <a:cs typeface="Arial"/>
                        </a:rPr>
                        <a:t>40 Points</a:t>
                      </a:r>
                    </a:p>
                    <a:p>
                      <a:pPr marL="510540" marR="781050" indent="-285115">
                        <a:lnSpc>
                          <a:spcPct val="100000"/>
                        </a:lnSpc>
                        <a:buFont typeface="Arial"/>
                        <a:buChar char="•"/>
                        <a:tabLst>
                          <a:tab pos="510540" algn="l"/>
                          <a:tab pos="511809" algn="l"/>
                        </a:tabLst>
                      </a:pPr>
                      <a:endParaRPr lang="en-US" sz="2400">
                        <a:latin typeface="+mn-lt"/>
                        <a:cs typeface="Arial"/>
                      </a:endParaRPr>
                    </a:p>
                    <a:p>
                      <a:pPr marL="225425" marR="781050" indent="0">
                        <a:lnSpc>
                          <a:spcPct val="100000"/>
                        </a:lnSpc>
                        <a:buNone/>
                        <a:tabLst>
                          <a:tab pos="510540" algn="l"/>
                          <a:tab pos="511809" algn="l"/>
                        </a:tabLst>
                      </a:pPr>
                      <a:r>
                        <a:rPr lang="en-US" sz="2400" u="sng">
                          <a:latin typeface="+mn-lt"/>
                          <a:cs typeface="Arial"/>
                        </a:rPr>
                        <a:t>20 Points</a:t>
                      </a:r>
                    </a:p>
                    <a:p>
                      <a:pPr marL="225425" marR="781050" indent="0">
                        <a:lnSpc>
                          <a:spcPct val="100000"/>
                        </a:lnSpc>
                        <a:buFont typeface="Arial"/>
                        <a:buNone/>
                      </a:pPr>
                      <a:r>
                        <a:rPr lang="en-US" sz="2400" b="1">
                          <a:latin typeface="+mn-lt"/>
                          <a:cs typeface="Arial"/>
                        </a:rPr>
                        <a:t>  </a:t>
                      </a:r>
                    </a:p>
                    <a:p>
                      <a:pPr marL="225425" marR="781050" lvl="0" indent="0">
                        <a:lnSpc>
                          <a:spcPct val="100000"/>
                        </a:lnSpc>
                        <a:buFont typeface="Arial"/>
                        <a:buNone/>
                      </a:pPr>
                      <a:r>
                        <a:rPr lang="en-US" sz="2400" b="1">
                          <a:latin typeface="+mn-lt"/>
                          <a:cs typeface="Arial"/>
                        </a:rPr>
                        <a:t>100 Points</a:t>
                      </a:r>
                      <a:endParaRPr sz="2400" b="1">
                        <a:latin typeface="+mn-lt"/>
                        <a:cs typeface="Arial"/>
                      </a:endParaRPr>
                    </a:p>
                  </a:txBody>
                  <a:tcPr marL="0" marR="0" marT="0" marB="0"/>
                </a:tc>
                <a:extLst>
                  <a:ext uri="{0D108BD9-81ED-4DB2-BD59-A6C34878D82A}">
                    <a16:rowId xmlns:a16="http://schemas.microsoft.com/office/drawing/2014/main" val="10000"/>
                  </a:ext>
                </a:extLst>
              </a:tr>
              <a:tr h="937522">
                <a:tc>
                  <a:txBody>
                    <a:bodyPr/>
                    <a:lstStyle/>
                    <a:p>
                      <a:pPr marL="31115" lvl="0" indent="0">
                        <a:lnSpc>
                          <a:spcPct val="100000"/>
                        </a:lnSpc>
                        <a:buNone/>
                        <a:tabLst>
                          <a:tab pos="316865" algn="l"/>
                          <a:tab pos="317500" algn="l"/>
                        </a:tabLst>
                      </a:pPr>
                      <a:endParaRPr sz="2400" b="1">
                        <a:latin typeface="Arial"/>
                        <a:cs typeface="Arial"/>
                      </a:endParaRPr>
                    </a:p>
                  </a:txBody>
                  <a:tcPr marL="0" marR="0" marT="0" marB="0"/>
                </a:tc>
                <a:tc>
                  <a:txBody>
                    <a:bodyPr/>
                    <a:lstStyle/>
                    <a:p>
                      <a:pPr marL="225425" lvl="0" indent="0">
                        <a:lnSpc>
                          <a:spcPct val="100000"/>
                        </a:lnSpc>
                        <a:buNone/>
                        <a:tabLst>
                          <a:tab pos="510540" algn="l"/>
                          <a:tab pos="511809" algn="l"/>
                        </a:tabLst>
                      </a:pPr>
                      <a:endParaRPr sz="2400" b="1">
                        <a:latin typeface="Arial"/>
                        <a:cs typeface="Arial"/>
                      </a:endParaRPr>
                    </a:p>
                  </a:txBody>
                  <a:tcPr marL="0" marR="0" marT="0" marB="0"/>
                </a:tc>
                <a:extLst>
                  <a:ext uri="{0D108BD9-81ED-4DB2-BD59-A6C34878D82A}">
                    <a16:rowId xmlns:a16="http://schemas.microsoft.com/office/drawing/2014/main" val="5817446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PROJECT GOALS AND PROPOSED SOLUTION</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25</a:t>
            </a:fld>
            <a:endParaRPr spc="-25"/>
          </a:p>
        </p:txBody>
      </p:sp>
      <p:sp>
        <p:nvSpPr>
          <p:cNvPr id="8" name="object 8"/>
          <p:cNvSpPr txBox="1"/>
          <p:nvPr/>
        </p:nvSpPr>
        <p:spPr>
          <a:xfrm>
            <a:off x="867769" y="1589527"/>
            <a:ext cx="11086258" cy="4423647"/>
          </a:xfrm>
          <a:prstGeom prst="rect">
            <a:avLst/>
          </a:prstGeom>
        </p:spPr>
        <p:txBody>
          <a:bodyPr vert="horz" wrap="square" lIns="0" tIns="12065" rIns="0" bIns="0" rtlCol="0">
            <a:spAutoFit/>
          </a:bodyPr>
          <a:lstStyle/>
          <a:p>
            <a:pPr marL="12065">
              <a:spcBef>
                <a:spcPts val="95"/>
              </a:spcBef>
              <a:tabLst>
                <a:tab pos="297815" algn="l"/>
                <a:tab pos="298450" algn="l"/>
              </a:tabLst>
            </a:pPr>
            <a:r>
              <a:rPr lang="en-US" sz="1900" dirty="0">
                <a:ea typeface="+mn-lt"/>
                <a:cs typeface="+mn-lt"/>
              </a:rPr>
              <a:t>This criterion considers the strength of the proposed activities under the three Program Pillars, the alignment of the proposal with the identified target participants’ (SEDI entrepreneurs) needs, and the strength of the proposal’s ability to drive SEDI participation in the project.   Proposed goals should be specific, measurable, reasonable, and achievable during the grant period and beyond.  </a:t>
            </a:r>
            <a:endParaRPr lang="en-US" sz="1900" dirty="0">
              <a:latin typeface="Lao UI"/>
              <a:cs typeface="Arial"/>
            </a:endParaRPr>
          </a:p>
          <a:p>
            <a:pPr marL="12065">
              <a:spcBef>
                <a:spcPts val="95"/>
              </a:spcBef>
              <a:tabLst>
                <a:tab pos="297815" algn="l"/>
                <a:tab pos="298450" algn="l"/>
              </a:tabLst>
            </a:pPr>
            <a:endParaRPr lang="en-US" sz="1900" dirty="0">
              <a:latin typeface="Lao UI"/>
              <a:cs typeface="Arial"/>
            </a:endParaRPr>
          </a:p>
          <a:p>
            <a:pPr algn="l" rtl="0" fontAlgn="base"/>
            <a:r>
              <a:rPr lang="en-US" b="1" dirty="0">
                <a:solidFill>
                  <a:srgbClr val="000000"/>
                </a:solidFill>
                <a:latin typeface="Times New Roman" panose="02020603050405020304" pitchFamily="18" charset="0"/>
              </a:rPr>
              <a:t>For this Program, a </a:t>
            </a:r>
            <a:r>
              <a:rPr lang="en-US" b="1" dirty="0">
                <a:solidFill>
                  <a:schemeClr val="accent1"/>
                </a:solidFill>
                <a:latin typeface="Times New Roman" panose="02020603050405020304" pitchFamily="18" charset="0"/>
              </a:rPr>
              <a:t>Socially and Economically Disadvantaged Individual (SEDI)</a:t>
            </a:r>
            <a:r>
              <a:rPr lang="en-US" b="1" dirty="0">
                <a:solidFill>
                  <a:srgbClr val="000000"/>
                </a:solidFill>
                <a:latin typeface="Times New Roman" panose="02020603050405020304" pitchFamily="18" charset="0"/>
              </a:rPr>
              <a:t> entrepreneur is d</a:t>
            </a:r>
            <a:r>
              <a:rPr lang="en-US" sz="1800" b="1" i="0" dirty="0">
                <a:solidFill>
                  <a:srgbClr val="000000"/>
                </a:solidFill>
                <a:effectLst/>
                <a:latin typeface="Times New Roman" panose="02020603050405020304" pitchFamily="18" charset="0"/>
              </a:rPr>
              <a:t>efined as an </a:t>
            </a:r>
          </a:p>
          <a:p>
            <a:pPr algn="l" rtl="0" fontAlgn="base"/>
            <a:r>
              <a:rPr lang="en-US" sz="1800" b="1" i="0" dirty="0">
                <a:solidFill>
                  <a:srgbClr val="000000"/>
                </a:solidFill>
                <a:effectLst/>
                <a:latin typeface="Times New Roman" panose="02020603050405020304" pitchFamily="18" charset="0"/>
              </a:rPr>
              <a:t>entrepreneur who has had their access to credit diminished due to their: </a:t>
            </a:r>
            <a:r>
              <a:rPr lang="en-US" sz="1800" b="0" i="0" dirty="0">
                <a:solidFill>
                  <a:srgbClr val="000000"/>
                </a:solidFill>
                <a:effectLst/>
                <a:latin typeface="Times New Roman" panose="02020603050405020304" pitchFamily="18" charset="0"/>
              </a:rPr>
              <a:t> </a:t>
            </a:r>
          </a:p>
          <a:p>
            <a:pPr algn="l" rtl="0" fontAlgn="base"/>
            <a:endParaRPr lang="en-US" sz="2000" b="0" i="0" dirty="0">
              <a:solidFill>
                <a:srgbClr val="000000"/>
              </a:solidFill>
              <a:effectLst/>
              <a:latin typeface="Times New Roman" panose="02020603050405020304" pitchFamily="18" charset="0"/>
            </a:endParaRPr>
          </a:p>
          <a:p>
            <a:pPr lvl="1" fontAlgn="base">
              <a:buFont typeface="Arial" panose="020B0604020202020204" pitchFamily="34" charset="0"/>
              <a:buChar char="•"/>
            </a:pPr>
            <a:r>
              <a:rPr lang="en-US" b="0" i="0" dirty="0">
                <a:solidFill>
                  <a:srgbClr val="000000"/>
                </a:solidFill>
                <a:effectLst/>
                <a:latin typeface="Times New Roman" panose="02020603050405020304" pitchFamily="18" charset="0"/>
              </a:rPr>
              <a:t>race or ethnicity			- Federal/state-recognized Indian Tribe Members </a:t>
            </a:r>
            <a:endParaRPr lang="en-US" b="0" i="0" dirty="0">
              <a:solidFill>
                <a:srgbClr val="000000"/>
              </a:solidFill>
              <a:effectLst/>
              <a:latin typeface="verdana" panose="020B0604030504040204" pitchFamily="34" charset="0"/>
            </a:endParaRPr>
          </a:p>
          <a:p>
            <a:pPr lvl="1" fontAlgn="base">
              <a:buFont typeface="Arial" panose="020B0604020202020204" pitchFamily="34" charset="0"/>
              <a:buChar char="•"/>
            </a:pPr>
            <a:r>
              <a:rPr lang="en-US" b="0" i="0" dirty="0">
                <a:solidFill>
                  <a:srgbClr val="000000"/>
                </a:solidFill>
                <a:effectLst/>
                <a:latin typeface="Times New Roman" panose="02020603050405020304" pitchFamily="18" charset="0"/>
              </a:rPr>
              <a:t>gender</a:t>
            </a:r>
            <a:r>
              <a:rPr lang="en-US" b="0" i="0" dirty="0">
                <a:solidFill>
                  <a:srgbClr val="000000"/>
                </a:solidFill>
                <a:effectLst/>
                <a:latin typeface="Calibri" panose="020F0502020204030204" pitchFamily="34" charset="0"/>
              </a:rPr>
              <a:t> 				</a:t>
            </a:r>
            <a:r>
              <a:rPr lang="en-US" b="0" i="0" dirty="0">
                <a:solidFill>
                  <a:srgbClr val="000000"/>
                </a:solidFill>
                <a:effectLst/>
                <a:latin typeface="Times New Roman" panose="02020603050405020304" pitchFamily="18" charset="0"/>
              </a:rPr>
              <a:t>- long-term residence in a rural-community </a:t>
            </a:r>
          </a:p>
          <a:p>
            <a:pPr lvl="1" fontAlgn="base">
              <a:buFont typeface="Arial" panose="020B0604020202020204" pitchFamily="34" charset="0"/>
              <a:buChar char="•"/>
            </a:pPr>
            <a:r>
              <a:rPr lang="en-US" b="0" i="0" dirty="0">
                <a:solidFill>
                  <a:srgbClr val="000000"/>
                </a:solidFill>
                <a:effectLst/>
                <a:latin typeface="Times New Roman" panose="02020603050405020304" pitchFamily="18" charset="0"/>
              </a:rPr>
              <a:t>veteran status 			- residence in a U.S. Territory </a:t>
            </a:r>
          </a:p>
          <a:p>
            <a:pPr lvl="1" fontAlgn="base">
              <a:buFont typeface="Arial" panose="020B0604020202020204" pitchFamily="34" charset="0"/>
              <a:buChar char="•"/>
            </a:pPr>
            <a:r>
              <a:rPr lang="en-US" b="0" i="0" dirty="0">
                <a:solidFill>
                  <a:srgbClr val="000000"/>
                </a:solidFill>
                <a:effectLst/>
                <a:latin typeface="Times New Roman" panose="02020603050405020304" pitchFamily="18" charset="0"/>
              </a:rPr>
              <a:t>limited English proficiency 		- disability, </a:t>
            </a:r>
            <a:r>
              <a:rPr lang="en-US" sz="1800" b="1" i="0" dirty="0">
                <a:solidFill>
                  <a:srgbClr val="000000"/>
                </a:solidFill>
                <a:effectLst/>
                <a:latin typeface="Times New Roman" panose="02020603050405020304" pitchFamily="18" charset="0"/>
              </a:rPr>
              <a:t>and more</a:t>
            </a:r>
            <a:r>
              <a:rPr lang="en-US" sz="1800" b="0" i="0" dirty="0">
                <a:solidFill>
                  <a:srgbClr val="000000"/>
                </a:solidFill>
                <a:effectLst/>
                <a:latin typeface="Times New Roman" panose="02020603050405020304" pitchFamily="18" charset="0"/>
              </a:rPr>
              <a:t> </a:t>
            </a:r>
          </a:p>
          <a:p>
            <a:pPr algn="l" rtl="0" fontAlgn="base"/>
            <a:r>
              <a:rPr lang="en-US" dirty="0">
                <a:solidFill>
                  <a:srgbClr val="000000"/>
                </a:solidFill>
                <a:latin typeface="Times New Roman" panose="02020603050405020304" pitchFamily="18" charset="0"/>
              </a:rPr>
              <a:t>			</a:t>
            </a:r>
          </a:p>
          <a:p>
            <a:pPr algn="l" rtl="0" fontAlgn="base"/>
            <a:r>
              <a:rPr lang="en-US" dirty="0">
                <a:solidFill>
                  <a:srgbClr val="000000"/>
                </a:solidFill>
                <a:latin typeface="Times New Roman" panose="02020603050405020304" pitchFamily="18" charset="0"/>
              </a:rPr>
              <a:t>We encourage you to review the NOFO carefully for </a:t>
            </a:r>
            <a:r>
              <a:rPr lang="en-US" sz="1800" b="0" i="0" dirty="0">
                <a:solidFill>
                  <a:srgbClr val="000000"/>
                </a:solidFill>
                <a:effectLst/>
                <a:latin typeface="Times New Roman" panose="02020603050405020304" pitchFamily="18" charset="0"/>
              </a:rPr>
              <a:t>the full definition.</a:t>
            </a:r>
          </a:p>
          <a:p>
            <a:pPr marL="297815" indent="-285750">
              <a:spcBef>
                <a:spcPts val="95"/>
              </a:spcBef>
              <a:buFont typeface="Arial"/>
              <a:buChar char="•"/>
              <a:tabLst>
                <a:tab pos="297815" algn="l"/>
                <a:tab pos="298450" algn="l"/>
              </a:tabLst>
            </a:pPr>
            <a:endParaRPr lang="en-US" sz="2600" b="1" dirty="0">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10041236" cy="514885"/>
          </a:xfrm>
          <a:prstGeom prst="rect">
            <a:avLst/>
          </a:prstGeom>
          <a:noFill/>
        </p:spPr>
        <p:txBody>
          <a:bodyPr vert="horz" wrap="square" lIns="0" tIns="22225" rIns="0" bIns="0" rtlCol="0">
            <a:spAutoFit/>
          </a:bodyPr>
          <a:lstStyle/>
          <a:p>
            <a:pPr marL="90805">
              <a:lnSpc>
                <a:spcPct val="100000"/>
              </a:lnSpc>
              <a:spcBef>
                <a:spcPts val="175"/>
              </a:spcBef>
            </a:pPr>
            <a:r>
              <a:rPr lang="en-US" sz="3200">
                <a:latin typeface="Lao UI"/>
                <a:cs typeface="Calibri"/>
              </a:rPr>
              <a:t>40 POINTS TOTAL (broken into specific sub-criteria)</a:t>
            </a:r>
            <a:endParaRPr sz="3200">
              <a:latin typeface="Lao U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PROJECT GOALS AND PROPOSED SOLUTION</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26</a:t>
            </a:fld>
            <a:endParaRPr spc="-25"/>
          </a:p>
        </p:txBody>
      </p:sp>
      <p:sp>
        <p:nvSpPr>
          <p:cNvPr id="8" name="object 8"/>
          <p:cNvSpPr txBox="1"/>
          <p:nvPr/>
        </p:nvSpPr>
        <p:spPr>
          <a:xfrm>
            <a:off x="550982" y="1517811"/>
            <a:ext cx="11290650" cy="6293390"/>
          </a:xfrm>
          <a:prstGeom prst="rect">
            <a:avLst/>
          </a:prstGeom>
        </p:spPr>
        <p:txBody>
          <a:bodyPr vert="horz" wrap="square" lIns="0" tIns="12065" rIns="0" bIns="0" rtlCol="0">
            <a:spAutoFit/>
          </a:bodyPr>
          <a:lstStyle/>
          <a:p>
            <a:pPr marL="297815" indent="-285750">
              <a:spcBef>
                <a:spcPts val="95"/>
              </a:spcBef>
              <a:buFont typeface="Arial"/>
              <a:buChar char="•"/>
              <a:tabLst>
                <a:tab pos="297815" algn="l"/>
                <a:tab pos="298450" algn="l"/>
              </a:tabLst>
            </a:pPr>
            <a:endParaRPr lang="en-US" sz="1900" b="1" dirty="0">
              <a:latin typeface="Lao UI"/>
              <a:cs typeface="Arial" panose="020B0604020202020204" pitchFamily="34" charset="0"/>
            </a:endParaRPr>
          </a:p>
          <a:p>
            <a:pPr marL="297815" indent="-285750">
              <a:lnSpc>
                <a:spcPct val="100000"/>
              </a:lnSpc>
              <a:spcBef>
                <a:spcPts val="95"/>
              </a:spcBef>
              <a:buFont typeface="Arial"/>
              <a:buChar char="•"/>
              <a:tabLst>
                <a:tab pos="297815" algn="l"/>
                <a:tab pos="298450" algn="l"/>
              </a:tabLst>
            </a:pPr>
            <a:r>
              <a:rPr lang="en-US" sz="1900" b="1" dirty="0">
                <a:latin typeface="Lao UI"/>
                <a:cs typeface="Arial"/>
              </a:rPr>
              <a:t>Clear</a:t>
            </a:r>
            <a:r>
              <a:rPr lang="en-US" sz="1900" dirty="0">
                <a:latin typeface="Lao UI"/>
                <a:cs typeface="Arial"/>
              </a:rPr>
              <a:t> </a:t>
            </a:r>
            <a:r>
              <a:rPr lang="en-US" sz="1900" b="1" dirty="0">
                <a:latin typeface="Lao UI"/>
                <a:cs typeface="Arial"/>
              </a:rPr>
              <a:t>identification of target participants </a:t>
            </a:r>
            <a:r>
              <a:rPr lang="en-US" sz="1900" dirty="0">
                <a:latin typeface="Lao UI"/>
                <a:cs typeface="Arial"/>
              </a:rPr>
              <a:t>(i.e., one or more SEDI groups) </a:t>
            </a:r>
            <a:r>
              <a:rPr lang="en-US" sz="1900" i="1" u="sng" dirty="0">
                <a:latin typeface="Lao UI"/>
                <a:cs typeface="Arial"/>
              </a:rPr>
              <a:t>and</a:t>
            </a:r>
            <a:r>
              <a:rPr lang="en-US" sz="1900" dirty="0">
                <a:latin typeface="Lao UI"/>
                <a:cs typeface="Arial"/>
              </a:rPr>
              <a:t> demonstrated understanding of the </a:t>
            </a:r>
            <a:r>
              <a:rPr lang="en-US" sz="1900" b="1" dirty="0">
                <a:latin typeface="Lao UI"/>
                <a:cs typeface="Arial"/>
              </a:rPr>
              <a:t>barriers or gaps </a:t>
            </a:r>
            <a:r>
              <a:rPr lang="en-US" sz="1900" dirty="0">
                <a:latin typeface="Lao UI"/>
                <a:cs typeface="Arial"/>
              </a:rPr>
              <a:t>in capacity preventing the target participants from accessing capital</a:t>
            </a:r>
            <a:r>
              <a:rPr lang="en-US" sz="1900" b="1" dirty="0">
                <a:latin typeface="Lao UI"/>
                <a:cs typeface="Arial"/>
              </a:rPr>
              <a:t> (5 points)</a:t>
            </a:r>
          </a:p>
          <a:p>
            <a:pPr marL="297815" indent="-285750">
              <a:lnSpc>
                <a:spcPct val="100000"/>
              </a:lnSpc>
              <a:spcBef>
                <a:spcPts val="95"/>
              </a:spcBef>
              <a:buFont typeface="Arial"/>
              <a:buChar char="•"/>
              <a:tabLst>
                <a:tab pos="297815" algn="l"/>
                <a:tab pos="298450" algn="l"/>
              </a:tabLst>
            </a:pPr>
            <a:endParaRPr lang="en-US" sz="1050" dirty="0">
              <a:latin typeface="Lao UI"/>
              <a:cs typeface="Arial"/>
            </a:endParaRPr>
          </a:p>
          <a:p>
            <a:pPr marL="755015" lvl="1" indent="-285750">
              <a:spcBef>
                <a:spcPts val="95"/>
              </a:spcBef>
              <a:buFont typeface="Arial"/>
              <a:buChar char="•"/>
              <a:tabLst>
                <a:tab pos="297815" algn="l"/>
                <a:tab pos="298450" algn="l"/>
              </a:tabLst>
            </a:pPr>
            <a:r>
              <a:rPr lang="en-US" sz="1900" dirty="0">
                <a:latin typeface="Lao UI"/>
                <a:cs typeface="Arial"/>
              </a:rPr>
              <a:t>Tips: </a:t>
            </a:r>
          </a:p>
          <a:p>
            <a:pPr marL="1212215" lvl="2" indent="-285750">
              <a:spcBef>
                <a:spcPts val="95"/>
              </a:spcBef>
              <a:buFont typeface="Arial"/>
              <a:buChar char="•"/>
              <a:tabLst>
                <a:tab pos="297815" algn="l"/>
                <a:tab pos="298450" algn="l"/>
              </a:tabLst>
            </a:pPr>
            <a:r>
              <a:rPr lang="en-US" sz="1900" dirty="0">
                <a:latin typeface="Lao UI"/>
                <a:cs typeface="Arial"/>
              </a:rPr>
              <a:t>Who are you trying to reach?  SEDI group(s), specific industries/market segments, maturity of business</a:t>
            </a:r>
          </a:p>
          <a:p>
            <a:pPr marL="1212215" lvl="2" indent="-285750">
              <a:spcBef>
                <a:spcPts val="95"/>
              </a:spcBef>
              <a:buFont typeface="Arial"/>
              <a:buChar char="•"/>
              <a:tabLst>
                <a:tab pos="297815" algn="l"/>
                <a:tab pos="298450" algn="l"/>
              </a:tabLst>
            </a:pPr>
            <a:r>
              <a:rPr lang="en-US" sz="1900" dirty="0">
                <a:latin typeface="Lao UI"/>
                <a:cs typeface="Arial"/>
              </a:rPr>
              <a:t>Think about the </a:t>
            </a:r>
            <a:r>
              <a:rPr lang="en-US" sz="1900" b="1" u="sng" dirty="0">
                <a:latin typeface="Lao UI"/>
                <a:cs typeface="Arial"/>
              </a:rPr>
              <a:t>needs</a:t>
            </a:r>
            <a:r>
              <a:rPr lang="en-US" sz="1900" dirty="0">
                <a:latin typeface="Lao UI"/>
                <a:cs typeface="Arial"/>
              </a:rPr>
              <a:t> of the target participants and the barriers you're trying to address.  </a:t>
            </a:r>
          </a:p>
          <a:p>
            <a:pPr marL="1212215" lvl="2" indent="-285750">
              <a:spcBef>
                <a:spcPts val="95"/>
              </a:spcBef>
              <a:buFont typeface="Arial"/>
              <a:buChar char="•"/>
              <a:tabLst>
                <a:tab pos="297815" algn="l"/>
                <a:tab pos="298450" algn="l"/>
              </a:tabLst>
            </a:pPr>
            <a:r>
              <a:rPr lang="en-US" sz="1900" dirty="0">
                <a:latin typeface="Lao UI"/>
                <a:cs typeface="Arial"/>
              </a:rPr>
              <a:t>Recognizing that the needs of various SEDI groups vary widely, applicants may design programs that target the needs of specific SEDI sub-groups. </a:t>
            </a:r>
          </a:p>
          <a:p>
            <a:pPr marL="1212215" lvl="2" indent="-285750">
              <a:spcBef>
                <a:spcPts val="95"/>
              </a:spcBef>
              <a:buFont typeface="Arial"/>
              <a:buChar char="•"/>
              <a:tabLst>
                <a:tab pos="297815" algn="l"/>
                <a:tab pos="298450" algn="l"/>
              </a:tabLst>
            </a:pPr>
            <a:r>
              <a:rPr lang="en-US" sz="1900" dirty="0">
                <a:latin typeface="Lao UI"/>
                <a:cs typeface="Arial"/>
              </a:rPr>
              <a:t>If your proposal plans to target the needs of specific SEDI groups, indicate which group(s) </a:t>
            </a:r>
            <a:r>
              <a:rPr lang="en-US" sz="1900" i="1" dirty="0">
                <a:latin typeface="Lao UI"/>
                <a:cs typeface="Arial"/>
              </a:rPr>
              <a:t>and </a:t>
            </a:r>
            <a:r>
              <a:rPr lang="en-US" sz="1900" dirty="0">
                <a:latin typeface="Lao UI"/>
                <a:cs typeface="Arial"/>
              </a:rPr>
              <a:t>why the location and proposed activities will effectively meet the needs of those group(s).</a:t>
            </a:r>
          </a:p>
          <a:p>
            <a:pPr marL="1669415" lvl="3" indent="-285750">
              <a:spcBef>
                <a:spcPts val="95"/>
              </a:spcBef>
              <a:buFont typeface="Arial"/>
              <a:buChar char="•"/>
              <a:tabLst>
                <a:tab pos="297815" algn="l"/>
                <a:tab pos="298450" algn="l"/>
              </a:tabLst>
            </a:pPr>
            <a:r>
              <a:rPr lang="en-US" sz="1900" dirty="0">
                <a:latin typeface="Lao UI"/>
                <a:cs typeface="Arial"/>
              </a:rPr>
              <a:t>If your organization has not historically served SEDI groups, </a:t>
            </a:r>
            <a:r>
              <a:rPr lang="en-US" sz="1900" b="1" dirty="0">
                <a:latin typeface="Lao UI"/>
                <a:cs typeface="Arial"/>
              </a:rPr>
              <a:t>don’t forget about strategic alliances</a:t>
            </a:r>
            <a:r>
              <a:rPr lang="en-US" sz="1900" dirty="0">
                <a:latin typeface="Lao UI"/>
                <a:cs typeface="Arial"/>
              </a:rPr>
              <a:t>!</a:t>
            </a:r>
          </a:p>
          <a:p>
            <a:pPr marL="1212215" lvl="2" indent="-285750">
              <a:spcBef>
                <a:spcPts val="95"/>
              </a:spcBef>
              <a:buFont typeface="Arial"/>
              <a:buChar char="•"/>
              <a:tabLst>
                <a:tab pos="297815" algn="l"/>
                <a:tab pos="298450" algn="l"/>
              </a:tabLst>
            </a:pPr>
            <a:r>
              <a:rPr lang="en-US" sz="1900" i="1" u="sng" dirty="0">
                <a:latin typeface="Lao UI"/>
                <a:cs typeface="Arial"/>
              </a:rPr>
              <a:t>Note</a:t>
            </a:r>
            <a:r>
              <a:rPr lang="en-US" sz="1900" dirty="0">
                <a:latin typeface="Lao UI"/>
                <a:cs typeface="Arial"/>
              </a:rPr>
              <a:t>: while applicants may choose to design programming to address the </a:t>
            </a:r>
            <a:r>
              <a:rPr lang="en-US" sz="1900" i="1" dirty="0">
                <a:latin typeface="Lao UI"/>
                <a:cs typeface="Arial"/>
              </a:rPr>
              <a:t>needs</a:t>
            </a:r>
            <a:r>
              <a:rPr lang="en-US" sz="1900" dirty="0">
                <a:latin typeface="Lao UI"/>
                <a:cs typeface="Arial"/>
              </a:rPr>
              <a:t> of particular SEDI groups, service delivery must be in compliance with Title VI of the Civil Rights Act of 1964. </a:t>
            </a:r>
          </a:p>
          <a:p>
            <a:endParaRPr lang="en-US" sz="1800" b="0" i="0" u="none" strike="noStrike" baseline="0" dirty="0">
              <a:solidFill>
                <a:srgbClr val="000000"/>
              </a:solidFill>
              <a:highlight>
                <a:srgbClr val="FFFF00"/>
              </a:highlight>
              <a:latin typeface="Times New Roman" panose="02020603050405020304" pitchFamily="18" charset="0"/>
            </a:endParaRPr>
          </a:p>
          <a:p>
            <a:pPr marL="1212215" lvl="2" indent="-285750">
              <a:spcBef>
                <a:spcPts val="95"/>
              </a:spcBef>
              <a:buFont typeface="Arial"/>
              <a:buChar char="•"/>
              <a:tabLst>
                <a:tab pos="297815" algn="l"/>
                <a:tab pos="298450" algn="l"/>
              </a:tabLst>
            </a:pPr>
            <a:endParaRPr lang="en-US" sz="1900" dirty="0">
              <a:latin typeface="Lao UI"/>
              <a:cs typeface="Arial"/>
            </a:endParaRPr>
          </a:p>
          <a:p>
            <a:pPr marL="1212215" lvl="2" indent="-285750">
              <a:spcBef>
                <a:spcPts val="95"/>
              </a:spcBef>
              <a:buFont typeface="Arial"/>
              <a:buChar char="•"/>
              <a:tabLst>
                <a:tab pos="297815" algn="l"/>
                <a:tab pos="298450" algn="l"/>
              </a:tabLst>
            </a:pPr>
            <a:endParaRPr lang="en-US" sz="1900" dirty="0">
              <a:latin typeface="Lao UI"/>
              <a:cs typeface="Arial"/>
            </a:endParaRPr>
          </a:p>
          <a:p>
            <a:pPr marL="1212215" lvl="2" indent="-285750">
              <a:spcBef>
                <a:spcPts val="95"/>
              </a:spcBef>
              <a:buFont typeface="Arial"/>
              <a:buChar char="•"/>
              <a:tabLst>
                <a:tab pos="297815" algn="l"/>
                <a:tab pos="298450" algn="l"/>
              </a:tabLst>
            </a:pPr>
            <a:endParaRPr lang="en-US" sz="1900" dirty="0">
              <a:latin typeface="Lao UI"/>
              <a:cs typeface="Arial"/>
            </a:endParaRPr>
          </a:p>
          <a:p>
            <a:pPr algn="l"/>
            <a:endParaRPr lang="en-US" sz="1900" dirty="0">
              <a:latin typeface="Lao UI"/>
              <a:cs typeface="Arial"/>
            </a:endParaRPr>
          </a:p>
          <a:p>
            <a:pPr marL="1212215" lvl="2" indent="-285750">
              <a:spcBef>
                <a:spcPts val="95"/>
              </a:spcBef>
              <a:buFont typeface="Arial"/>
              <a:buChar char="•"/>
              <a:tabLst>
                <a:tab pos="297815" algn="l"/>
                <a:tab pos="298450" algn="l"/>
              </a:tabLst>
            </a:pPr>
            <a:endParaRPr lang="en-US" sz="1900" dirty="0">
              <a:latin typeface="Lao UI"/>
              <a:cs typeface="Arial"/>
            </a:endParaRPr>
          </a:p>
          <a:p>
            <a:pPr marL="297815" indent="-285750">
              <a:spcBef>
                <a:spcPts val="95"/>
              </a:spcBef>
              <a:buFont typeface="Arial"/>
              <a:buChar char="•"/>
              <a:tabLst>
                <a:tab pos="297815" algn="l"/>
                <a:tab pos="298450" algn="l"/>
              </a:tabLst>
            </a:pPr>
            <a:endParaRPr lang="en-US" sz="2600" b="1" dirty="0">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10041236" cy="514885"/>
          </a:xfrm>
          <a:prstGeom prst="rect">
            <a:avLst/>
          </a:prstGeom>
          <a:noFill/>
        </p:spPr>
        <p:txBody>
          <a:bodyPr vert="horz" wrap="square" lIns="0" tIns="22225" rIns="0" bIns="0" rtlCol="0">
            <a:spAutoFit/>
          </a:bodyPr>
          <a:lstStyle/>
          <a:p>
            <a:pPr marL="90805" algn="ctr">
              <a:lnSpc>
                <a:spcPct val="100000"/>
              </a:lnSpc>
              <a:spcBef>
                <a:spcPts val="175"/>
              </a:spcBef>
            </a:pPr>
            <a:r>
              <a:rPr lang="en-US" sz="3200">
                <a:latin typeface="Lao UI"/>
                <a:cs typeface="Calibri"/>
              </a:rPr>
              <a:t>Sub-criteria: Target Participants and their Needs</a:t>
            </a:r>
            <a:endParaRPr sz="3200">
              <a:latin typeface="Lao UI"/>
              <a:cs typeface="Calibri"/>
            </a:endParaRPr>
          </a:p>
        </p:txBody>
      </p:sp>
      <p:sp>
        <p:nvSpPr>
          <p:cNvPr id="3" name="TextBox 2">
            <a:extLst>
              <a:ext uri="{FF2B5EF4-FFF2-40B4-BE49-F238E27FC236}">
                <a16:creationId xmlns:a16="http://schemas.microsoft.com/office/drawing/2014/main" id="{8E22EEC2-8F19-7CEA-2939-45DF5FB013E1}"/>
              </a:ext>
            </a:extLst>
          </p:cNvPr>
          <p:cNvSpPr txBox="1"/>
          <p:nvPr/>
        </p:nvSpPr>
        <p:spPr>
          <a:xfrm>
            <a:off x="4492487" y="5964269"/>
            <a:ext cx="7699513" cy="438582"/>
          </a:xfrm>
          <a:prstGeom prst="rect">
            <a:avLst/>
          </a:prstGeom>
          <a:solidFill>
            <a:srgbClr val="C00000"/>
          </a:solidFill>
        </p:spPr>
        <p:txBody>
          <a:bodyPr wrap="square"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a:ln>
                  <a:noFill/>
                </a:ln>
                <a:solidFill>
                  <a:schemeClr val="bg1"/>
                </a:solidFill>
                <a:effectLst/>
                <a:uLnTx/>
                <a:uFillTx/>
                <a:latin typeface="Lao UI"/>
                <a:ea typeface="Calibri" panose="020F0502020204030204" pitchFamily="34" charset="0"/>
                <a:cs typeface="Arial" panose="020B0604020202020204" pitchFamily="34" charset="0"/>
              </a:rPr>
              <a:t>Carefully review the definition of SEDI on pages 7-8 of the NOFO</a:t>
            </a:r>
            <a:endParaRPr kumimoji="0" lang="en-US" sz="2200" b="0" i="0" u="none" strike="noStrike" kern="1200" cap="none" spc="0" normalizeH="0" baseline="0" noProof="0">
              <a:ln>
                <a:noFill/>
              </a:ln>
              <a:solidFill>
                <a:schemeClr val="bg1"/>
              </a:solidFill>
              <a:effectLst/>
              <a:uLnTx/>
              <a:uFillTx/>
              <a:latin typeface="Lao U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4038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PROJECT GOALS AND PROPOSED SOLUTION</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27</a:t>
            </a:fld>
            <a:endParaRPr spc="-25"/>
          </a:p>
        </p:txBody>
      </p:sp>
      <p:sp>
        <p:nvSpPr>
          <p:cNvPr id="8" name="object 8"/>
          <p:cNvSpPr txBox="1"/>
          <p:nvPr/>
        </p:nvSpPr>
        <p:spPr>
          <a:xfrm>
            <a:off x="755374" y="1865292"/>
            <a:ext cx="11086258" cy="3705502"/>
          </a:xfrm>
          <a:prstGeom prst="rect">
            <a:avLst/>
          </a:prstGeom>
        </p:spPr>
        <p:txBody>
          <a:bodyPr vert="horz" wrap="square" lIns="0" tIns="12065" rIns="0" bIns="0" rtlCol="0">
            <a:spAutoFit/>
          </a:bodyPr>
          <a:lstStyle/>
          <a:p>
            <a:pPr marL="297815" indent="-285750">
              <a:spcBef>
                <a:spcPts val="95"/>
              </a:spcBef>
              <a:buFont typeface="Arial"/>
              <a:buChar char="•"/>
              <a:tabLst>
                <a:tab pos="297815" algn="l"/>
                <a:tab pos="298450" algn="l"/>
              </a:tabLst>
            </a:pPr>
            <a:r>
              <a:rPr lang="en-US" sz="1900" b="1" dirty="0">
                <a:latin typeface="Lao UI"/>
                <a:cs typeface="Arial" panose="020B0604020202020204" pitchFamily="34" charset="0"/>
              </a:rPr>
              <a:t>The strength of the applicant’s proposed activities under the </a:t>
            </a:r>
            <a:r>
              <a:rPr lang="en-US" sz="1900" b="1" dirty="0">
                <a:solidFill>
                  <a:srgbClr val="2B549F"/>
                </a:solidFill>
                <a:latin typeface="Lao UI"/>
                <a:cs typeface="Arial" panose="020B0604020202020204" pitchFamily="34" charset="0"/>
              </a:rPr>
              <a:t>Capacity Building pillar </a:t>
            </a:r>
            <a:r>
              <a:rPr lang="en-US" sz="1900" b="1" dirty="0">
                <a:latin typeface="Lao UI"/>
                <a:cs typeface="Arial" panose="020B0604020202020204" pitchFamily="34" charset="0"/>
              </a:rPr>
              <a:t>of the Program </a:t>
            </a:r>
            <a:r>
              <a:rPr lang="en-US" sz="1900" dirty="0">
                <a:latin typeface="Lao UI"/>
                <a:cs typeface="Arial" panose="020B0604020202020204" pitchFamily="34" charset="0"/>
              </a:rPr>
              <a:t>(see Section I.A), including a </a:t>
            </a:r>
            <a:r>
              <a:rPr lang="en-US" sz="1900" b="1" dirty="0">
                <a:latin typeface="Lao UI"/>
                <a:cs typeface="Arial" panose="020B0604020202020204" pitchFamily="34" charset="0"/>
              </a:rPr>
              <a:t>clear statement backed by numerical data </a:t>
            </a:r>
            <a:r>
              <a:rPr lang="en-US" sz="1900" dirty="0">
                <a:latin typeface="Lao UI"/>
                <a:cs typeface="Arial" panose="020B0604020202020204" pitchFamily="34" charset="0"/>
              </a:rPr>
              <a:t>demonstrating how the applicant’s proposed activities will meet the needs of the target participants. This element includes the strength of the curriculum and MBDA’s goal to fund a comprehensive curriculum from which entrepreneurs can “graduate”, rather than one-off services. </a:t>
            </a:r>
            <a:r>
              <a:rPr lang="en-US" sz="1900" b="1" dirty="0">
                <a:latin typeface="Lao UI"/>
                <a:cs typeface="Arial" panose="020B0604020202020204" pitchFamily="34" charset="0"/>
              </a:rPr>
              <a:t>(10 points)</a:t>
            </a:r>
          </a:p>
          <a:p>
            <a:pPr marL="297815" indent="-285750">
              <a:spcBef>
                <a:spcPts val="95"/>
              </a:spcBef>
              <a:buFont typeface="Arial"/>
              <a:buChar char="•"/>
              <a:tabLst>
                <a:tab pos="297815" algn="l"/>
                <a:tab pos="298450" algn="l"/>
              </a:tabLst>
            </a:pPr>
            <a:endParaRPr lang="en-US" sz="1900" b="1" dirty="0">
              <a:latin typeface="Lao UI"/>
              <a:cs typeface="Arial" panose="020B0604020202020204" pitchFamily="34" charset="0"/>
            </a:endParaRPr>
          </a:p>
          <a:p>
            <a:pPr marL="755015" lvl="1" indent="-285750">
              <a:spcBef>
                <a:spcPts val="95"/>
              </a:spcBef>
              <a:buFont typeface="Arial"/>
              <a:buChar char="•"/>
              <a:tabLst>
                <a:tab pos="297815" algn="l"/>
                <a:tab pos="298450" algn="l"/>
              </a:tabLst>
            </a:pPr>
            <a:r>
              <a:rPr lang="en-US" sz="1900" dirty="0">
                <a:ea typeface="+mn-lt"/>
                <a:cs typeface="+mn-lt"/>
              </a:rPr>
              <a:t>Tips:</a:t>
            </a:r>
          </a:p>
          <a:p>
            <a:pPr marL="1212215" lvl="2" indent="-285750">
              <a:spcBef>
                <a:spcPts val="95"/>
              </a:spcBef>
              <a:buFont typeface="Arial"/>
              <a:buChar char="•"/>
              <a:tabLst>
                <a:tab pos="297815" algn="l"/>
                <a:tab pos="298450" algn="l"/>
              </a:tabLst>
            </a:pPr>
            <a:r>
              <a:rPr lang="en-US" sz="1900" dirty="0">
                <a:ea typeface="+mn-lt"/>
                <a:cs typeface="+mn-lt"/>
              </a:rPr>
              <a:t>Carefully review the Capacity Building pillar description and examples (page 9 of the NOFO).</a:t>
            </a:r>
          </a:p>
          <a:p>
            <a:pPr marL="1212215" lvl="2" indent="-285750">
              <a:spcBef>
                <a:spcPts val="95"/>
              </a:spcBef>
              <a:buFont typeface="Arial"/>
              <a:buChar char="•"/>
              <a:tabLst>
                <a:tab pos="297815" algn="l"/>
                <a:tab pos="298450" algn="l"/>
              </a:tabLst>
            </a:pPr>
            <a:r>
              <a:rPr lang="en-US" sz="1900" dirty="0">
                <a:ea typeface="+mn-lt"/>
                <a:cs typeface="+mn-lt"/>
              </a:rPr>
              <a:t>Clearly describe your curriculum and the proposed activities under your curriculum.</a:t>
            </a:r>
          </a:p>
          <a:p>
            <a:pPr marL="1212215" lvl="2" indent="-285750">
              <a:spcBef>
                <a:spcPts val="95"/>
              </a:spcBef>
              <a:buFont typeface="Arial"/>
              <a:buChar char="•"/>
              <a:tabLst>
                <a:tab pos="297815" algn="l"/>
                <a:tab pos="298450" algn="l"/>
              </a:tabLst>
            </a:pPr>
            <a:r>
              <a:rPr lang="en-US" sz="1900" dirty="0">
                <a:ea typeface="+mn-lt"/>
                <a:cs typeface="+mn-lt"/>
              </a:rPr>
              <a:t>Remember that MBDA is seeking to fund holistic programs for entrepreneurs.  A multi-week curriculum that will “graduate” entrepreneurs will be more competitive.</a:t>
            </a:r>
          </a:p>
          <a:p>
            <a:pPr marL="297815" indent="-285750">
              <a:spcBef>
                <a:spcPts val="95"/>
              </a:spcBef>
              <a:buFont typeface="Arial"/>
              <a:buChar char="•"/>
              <a:tabLst>
                <a:tab pos="297815" algn="l"/>
                <a:tab pos="298450" algn="l"/>
              </a:tabLst>
            </a:pPr>
            <a:endParaRPr lang="en-US" sz="2600" b="1" dirty="0">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10041236" cy="514885"/>
          </a:xfrm>
          <a:prstGeom prst="rect">
            <a:avLst/>
          </a:prstGeom>
          <a:noFill/>
        </p:spPr>
        <p:txBody>
          <a:bodyPr vert="horz" wrap="square" lIns="0" tIns="22225" rIns="0" bIns="0" rtlCol="0">
            <a:spAutoFit/>
          </a:bodyPr>
          <a:lstStyle/>
          <a:p>
            <a:pPr marL="90805" algn="ctr">
              <a:lnSpc>
                <a:spcPct val="100000"/>
              </a:lnSpc>
              <a:spcBef>
                <a:spcPts val="175"/>
              </a:spcBef>
            </a:pPr>
            <a:r>
              <a:rPr lang="en-US" sz="3200">
                <a:latin typeface="Lao UI"/>
                <a:cs typeface="Calibri"/>
              </a:rPr>
              <a:t>Sub-criteria: Capacity Building Pillar</a:t>
            </a:r>
            <a:endParaRPr sz="3200">
              <a:latin typeface="Lao UI"/>
              <a:cs typeface="Calibri"/>
            </a:endParaRPr>
          </a:p>
        </p:txBody>
      </p:sp>
    </p:spTree>
    <p:extLst>
      <p:ext uri="{BB962C8B-B14F-4D97-AF65-F5344CB8AC3E}">
        <p14:creationId xmlns:p14="http://schemas.microsoft.com/office/powerpoint/2010/main" val="1577735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PROJECT GOALS AND PROPOSED SOLUTION</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28</a:t>
            </a:fld>
            <a:endParaRPr spc="-25"/>
          </a:p>
        </p:txBody>
      </p:sp>
      <p:sp>
        <p:nvSpPr>
          <p:cNvPr id="8" name="object 8"/>
          <p:cNvSpPr txBox="1"/>
          <p:nvPr/>
        </p:nvSpPr>
        <p:spPr>
          <a:xfrm>
            <a:off x="867769" y="1831543"/>
            <a:ext cx="11086258" cy="3997889"/>
          </a:xfrm>
          <a:prstGeom prst="rect">
            <a:avLst/>
          </a:prstGeom>
        </p:spPr>
        <p:txBody>
          <a:bodyPr vert="horz" wrap="square" lIns="0" tIns="12065" rIns="0" bIns="0" rtlCol="0">
            <a:spAutoFit/>
          </a:bodyPr>
          <a:lstStyle/>
          <a:p>
            <a:pPr marL="297815" indent="-285750">
              <a:spcBef>
                <a:spcPts val="95"/>
              </a:spcBef>
              <a:buFont typeface="Arial"/>
              <a:buChar char="•"/>
              <a:tabLst>
                <a:tab pos="297815" algn="l"/>
                <a:tab pos="298450" algn="l"/>
              </a:tabLst>
            </a:pPr>
            <a:r>
              <a:rPr lang="en-US" sz="1900" b="1" dirty="0">
                <a:ea typeface="+mn-lt"/>
                <a:cs typeface="+mn-lt"/>
              </a:rPr>
              <a:t>The strength of the applicant’s proposed activities under the </a:t>
            </a:r>
            <a:r>
              <a:rPr lang="en-US" sz="1900" b="1" dirty="0">
                <a:solidFill>
                  <a:srgbClr val="2B549F"/>
                </a:solidFill>
                <a:ea typeface="+mn-lt"/>
                <a:cs typeface="+mn-lt"/>
              </a:rPr>
              <a:t>Access to Capital pillar </a:t>
            </a:r>
            <a:r>
              <a:rPr lang="en-US" sz="1900" b="1" dirty="0">
                <a:ea typeface="+mn-lt"/>
                <a:cs typeface="+mn-lt"/>
              </a:rPr>
              <a:t>of the Program </a:t>
            </a:r>
            <a:r>
              <a:rPr lang="en-US" sz="1900" dirty="0">
                <a:ea typeface="+mn-lt"/>
                <a:cs typeface="+mn-lt"/>
              </a:rPr>
              <a:t>(see Section I.A), including a </a:t>
            </a:r>
            <a:r>
              <a:rPr lang="en-US" sz="1900" b="1" dirty="0">
                <a:ea typeface="+mn-lt"/>
                <a:cs typeface="+mn-lt"/>
              </a:rPr>
              <a:t>clear statement backed by numerical data </a:t>
            </a:r>
            <a:r>
              <a:rPr lang="en-US" sz="1900" dirty="0">
                <a:ea typeface="+mn-lt"/>
                <a:cs typeface="+mn-lt"/>
              </a:rPr>
              <a:t>demonstrating how the applicant’s proposed activities meet the needs of the target participants. This includes the strength of the applicant’s understanding of the capital ecosystem in the geographic location, industry, or market segment and the strength of the proposal’s plan to collaborate and/or connect program participants with Treasury’s SSBCI or other similar governmental programs. </a:t>
            </a:r>
            <a:r>
              <a:rPr lang="en-US" sz="1900" b="1" dirty="0">
                <a:ea typeface="+mn-lt"/>
                <a:cs typeface="+mn-lt"/>
              </a:rPr>
              <a:t>(10 points) </a:t>
            </a:r>
          </a:p>
          <a:p>
            <a:pPr marL="297815" indent="-285750">
              <a:spcBef>
                <a:spcPts val="95"/>
              </a:spcBef>
              <a:buFont typeface="Arial"/>
              <a:buChar char="•"/>
              <a:tabLst>
                <a:tab pos="297815" algn="l"/>
                <a:tab pos="298450" algn="l"/>
              </a:tabLst>
            </a:pPr>
            <a:endParaRPr lang="en-US" sz="1900" b="1" dirty="0">
              <a:latin typeface="Lao UI"/>
              <a:cs typeface="Arial" panose="020B0604020202020204" pitchFamily="34" charset="0"/>
            </a:endParaRPr>
          </a:p>
          <a:p>
            <a:pPr marL="755015" lvl="1" indent="-285750">
              <a:spcBef>
                <a:spcPts val="95"/>
              </a:spcBef>
              <a:buFont typeface="Arial"/>
              <a:buChar char="•"/>
              <a:tabLst>
                <a:tab pos="297815" algn="l"/>
                <a:tab pos="298450" algn="l"/>
              </a:tabLst>
            </a:pPr>
            <a:r>
              <a:rPr lang="en-US" sz="1900" dirty="0">
                <a:ea typeface="+mn-lt"/>
                <a:cs typeface="+mn-lt"/>
              </a:rPr>
              <a:t>Tips:</a:t>
            </a:r>
          </a:p>
          <a:p>
            <a:pPr marL="1212215" lvl="2" indent="-285750">
              <a:spcBef>
                <a:spcPts val="95"/>
              </a:spcBef>
              <a:buFont typeface="Arial"/>
              <a:buChar char="•"/>
              <a:tabLst>
                <a:tab pos="297815" algn="l"/>
                <a:tab pos="298450" algn="l"/>
              </a:tabLst>
            </a:pPr>
            <a:r>
              <a:rPr lang="en-US" sz="1900" dirty="0">
                <a:ea typeface="+mn-lt"/>
                <a:cs typeface="+mn-lt"/>
              </a:rPr>
              <a:t>Carefully review the Access to Capital pillar description and examples (pages 9-10 of the NOFO).</a:t>
            </a:r>
          </a:p>
          <a:p>
            <a:pPr marL="1212215" lvl="2" indent="-285750">
              <a:spcBef>
                <a:spcPts val="95"/>
              </a:spcBef>
              <a:buFont typeface="Arial"/>
              <a:buChar char="•"/>
              <a:tabLst>
                <a:tab pos="297815" algn="l"/>
                <a:tab pos="298450" algn="l"/>
              </a:tabLst>
            </a:pPr>
            <a:r>
              <a:rPr lang="en-US" sz="1900" dirty="0">
                <a:ea typeface="+mn-lt"/>
                <a:cs typeface="+mn-lt"/>
              </a:rPr>
              <a:t>Connect the proposed activities to the needs of the target participants.</a:t>
            </a:r>
          </a:p>
          <a:p>
            <a:pPr marL="1212215" lvl="2" indent="-285750">
              <a:spcBef>
                <a:spcPts val="95"/>
              </a:spcBef>
              <a:buFont typeface="Arial"/>
              <a:buChar char="•"/>
              <a:tabLst>
                <a:tab pos="297815" algn="l"/>
                <a:tab pos="298450" algn="l"/>
              </a:tabLst>
            </a:pPr>
            <a:r>
              <a:rPr lang="en-US" sz="1900" dirty="0">
                <a:ea typeface="+mn-lt"/>
                <a:cs typeface="+mn-lt"/>
              </a:rPr>
              <a:t>Explain your plan to connect entrepreneurs to Treasury’s SSBCI or other government programs that support small businesses.</a:t>
            </a:r>
          </a:p>
          <a:p>
            <a:pPr marL="297815" indent="-285750">
              <a:spcBef>
                <a:spcPts val="95"/>
              </a:spcBef>
              <a:buFont typeface="Arial"/>
              <a:buChar char="•"/>
              <a:tabLst>
                <a:tab pos="297815" algn="l"/>
                <a:tab pos="298450" algn="l"/>
              </a:tabLst>
            </a:pPr>
            <a:endParaRPr lang="en-US" sz="2600" b="1" dirty="0">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10041236" cy="514885"/>
          </a:xfrm>
          <a:prstGeom prst="rect">
            <a:avLst/>
          </a:prstGeom>
          <a:noFill/>
        </p:spPr>
        <p:txBody>
          <a:bodyPr vert="horz" wrap="square" lIns="0" tIns="22225" rIns="0" bIns="0" rtlCol="0">
            <a:spAutoFit/>
          </a:bodyPr>
          <a:lstStyle/>
          <a:p>
            <a:pPr marL="90805" algn="ctr">
              <a:lnSpc>
                <a:spcPct val="100000"/>
              </a:lnSpc>
              <a:spcBef>
                <a:spcPts val="175"/>
              </a:spcBef>
            </a:pPr>
            <a:r>
              <a:rPr lang="en-US" sz="3200">
                <a:latin typeface="Lao UI"/>
                <a:cs typeface="Calibri"/>
              </a:rPr>
              <a:t>Sub-criteria: Access to Capital Pillar</a:t>
            </a:r>
            <a:endParaRPr sz="3200">
              <a:latin typeface="Lao UI"/>
              <a:cs typeface="Calibri"/>
            </a:endParaRPr>
          </a:p>
        </p:txBody>
      </p:sp>
    </p:spTree>
    <p:extLst>
      <p:ext uri="{BB962C8B-B14F-4D97-AF65-F5344CB8AC3E}">
        <p14:creationId xmlns:p14="http://schemas.microsoft.com/office/powerpoint/2010/main" val="844719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PROJECT GOALS AND PROPOSED SOLUTION</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29</a:t>
            </a:fld>
            <a:endParaRPr spc="-25"/>
          </a:p>
        </p:txBody>
      </p:sp>
      <p:sp>
        <p:nvSpPr>
          <p:cNvPr id="8" name="object 8"/>
          <p:cNvSpPr txBox="1"/>
          <p:nvPr/>
        </p:nvSpPr>
        <p:spPr>
          <a:xfrm>
            <a:off x="867769" y="1760380"/>
            <a:ext cx="11086258" cy="4303101"/>
          </a:xfrm>
          <a:prstGeom prst="rect">
            <a:avLst/>
          </a:prstGeom>
        </p:spPr>
        <p:txBody>
          <a:bodyPr vert="horz" wrap="square" lIns="0" tIns="12065" rIns="0" bIns="0" rtlCol="0">
            <a:spAutoFit/>
          </a:bodyPr>
          <a:lstStyle/>
          <a:p>
            <a:pPr marL="297815" indent="-285750">
              <a:spcBef>
                <a:spcPts val="95"/>
              </a:spcBef>
              <a:buFont typeface="Arial"/>
              <a:buChar char="•"/>
              <a:tabLst>
                <a:tab pos="297815" algn="l"/>
                <a:tab pos="298450" algn="l"/>
              </a:tabLst>
            </a:pPr>
            <a:r>
              <a:rPr lang="en-US" sz="1900" b="1">
                <a:ea typeface="+mn-lt"/>
                <a:cs typeface="+mn-lt"/>
              </a:rPr>
              <a:t>The strength of the applicant’s proposed activities under the </a:t>
            </a:r>
            <a:r>
              <a:rPr lang="en-US" sz="1900" b="1">
                <a:solidFill>
                  <a:srgbClr val="2B549F"/>
                </a:solidFill>
                <a:ea typeface="+mn-lt"/>
                <a:cs typeface="+mn-lt"/>
              </a:rPr>
              <a:t>Access to Networks pillar </a:t>
            </a:r>
            <a:r>
              <a:rPr lang="en-US" sz="1900" b="1">
                <a:ea typeface="+mn-lt"/>
                <a:cs typeface="+mn-lt"/>
              </a:rPr>
              <a:t>of the Program</a:t>
            </a:r>
            <a:r>
              <a:rPr lang="en-US" sz="1900">
                <a:ea typeface="+mn-lt"/>
                <a:cs typeface="+mn-lt"/>
              </a:rPr>
              <a:t> (see Section I.A), including a </a:t>
            </a:r>
            <a:r>
              <a:rPr lang="en-US" sz="1900" b="1">
                <a:ea typeface="+mn-lt"/>
                <a:cs typeface="+mn-lt"/>
              </a:rPr>
              <a:t>clear statement backed by numerical data </a:t>
            </a:r>
            <a:r>
              <a:rPr lang="en-US" sz="1900">
                <a:ea typeface="+mn-lt"/>
                <a:cs typeface="+mn-lt"/>
              </a:rPr>
              <a:t>demonstrating how the applicant’s proposed activities meet the needs of the target participants. This includes the strength of the applicant’s understanding of the business and professional networks in the geographic location, industry, or market segment and the strength of the proposal’s plan to connect Program participants to the network of professionals such as mentors, peers, subject matter experts, and service providers. </a:t>
            </a:r>
            <a:r>
              <a:rPr lang="en-US" sz="1900" b="1">
                <a:ea typeface="+mn-lt"/>
                <a:cs typeface="+mn-lt"/>
              </a:rPr>
              <a:t>(10 points) </a:t>
            </a:r>
          </a:p>
          <a:p>
            <a:pPr marL="297815" indent="-285750">
              <a:spcBef>
                <a:spcPts val="95"/>
              </a:spcBef>
              <a:buFont typeface="Arial"/>
              <a:buChar char="•"/>
              <a:tabLst>
                <a:tab pos="297815" algn="l"/>
                <a:tab pos="298450" algn="l"/>
              </a:tabLst>
            </a:pPr>
            <a:endParaRPr lang="en-US" sz="1900" b="1">
              <a:latin typeface="Lao UI"/>
              <a:cs typeface="Arial" panose="020B0604020202020204" pitchFamily="34" charset="0"/>
            </a:endParaRPr>
          </a:p>
          <a:p>
            <a:pPr marL="755015" lvl="1" indent="-285750">
              <a:spcBef>
                <a:spcPts val="95"/>
              </a:spcBef>
              <a:buFont typeface="Arial"/>
              <a:buChar char="•"/>
              <a:tabLst>
                <a:tab pos="297815" algn="l"/>
                <a:tab pos="298450" algn="l"/>
              </a:tabLst>
            </a:pPr>
            <a:r>
              <a:rPr lang="en-US" sz="1900">
                <a:ea typeface="+mn-lt"/>
                <a:cs typeface="+mn-lt"/>
              </a:rPr>
              <a:t>Tips:</a:t>
            </a:r>
          </a:p>
          <a:p>
            <a:pPr marL="1212215" lvl="2" indent="-285750">
              <a:spcBef>
                <a:spcPts val="95"/>
              </a:spcBef>
              <a:buFont typeface="Arial"/>
              <a:buChar char="•"/>
              <a:tabLst>
                <a:tab pos="297815" algn="l"/>
                <a:tab pos="298450" algn="l"/>
              </a:tabLst>
            </a:pPr>
            <a:r>
              <a:rPr lang="en-US" sz="1900">
                <a:ea typeface="+mn-lt"/>
                <a:cs typeface="+mn-lt"/>
              </a:rPr>
              <a:t>Carefully review the Access to Networks pillar description and examples (page 10 of the NOFO). </a:t>
            </a:r>
          </a:p>
          <a:p>
            <a:pPr marL="1212215" lvl="2" indent="-285750">
              <a:spcBef>
                <a:spcPts val="95"/>
              </a:spcBef>
              <a:buFont typeface="Arial"/>
              <a:buChar char="•"/>
              <a:tabLst>
                <a:tab pos="297815" algn="l"/>
                <a:tab pos="298450" algn="l"/>
              </a:tabLst>
            </a:pPr>
            <a:r>
              <a:rPr lang="en-US" sz="1900">
                <a:ea typeface="+mn-lt"/>
                <a:cs typeface="+mn-lt"/>
              </a:rPr>
              <a:t>Connect the proposed activities to the needs of the target participants.</a:t>
            </a:r>
          </a:p>
          <a:p>
            <a:pPr marL="1212215" lvl="2" indent="-285750">
              <a:spcBef>
                <a:spcPts val="95"/>
              </a:spcBef>
              <a:buFont typeface="Arial"/>
              <a:buChar char="•"/>
              <a:tabLst>
                <a:tab pos="297815" algn="l"/>
                <a:tab pos="298450" algn="l"/>
              </a:tabLst>
            </a:pPr>
            <a:r>
              <a:rPr lang="en-US" sz="1900">
                <a:ea typeface="+mn-lt"/>
                <a:cs typeface="+mn-lt"/>
              </a:rPr>
              <a:t>Think carefully about what networks could benefit SEDI entrepreneurs and how your project could help entrepreneurs build or join supportive and lasting networks.  </a:t>
            </a:r>
            <a:endParaRPr lang="en-US" sz="1900">
              <a:highlight>
                <a:srgbClr val="FFFF00"/>
              </a:highlight>
              <a:ea typeface="+mn-lt"/>
              <a:cs typeface="+mn-lt"/>
            </a:endParaRPr>
          </a:p>
          <a:p>
            <a:pPr marL="1212215" lvl="2" indent="-285750">
              <a:spcBef>
                <a:spcPts val="95"/>
              </a:spcBef>
              <a:buFont typeface="Arial"/>
              <a:buChar char="•"/>
              <a:tabLst>
                <a:tab pos="297815" algn="l"/>
                <a:tab pos="298450" algn="l"/>
              </a:tabLst>
            </a:pPr>
            <a:endParaRPr lang="en-US" sz="1900">
              <a:ea typeface="+mn-lt"/>
              <a:cs typeface="+mn-lt"/>
            </a:endParaRPr>
          </a:p>
          <a:p>
            <a:pPr marL="297815" indent="-285750">
              <a:spcBef>
                <a:spcPts val="95"/>
              </a:spcBef>
              <a:buFont typeface="Arial"/>
              <a:buChar char="•"/>
              <a:tabLst>
                <a:tab pos="297815" algn="l"/>
                <a:tab pos="298450" algn="l"/>
              </a:tabLst>
            </a:pPr>
            <a:endParaRPr lang="en-US" sz="2600" b="1">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10041236" cy="514885"/>
          </a:xfrm>
          <a:prstGeom prst="rect">
            <a:avLst/>
          </a:prstGeom>
          <a:noFill/>
        </p:spPr>
        <p:txBody>
          <a:bodyPr vert="horz" wrap="square" lIns="0" tIns="22225" rIns="0" bIns="0" rtlCol="0">
            <a:spAutoFit/>
          </a:bodyPr>
          <a:lstStyle/>
          <a:p>
            <a:pPr marL="90805" algn="ctr">
              <a:lnSpc>
                <a:spcPct val="100000"/>
              </a:lnSpc>
              <a:spcBef>
                <a:spcPts val="175"/>
              </a:spcBef>
            </a:pPr>
            <a:r>
              <a:rPr lang="en-US" sz="3200">
                <a:latin typeface="Lao UI"/>
                <a:cs typeface="Calibri"/>
              </a:rPr>
              <a:t>	Sub-criteria: Access to Networks Pillar</a:t>
            </a:r>
            <a:endParaRPr sz="3200">
              <a:latin typeface="Lao UI"/>
              <a:cs typeface="Calibri"/>
            </a:endParaRPr>
          </a:p>
        </p:txBody>
      </p:sp>
    </p:spTree>
    <p:extLst>
      <p:ext uri="{BB962C8B-B14F-4D97-AF65-F5344CB8AC3E}">
        <p14:creationId xmlns:p14="http://schemas.microsoft.com/office/powerpoint/2010/main" val="387411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D67DD3D8-28CB-2CC0-4B63-E05CF3402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4" y="0"/>
            <a:ext cx="12192000" cy="6858000"/>
          </a:xfrm>
          <a:prstGeom prst="rect">
            <a:avLst/>
          </a:prstGeom>
        </p:spPr>
      </p:pic>
    </p:spTree>
    <p:extLst>
      <p:ext uri="{BB962C8B-B14F-4D97-AF65-F5344CB8AC3E}">
        <p14:creationId xmlns:p14="http://schemas.microsoft.com/office/powerpoint/2010/main" val="2540961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PROJECT GOALS AND PROPOSED SOLUTION</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30</a:t>
            </a:fld>
            <a:endParaRPr spc="-25"/>
          </a:p>
        </p:txBody>
      </p:sp>
      <p:sp>
        <p:nvSpPr>
          <p:cNvPr id="8" name="object 8"/>
          <p:cNvSpPr txBox="1"/>
          <p:nvPr/>
        </p:nvSpPr>
        <p:spPr>
          <a:xfrm>
            <a:off x="840054" y="1733233"/>
            <a:ext cx="11086258" cy="5205912"/>
          </a:xfrm>
          <a:prstGeom prst="rect">
            <a:avLst/>
          </a:prstGeom>
        </p:spPr>
        <p:txBody>
          <a:bodyPr vert="horz" wrap="square" lIns="0" tIns="12065" rIns="0" bIns="0" rtlCol="0">
            <a:spAutoFit/>
          </a:bodyPr>
          <a:lstStyle/>
          <a:p>
            <a:pPr marL="297815" indent="-285750">
              <a:spcBef>
                <a:spcPts val="95"/>
              </a:spcBef>
              <a:buFont typeface="Arial"/>
              <a:buChar char="•"/>
              <a:tabLst>
                <a:tab pos="297815" algn="l"/>
                <a:tab pos="298450" algn="l"/>
              </a:tabLst>
            </a:pPr>
            <a:r>
              <a:rPr lang="en-US" sz="1900">
                <a:latin typeface="Lao UI"/>
                <a:cs typeface="Arial" panose="020B0604020202020204" pitchFamily="34" charset="0"/>
              </a:rPr>
              <a:t>The strength of the applicant’s strategies to </a:t>
            </a:r>
            <a:r>
              <a:rPr lang="en-US" sz="1900" b="1">
                <a:solidFill>
                  <a:schemeClr val="accent1"/>
                </a:solidFill>
                <a:latin typeface="Lao UI"/>
                <a:cs typeface="Arial" panose="020B0604020202020204" pitchFamily="34" charset="0"/>
              </a:rPr>
              <a:t>drive SEDI participation</a:t>
            </a:r>
            <a:r>
              <a:rPr lang="en-US" sz="1900" b="1">
                <a:latin typeface="Lao UI"/>
                <a:cs typeface="Arial" panose="020B0604020202020204" pitchFamily="34" charset="0"/>
              </a:rPr>
              <a:t> in the project</a:t>
            </a:r>
            <a:r>
              <a:rPr lang="en-US" sz="1900">
                <a:latin typeface="Lao UI"/>
                <a:cs typeface="Arial" panose="020B0604020202020204" pitchFamily="34" charset="0"/>
              </a:rPr>
              <a:t>, including a </a:t>
            </a:r>
            <a:r>
              <a:rPr lang="en-US" sz="1900" b="1">
                <a:latin typeface="Lao UI"/>
                <a:cs typeface="Arial" panose="020B0604020202020204" pitchFamily="34" charset="0"/>
              </a:rPr>
              <a:t>clear statement backed by numerical data </a:t>
            </a:r>
            <a:r>
              <a:rPr lang="en-US" sz="1900">
                <a:latin typeface="Lao UI"/>
                <a:cs typeface="Arial" panose="020B0604020202020204" pitchFamily="34" charset="0"/>
              </a:rPr>
              <a:t>demonstrating how the applicant’s proposed activities and outreach strategy maximize the number of SEDIs served. This element may include the strength of the </a:t>
            </a:r>
            <a:r>
              <a:rPr lang="en-US" sz="1900" b="1">
                <a:latin typeface="Lao UI"/>
                <a:cs typeface="Arial" panose="020B0604020202020204" pitchFamily="34" charset="0"/>
              </a:rPr>
              <a:t>proposed alliances </a:t>
            </a:r>
            <a:r>
              <a:rPr lang="en-US" sz="1900">
                <a:latin typeface="Lao UI"/>
                <a:cs typeface="Arial" panose="020B0604020202020204" pitchFamily="34" charset="0"/>
              </a:rPr>
              <a:t>(as illustrated through Letters of Commitment and/or memoranda of understanding) and the strength of the proposal’s </a:t>
            </a:r>
            <a:r>
              <a:rPr lang="en-US" sz="1900" b="1">
                <a:latin typeface="Lao UI"/>
                <a:cs typeface="Arial" panose="020B0604020202020204" pitchFamily="34" charset="0"/>
              </a:rPr>
              <a:t>plan for outreach</a:t>
            </a:r>
            <a:r>
              <a:rPr lang="en-US" sz="1900">
                <a:latin typeface="Lao UI"/>
                <a:cs typeface="Arial" panose="020B0604020202020204" pitchFamily="34" charset="0"/>
              </a:rPr>
              <a:t>. (5 points)</a:t>
            </a:r>
          </a:p>
          <a:p>
            <a:pPr marL="297815" indent="-285750">
              <a:spcBef>
                <a:spcPts val="95"/>
              </a:spcBef>
              <a:buFont typeface="Arial"/>
              <a:buChar char="•"/>
              <a:tabLst>
                <a:tab pos="297815" algn="l"/>
                <a:tab pos="298450" algn="l"/>
              </a:tabLst>
            </a:pPr>
            <a:endParaRPr lang="en-US" sz="1900">
              <a:latin typeface="Lao UI"/>
              <a:cs typeface="Arial" panose="020B0604020202020204" pitchFamily="34" charset="0"/>
            </a:endParaRPr>
          </a:p>
          <a:p>
            <a:pPr marL="755015" lvl="1" indent="-285750">
              <a:spcBef>
                <a:spcPts val="95"/>
              </a:spcBef>
              <a:buFont typeface="Arial"/>
              <a:buChar char="•"/>
              <a:tabLst>
                <a:tab pos="297815" algn="l"/>
                <a:tab pos="298450" algn="l"/>
              </a:tabLst>
            </a:pPr>
            <a:r>
              <a:rPr lang="en-US" sz="1900">
                <a:ea typeface="+mn-lt"/>
                <a:cs typeface="+mn-lt"/>
              </a:rPr>
              <a:t>Tips:</a:t>
            </a:r>
          </a:p>
          <a:p>
            <a:pPr marL="1212215" lvl="2" indent="-285750">
              <a:spcBef>
                <a:spcPts val="95"/>
              </a:spcBef>
              <a:buFont typeface="Arial"/>
              <a:buChar char="•"/>
              <a:tabLst>
                <a:tab pos="297815" algn="l"/>
                <a:tab pos="298450" algn="l"/>
              </a:tabLst>
            </a:pPr>
            <a:r>
              <a:rPr lang="en-US" sz="1900">
                <a:ea typeface="+mn-lt"/>
                <a:cs typeface="+mn-lt"/>
              </a:rPr>
              <a:t>Think carefully about how you plan to reach the SEDI groups that you propose to serve. </a:t>
            </a:r>
          </a:p>
          <a:p>
            <a:pPr marL="1212215" lvl="2" indent="-285750">
              <a:spcBef>
                <a:spcPts val="95"/>
              </a:spcBef>
              <a:buFont typeface="Arial"/>
              <a:buChar char="•"/>
              <a:tabLst>
                <a:tab pos="297815" algn="l"/>
                <a:tab pos="298450" algn="l"/>
              </a:tabLst>
            </a:pPr>
            <a:r>
              <a:rPr lang="en-US" sz="1900">
                <a:ea typeface="+mn-lt"/>
                <a:cs typeface="+mn-lt"/>
              </a:rPr>
              <a:t>Provide numerical data about the geographic location(s), industry(</a:t>
            </a:r>
            <a:r>
              <a:rPr lang="en-US" sz="1900" err="1">
                <a:ea typeface="+mn-lt"/>
                <a:cs typeface="+mn-lt"/>
              </a:rPr>
              <a:t>ies</a:t>
            </a:r>
            <a:r>
              <a:rPr lang="en-US" sz="1900">
                <a:ea typeface="+mn-lt"/>
                <a:cs typeface="+mn-lt"/>
              </a:rPr>
              <a:t>), or market segment(s) you propose to serve.</a:t>
            </a:r>
          </a:p>
          <a:p>
            <a:pPr marL="1212215" lvl="2" indent="-285750">
              <a:spcBef>
                <a:spcPts val="95"/>
              </a:spcBef>
              <a:buFont typeface="Arial"/>
              <a:buChar char="•"/>
              <a:tabLst>
                <a:tab pos="297815" algn="l"/>
                <a:tab pos="298450" algn="l"/>
              </a:tabLst>
            </a:pPr>
            <a:r>
              <a:rPr lang="en-US" sz="1900">
                <a:ea typeface="+mn-lt"/>
                <a:cs typeface="+mn-lt"/>
              </a:rPr>
              <a:t>Explain your outreach plan and use numerical data to show how your plan to drive participation will succeed.</a:t>
            </a:r>
          </a:p>
          <a:p>
            <a:pPr marL="1212215" lvl="2" indent="-285750">
              <a:spcBef>
                <a:spcPts val="95"/>
              </a:spcBef>
              <a:buFont typeface="Arial"/>
              <a:buChar char="•"/>
              <a:tabLst>
                <a:tab pos="297815" algn="l"/>
                <a:tab pos="298450" algn="l"/>
              </a:tabLst>
            </a:pPr>
            <a:r>
              <a:rPr lang="en-US" sz="1900">
                <a:ea typeface="+mn-lt"/>
                <a:cs typeface="+mn-lt"/>
              </a:rPr>
              <a:t>If you have commitments from organizations who plan to help you, explain how those alliances will aid the project in this area.</a:t>
            </a:r>
          </a:p>
          <a:p>
            <a:pPr marL="926465" lvl="2">
              <a:spcBef>
                <a:spcPts val="95"/>
              </a:spcBef>
              <a:tabLst>
                <a:tab pos="297815" algn="l"/>
                <a:tab pos="298450" algn="l"/>
              </a:tabLst>
            </a:pPr>
            <a:endParaRPr lang="en-US" sz="1900">
              <a:latin typeface="Lao UI"/>
              <a:cs typeface="Arial" panose="020B0604020202020204" pitchFamily="34" charset="0"/>
            </a:endParaRPr>
          </a:p>
          <a:p>
            <a:pPr marL="297815" indent="-285750">
              <a:spcBef>
                <a:spcPts val="95"/>
              </a:spcBef>
              <a:buFont typeface="Arial"/>
              <a:buChar char="•"/>
              <a:tabLst>
                <a:tab pos="297815" algn="l"/>
                <a:tab pos="298450" algn="l"/>
              </a:tabLst>
            </a:pPr>
            <a:endParaRPr lang="en-US" sz="1900" b="1">
              <a:latin typeface="Lao UI"/>
              <a:cs typeface="Arial" panose="020B0604020202020204" pitchFamily="34" charset="0"/>
            </a:endParaRPr>
          </a:p>
          <a:p>
            <a:pPr marL="297815" indent="-285750">
              <a:spcBef>
                <a:spcPts val="95"/>
              </a:spcBef>
              <a:buFont typeface="Arial"/>
              <a:buChar char="•"/>
              <a:tabLst>
                <a:tab pos="297815" algn="l"/>
                <a:tab pos="298450" algn="l"/>
              </a:tabLst>
            </a:pPr>
            <a:endParaRPr lang="en-US" sz="2600" b="1">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10041236" cy="514885"/>
          </a:xfrm>
          <a:prstGeom prst="rect">
            <a:avLst/>
          </a:prstGeom>
          <a:noFill/>
        </p:spPr>
        <p:txBody>
          <a:bodyPr vert="horz" wrap="square" lIns="0" tIns="22225" rIns="0" bIns="0" rtlCol="0">
            <a:spAutoFit/>
          </a:bodyPr>
          <a:lstStyle/>
          <a:p>
            <a:pPr marL="90805" algn="ctr">
              <a:lnSpc>
                <a:spcPct val="100000"/>
              </a:lnSpc>
              <a:spcBef>
                <a:spcPts val="175"/>
              </a:spcBef>
            </a:pPr>
            <a:r>
              <a:rPr lang="en-US" sz="3200">
                <a:latin typeface="Lao UI"/>
                <a:cs typeface="Calibri"/>
              </a:rPr>
              <a:t>Sub-criteria: Driving SEDI participation</a:t>
            </a:r>
            <a:endParaRPr sz="3200">
              <a:latin typeface="Lao UI"/>
              <a:cs typeface="Calibri"/>
            </a:endParaRPr>
          </a:p>
        </p:txBody>
      </p:sp>
    </p:spTree>
    <p:extLst>
      <p:ext uri="{BB962C8B-B14F-4D97-AF65-F5344CB8AC3E}">
        <p14:creationId xmlns:p14="http://schemas.microsoft.com/office/powerpoint/2010/main" val="829914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ORGANIZATIONAL CAPACITY</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31</a:t>
            </a:fld>
            <a:endParaRPr spc="-25"/>
          </a:p>
        </p:txBody>
      </p:sp>
      <p:sp>
        <p:nvSpPr>
          <p:cNvPr id="8" name="object 8"/>
          <p:cNvSpPr txBox="1"/>
          <p:nvPr/>
        </p:nvSpPr>
        <p:spPr>
          <a:xfrm>
            <a:off x="867769" y="1879199"/>
            <a:ext cx="10583496" cy="2266646"/>
          </a:xfrm>
          <a:prstGeom prst="rect">
            <a:avLst/>
          </a:prstGeom>
        </p:spPr>
        <p:txBody>
          <a:bodyPr vert="horz" wrap="square" lIns="0" tIns="12065" rIns="0" bIns="0" rtlCol="0">
            <a:spAutoFit/>
          </a:bodyPr>
          <a:lstStyle/>
          <a:p>
            <a:pPr marL="297815" indent="-285750">
              <a:lnSpc>
                <a:spcPct val="100000"/>
              </a:lnSpc>
              <a:spcBef>
                <a:spcPts val="95"/>
              </a:spcBef>
              <a:buFont typeface="Arial"/>
              <a:buChar char="•"/>
              <a:tabLst>
                <a:tab pos="297815" algn="l"/>
                <a:tab pos="298450" algn="l"/>
              </a:tabLst>
            </a:pPr>
            <a:r>
              <a:rPr lang="en-US" sz="1800" dirty="0">
                <a:effectLst/>
                <a:latin typeface="Lao UI" panose="020B0604020202020204"/>
                <a:ea typeface="Calibri" panose="020F0502020204030204" pitchFamily="34" charset="0"/>
              </a:rPr>
              <a:t>This criterion assesses whether the applicant has the resources and capacity to meet the needs of the target participants, define the target geographic area, industry, or market segment to be served, understand the community and business ecosystem’s assets, challenges and needs, and demonstrate they can leverage the strengths of other organizations.  The criterion further assesses if the organization has the financial and management capacity to execute the project successfully. </a:t>
            </a:r>
          </a:p>
          <a:p>
            <a:pPr marL="297815" indent="-285750">
              <a:lnSpc>
                <a:spcPct val="100000"/>
              </a:lnSpc>
              <a:spcBef>
                <a:spcPts val="95"/>
              </a:spcBef>
              <a:buFont typeface="Arial"/>
              <a:buChar char="•"/>
              <a:tabLst>
                <a:tab pos="297815" algn="l"/>
                <a:tab pos="298450" algn="l"/>
              </a:tabLst>
            </a:pPr>
            <a:endParaRPr lang="en-US" b="1" dirty="0">
              <a:latin typeface="Lao UI" panose="020B0604020202020204"/>
              <a:cs typeface="Arial" panose="020B0604020202020204" pitchFamily="34" charset="0"/>
            </a:endParaRPr>
          </a:p>
          <a:p>
            <a:pPr marL="755015" lvl="1" indent="-285750">
              <a:spcBef>
                <a:spcPts val="95"/>
              </a:spcBef>
              <a:buFont typeface="Arial"/>
              <a:buChar char="•"/>
              <a:tabLst>
                <a:tab pos="297815" algn="l"/>
                <a:tab pos="298450" algn="l"/>
              </a:tabLst>
            </a:pPr>
            <a:r>
              <a:rPr lang="en-US" dirty="0">
                <a:latin typeface="Lao UI" panose="020B0604020202020204"/>
                <a:cs typeface="Arial" panose="020B0604020202020204" pitchFamily="34" charset="0"/>
              </a:rPr>
              <a:t>Tip:</a:t>
            </a:r>
          </a:p>
          <a:p>
            <a:pPr marL="1212215" lvl="2" indent="-285750">
              <a:spcBef>
                <a:spcPts val="95"/>
              </a:spcBef>
              <a:buFont typeface="Arial"/>
              <a:buChar char="•"/>
              <a:tabLst>
                <a:tab pos="297815" algn="l"/>
                <a:tab pos="298450" algn="l"/>
              </a:tabLst>
            </a:pPr>
            <a:r>
              <a:rPr lang="en-US" dirty="0">
                <a:latin typeface="Lao UI"/>
                <a:cs typeface="Arial"/>
              </a:rPr>
              <a:t>If your organization has not historically served SEDI groups, don’t forget about </a:t>
            </a:r>
            <a:r>
              <a:rPr lang="en-US" b="1" dirty="0">
                <a:latin typeface="Lao UI"/>
                <a:cs typeface="Arial"/>
              </a:rPr>
              <a:t>strategic alliances</a:t>
            </a:r>
            <a:r>
              <a:rPr lang="en-US" dirty="0">
                <a:latin typeface="Lao UI"/>
                <a:cs typeface="Arial"/>
              </a:rPr>
              <a:t>!</a:t>
            </a: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62450"/>
            <a:ext cx="9669096" cy="514885"/>
          </a:xfrm>
          <a:prstGeom prst="rect">
            <a:avLst/>
          </a:prstGeom>
          <a:noFill/>
        </p:spPr>
        <p:txBody>
          <a:bodyPr vert="horz" wrap="square" lIns="0" tIns="22225" rIns="0" bIns="0" rtlCol="0">
            <a:spAutoFit/>
          </a:bodyPr>
          <a:lstStyle/>
          <a:p>
            <a:pPr marL="90805">
              <a:lnSpc>
                <a:spcPct val="100000"/>
              </a:lnSpc>
              <a:spcBef>
                <a:spcPts val="175"/>
              </a:spcBef>
            </a:pPr>
            <a:r>
              <a:rPr lang="en-US" sz="3200">
                <a:latin typeface="Lao UI"/>
                <a:cs typeface="Calibri"/>
              </a:rPr>
              <a:t>40 POINTS TOTAL (broken into specific sub-criteria)</a:t>
            </a:r>
          </a:p>
        </p:txBody>
      </p:sp>
    </p:spTree>
    <p:extLst>
      <p:ext uri="{BB962C8B-B14F-4D97-AF65-F5344CB8AC3E}">
        <p14:creationId xmlns:p14="http://schemas.microsoft.com/office/powerpoint/2010/main" val="150205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ORGANIZATIONAL CAPACITY</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32</a:t>
            </a:fld>
            <a:endParaRPr spc="-25"/>
          </a:p>
        </p:txBody>
      </p:sp>
      <p:sp>
        <p:nvSpPr>
          <p:cNvPr id="8" name="object 8"/>
          <p:cNvSpPr txBox="1"/>
          <p:nvPr/>
        </p:nvSpPr>
        <p:spPr>
          <a:xfrm>
            <a:off x="867769" y="1604554"/>
            <a:ext cx="11086258" cy="4300536"/>
          </a:xfrm>
          <a:prstGeom prst="rect">
            <a:avLst/>
          </a:prstGeom>
        </p:spPr>
        <p:txBody>
          <a:bodyPr vert="horz" wrap="square" lIns="0" tIns="12065" rIns="0" bIns="0" rtlCol="0">
            <a:spAutoFit/>
          </a:bodyPr>
          <a:lstStyle/>
          <a:p>
            <a:pPr marL="297815" indent="-285750">
              <a:lnSpc>
                <a:spcPct val="100000"/>
              </a:lnSpc>
              <a:spcBef>
                <a:spcPts val="95"/>
              </a:spcBef>
              <a:buFont typeface="Arial"/>
              <a:buChar char="•"/>
              <a:tabLst>
                <a:tab pos="297815" algn="l"/>
                <a:tab pos="298450" algn="l"/>
              </a:tabLst>
            </a:pPr>
            <a:r>
              <a:rPr lang="en-US" sz="1600" dirty="0">
                <a:latin typeface="Lao UI"/>
                <a:cs typeface="Arial" panose="020B0604020202020204" pitchFamily="34" charset="0"/>
              </a:rPr>
              <a:t>An explanation of why the applicant is positioned to </a:t>
            </a:r>
            <a:r>
              <a:rPr lang="en-US" sz="1600" b="1" dirty="0">
                <a:latin typeface="Lao UI"/>
                <a:cs typeface="Arial" panose="020B0604020202020204" pitchFamily="34" charset="0"/>
              </a:rPr>
              <a:t>serve target participants’ needs </a:t>
            </a:r>
            <a:r>
              <a:rPr lang="en-US" sz="1600" dirty="0">
                <a:latin typeface="Lao UI"/>
                <a:cs typeface="Arial" panose="020B0604020202020204" pitchFamily="34" charset="0"/>
              </a:rPr>
              <a:t>and to execute the proposed project successfully. </a:t>
            </a:r>
            <a:r>
              <a:rPr lang="en-US" sz="1600" b="1" dirty="0">
                <a:latin typeface="Lao UI"/>
                <a:cs typeface="Arial" panose="020B0604020202020204" pitchFamily="34" charset="0"/>
              </a:rPr>
              <a:t>(10 points)</a:t>
            </a:r>
          </a:p>
          <a:p>
            <a:pPr marL="297815" indent="-285750">
              <a:spcBef>
                <a:spcPts val="95"/>
              </a:spcBef>
              <a:buFont typeface="Arial"/>
              <a:buChar char="•"/>
              <a:tabLst>
                <a:tab pos="297815" algn="l"/>
                <a:tab pos="298450" algn="l"/>
              </a:tabLst>
            </a:pPr>
            <a:r>
              <a:rPr lang="en-US" sz="1600" dirty="0">
                <a:latin typeface="Lao UI"/>
                <a:cs typeface="Arial" panose="020B0604020202020204" pitchFamily="34" charset="0"/>
              </a:rPr>
              <a:t>A clear explanation that demonstrates prior performance </a:t>
            </a:r>
            <a:r>
              <a:rPr lang="en-US" sz="1600" b="1" dirty="0">
                <a:latin typeface="Lao UI"/>
                <a:cs typeface="Arial" panose="020B0604020202020204" pitchFamily="34" charset="0"/>
              </a:rPr>
              <a:t>serving SEDI populations </a:t>
            </a:r>
            <a:r>
              <a:rPr lang="en-US" sz="1600" dirty="0">
                <a:latin typeface="Lao UI"/>
                <a:cs typeface="Arial" panose="020B0604020202020204" pitchFamily="34" charset="0"/>
              </a:rPr>
              <a:t>and </a:t>
            </a:r>
            <a:r>
              <a:rPr lang="en-US" sz="1600" b="1" dirty="0">
                <a:latin typeface="Lao UI"/>
                <a:cs typeface="Arial" panose="020B0604020202020204" pitchFamily="34" charset="0"/>
              </a:rPr>
              <a:t>driving SEDI participation </a:t>
            </a:r>
            <a:r>
              <a:rPr lang="en-US" sz="1600" dirty="0">
                <a:latin typeface="Lao UI"/>
                <a:cs typeface="Arial" panose="020B0604020202020204" pitchFamily="34" charset="0"/>
              </a:rPr>
              <a:t>in technical assistance programs. </a:t>
            </a:r>
            <a:r>
              <a:rPr lang="en-US" sz="1600" b="1" dirty="0">
                <a:latin typeface="Lao UI"/>
                <a:cs typeface="Arial" panose="020B0604020202020204" pitchFamily="34" charset="0"/>
              </a:rPr>
              <a:t>(10 points)</a:t>
            </a:r>
          </a:p>
          <a:p>
            <a:pPr marL="755015" lvl="1" indent="-285750">
              <a:spcBef>
                <a:spcPts val="95"/>
              </a:spcBef>
              <a:buFont typeface="Arial"/>
              <a:buChar char="•"/>
              <a:tabLst>
                <a:tab pos="297815" algn="l"/>
                <a:tab pos="298450" algn="l"/>
              </a:tabLst>
            </a:pPr>
            <a:r>
              <a:rPr lang="en-US" sz="1600" dirty="0">
                <a:latin typeface="Lao UI"/>
                <a:cs typeface="Arial" panose="020B0604020202020204" pitchFamily="34" charset="0"/>
              </a:rPr>
              <a:t>Note: </a:t>
            </a:r>
            <a:r>
              <a:rPr lang="en-US" sz="1600" b="1" dirty="0">
                <a:latin typeface="Lao UI"/>
                <a:cs typeface="Arial" panose="020B0604020202020204" pitchFamily="34" charset="0"/>
              </a:rPr>
              <a:t>If the applicant has not historically served SEDIs, an applicant can meet this criterion by establishing an alliance with one or more SEDI-serving institutions</a:t>
            </a:r>
            <a:r>
              <a:rPr lang="en-US" sz="1600" dirty="0">
                <a:latin typeface="Lao UI"/>
                <a:cs typeface="Arial" panose="020B0604020202020204" pitchFamily="34" charset="0"/>
              </a:rPr>
              <a:t>.  To meet this criterion via alliances, the applicant must clearly describe the alliance organization’s prior performance in technical assistance programs serving SEDIs and how the alliance will enable the applicant to effectively serve SEDIs, including driving participation.  The applicant must include one or more letters of commitment signed by the SEDI-serving institution. </a:t>
            </a:r>
          </a:p>
          <a:p>
            <a:pPr marL="755015" lvl="1" indent="-285750">
              <a:spcBef>
                <a:spcPts val="95"/>
              </a:spcBef>
              <a:buFont typeface="Arial"/>
              <a:buChar char="•"/>
              <a:tabLst>
                <a:tab pos="297815" algn="l"/>
                <a:tab pos="298450" algn="l"/>
              </a:tabLst>
            </a:pPr>
            <a:endParaRPr lang="en-US" sz="1600" dirty="0">
              <a:latin typeface="Lao UI"/>
              <a:cs typeface="Arial" panose="020B0604020202020204" pitchFamily="34" charset="0"/>
            </a:endParaRPr>
          </a:p>
          <a:p>
            <a:pPr marL="755015" lvl="1" indent="-285750">
              <a:spcBef>
                <a:spcPts val="95"/>
              </a:spcBef>
              <a:buFont typeface="Arial"/>
              <a:buChar char="•"/>
              <a:tabLst>
                <a:tab pos="297815" algn="l"/>
                <a:tab pos="298450" algn="l"/>
              </a:tabLst>
            </a:pPr>
            <a:r>
              <a:rPr lang="en-US" sz="1600" dirty="0">
                <a:latin typeface="Lao UI"/>
                <a:cs typeface="Arial" panose="020B0604020202020204" pitchFamily="34" charset="0"/>
              </a:rPr>
              <a:t>Tips:</a:t>
            </a:r>
          </a:p>
          <a:p>
            <a:pPr marL="1212215" lvl="2" indent="-285750">
              <a:spcBef>
                <a:spcPts val="95"/>
              </a:spcBef>
              <a:buFont typeface="Arial"/>
              <a:buChar char="•"/>
              <a:tabLst>
                <a:tab pos="297815" algn="l"/>
                <a:tab pos="298450" algn="l"/>
              </a:tabLst>
            </a:pPr>
            <a:r>
              <a:rPr lang="en-US" sz="1600" dirty="0">
                <a:latin typeface="Lao UI"/>
                <a:cs typeface="Arial" panose="020B0604020202020204" pitchFamily="34" charset="0"/>
              </a:rPr>
              <a:t>Demonstrate WHY your organization is the right organization to execute your proposed project. </a:t>
            </a:r>
          </a:p>
          <a:p>
            <a:pPr marL="1212215" lvl="2" indent="-285750">
              <a:spcBef>
                <a:spcPts val="95"/>
              </a:spcBef>
              <a:buFont typeface="Arial"/>
              <a:buChar char="•"/>
              <a:tabLst>
                <a:tab pos="297815" algn="l"/>
                <a:tab pos="298450" algn="l"/>
              </a:tabLst>
            </a:pPr>
            <a:r>
              <a:rPr lang="en-US" sz="1600" dirty="0">
                <a:latin typeface="Lao UI"/>
                <a:cs typeface="Arial" panose="020B0604020202020204" pitchFamily="34" charset="0"/>
              </a:rPr>
              <a:t>For consortium applications, clearly identify the roles of the lead applicant and other applicant organizations.  Show your combined capacity and experience.</a:t>
            </a:r>
          </a:p>
          <a:p>
            <a:pPr marL="1212215" lvl="2" indent="-285750">
              <a:spcBef>
                <a:spcPts val="95"/>
              </a:spcBef>
              <a:buFont typeface="Arial"/>
              <a:buChar char="•"/>
              <a:tabLst>
                <a:tab pos="297815" algn="l"/>
                <a:tab pos="298450" algn="l"/>
              </a:tabLst>
            </a:pPr>
            <a:r>
              <a:rPr lang="en-US" sz="1600" dirty="0">
                <a:latin typeface="Lao UI"/>
                <a:cs typeface="Arial" panose="020B0604020202020204" pitchFamily="34" charset="0"/>
              </a:rPr>
              <a:t>For applicants that have not historically served SEDI populations, you must have at least one letter of commitment. Letters with more detail about the institution’s willingness and ability to provide support to the applicant will be viewed as more competitive. </a:t>
            </a: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8" y="1002926"/>
            <a:ext cx="10456463" cy="514885"/>
          </a:xfrm>
          <a:prstGeom prst="rect">
            <a:avLst/>
          </a:prstGeom>
          <a:noFill/>
        </p:spPr>
        <p:txBody>
          <a:bodyPr vert="horz" wrap="square" lIns="0" tIns="22225" rIns="0" bIns="0" rtlCol="0">
            <a:spAutoFit/>
          </a:bodyPr>
          <a:lstStyle/>
          <a:p>
            <a:pPr marL="90805">
              <a:lnSpc>
                <a:spcPct val="100000"/>
              </a:lnSpc>
              <a:spcBef>
                <a:spcPts val="175"/>
              </a:spcBef>
            </a:pPr>
            <a:r>
              <a:rPr lang="en-US" sz="3200">
                <a:latin typeface="Lao UI"/>
                <a:cs typeface="Calibri"/>
              </a:rPr>
              <a:t>Sub-criteria: Serving target participants and serving SEDIs</a:t>
            </a:r>
            <a:endParaRPr sz="3200">
              <a:latin typeface="Lao UI"/>
              <a:cs typeface="Calibri"/>
            </a:endParaRPr>
          </a:p>
        </p:txBody>
      </p:sp>
    </p:spTree>
    <p:extLst>
      <p:ext uri="{BB962C8B-B14F-4D97-AF65-F5344CB8AC3E}">
        <p14:creationId xmlns:p14="http://schemas.microsoft.com/office/powerpoint/2010/main" val="1493470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ORGANIZATIONAL CAPACITY</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33</a:t>
            </a:fld>
            <a:endParaRPr spc="-25"/>
          </a:p>
        </p:txBody>
      </p:sp>
      <p:sp>
        <p:nvSpPr>
          <p:cNvPr id="8" name="object 8"/>
          <p:cNvSpPr txBox="1"/>
          <p:nvPr/>
        </p:nvSpPr>
        <p:spPr>
          <a:xfrm>
            <a:off x="868529" y="1517811"/>
            <a:ext cx="11086258" cy="4767331"/>
          </a:xfrm>
          <a:prstGeom prst="rect">
            <a:avLst/>
          </a:prstGeom>
        </p:spPr>
        <p:txBody>
          <a:bodyPr vert="horz" wrap="square" lIns="0" tIns="12065" rIns="0" bIns="0" rtlCol="0">
            <a:spAutoFit/>
          </a:bodyPr>
          <a:lstStyle/>
          <a:p>
            <a:pPr marL="297815" indent="-285750">
              <a:lnSpc>
                <a:spcPct val="100000"/>
              </a:lnSpc>
              <a:spcBef>
                <a:spcPts val="95"/>
              </a:spcBef>
              <a:buFont typeface="Arial"/>
              <a:buChar char="•"/>
              <a:tabLst>
                <a:tab pos="297815" algn="l"/>
                <a:tab pos="298450" algn="l"/>
              </a:tabLst>
            </a:pPr>
            <a:r>
              <a:rPr lang="en-US" sz="1600" dirty="0">
                <a:latin typeface="Lao UI"/>
                <a:cs typeface="Arial" panose="020B0604020202020204" pitchFamily="34" charset="0"/>
              </a:rPr>
              <a:t>A clear explanation that demonstrates prior performance or organizational capacity providing </a:t>
            </a:r>
            <a:r>
              <a:rPr lang="en-US" sz="1600" b="1" dirty="0">
                <a:latin typeface="Lao UI"/>
                <a:cs typeface="Arial" panose="020B0604020202020204" pitchFamily="34" charset="0"/>
              </a:rPr>
              <a:t>technical assistance and/or </a:t>
            </a:r>
            <a:r>
              <a:rPr lang="en-US" sz="1600" b="1" dirty="0">
                <a:solidFill>
                  <a:schemeClr val="accent1"/>
                </a:solidFill>
                <a:latin typeface="Lao UI"/>
                <a:cs typeface="Arial" panose="020B0604020202020204" pitchFamily="34" charset="0"/>
              </a:rPr>
              <a:t>capacity building </a:t>
            </a:r>
            <a:r>
              <a:rPr lang="en-US" sz="1600" b="1" dirty="0">
                <a:latin typeface="Lao UI"/>
                <a:cs typeface="Arial" panose="020B0604020202020204" pitchFamily="34" charset="0"/>
              </a:rPr>
              <a:t>to businesses and </a:t>
            </a:r>
            <a:r>
              <a:rPr lang="en-US" sz="1600" b="1" dirty="0">
                <a:solidFill>
                  <a:schemeClr val="accent1"/>
                </a:solidFill>
                <a:latin typeface="Lao UI"/>
                <a:cs typeface="Arial" panose="020B0604020202020204" pitchFamily="34" charset="0"/>
              </a:rPr>
              <a:t>access capital </a:t>
            </a:r>
            <a:r>
              <a:rPr lang="en-US" sz="1600" b="1" dirty="0">
                <a:latin typeface="Lao UI"/>
                <a:cs typeface="Arial" panose="020B0604020202020204" pitchFamily="34" charset="0"/>
              </a:rPr>
              <a:t>and </a:t>
            </a:r>
            <a:r>
              <a:rPr lang="en-US" sz="1600" b="1" dirty="0">
                <a:solidFill>
                  <a:schemeClr val="accent1"/>
                </a:solidFill>
                <a:latin typeface="Lao UI"/>
                <a:cs typeface="Arial" panose="020B0604020202020204" pitchFamily="34" charset="0"/>
              </a:rPr>
              <a:t>networks</a:t>
            </a:r>
            <a:r>
              <a:rPr lang="en-US" sz="1600" dirty="0">
                <a:latin typeface="Lao UI"/>
                <a:cs typeface="Arial" panose="020B0604020202020204" pitchFamily="34" charset="0"/>
              </a:rPr>
              <a:t>, including but not limited to assisting (1) </a:t>
            </a:r>
            <a:r>
              <a:rPr lang="en-US" sz="1600" b="1" dirty="0">
                <a:latin typeface="Lao UI"/>
                <a:cs typeface="Arial" panose="020B0604020202020204" pitchFamily="34" charset="0"/>
              </a:rPr>
              <a:t>early-stage businesses </a:t>
            </a:r>
            <a:r>
              <a:rPr lang="en-US" sz="1600" dirty="0">
                <a:latin typeface="Lao UI"/>
                <a:cs typeface="Arial" panose="020B0604020202020204" pitchFamily="34" charset="0"/>
              </a:rPr>
              <a:t>launch their business, product or service and/or (2) </a:t>
            </a:r>
            <a:r>
              <a:rPr lang="en-US" sz="1600" b="1" dirty="0">
                <a:latin typeface="Lao UI"/>
                <a:cs typeface="Arial" panose="020B0604020202020204" pitchFamily="34" charset="0"/>
              </a:rPr>
              <a:t>emerging-businesses</a:t>
            </a:r>
            <a:r>
              <a:rPr lang="en-US" sz="1600" dirty="0">
                <a:latin typeface="Lao UI"/>
                <a:cs typeface="Arial" panose="020B0604020202020204" pitchFamily="34" charset="0"/>
              </a:rPr>
              <a:t> that have moved beyond the earliest stages of getting established and need more sophisticated guidance and peer support to scale up the business with a view toward equity fundraising, selling the business, or filing for an initial public offering. Such demonstration includes, </a:t>
            </a:r>
            <a:r>
              <a:rPr lang="en-US" sz="1600" b="1" dirty="0">
                <a:latin typeface="Lao UI"/>
                <a:cs typeface="Arial" panose="020B0604020202020204" pitchFamily="34" charset="0"/>
              </a:rPr>
              <a:t>over the last five years</a:t>
            </a:r>
            <a:r>
              <a:rPr lang="en-US" sz="1600" dirty="0">
                <a:latin typeface="Lao UI"/>
                <a:cs typeface="Arial" panose="020B0604020202020204" pitchFamily="34" charset="0"/>
              </a:rPr>
              <a:t>, the organization’s capacity to provide access to capital, access to networks, and capacity building. </a:t>
            </a:r>
            <a:r>
              <a:rPr lang="en-US" sz="1600" b="1" dirty="0">
                <a:latin typeface="Lao UI"/>
                <a:cs typeface="Arial" panose="020B0604020202020204" pitchFamily="34" charset="0"/>
              </a:rPr>
              <a:t>(10 points)</a:t>
            </a:r>
          </a:p>
          <a:p>
            <a:pPr marL="297815" indent="-285750">
              <a:lnSpc>
                <a:spcPct val="100000"/>
              </a:lnSpc>
              <a:spcBef>
                <a:spcPts val="95"/>
              </a:spcBef>
              <a:buFont typeface="Arial"/>
              <a:buChar char="•"/>
              <a:tabLst>
                <a:tab pos="297815" algn="l"/>
                <a:tab pos="298450" algn="l"/>
              </a:tabLst>
            </a:pPr>
            <a:endParaRPr lang="en-US" sz="1600" b="1" dirty="0">
              <a:latin typeface="Lao UI"/>
              <a:cs typeface="Arial" panose="020B0604020202020204" pitchFamily="34" charset="0"/>
            </a:endParaRPr>
          </a:p>
          <a:p>
            <a:pPr marL="755015" lvl="1" indent="-285750">
              <a:spcBef>
                <a:spcPts val="95"/>
              </a:spcBef>
              <a:buFont typeface="Arial"/>
              <a:buChar char="•"/>
              <a:tabLst>
                <a:tab pos="297815" algn="l"/>
                <a:tab pos="298450" algn="l"/>
              </a:tabLst>
            </a:pPr>
            <a:r>
              <a:rPr lang="en-US" sz="1600" b="1" dirty="0">
                <a:latin typeface="Lao UI"/>
                <a:cs typeface="Arial" panose="020B0604020202020204" pitchFamily="34" charset="0"/>
              </a:rPr>
              <a:t>Tips:</a:t>
            </a:r>
          </a:p>
          <a:p>
            <a:pPr marL="1212215" lvl="2" indent="-285750">
              <a:spcBef>
                <a:spcPts val="95"/>
              </a:spcBef>
              <a:buFont typeface="Arial"/>
              <a:buChar char="•"/>
              <a:tabLst>
                <a:tab pos="297815" algn="l"/>
                <a:tab pos="298450" algn="l"/>
              </a:tabLst>
            </a:pPr>
            <a:r>
              <a:rPr lang="en-US" sz="1600" dirty="0">
                <a:latin typeface="Lao UI"/>
                <a:cs typeface="Arial" panose="020B0604020202020204" pitchFamily="34" charset="0"/>
              </a:rPr>
              <a:t>Highlight your track record of providing services under the </a:t>
            </a:r>
            <a:r>
              <a:rPr lang="en-US" sz="1600" b="1" dirty="0">
                <a:solidFill>
                  <a:schemeClr val="accent1"/>
                </a:solidFill>
                <a:latin typeface="Lao UI"/>
                <a:cs typeface="Arial" panose="020B0604020202020204" pitchFamily="34" charset="0"/>
              </a:rPr>
              <a:t>three Program Pillars </a:t>
            </a:r>
            <a:r>
              <a:rPr lang="en-US" sz="1600" dirty="0">
                <a:latin typeface="Lao UI"/>
                <a:cs typeface="Arial" panose="020B0604020202020204" pitchFamily="34" charset="0"/>
              </a:rPr>
              <a:t>– capacity building, access to capital, and access to networks.  </a:t>
            </a:r>
          </a:p>
          <a:p>
            <a:pPr marL="1212215" lvl="2" indent="-285750">
              <a:spcBef>
                <a:spcPts val="95"/>
              </a:spcBef>
              <a:buFont typeface="Arial"/>
              <a:buChar char="•"/>
              <a:tabLst>
                <a:tab pos="297815" algn="l"/>
                <a:tab pos="298450" algn="l"/>
              </a:tabLst>
            </a:pPr>
            <a:r>
              <a:rPr lang="en-US" sz="1600" dirty="0">
                <a:latin typeface="Lao UI"/>
                <a:cs typeface="Arial" panose="020B0604020202020204" pitchFamily="34" charset="0"/>
              </a:rPr>
              <a:t>Review page 9 of the NOFO for clarifications about the differences between the </a:t>
            </a:r>
            <a:r>
              <a:rPr lang="en-US" sz="1600" b="1" dirty="0">
                <a:latin typeface="Lao UI"/>
                <a:cs typeface="Arial" panose="020B0604020202020204" pitchFamily="34" charset="0"/>
              </a:rPr>
              <a:t>early-stage/incubator</a:t>
            </a:r>
            <a:r>
              <a:rPr lang="en-US" sz="1600" dirty="0">
                <a:latin typeface="Lao UI"/>
                <a:cs typeface="Arial" panose="020B0604020202020204" pitchFamily="34" charset="0"/>
              </a:rPr>
              <a:t> service model and the </a:t>
            </a:r>
            <a:r>
              <a:rPr lang="en-US" sz="1600" b="1" dirty="0">
                <a:latin typeface="Lao UI"/>
                <a:cs typeface="Arial" panose="020B0604020202020204" pitchFamily="34" charset="0"/>
              </a:rPr>
              <a:t>emerging businesses/accelerator </a:t>
            </a:r>
            <a:r>
              <a:rPr lang="en-US" sz="1600" dirty="0">
                <a:latin typeface="Lao UI"/>
                <a:cs typeface="Arial" panose="020B0604020202020204" pitchFamily="34" charset="0"/>
              </a:rPr>
              <a:t>service model.  Remember that proposals must demonstrate how the applicant plans to provide services under one or both service models.</a:t>
            </a:r>
          </a:p>
          <a:p>
            <a:pPr marL="297815" indent="-285750">
              <a:lnSpc>
                <a:spcPct val="100000"/>
              </a:lnSpc>
              <a:spcBef>
                <a:spcPts val="95"/>
              </a:spcBef>
              <a:buFont typeface="Arial"/>
              <a:buChar char="•"/>
              <a:tabLst>
                <a:tab pos="297815" algn="l"/>
                <a:tab pos="298450" algn="l"/>
              </a:tabLst>
            </a:pPr>
            <a:endParaRPr lang="en-US" sz="1600" b="1" dirty="0">
              <a:latin typeface="Lao UI"/>
              <a:cs typeface="Arial" panose="020B0604020202020204" pitchFamily="34" charset="0"/>
            </a:endParaRPr>
          </a:p>
          <a:p>
            <a:pPr marL="297815" indent="-285750">
              <a:spcBef>
                <a:spcPts val="95"/>
              </a:spcBef>
              <a:buFont typeface="Arial"/>
              <a:buChar char="•"/>
              <a:tabLst>
                <a:tab pos="297815" algn="l"/>
                <a:tab pos="298450" algn="l"/>
              </a:tabLst>
            </a:pPr>
            <a:r>
              <a:rPr lang="en-US" sz="1600" dirty="0">
                <a:latin typeface="Lao UI"/>
                <a:cs typeface="Arial" panose="020B0604020202020204" pitchFamily="34" charset="0"/>
              </a:rPr>
              <a:t>A detailed explanation of the organization’s operations and management strengths including the organizational structure that show its capacity to execute the proposed project successfully.  To meet this sub-criterion, the applicant must also submit the resumes of the project director and key project staff who will deliver services. Applicants may also strengthen their proposals under criterion by providing a list of the applicant’s Board of Directors or other advisers that the applicant may draw on for operational or subject matter expertise. </a:t>
            </a:r>
            <a:r>
              <a:rPr lang="en-US" sz="1600" b="1" dirty="0">
                <a:latin typeface="Lao UI"/>
                <a:cs typeface="Arial" panose="020B0604020202020204" pitchFamily="34" charset="0"/>
              </a:rPr>
              <a:t>(10 points)</a:t>
            </a: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8" y="1002926"/>
            <a:ext cx="8116743" cy="514885"/>
          </a:xfrm>
          <a:prstGeom prst="rect">
            <a:avLst/>
          </a:prstGeom>
          <a:noFill/>
        </p:spPr>
        <p:txBody>
          <a:bodyPr vert="horz" wrap="square" lIns="0" tIns="22225" rIns="0" bIns="0" rtlCol="0">
            <a:spAutoFit/>
          </a:bodyPr>
          <a:lstStyle/>
          <a:p>
            <a:pPr marL="90805">
              <a:lnSpc>
                <a:spcPct val="100000"/>
              </a:lnSpc>
              <a:spcBef>
                <a:spcPts val="175"/>
              </a:spcBef>
            </a:pPr>
            <a:r>
              <a:rPr lang="en-US" sz="3200">
                <a:latin typeface="Lao UI"/>
                <a:cs typeface="Calibri"/>
              </a:rPr>
              <a:t>Sub-criteria: Track record </a:t>
            </a:r>
            <a:endParaRPr sz="3200">
              <a:latin typeface="Lao UI"/>
              <a:cs typeface="Calibri"/>
            </a:endParaRPr>
          </a:p>
        </p:txBody>
      </p:sp>
    </p:spTree>
    <p:extLst>
      <p:ext uri="{BB962C8B-B14F-4D97-AF65-F5344CB8AC3E}">
        <p14:creationId xmlns:p14="http://schemas.microsoft.com/office/powerpoint/2010/main" val="153567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BUDGET AND TIMELINE</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34</a:t>
            </a:fld>
            <a:endParaRPr spc="-25"/>
          </a:p>
        </p:txBody>
      </p:sp>
      <p:sp>
        <p:nvSpPr>
          <p:cNvPr id="8" name="object 8"/>
          <p:cNvSpPr txBox="1"/>
          <p:nvPr/>
        </p:nvSpPr>
        <p:spPr>
          <a:xfrm>
            <a:off x="867769" y="1696581"/>
            <a:ext cx="11086258" cy="4262064"/>
          </a:xfrm>
          <a:prstGeom prst="rect">
            <a:avLst/>
          </a:prstGeom>
        </p:spPr>
        <p:txBody>
          <a:bodyPr vert="horz" wrap="square" lIns="0" tIns="12065" rIns="0" bIns="0" rtlCol="0">
            <a:spAutoFit/>
          </a:bodyPr>
          <a:lstStyle/>
          <a:p>
            <a:pPr marL="297815" indent="-285750">
              <a:lnSpc>
                <a:spcPct val="100000"/>
              </a:lnSpc>
              <a:spcBef>
                <a:spcPts val="95"/>
              </a:spcBef>
              <a:buFont typeface="Arial"/>
              <a:buChar char="•"/>
              <a:tabLst>
                <a:tab pos="297815" algn="l"/>
                <a:tab pos="298450" algn="l"/>
              </a:tabLst>
            </a:pPr>
            <a:r>
              <a:rPr lang="en-US" sz="2400">
                <a:latin typeface="Lao UI"/>
                <a:cs typeface="Arial" panose="020B0604020202020204" pitchFamily="34" charset="0"/>
              </a:rPr>
              <a:t>The feasibility and strength of the </a:t>
            </a:r>
            <a:r>
              <a:rPr lang="en-US" sz="2400" b="1">
                <a:solidFill>
                  <a:schemeClr val="accent1"/>
                </a:solidFill>
                <a:latin typeface="Lao UI"/>
                <a:cs typeface="Arial" panose="020B0604020202020204" pitchFamily="34" charset="0"/>
              </a:rPr>
              <a:t>budget narrative</a:t>
            </a:r>
            <a:r>
              <a:rPr lang="en-US" sz="2400">
                <a:latin typeface="Lao UI"/>
                <a:cs typeface="Arial" panose="020B0604020202020204" pitchFamily="34" charset="0"/>
              </a:rPr>
              <a:t>, particularly whether the budget narrative and staffing costs are reasonable and realistic for the proposed project. </a:t>
            </a:r>
            <a:r>
              <a:rPr lang="en-US" sz="2400" b="1">
                <a:latin typeface="Lao UI"/>
                <a:cs typeface="Arial" panose="020B0604020202020204" pitchFamily="34" charset="0"/>
              </a:rPr>
              <a:t>(10 points)</a:t>
            </a:r>
          </a:p>
          <a:p>
            <a:pPr marL="755015" lvl="1" indent="-285750">
              <a:spcBef>
                <a:spcPts val="95"/>
              </a:spcBef>
              <a:buFont typeface="Arial"/>
              <a:buChar char="•"/>
              <a:tabLst>
                <a:tab pos="297815" algn="l"/>
                <a:tab pos="298450" algn="l"/>
              </a:tabLst>
            </a:pPr>
            <a:endParaRPr lang="en-US" sz="2400">
              <a:latin typeface="Lao UI"/>
              <a:cs typeface="Arial" panose="020B0604020202020204" pitchFamily="34" charset="0"/>
            </a:endParaRPr>
          </a:p>
          <a:p>
            <a:pPr marL="297815" indent="-285750">
              <a:spcBef>
                <a:spcPts val="95"/>
              </a:spcBef>
              <a:buFont typeface="Arial"/>
              <a:buChar char="•"/>
              <a:tabLst>
                <a:tab pos="297815" algn="l"/>
                <a:tab pos="298450" algn="l"/>
              </a:tabLst>
            </a:pPr>
            <a:r>
              <a:rPr lang="en-US" sz="2400">
                <a:latin typeface="Lao UI"/>
                <a:cs typeface="Arial" panose="020B0604020202020204" pitchFamily="34" charset="0"/>
              </a:rPr>
              <a:t>The feasibility of the project’s </a:t>
            </a:r>
            <a:r>
              <a:rPr lang="en-US" sz="2400" b="1">
                <a:solidFill>
                  <a:schemeClr val="accent1"/>
                </a:solidFill>
                <a:latin typeface="Lao UI"/>
                <a:cs typeface="Arial" panose="020B0604020202020204" pitchFamily="34" charset="0"/>
              </a:rPr>
              <a:t>proposed goals</a:t>
            </a:r>
            <a:r>
              <a:rPr lang="en-US" sz="2400">
                <a:latin typeface="Lao UI"/>
                <a:cs typeface="Arial" panose="020B0604020202020204" pitchFamily="34" charset="0"/>
              </a:rPr>
              <a:t>, particularly whether the proposal demonstrates that the goals and activities are ambitious, realistic, achievable, and reasonable given the amount of funding requested by the proposal. </a:t>
            </a:r>
            <a:r>
              <a:rPr lang="en-US" sz="2400" b="1">
                <a:latin typeface="Lao UI" panose="020B0604020202020204"/>
                <a:cs typeface="Arial" panose="020B0604020202020204" pitchFamily="34" charset="0"/>
              </a:rPr>
              <a:t>(10 points)</a:t>
            </a:r>
          </a:p>
          <a:p>
            <a:pPr marL="755015" lvl="1" indent="-285750">
              <a:spcBef>
                <a:spcPts val="95"/>
              </a:spcBef>
              <a:buFont typeface="Arial"/>
              <a:buChar char="•"/>
              <a:tabLst>
                <a:tab pos="297815" algn="l"/>
                <a:tab pos="298450" algn="l"/>
              </a:tabLst>
            </a:pPr>
            <a:r>
              <a:rPr lang="en-US" sz="2400">
                <a:latin typeface="Lao UI" panose="020B0604020202020204"/>
                <a:cs typeface="Arial" panose="020B0604020202020204" pitchFamily="34" charset="0"/>
              </a:rPr>
              <a:t>Tips:</a:t>
            </a:r>
            <a:endParaRPr lang="en-US" sz="2000">
              <a:latin typeface="Lao UI" panose="020B0604020202020204"/>
              <a:cs typeface="Arial" panose="020B0604020202020204" pitchFamily="34" charset="0"/>
            </a:endParaRPr>
          </a:p>
          <a:p>
            <a:pPr marL="1212215" lvl="2" indent="-285750">
              <a:spcBef>
                <a:spcPts val="95"/>
              </a:spcBef>
              <a:buFont typeface="Arial"/>
              <a:buChar char="•"/>
              <a:tabLst>
                <a:tab pos="297815" algn="l"/>
                <a:tab pos="298450" algn="l"/>
              </a:tabLst>
            </a:pPr>
            <a:r>
              <a:rPr lang="en-US" sz="2000">
                <a:effectLst/>
                <a:latin typeface="Lao UI" panose="020B0604020202020204"/>
                <a:ea typeface="Calibri" panose="020F0502020204030204" pitchFamily="34" charset="0"/>
              </a:rPr>
              <a:t>Applicants are required to establish annual numerical performance goals under each Performance Measure (</a:t>
            </a:r>
            <a:r>
              <a:rPr lang="en-US" sz="2000">
                <a:latin typeface="Lao UI" panose="020B0604020202020204"/>
                <a:ea typeface="Calibri" panose="020F0502020204030204" pitchFamily="34" charset="0"/>
              </a:rPr>
              <a:t>see NOFO Appendix B).</a:t>
            </a:r>
          </a:p>
          <a:p>
            <a:pPr marL="1212215" lvl="2" indent="-285750">
              <a:spcBef>
                <a:spcPts val="95"/>
              </a:spcBef>
              <a:buFont typeface="Arial"/>
              <a:buChar char="•"/>
              <a:tabLst>
                <a:tab pos="297815" algn="l"/>
                <a:tab pos="298450" algn="l"/>
              </a:tabLst>
            </a:pPr>
            <a:r>
              <a:rPr lang="en-US" sz="2000">
                <a:latin typeface="Lao UI" panose="020B0604020202020204"/>
                <a:ea typeface="Calibri" panose="020F0502020204030204" pitchFamily="34" charset="0"/>
              </a:rPr>
              <a:t>Identify the rationale for the </a:t>
            </a:r>
            <a:r>
              <a:rPr lang="en-US" sz="2000">
                <a:effectLst/>
                <a:latin typeface="Lao UI" panose="020B0604020202020204"/>
                <a:ea typeface="Calibri" panose="020F0502020204030204" pitchFamily="34" charset="0"/>
              </a:rPr>
              <a:t>proposed goals, including any key assumptions underlying the goals. </a:t>
            </a:r>
            <a:endParaRPr lang="en-US" sz="2000">
              <a:latin typeface="Lao UI" panose="020B0604020202020204"/>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3657600" cy="514885"/>
          </a:xfrm>
          <a:prstGeom prst="rect">
            <a:avLst/>
          </a:prstGeom>
          <a:noFill/>
        </p:spPr>
        <p:txBody>
          <a:bodyPr vert="horz" wrap="square" lIns="0" tIns="22225" rIns="0" bIns="0" rtlCol="0">
            <a:spAutoFit/>
          </a:bodyPr>
          <a:lstStyle/>
          <a:p>
            <a:pPr marL="90805">
              <a:lnSpc>
                <a:spcPct val="100000"/>
              </a:lnSpc>
              <a:spcBef>
                <a:spcPts val="175"/>
              </a:spcBef>
            </a:pPr>
            <a:r>
              <a:rPr lang="en-US" sz="3200">
                <a:latin typeface="Lao UI"/>
                <a:cs typeface="Calibri"/>
              </a:rPr>
              <a:t>20 POINTS</a:t>
            </a:r>
            <a:endParaRPr sz="3200">
              <a:latin typeface="Lao UI"/>
              <a:cs typeface="Calibri"/>
            </a:endParaRPr>
          </a:p>
        </p:txBody>
      </p:sp>
    </p:spTree>
    <p:extLst>
      <p:ext uri="{BB962C8B-B14F-4D97-AF65-F5344CB8AC3E}">
        <p14:creationId xmlns:p14="http://schemas.microsoft.com/office/powerpoint/2010/main" val="3217667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BONUS POINTS</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35</a:t>
            </a:fld>
            <a:endParaRPr spc="-25"/>
          </a:p>
        </p:txBody>
      </p:sp>
      <p:sp>
        <p:nvSpPr>
          <p:cNvPr id="8" name="object 8"/>
          <p:cNvSpPr txBox="1"/>
          <p:nvPr/>
        </p:nvSpPr>
        <p:spPr>
          <a:xfrm>
            <a:off x="630936" y="1022412"/>
            <a:ext cx="11086258" cy="1243289"/>
          </a:xfrm>
          <a:prstGeom prst="rect">
            <a:avLst/>
          </a:prstGeom>
        </p:spPr>
        <p:txBody>
          <a:bodyPr vert="horz" wrap="square" lIns="0" tIns="12065" rIns="0" bIns="0" rtlCol="0">
            <a:spAutoFit/>
          </a:bodyPr>
          <a:lstStyle/>
          <a:p>
            <a:pPr marL="12065">
              <a:spcBef>
                <a:spcPts val="95"/>
              </a:spcBef>
              <a:tabLst>
                <a:tab pos="297815" algn="l"/>
                <a:tab pos="298450" algn="l"/>
              </a:tabLst>
            </a:pPr>
            <a:r>
              <a:rPr lang="en-US" sz="2000">
                <a:latin typeface="Lao UI"/>
                <a:cs typeface="Arial" panose="020B0604020202020204" pitchFamily="34" charset="0"/>
              </a:rPr>
              <a:t>Under this NOFO, an applicant may be awarded a maximum of 10 bonus points for the following MBDA strategic priorities.  An applicant may receive up to 5 points for each of the following categories.  An applicant may receive points under multiple categories, but the total amount of bonus points an applicant receives will be capped at </a:t>
            </a:r>
            <a:r>
              <a:rPr lang="en-US" sz="2000" b="1">
                <a:latin typeface="Lao UI"/>
                <a:cs typeface="Arial" panose="020B0604020202020204" pitchFamily="34" charset="0"/>
              </a:rPr>
              <a:t>10 points</a:t>
            </a:r>
            <a:r>
              <a:rPr lang="en-US" sz="2000">
                <a:latin typeface="Lao UI"/>
                <a:cs typeface="Arial" panose="020B0604020202020204" pitchFamily="34" charset="0"/>
              </a:rPr>
              <a:t>.</a:t>
            </a: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8">
            <a:extLst>
              <a:ext uri="{FF2B5EF4-FFF2-40B4-BE49-F238E27FC236}">
                <a16:creationId xmlns:a16="http://schemas.microsoft.com/office/drawing/2014/main" id="{6F67EE9B-1E03-727C-A3B4-7F8FFA303DBB}"/>
              </a:ext>
            </a:extLst>
          </p:cNvPr>
          <p:cNvSpPr txBox="1"/>
          <p:nvPr/>
        </p:nvSpPr>
        <p:spPr>
          <a:xfrm>
            <a:off x="755374" y="3055395"/>
            <a:ext cx="11086258" cy="2833468"/>
          </a:xfrm>
          <a:prstGeom prst="rect">
            <a:avLst/>
          </a:prstGeom>
        </p:spPr>
        <p:txBody>
          <a:bodyPr vert="horz" wrap="square" lIns="0" tIns="12065" rIns="0" bIns="0" rtlCol="0">
            <a:spAutoFit/>
          </a:bodyPr>
          <a:lstStyle/>
          <a:p>
            <a:pPr marL="297815" marR="5080" indent="-285750">
              <a:lnSpc>
                <a:spcPct val="100000"/>
              </a:lnSpc>
              <a:spcBef>
                <a:spcPts val="95"/>
              </a:spcBef>
              <a:buFont typeface="Arial"/>
              <a:buChar char="•"/>
              <a:tabLst>
                <a:tab pos="297815" algn="l"/>
                <a:tab pos="298450" algn="l"/>
              </a:tabLst>
            </a:pPr>
            <a:r>
              <a:rPr lang="en-US">
                <a:latin typeface="Lao UI"/>
                <a:cs typeface="Arial" panose="020B0604020202020204" pitchFamily="34" charset="0"/>
              </a:rPr>
              <a:t>Providing services in geographic areas that are </a:t>
            </a:r>
            <a:r>
              <a:rPr lang="en-US" b="1">
                <a:latin typeface="Lao UI"/>
                <a:cs typeface="Arial" panose="020B0604020202020204" pitchFamily="34" charset="0"/>
              </a:rPr>
              <a:t>rural</a:t>
            </a:r>
            <a:r>
              <a:rPr lang="en-US">
                <a:latin typeface="Lao UI"/>
                <a:cs typeface="Arial" panose="020B0604020202020204" pitchFamily="34" charset="0"/>
              </a:rPr>
              <a:t> in nature.</a:t>
            </a:r>
          </a:p>
          <a:p>
            <a:pPr marL="297815" marR="5080" indent="-285750">
              <a:lnSpc>
                <a:spcPct val="100000"/>
              </a:lnSpc>
              <a:spcBef>
                <a:spcPts val="95"/>
              </a:spcBef>
              <a:buFont typeface="Arial"/>
              <a:buChar char="•"/>
              <a:tabLst>
                <a:tab pos="297815" algn="l"/>
                <a:tab pos="298450" algn="l"/>
              </a:tabLst>
            </a:pPr>
            <a:r>
              <a:rPr lang="en-US">
                <a:latin typeface="Lao UI"/>
                <a:cs typeface="Arial" panose="020B0604020202020204" pitchFamily="34" charset="0"/>
              </a:rPr>
              <a:t>Providing childcare as a support for SEDI entrepreneurs. </a:t>
            </a:r>
            <a:r>
              <a:rPr lang="en-US" b="1">
                <a:latin typeface="Lao UI"/>
                <a:cs typeface="Arial" panose="020B0604020202020204" pitchFamily="34" charset="0"/>
              </a:rPr>
              <a:t>Please note that Program funds cannot be used to fund childcare activities as part of the proposal or as an eligible activity </a:t>
            </a:r>
          </a:p>
          <a:p>
            <a:pPr marL="297815" marR="5080" indent="-285750">
              <a:lnSpc>
                <a:spcPct val="100000"/>
              </a:lnSpc>
              <a:spcBef>
                <a:spcPts val="95"/>
              </a:spcBef>
              <a:buFont typeface="Arial"/>
              <a:buChar char="•"/>
              <a:tabLst>
                <a:tab pos="297815" algn="l"/>
                <a:tab pos="298450" algn="l"/>
              </a:tabLst>
            </a:pPr>
            <a:r>
              <a:rPr lang="en-US">
                <a:latin typeface="Lao UI"/>
                <a:cs typeface="Arial" panose="020B0604020202020204" pitchFamily="34" charset="0"/>
              </a:rPr>
              <a:t>Serving SEDI-owned businesses with a focus on </a:t>
            </a:r>
            <a:r>
              <a:rPr lang="en-US" b="1">
                <a:latin typeface="Lao UI"/>
                <a:cs typeface="Arial" panose="020B0604020202020204" pitchFamily="34" charset="0"/>
              </a:rPr>
              <a:t>market-driven solutions </a:t>
            </a:r>
            <a:r>
              <a:rPr lang="en-US">
                <a:latin typeface="Lao UI"/>
                <a:cs typeface="Arial" panose="020B0604020202020204" pitchFamily="34" charset="0"/>
              </a:rPr>
              <a:t>that provide greater resources to underserved communities, such as affordable housing solutions, food security, or climate-related technology or services</a:t>
            </a:r>
          </a:p>
          <a:p>
            <a:pPr marL="297815" marR="5080" indent="-285750">
              <a:lnSpc>
                <a:spcPct val="100000"/>
              </a:lnSpc>
              <a:spcBef>
                <a:spcPts val="95"/>
              </a:spcBef>
              <a:buFont typeface="Arial"/>
              <a:buChar char="•"/>
              <a:tabLst>
                <a:tab pos="297815" algn="l"/>
                <a:tab pos="298450" algn="l"/>
              </a:tabLst>
            </a:pPr>
            <a:r>
              <a:rPr lang="en-US">
                <a:latin typeface="Lao UI"/>
                <a:cs typeface="Arial" panose="020B0604020202020204" pitchFamily="34" charset="0"/>
              </a:rPr>
              <a:t>Serving SEDI-owned businesses with a focus on healthcare, biotechnology and biomanufacturing, asset management, artificial intelligence, information security, supply chain resiliency or management, semiconductors, cloud computing or another </a:t>
            </a:r>
            <a:r>
              <a:rPr lang="en-US" b="1">
                <a:latin typeface="Lao UI"/>
                <a:cs typeface="Arial" panose="020B0604020202020204" pitchFamily="34" charset="0"/>
              </a:rPr>
              <a:t>high growth critical emerging technology</a:t>
            </a:r>
          </a:p>
          <a:p>
            <a:pPr marL="297815" marR="5080" indent="-285750">
              <a:lnSpc>
                <a:spcPct val="100000"/>
              </a:lnSpc>
              <a:spcBef>
                <a:spcPts val="95"/>
              </a:spcBef>
              <a:buFont typeface="Arial"/>
              <a:buChar char="•"/>
              <a:tabLst>
                <a:tab pos="297815" algn="l"/>
                <a:tab pos="298450" algn="l"/>
              </a:tabLst>
            </a:pPr>
            <a:r>
              <a:rPr lang="en-US">
                <a:latin typeface="Lao UI"/>
                <a:cs typeface="Arial" panose="020B0604020202020204" pitchFamily="34" charset="0"/>
              </a:rPr>
              <a:t>Supporting Infrastructure Investment and Jobs Act </a:t>
            </a:r>
            <a:r>
              <a:rPr lang="en-US" b="1">
                <a:latin typeface="Lao UI"/>
                <a:cs typeface="Arial" panose="020B0604020202020204" pitchFamily="34" charset="0"/>
              </a:rPr>
              <a:t>(IIJA)</a:t>
            </a:r>
            <a:r>
              <a:rPr lang="en-US">
                <a:latin typeface="Lao UI"/>
                <a:cs typeface="Arial" panose="020B0604020202020204" pitchFamily="34" charset="0"/>
              </a:rPr>
              <a:t> and Inflation Reduction Act </a:t>
            </a:r>
            <a:r>
              <a:rPr lang="en-US" b="1">
                <a:latin typeface="Lao UI"/>
                <a:cs typeface="Arial" panose="020B0604020202020204" pitchFamily="34" charset="0"/>
              </a:rPr>
              <a:t>(IRA) </a:t>
            </a:r>
            <a:r>
              <a:rPr lang="en-US">
                <a:latin typeface="Lao UI"/>
                <a:cs typeface="Arial" panose="020B0604020202020204" pitchFamily="34" charset="0"/>
              </a:rPr>
              <a:t>Related Industries</a:t>
            </a:r>
          </a:p>
        </p:txBody>
      </p:sp>
      <p:sp>
        <p:nvSpPr>
          <p:cNvPr id="5" name="object 7">
            <a:extLst>
              <a:ext uri="{FF2B5EF4-FFF2-40B4-BE49-F238E27FC236}">
                <a16:creationId xmlns:a16="http://schemas.microsoft.com/office/drawing/2014/main" id="{F7CE68F5-0207-0BDA-C6FB-AD6664B50202}"/>
              </a:ext>
            </a:extLst>
          </p:cNvPr>
          <p:cNvSpPr txBox="1"/>
          <p:nvPr/>
        </p:nvSpPr>
        <p:spPr>
          <a:xfrm>
            <a:off x="1174355" y="2479367"/>
            <a:ext cx="4452522" cy="391774"/>
          </a:xfrm>
          <a:prstGeom prst="rect">
            <a:avLst/>
          </a:prstGeom>
          <a:noFill/>
        </p:spPr>
        <p:txBody>
          <a:bodyPr vert="horz" wrap="square" lIns="0" tIns="22225" rIns="0" bIns="0" rtlCol="0">
            <a:spAutoFit/>
          </a:bodyPr>
          <a:lstStyle/>
          <a:p>
            <a:pPr marL="90805">
              <a:lnSpc>
                <a:spcPct val="100000"/>
              </a:lnSpc>
              <a:spcBef>
                <a:spcPts val="175"/>
              </a:spcBef>
            </a:pPr>
            <a:r>
              <a:rPr lang="en-US" sz="2400">
                <a:latin typeface="Lao UI"/>
                <a:cs typeface="Calibri"/>
              </a:rPr>
              <a:t>BONUS POINT CATEGORIES:</a:t>
            </a:r>
            <a:endParaRPr sz="2400">
              <a:latin typeface="Lao UI"/>
              <a:cs typeface="Calibri"/>
            </a:endParaRPr>
          </a:p>
        </p:txBody>
      </p:sp>
    </p:spTree>
    <p:extLst>
      <p:ext uri="{BB962C8B-B14F-4D97-AF65-F5344CB8AC3E}">
        <p14:creationId xmlns:p14="http://schemas.microsoft.com/office/powerpoint/2010/main" val="2005020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E2F03743-5342-BCCB-B381-F7CEDEE25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3156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838200" y="311542"/>
            <a:ext cx="9997966" cy="504625"/>
          </a:xfrm>
          <a:prstGeom prst="rect">
            <a:avLst/>
          </a:prstGeom>
        </p:spPr>
        <p:txBody>
          <a:bodyPr vert="horz" wrap="square" lIns="0" tIns="1206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TIPS AND COMMON MISTAKES TO AVOID</a:t>
            </a:r>
            <a:endParaRPr lang="en-US" sz="3200" spc="-10">
              <a:latin typeface="Century Gothic" panose="020B0502020202020204" pitchFamily="34" charset="0"/>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37</a:t>
            </a:fld>
            <a:endParaRPr spc="-25"/>
          </a:p>
        </p:txBody>
      </p:sp>
      <p:pic>
        <p:nvPicPr>
          <p:cNvPr id="23" name="Picture 22">
            <a:extLst>
              <a:ext uri="{FF2B5EF4-FFF2-40B4-BE49-F238E27FC236}">
                <a16:creationId xmlns:a16="http://schemas.microsoft.com/office/drawing/2014/main" id="{536420EE-EC44-0CDC-FB2A-DD52CD67818F}"/>
              </a:ext>
            </a:extLst>
          </p:cNvPr>
          <p:cNvPicPr>
            <a:picLocks noChangeAspect="1"/>
          </p:cNvPicPr>
          <p:nvPr/>
        </p:nvPicPr>
        <p:blipFill rotWithShape="1">
          <a:blip r:embed="rId3"/>
          <a:srcRect l="73839" t="72574" r="3729" b="4858"/>
          <a:stretch/>
        </p:blipFill>
        <p:spPr>
          <a:xfrm>
            <a:off x="123005" y="5959104"/>
            <a:ext cx="1021955" cy="794491"/>
          </a:xfrm>
          <a:prstGeom prst="rect">
            <a:avLst/>
          </a:prstGeom>
        </p:spPr>
      </p:pic>
      <p:sp>
        <p:nvSpPr>
          <p:cNvPr id="8" name="object 8">
            <a:extLst>
              <a:ext uri="{FF2B5EF4-FFF2-40B4-BE49-F238E27FC236}">
                <a16:creationId xmlns:a16="http://schemas.microsoft.com/office/drawing/2014/main" id="{8F4AA872-8A39-E4D6-4DB8-43BE2887C02F}"/>
              </a:ext>
            </a:extLst>
          </p:cNvPr>
          <p:cNvSpPr txBox="1"/>
          <p:nvPr/>
        </p:nvSpPr>
        <p:spPr>
          <a:xfrm>
            <a:off x="552871" y="1138406"/>
            <a:ext cx="11086258" cy="4572406"/>
          </a:xfrm>
          <a:prstGeom prst="rect">
            <a:avLst/>
          </a:prstGeom>
        </p:spPr>
        <p:txBody>
          <a:bodyPr vert="horz" wrap="square" lIns="0" tIns="12065" rIns="0" bIns="0" rtlCol="0">
            <a:spAutoFit/>
          </a:bodyPr>
          <a:lstStyle/>
          <a:p>
            <a:pPr marL="354965"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Begin the SAM registration process immediately.</a:t>
            </a:r>
          </a:p>
          <a:p>
            <a:pPr marL="354965"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Confirm the Authorized Organization Representative (AOR) profile is active as soon as possible.</a:t>
            </a:r>
          </a:p>
          <a:p>
            <a:pPr marL="354965"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Give yourself 5 or more days for application submission.</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Ensure all required digital signatures are captured in the application.</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Ensure budget figures are accurate and not rounded.</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Ensure the prescribed format and sequence from the NOFO is used in your application.</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Use plain English when writing.</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Ensure your application is clear and concise.</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OK to use footnotes when citing source data and research.</a:t>
            </a:r>
          </a:p>
          <a:p>
            <a:pPr marL="354965"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Double check your proposal before submission.</a:t>
            </a:r>
          </a:p>
          <a:p>
            <a:pPr marL="354965" indent="-342900">
              <a:lnSpc>
                <a:spcPct val="100000"/>
              </a:lnSpc>
              <a:spcBef>
                <a:spcPts val="95"/>
              </a:spcBef>
              <a:buFont typeface="Arial" panose="020B0604020202020204" pitchFamily="34" charset="0"/>
              <a:buChar char="•"/>
              <a:tabLst>
                <a:tab pos="297815" algn="l"/>
                <a:tab pos="298450" algn="l"/>
              </a:tabLst>
            </a:pPr>
            <a:endParaRPr lang="en-US" sz="2400" dirty="0">
              <a:latin typeface="Lao UI"/>
              <a:cs typeface="Arial" panose="020B0604020202020204" pitchFamily="34" charset="0"/>
            </a:endParaRPr>
          </a:p>
        </p:txBody>
      </p:sp>
    </p:spTree>
    <p:extLst>
      <p:ext uri="{BB962C8B-B14F-4D97-AF65-F5344CB8AC3E}">
        <p14:creationId xmlns:p14="http://schemas.microsoft.com/office/powerpoint/2010/main" val="1229810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838200" y="311542"/>
            <a:ext cx="9997966" cy="504625"/>
          </a:xfrm>
          <a:prstGeom prst="rect">
            <a:avLst/>
          </a:prstGeom>
        </p:spPr>
        <p:txBody>
          <a:bodyPr vert="horz" wrap="square" lIns="0" tIns="1206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TIPS AND COMMON MISTAKES TO AVOID</a:t>
            </a:r>
            <a:endParaRPr lang="en-US" sz="3200" spc="-10">
              <a:latin typeface="Century Gothic" panose="020B0502020202020204" pitchFamily="34" charset="0"/>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38</a:t>
            </a:fld>
            <a:endParaRPr spc="-25"/>
          </a:p>
        </p:txBody>
      </p:sp>
      <p:pic>
        <p:nvPicPr>
          <p:cNvPr id="23" name="Picture 22">
            <a:extLst>
              <a:ext uri="{FF2B5EF4-FFF2-40B4-BE49-F238E27FC236}">
                <a16:creationId xmlns:a16="http://schemas.microsoft.com/office/drawing/2014/main" id="{536420EE-EC44-0CDC-FB2A-DD52CD67818F}"/>
              </a:ext>
            </a:extLst>
          </p:cNvPr>
          <p:cNvPicPr>
            <a:picLocks noChangeAspect="1"/>
          </p:cNvPicPr>
          <p:nvPr/>
        </p:nvPicPr>
        <p:blipFill rotWithShape="1">
          <a:blip r:embed="rId3"/>
          <a:srcRect l="73839" t="72574" r="3729" b="4858"/>
          <a:stretch/>
        </p:blipFill>
        <p:spPr>
          <a:xfrm>
            <a:off x="123005" y="5959104"/>
            <a:ext cx="1021955" cy="794491"/>
          </a:xfrm>
          <a:prstGeom prst="rect">
            <a:avLst/>
          </a:prstGeom>
        </p:spPr>
      </p:pic>
      <p:sp>
        <p:nvSpPr>
          <p:cNvPr id="8" name="object 8">
            <a:extLst>
              <a:ext uri="{FF2B5EF4-FFF2-40B4-BE49-F238E27FC236}">
                <a16:creationId xmlns:a16="http://schemas.microsoft.com/office/drawing/2014/main" id="{8F4AA872-8A39-E4D6-4DB8-43BE2887C02F}"/>
              </a:ext>
            </a:extLst>
          </p:cNvPr>
          <p:cNvSpPr txBox="1"/>
          <p:nvPr/>
        </p:nvSpPr>
        <p:spPr>
          <a:xfrm>
            <a:off x="711492" y="1028250"/>
            <a:ext cx="11086258" cy="5693225"/>
          </a:xfrm>
          <a:prstGeom prst="rect">
            <a:avLst/>
          </a:prstGeom>
        </p:spPr>
        <p:txBody>
          <a:bodyPr vert="horz" wrap="square" lIns="0" tIns="12065" rIns="0" bIns="0" rtlCol="0">
            <a:spAutoFit/>
          </a:bodyPr>
          <a:lstStyle/>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The 20 page limit pertains to the Project Narrative and its components (see NOFO pp. 17-22)</a:t>
            </a:r>
          </a:p>
          <a:p>
            <a:pPr marL="354965" indent="-342900">
              <a:lnSpc>
                <a:spcPct val="100000"/>
              </a:lnSpc>
              <a:spcBef>
                <a:spcPts val="95"/>
              </a:spcBef>
              <a:buFont typeface="Arial" panose="020B0604020202020204" pitchFamily="34" charset="0"/>
              <a:buChar char="•"/>
              <a:tabLst>
                <a:tab pos="297815" algn="l"/>
                <a:tab pos="298450" algn="l"/>
              </a:tabLst>
            </a:pPr>
            <a:endParaRPr lang="en-US" sz="2400" dirty="0">
              <a:latin typeface="Lao UI"/>
              <a:cs typeface="Arial" panose="020B0604020202020204" pitchFamily="34" charset="0"/>
            </a:endParaRP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The total proposal shall not exceed 30 pages and includes:</a:t>
            </a:r>
          </a:p>
          <a:p>
            <a:pPr marL="812165" lvl="1"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Project abstract, project narrative, literature cited, budget narrative, project timeline, and organizational structure</a:t>
            </a:r>
          </a:p>
          <a:p>
            <a:pPr marL="812165" lvl="1" indent="-342900">
              <a:spcBef>
                <a:spcPts val="95"/>
              </a:spcBef>
              <a:buFont typeface="Arial" panose="020B0604020202020204" pitchFamily="34" charset="0"/>
              <a:buChar char="•"/>
              <a:tabLst>
                <a:tab pos="297815" algn="l"/>
                <a:tab pos="298450" algn="l"/>
              </a:tabLst>
            </a:pPr>
            <a:endParaRPr lang="en-US" sz="2400" dirty="0">
              <a:latin typeface="Lao UI"/>
              <a:cs typeface="Arial" panose="020B0604020202020204" pitchFamily="34" charset="0"/>
            </a:endParaRP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The following are not included in the 30 page limit count:</a:t>
            </a:r>
          </a:p>
          <a:p>
            <a:pPr marL="812165" lvl="1"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Resumes/bios of key personnel</a:t>
            </a:r>
          </a:p>
          <a:p>
            <a:pPr marL="812165" lvl="1"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Required forms: SF-424, SF-424A, SF-424B, SF-LLL, CD-511</a:t>
            </a:r>
          </a:p>
          <a:p>
            <a:pPr marL="812165" lvl="1"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Support Documents (see NOFO p.22), except for data/literature cited in the Project Narrative</a:t>
            </a:r>
          </a:p>
          <a:p>
            <a:pPr marL="812165" lvl="1"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Matching Share Commitment (see NOFO pp.22-24)</a:t>
            </a:r>
          </a:p>
          <a:p>
            <a:pPr marL="812165" lvl="1"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Indirect Cost Rate Agreement Documentation (see NOFO pp.24-25)</a:t>
            </a:r>
          </a:p>
          <a:p>
            <a:pPr marL="12065">
              <a:lnSpc>
                <a:spcPct val="100000"/>
              </a:lnSpc>
              <a:spcBef>
                <a:spcPts val="95"/>
              </a:spcBef>
              <a:tabLst>
                <a:tab pos="297815" algn="l"/>
                <a:tab pos="298450" algn="l"/>
              </a:tabLst>
            </a:pPr>
            <a:endParaRPr lang="en-US" sz="2400" dirty="0">
              <a:latin typeface="Lao UI"/>
              <a:cs typeface="Arial" panose="020B0604020202020204" pitchFamily="34" charset="0"/>
            </a:endParaRPr>
          </a:p>
        </p:txBody>
      </p:sp>
    </p:spTree>
    <p:extLst>
      <p:ext uri="{BB962C8B-B14F-4D97-AF65-F5344CB8AC3E}">
        <p14:creationId xmlns:p14="http://schemas.microsoft.com/office/powerpoint/2010/main" val="3317743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838200" y="311542"/>
            <a:ext cx="9997966" cy="504625"/>
          </a:xfrm>
          <a:prstGeom prst="rect">
            <a:avLst/>
          </a:prstGeom>
        </p:spPr>
        <p:txBody>
          <a:bodyPr vert="horz" wrap="square" lIns="0" tIns="12065" rIns="0" bIns="0" rtlCol="0">
            <a:spAutoFit/>
          </a:bodyPr>
          <a:lstStyle/>
          <a:p>
            <a:pPr marL="12700">
              <a:lnSpc>
                <a:spcPct val="100000"/>
              </a:lnSpc>
              <a:spcBef>
                <a:spcPts val="95"/>
              </a:spcBef>
            </a:pPr>
            <a:r>
              <a:rPr lang="en-US" sz="3200" spc="-10">
                <a:solidFill>
                  <a:schemeClr val="bg1"/>
                </a:solidFill>
                <a:latin typeface="Century Gothic" panose="020B0502020202020204" pitchFamily="34" charset="0"/>
                <a:cs typeface="Calibri"/>
              </a:rPr>
              <a:t>TIPS AND COMMON MISTAKES TO AVOID</a:t>
            </a:r>
            <a:endParaRPr lang="en-US" sz="3200" spc="-10">
              <a:latin typeface="Century Gothic" panose="020B0502020202020204" pitchFamily="34" charset="0"/>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39</a:t>
            </a:fld>
            <a:endParaRPr spc="-25"/>
          </a:p>
        </p:txBody>
      </p:sp>
      <p:pic>
        <p:nvPicPr>
          <p:cNvPr id="23" name="Picture 22">
            <a:extLst>
              <a:ext uri="{FF2B5EF4-FFF2-40B4-BE49-F238E27FC236}">
                <a16:creationId xmlns:a16="http://schemas.microsoft.com/office/drawing/2014/main" id="{536420EE-EC44-0CDC-FB2A-DD52CD67818F}"/>
              </a:ext>
            </a:extLst>
          </p:cNvPr>
          <p:cNvPicPr>
            <a:picLocks noChangeAspect="1"/>
          </p:cNvPicPr>
          <p:nvPr/>
        </p:nvPicPr>
        <p:blipFill rotWithShape="1">
          <a:blip r:embed="rId3"/>
          <a:srcRect l="73839" t="72574" r="3729" b="4858"/>
          <a:stretch/>
        </p:blipFill>
        <p:spPr>
          <a:xfrm>
            <a:off x="123005" y="5959104"/>
            <a:ext cx="1021955" cy="794491"/>
          </a:xfrm>
          <a:prstGeom prst="rect">
            <a:avLst/>
          </a:prstGeom>
        </p:spPr>
      </p:pic>
      <p:sp>
        <p:nvSpPr>
          <p:cNvPr id="8" name="object 8">
            <a:extLst>
              <a:ext uri="{FF2B5EF4-FFF2-40B4-BE49-F238E27FC236}">
                <a16:creationId xmlns:a16="http://schemas.microsoft.com/office/drawing/2014/main" id="{8F4AA872-8A39-E4D6-4DB8-43BE2887C02F}"/>
              </a:ext>
            </a:extLst>
          </p:cNvPr>
          <p:cNvSpPr txBox="1"/>
          <p:nvPr/>
        </p:nvSpPr>
        <p:spPr>
          <a:xfrm>
            <a:off x="711492" y="1028250"/>
            <a:ext cx="11086258" cy="5667577"/>
          </a:xfrm>
          <a:prstGeom prst="rect">
            <a:avLst/>
          </a:prstGeom>
        </p:spPr>
        <p:txBody>
          <a:bodyPr vert="horz" wrap="square" lIns="0" tIns="12065" rIns="0" bIns="0" rtlCol="0">
            <a:spAutoFit/>
          </a:bodyPr>
          <a:lstStyle/>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MBDA is a performance based organization, as such, it is important that you include a description of the methodology or evidence and key assumptions used to construct and propose your goals (see NOFO p. 18)</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Ensure you propose and define at least one additional performance measure that reflects the projects scope of work (see NOFO p. 12 and Appendix B)</a:t>
            </a:r>
          </a:p>
          <a:p>
            <a:pPr marL="354965" indent="-342900">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Ensure you used a reasonable evidence-based approach when defining the project goals.</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Define the project goals annually for each program year.</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Adjust goals for start-up period.</a:t>
            </a:r>
          </a:p>
          <a:p>
            <a:pPr marL="354965" indent="-342900">
              <a:lnSpc>
                <a:spcPct val="100000"/>
              </a:lnSpc>
              <a:spcBef>
                <a:spcPts val="95"/>
              </a:spcBef>
              <a:buFont typeface="Arial" panose="020B0604020202020204" pitchFamily="34" charset="0"/>
              <a:buChar char="•"/>
              <a:tabLst>
                <a:tab pos="297815" algn="l"/>
                <a:tab pos="298450" algn="l"/>
              </a:tabLst>
            </a:pPr>
            <a:r>
              <a:rPr lang="en-US" sz="2400" dirty="0">
                <a:latin typeface="Lao UI"/>
                <a:cs typeface="Arial" panose="020B0604020202020204" pitchFamily="34" charset="0"/>
              </a:rPr>
              <a:t>For </a:t>
            </a:r>
            <a:r>
              <a:rPr lang="en-US" sz="2400" u="sng" dirty="0">
                <a:latin typeface="Lao UI"/>
                <a:cs typeface="Arial" panose="020B0604020202020204" pitchFamily="34" charset="0"/>
              </a:rPr>
              <a:t>budget documentation</a:t>
            </a:r>
            <a:r>
              <a:rPr lang="en-US" sz="2400" dirty="0">
                <a:latin typeface="Lao UI"/>
                <a:cs typeface="Arial" panose="020B0604020202020204" pitchFamily="34" charset="0"/>
              </a:rPr>
              <a:t>, you must submit:</a:t>
            </a:r>
          </a:p>
          <a:p>
            <a:pPr marL="812165" lvl="1" indent="-342900">
              <a:spcBef>
                <a:spcPts val="95"/>
              </a:spcBef>
              <a:buFont typeface="Arial" panose="020B0604020202020204" pitchFamily="34" charset="0"/>
              <a:buChar char="•"/>
              <a:tabLst>
                <a:tab pos="297815" algn="l"/>
                <a:tab pos="298450" algn="l"/>
              </a:tabLst>
            </a:pPr>
            <a:r>
              <a:rPr lang="en-US" sz="2400" u="sng" dirty="0">
                <a:latin typeface="Lao UI"/>
                <a:cs typeface="Arial" panose="020B0604020202020204" pitchFamily="34" charset="0"/>
              </a:rPr>
              <a:t>One budget narrative</a:t>
            </a:r>
            <a:r>
              <a:rPr lang="en-US" sz="2400" dirty="0">
                <a:latin typeface="Lao UI"/>
                <a:cs typeface="Arial" panose="020B0604020202020204" pitchFamily="34" charset="0"/>
              </a:rPr>
              <a:t> that covers all 4 years of the project – discuss each year separately.</a:t>
            </a:r>
          </a:p>
          <a:p>
            <a:pPr marL="812165" lvl="1" indent="-342900">
              <a:spcBef>
                <a:spcPts val="95"/>
              </a:spcBef>
              <a:buFont typeface="Arial" panose="020B0604020202020204" pitchFamily="34" charset="0"/>
              <a:buChar char="•"/>
              <a:tabLst>
                <a:tab pos="297815" algn="l"/>
                <a:tab pos="298450" algn="l"/>
              </a:tabLst>
            </a:pPr>
            <a:r>
              <a:rPr lang="en-US" sz="2400" u="sng" dirty="0">
                <a:latin typeface="Lao UI"/>
                <a:cs typeface="Arial" panose="020B0604020202020204" pitchFamily="34" charset="0"/>
              </a:rPr>
              <a:t>One SF-424 form</a:t>
            </a:r>
            <a:r>
              <a:rPr lang="en-US" sz="2400" dirty="0">
                <a:latin typeface="Lao UI"/>
                <a:cs typeface="Arial" panose="020B0604020202020204" pitchFamily="34" charset="0"/>
              </a:rPr>
              <a:t> that covers all 4 years of the project.</a:t>
            </a:r>
          </a:p>
          <a:p>
            <a:pPr marL="812165" lvl="1" indent="-342900">
              <a:spcBef>
                <a:spcPts val="95"/>
              </a:spcBef>
              <a:buFont typeface="Arial" panose="020B0604020202020204" pitchFamily="34" charset="0"/>
              <a:buChar char="•"/>
              <a:tabLst>
                <a:tab pos="297815" algn="l"/>
                <a:tab pos="298450" algn="l"/>
              </a:tabLst>
            </a:pPr>
            <a:r>
              <a:rPr lang="en-US" sz="2400" u="sng" dirty="0">
                <a:latin typeface="Lao UI"/>
                <a:cs typeface="Arial" panose="020B0604020202020204" pitchFamily="34" charset="0"/>
              </a:rPr>
              <a:t>Four SF-424A forms</a:t>
            </a:r>
            <a:r>
              <a:rPr lang="en-US" sz="2400" dirty="0">
                <a:latin typeface="Lao UI"/>
                <a:cs typeface="Arial" panose="020B0604020202020204" pitchFamily="34" charset="0"/>
              </a:rPr>
              <a:t>, one for </a:t>
            </a:r>
            <a:r>
              <a:rPr lang="en-US" sz="2400" u="sng" dirty="0">
                <a:latin typeface="Lao UI"/>
                <a:cs typeface="Arial" panose="020B0604020202020204" pitchFamily="34" charset="0"/>
              </a:rPr>
              <a:t>each</a:t>
            </a:r>
            <a:r>
              <a:rPr lang="en-US" sz="2400" dirty="0">
                <a:latin typeface="Lao UI"/>
                <a:cs typeface="Arial" panose="020B0604020202020204" pitchFamily="34" charset="0"/>
              </a:rPr>
              <a:t> year of the project</a:t>
            </a:r>
            <a:endParaRPr lang="en-US" sz="2400" u="sng" dirty="0">
              <a:latin typeface="Lao UI"/>
              <a:cs typeface="Arial" panose="020B0604020202020204" pitchFamily="34" charset="0"/>
            </a:endParaRPr>
          </a:p>
          <a:p>
            <a:pPr marL="12065">
              <a:lnSpc>
                <a:spcPct val="100000"/>
              </a:lnSpc>
              <a:spcBef>
                <a:spcPts val="95"/>
              </a:spcBef>
              <a:tabLst>
                <a:tab pos="297815" algn="l"/>
                <a:tab pos="298450" algn="l"/>
              </a:tabLst>
            </a:pPr>
            <a:endParaRPr lang="en-US" sz="2400" dirty="0">
              <a:latin typeface="Lao UI"/>
              <a:cs typeface="Arial" panose="020B0604020202020204" pitchFamily="34" charset="0"/>
            </a:endParaRPr>
          </a:p>
        </p:txBody>
      </p:sp>
    </p:spTree>
    <p:extLst>
      <p:ext uri="{BB962C8B-B14F-4D97-AF65-F5344CB8AC3E}">
        <p14:creationId xmlns:p14="http://schemas.microsoft.com/office/powerpoint/2010/main" val="138384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1906" y="1046284"/>
            <a:ext cx="10937331" cy="5018490"/>
          </a:xfrm>
          <a:prstGeom prst="rect">
            <a:avLst/>
          </a:prstGeom>
        </p:spPr>
        <p:txBody>
          <a:bodyPr vert="horz" wrap="square" lIns="0" tIns="88900" rIns="0" bIns="0"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This </a:t>
            </a:r>
            <a:r>
              <a:rPr kumimoji="0" lang="en-US" sz="2400" b="1" i="0" u="none" strike="noStrike" kern="1200" cap="none" spc="0" normalizeH="0" baseline="0" noProof="0">
                <a:ln>
                  <a:noFill/>
                </a:ln>
                <a:solidFill>
                  <a:srgbClr val="002060"/>
                </a:solidFill>
                <a:effectLst/>
                <a:uLnTx/>
                <a:uFillTx/>
                <a:latin typeface="Lao UI"/>
                <a:cs typeface="Times New Roman" panose="02020603050405020304" pitchFamily="18" charset="0"/>
              </a:rPr>
              <a:t>webinar is for informational purposes only </a:t>
            </a: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and is intended solely </a:t>
            </a:r>
            <a:r>
              <a:rPr kumimoji="0" lang="en-US" sz="2400" b="1" i="0" u="none" strike="noStrike" kern="1200" cap="none" spc="0" normalizeH="0" baseline="0" noProof="0">
                <a:ln>
                  <a:noFill/>
                </a:ln>
                <a:solidFill>
                  <a:srgbClr val="002060"/>
                </a:solidFill>
                <a:effectLst/>
                <a:uLnTx/>
                <a:uFillTx/>
                <a:latin typeface="Lao UI"/>
                <a:cs typeface="Times New Roman" panose="02020603050405020304" pitchFamily="18" charset="0"/>
              </a:rPr>
              <a:t>to assist potential applicants in better understanding the MBDA Capital Readiness Program </a:t>
            </a: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and the application requirements set forth in the Notice of Funding Opportunity (NOFO) for this program.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The information in this </a:t>
            </a:r>
            <a:r>
              <a:rPr kumimoji="0" lang="en-US" sz="2400" b="1" i="0" u="none" strike="noStrike" kern="1200" cap="none" spc="0" normalizeH="0" baseline="0" noProof="0">
                <a:ln>
                  <a:noFill/>
                </a:ln>
                <a:solidFill>
                  <a:srgbClr val="002060"/>
                </a:solidFill>
                <a:effectLst/>
                <a:uLnTx/>
                <a:uFillTx/>
                <a:latin typeface="Lao UI"/>
                <a:cs typeface="Times New Roman" panose="02020603050405020304" pitchFamily="18" charset="0"/>
              </a:rPr>
              <a:t>webinar does not and is not intended to supersede, modify, or otherwise alter applicable statutory or regulatory requirements or the specific application requirements set forth in the NOFO</a:t>
            </a: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  In all cases, applicable statutory and regulatory mandates and the requirements set forth in the NOFO shall prevail over any inconsistencies presented in this Webinar.</a:t>
            </a: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a:solidFill>
                  <a:schemeClr val="bg1"/>
                </a:solidFill>
                <a:latin typeface="Century Gothic" panose="020B0502020202020204" pitchFamily="34" charset="0"/>
                <a:cs typeface="Arial" panose="020B0604020202020204" pitchFamily="34" charset="0"/>
              </a:rPr>
              <a:t>PRELIMINARY INFORMATION</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marR="0" lvl="0" indent="0" algn="l" defTabSz="914400" rtl="0" eaLnBrk="1" fontAlgn="auto" latinLnBrk="0" hangingPunct="1">
              <a:lnSpc>
                <a:spcPts val="1100"/>
              </a:lnSpc>
              <a:spcBef>
                <a:spcPts val="0"/>
              </a:spcBef>
              <a:spcAft>
                <a:spcPts val="0"/>
              </a:spcAft>
              <a:buClrTx/>
              <a:buSzTx/>
              <a:buFontTx/>
              <a:buNone/>
              <a:tabLst/>
              <a:defRPr/>
            </a:pPr>
            <a:fld id="{81D60167-4931-47E6-BA6A-407CBD079E47}" type="slidenum">
              <a:rPr kumimoji="0" lang="en-US" sz="1050" b="0" i="0" u="none" strike="noStrike" kern="1200" cap="none" spc="-25" normalizeH="0" baseline="0" noProof="0" smtClean="0">
                <a:ln>
                  <a:noFill/>
                </a:ln>
                <a:solidFill>
                  <a:prstClr val="black"/>
                </a:solidFill>
                <a:effectLst/>
                <a:uLnTx/>
                <a:uFillTx/>
                <a:latin typeface="Calibri"/>
                <a:ea typeface="+mn-ea"/>
                <a:cs typeface="Calibri"/>
              </a:rPr>
              <a:pPr marL="38100" marR="0" lvl="0" indent="0" algn="l" defTabSz="914400" rtl="0" eaLnBrk="1" fontAlgn="auto" latinLnBrk="0" hangingPunct="1">
                <a:lnSpc>
                  <a:spcPts val="1100"/>
                </a:lnSpc>
                <a:spcBef>
                  <a:spcPts val="0"/>
                </a:spcBef>
                <a:spcAft>
                  <a:spcPts val="0"/>
                </a:spcAft>
                <a:buClrTx/>
                <a:buSzTx/>
                <a:buFontTx/>
                <a:buNone/>
                <a:tabLst/>
                <a:defRPr/>
              </a:pPr>
              <a:t>4</a:t>
            </a:fld>
            <a:endParaRPr kumimoji="0" sz="1050" b="0" i="0" u="none" strike="noStrike" kern="1200" cap="none" spc="-25" normalizeH="0" baseline="0" noProof="0">
              <a:ln>
                <a:noFill/>
              </a:ln>
              <a:solidFill>
                <a:prstClr val="black"/>
              </a:solidFill>
              <a:effectLst/>
              <a:uLnTx/>
              <a:uFillTx/>
              <a:latin typeface="Calibri"/>
              <a:ea typeface="+mn-ea"/>
              <a:cs typeface="Calibri"/>
            </a:endParaRPr>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814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466A58F-2DF6-7AE9-C3AD-84D8A5D90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437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06BF12E9-9272-7AF7-E904-3A362EC27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792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106968"/>
            <a:ext cx="10811207" cy="4388061"/>
          </a:xfrm>
          <a:prstGeom prst="rect">
            <a:avLst/>
          </a:prstGeom>
        </p:spPr>
        <p:txBody>
          <a:bodyPr vert="horz" wrap="square" lIns="0" tIns="88900" rIns="0" bIns="0" rtlCol="0" anchor="t">
            <a:spAutoFit/>
          </a:bodyPr>
          <a:lstStyle/>
          <a:p>
            <a:pPr marL="914400" lvl="1" indent="-457200">
              <a:lnSpc>
                <a:spcPct val="150000"/>
              </a:lnSpc>
              <a:buFont typeface="Arial" panose="020B0604020202020204" pitchFamily="34" charset="0"/>
              <a:buChar char="•"/>
            </a:pPr>
            <a:r>
              <a:rPr lang="en-US" sz="2700">
                <a:latin typeface="Lao UI"/>
                <a:cs typeface="Times New Roman"/>
              </a:rPr>
              <a:t>This is a funding competition for </a:t>
            </a:r>
            <a:r>
              <a:rPr lang="en-US" sz="2700" b="1">
                <a:solidFill>
                  <a:srgbClr val="002060"/>
                </a:solidFill>
                <a:latin typeface="Lao UI"/>
                <a:cs typeface="Times New Roman"/>
              </a:rPr>
              <a:t>technical assistance providers </a:t>
            </a:r>
            <a:r>
              <a:rPr lang="en-US" sz="2700">
                <a:latin typeface="Lao UI"/>
                <a:cs typeface="Times New Roman"/>
              </a:rPr>
              <a:t>to provide services under the MBDA Capital Readiness Program</a:t>
            </a:r>
            <a:endParaRPr lang="en-US" sz="2700" u="sng">
              <a:latin typeface="Lao UI"/>
              <a:cs typeface="Times New Roman"/>
            </a:endParaRPr>
          </a:p>
          <a:p>
            <a:pPr marL="914400" lvl="1" indent="-457200">
              <a:lnSpc>
                <a:spcPct val="150000"/>
              </a:lnSpc>
              <a:buFont typeface="Arial" panose="020B0604020202020204" pitchFamily="34" charset="0"/>
              <a:buChar char="•"/>
            </a:pPr>
            <a:r>
              <a:rPr lang="en-US" sz="2700">
                <a:latin typeface="Lao UI"/>
                <a:cs typeface="Times New Roman"/>
              </a:rPr>
              <a:t>This competition is </a:t>
            </a:r>
            <a:r>
              <a:rPr lang="en-US" sz="2700" b="1">
                <a:solidFill>
                  <a:srgbClr val="002060"/>
                </a:solidFill>
                <a:latin typeface="Lao UI"/>
                <a:cs typeface="Times New Roman"/>
              </a:rPr>
              <a:t>not for individual entrepreneurs </a:t>
            </a:r>
            <a:r>
              <a:rPr lang="en-US" sz="2700">
                <a:latin typeface="Lao UI"/>
                <a:cs typeface="Times New Roman"/>
              </a:rPr>
              <a:t>or small business owners to use the funds to grow their own businesses.</a:t>
            </a:r>
          </a:p>
          <a:p>
            <a:pPr marL="914400" lvl="1" indent="-457200">
              <a:lnSpc>
                <a:spcPct val="150000"/>
              </a:lnSpc>
              <a:buFont typeface="Arial" panose="020B0604020202020204" pitchFamily="34" charset="0"/>
              <a:buChar char="•"/>
            </a:pPr>
            <a:r>
              <a:rPr lang="en-US" sz="2700">
                <a:latin typeface="Lao UI"/>
                <a:cs typeface="Times New Roman"/>
              </a:rPr>
              <a:t>If you are an entrepreneur or small business owner who needs help, please visit </a:t>
            </a:r>
            <a:r>
              <a:rPr lang="en-US" sz="2700" b="1">
                <a:solidFill>
                  <a:srgbClr val="002060"/>
                </a:solidFill>
                <a:latin typeface="Lao UI"/>
                <a:cs typeface="Times New Roman"/>
              </a:rPr>
              <a:t>MBDA.gov </a:t>
            </a:r>
            <a:r>
              <a:rPr lang="en-US" sz="2700">
                <a:latin typeface="Lao UI"/>
                <a:cs typeface="Times New Roman"/>
              </a:rPr>
              <a:t>to explore what current MBDA programs may fit your needs.</a:t>
            </a: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a:rPr>
              <a:t>PRELIMINARY INFORMATION</a:t>
            </a:r>
            <a:endParaRPr lang="en-US" spc="-10">
              <a:solidFill>
                <a:schemeClr val="bg1"/>
              </a:solidFill>
              <a:latin typeface="Century Gothic" panose="020B0502020202020204" pitchFamily="34" charset="0"/>
              <a:cs typeface="Arial" panose="020B0604020202020204" pitchFamily="34" charset="0"/>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5</a:t>
            </a:fld>
            <a:endParaRPr spc="-25"/>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57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6698" y="1380803"/>
            <a:ext cx="11345302" cy="3775970"/>
          </a:xfrm>
          <a:prstGeom prst="rect">
            <a:avLst/>
          </a:prstGeom>
        </p:spPr>
        <p:txBody>
          <a:bodyPr vert="horz" wrap="square" lIns="0" tIns="88900" rIns="0" bIns="0" rtlCol="0">
            <a:spAutoFit/>
          </a:bodyPr>
          <a:lstStyle/>
          <a:p>
            <a:pPr marL="285750" indent="-285750">
              <a:lnSpc>
                <a:spcPct val="150000"/>
              </a:lnSpc>
              <a:buFont typeface="Arial" panose="020B0604020202020204" pitchFamily="34" charset="0"/>
              <a:buChar char="•"/>
            </a:pPr>
            <a:r>
              <a:rPr lang="en-US" sz="2800" dirty="0">
                <a:latin typeface="Lao UI" panose="020B0604020202020204" pitchFamily="34" charset="0"/>
                <a:cs typeface="Lao UI" panose="020B0604020202020204" pitchFamily="34" charset="0"/>
              </a:rPr>
              <a:t>Submit all </a:t>
            </a:r>
            <a:r>
              <a:rPr lang="en-US" sz="2800" b="1" dirty="0">
                <a:latin typeface="Lao UI" panose="020B0604020202020204" pitchFamily="34" charset="0"/>
                <a:cs typeface="Lao UI" panose="020B0604020202020204" pitchFamily="34" charset="0"/>
              </a:rPr>
              <a:t>questions via the Q&amp;A </a:t>
            </a:r>
            <a:r>
              <a:rPr lang="en-US" sz="2800" dirty="0">
                <a:latin typeface="Lao UI" panose="020B0604020202020204" pitchFamily="34" charset="0"/>
                <a:cs typeface="Lao UI" panose="020B0604020202020204" pitchFamily="34" charset="0"/>
              </a:rPr>
              <a:t>prompt.  </a:t>
            </a:r>
          </a:p>
          <a:p>
            <a:pPr>
              <a:lnSpc>
                <a:spcPct val="150000"/>
              </a:lnSpc>
            </a:pPr>
            <a:endParaRPr lang="en-US" sz="1200" dirty="0">
              <a:latin typeface="Century Gothic" panose="020B0502020202020204" pitchFamily="34" charset="0"/>
              <a:cs typeface="Times New Roman" panose="02020603050405020304" pitchFamily="18" charset="0"/>
            </a:endParaRPr>
          </a:p>
          <a:p>
            <a:pPr marL="285750" indent="-285750">
              <a:lnSpc>
                <a:spcPct val="120000"/>
              </a:lnSpc>
              <a:buFont typeface="Arial" panose="020B0604020202020204" pitchFamily="34" charset="0"/>
              <a:buChar char="•"/>
            </a:pPr>
            <a:r>
              <a:rPr lang="en-US" sz="2800" dirty="0">
                <a:latin typeface="Lao UI" panose="020B0604020202020204"/>
                <a:cs typeface="Times New Roman" panose="02020603050405020304" pitchFamily="18" charset="0"/>
              </a:rPr>
              <a:t>Questions will be answered in writing throughout the webinar</a:t>
            </a:r>
          </a:p>
          <a:p>
            <a:pPr>
              <a:lnSpc>
                <a:spcPct val="120000"/>
              </a:lnSpc>
            </a:pPr>
            <a:endParaRPr lang="en-US" sz="1200" dirty="0">
              <a:latin typeface="Century Gothic" panose="020B0502020202020204" pitchFamily="34" charset="0"/>
              <a:cs typeface="Times New Roman" panose="02020603050405020304" pitchFamily="18" charset="0"/>
            </a:endParaRPr>
          </a:p>
          <a:p>
            <a:pPr marL="285750" indent="-285750">
              <a:lnSpc>
                <a:spcPct val="120000"/>
              </a:lnSpc>
              <a:buFont typeface="Arial" panose="020B0604020202020204" pitchFamily="34" charset="0"/>
              <a:buChar char="•"/>
            </a:pPr>
            <a:r>
              <a:rPr lang="en-US" sz="2800" dirty="0">
                <a:latin typeface="Lao UI" panose="020B0604020202020204"/>
                <a:cs typeface="Times New Roman" panose="02020603050405020304" pitchFamily="18" charset="0"/>
              </a:rPr>
              <a:t>We will also update the </a:t>
            </a:r>
            <a:r>
              <a:rPr lang="en-US" sz="2800" b="1" dirty="0">
                <a:latin typeface="Lao UI" panose="020B0604020202020204"/>
                <a:cs typeface="Times New Roman" panose="02020603050405020304" pitchFamily="18" charset="0"/>
              </a:rPr>
              <a:t>Frequently Asked Questions (FAQs) page </a:t>
            </a:r>
            <a:r>
              <a:rPr lang="en-US" sz="2800" dirty="0">
                <a:latin typeface="Lao UI" panose="020B0604020202020204"/>
                <a:cs typeface="Times New Roman" panose="02020603050405020304" pitchFamily="18" charset="0"/>
              </a:rPr>
              <a:t>with answers to questions</a:t>
            </a:r>
          </a:p>
          <a:p>
            <a:pPr>
              <a:lnSpc>
                <a:spcPct val="150000"/>
              </a:lnSpc>
            </a:pPr>
            <a:endParaRPr lang="en-US" sz="1200" dirty="0">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r>
              <a:rPr lang="en-US" sz="2800" b="1" dirty="0">
                <a:latin typeface="Lao UI" panose="020B0604020202020204"/>
                <a:cs typeface="Times New Roman" panose="02020603050405020304" pitchFamily="18" charset="0"/>
              </a:rPr>
              <a:t>Keep questions relevant </a:t>
            </a:r>
            <a:r>
              <a:rPr lang="en-US" sz="2800" dirty="0">
                <a:latin typeface="Lao UI" panose="020B0604020202020204"/>
                <a:cs typeface="Times New Roman" panose="02020603050405020304" pitchFamily="18" charset="0"/>
              </a:rPr>
              <a:t>to the topic at hand </a:t>
            </a:r>
          </a:p>
          <a:p>
            <a:pPr>
              <a:lnSpc>
                <a:spcPct val="150000"/>
              </a:lnSpc>
            </a:pPr>
            <a:endParaRPr lang="en-US" sz="1400" dirty="0">
              <a:latin typeface="Century Gothic" panose="020B0502020202020204" pitchFamily="34" charset="0"/>
              <a:cs typeface="Times New Roman" panose="02020603050405020304" pitchFamily="18" charset="0"/>
            </a:endParaRP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WEBINAR PROTOCOL</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6</a:t>
            </a:fld>
            <a:endParaRPr spc="-25"/>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9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1663B-7FA9-BD43-A958-C4DB2E4CAA87}"/>
              </a:ext>
            </a:extLst>
          </p:cNvPr>
          <p:cNvPicPr>
            <a:picLocks noChangeAspect="1"/>
          </p:cNvPicPr>
          <p:nvPr/>
        </p:nvPicPr>
        <p:blipFill>
          <a:blip r:embed="rId3"/>
          <a:stretch>
            <a:fillRect/>
          </a:stretch>
        </p:blipFill>
        <p:spPr>
          <a:xfrm>
            <a:off x="161018" y="1069407"/>
            <a:ext cx="5020582" cy="2591822"/>
          </a:xfrm>
          <a:prstGeom prst="rect">
            <a:avLst/>
          </a:prstGeom>
        </p:spPr>
      </p:pic>
      <p:sp>
        <p:nvSpPr>
          <p:cNvPr id="4" name="Oval 3">
            <a:extLst>
              <a:ext uri="{FF2B5EF4-FFF2-40B4-BE49-F238E27FC236}">
                <a16:creationId xmlns:a16="http://schemas.microsoft.com/office/drawing/2014/main" id="{8AC77821-7B13-8C42-12A7-003145A8FEE3}"/>
              </a:ext>
            </a:extLst>
          </p:cNvPr>
          <p:cNvSpPr/>
          <p:nvPr/>
        </p:nvSpPr>
        <p:spPr>
          <a:xfrm>
            <a:off x="783772" y="1069407"/>
            <a:ext cx="522513" cy="2022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A9BFB95-770D-AFC6-0018-248AB916E643}"/>
              </a:ext>
            </a:extLst>
          </p:cNvPr>
          <p:cNvCxnSpPr>
            <a:cxnSpLocks/>
          </p:cNvCxnSpPr>
          <p:nvPr/>
        </p:nvCxnSpPr>
        <p:spPr>
          <a:xfrm>
            <a:off x="1306285" y="1170553"/>
            <a:ext cx="637269" cy="129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92A56EF-C965-05CA-1D0B-9338B764BBAC}"/>
              </a:ext>
            </a:extLst>
          </p:cNvPr>
          <p:cNvPicPr>
            <a:picLocks noChangeAspect="1"/>
          </p:cNvPicPr>
          <p:nvPr/>
        </p:nvPicPr>
        <p:blipFill rotWithShape="1">
          <a:blip r:embed="rId4"/>
          <a:srcRect l="4226" r="7323"/>
          <a:stretch/>
        </p:blipFill>
        <p:spPr>
          <a:xfrm>
            <a:off x="5704114" y="1069407"/>
            <a:ext cx="6326868" cy="5653314"/>
          </a:xfrm>
          <a:prstGeom prst="rect">
            <a:avLst/>
          </a:prstGeom>
        </p:spPr>
      </p:pic>
      <p:cxnSp>
        <p:nvCxnSpPr>
          <p:cNvPr id="11" name="Straight Arrow Connector 10">
            <a:extLst>
              <a:ext uri="{FF2B5EF4-FFF2-40B4-BE49-F238E27FC236}">
                <a16:creationId xmlns:a16="http://schemas.microsoft.com/office/drawing/2014/main" id="{4B92DC05-6D35-EDDE-8AC0-E00D48FFD861}"/>
              </a:ext>
            </a:extLst>
          </p:cNvPr>
          <p:cNvCxnSpPr>
            <a:cxnSpLocks/>
          </p:cNvCxnSpPr>
          <p:nvPr/>
        </p:nvCxnSpPr>
        <p:spPr>
          <a:xfrm>
            <a:off x="1306285" y="1170553"/>
            <a:ext cx="4397829" cy="179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bject 3">
            <a:extLst>
              <a:ext uri="{FF2B5EF4-FFF2-40B4-BE49-F238E27FC236}">
                <a16:creationId xmlns:a16="http://schemas.microsoft.com/office/drawing/2014/main" id="{BF2C30EC-F1DD-B0CF-491E-86A236345319}"/>
              </a:ext>
            </a:extLst>
          </p:cNvPr>
          <p:cNvSpPr txBox="1">
            <a:spLocks/>
          </p:cNvSpPr>
          <p:nvPr/>
        </p:nvSpPr>
        <p:spPr>
          <a:xfrm>
            <a:off x="469537" y="54313"/>
            <a:ext cx="11561445" cy="758541"/>
          </a:xfrm>
          <a:prstGeom prst="rect">
            <a:avLst/>
          </a:prstGeom>
          <a:solidFill>
            <a:srgbClr val="002060"/>
          </a:solidFill>
        </p:spPr>
        <p:txBody>
          <a:bodyPr vert="horz" wrap="square" lIns="0" tIns="8064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nSpc>
                <a:spcPct val="100000"/>
              </a:lnSpc>
              <a:spcBef>
                <a:spcPts val="635"/>
              </a:spcBef>
            </a:pPr>
            <a:r>
              <a:rPr lang="en-US">
                <a:solidFill>
                  <a:schemeClr val="bg1"/>
                </a:solidFill>
                <a:latin typeface="Century Gothic" panose="020B0502020202020204" pitchFamily="34" charset="0"/>
                <a:cs typeface="Arial" panose="020B0604020202020204" pitchFamily="34" charset="0"/>
              </a:rPr>
              <a:t>WEBINAR RECORDINGS</a:t>
            </a:r>
          </a:p>
        </p:txBody>
      </p:sp>
      <p:sp>
        <p:nvSpPr>
          <p:cNvPr id="14" name="Rectangle 13">
            <a:extLst>
              <a:ext uri="{FF2B5EF4-FFF2-40B4-BE49-F238E27FC236}">
                <a16:creationId xmlns:a16="http://schemas.microsoft.com/office/drawing/2014/main" id="{B6BD4263-7CA6-33E0-17A4-2EE9D721EFEC}"/>
              </a:ext>
            </a:extLst>
          </p:cNvPr>
          <p:cNvSpPr/>
          <p:nvPr/>
        </p:nvSpPr>
        <p:spPr>
          <a:xfrm>
            <a:off x="276347" y="54314"/>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7C343E8-A9DE-9BCF-3E47-D0CCE65DB1A9}"/>
              </a:ext>
            </a:extLst>
          </p:cNvPr>
          <p:cNvSpPr/>
          <p:nvPr/>
        </p:nvSpPr>
        <p:spPr>
          <a:xfrm>
            <a:off x="0" y="4448432"/>
            <a:ext cx="4445876" cy="106949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entury Gothic" panose="020B0502020202020204" pitchFamily="34" charset="0"/>
              </a:rPr>
              <a:t>www.MBDA.gov</a:t>
            </a:r>
          </a:p>
        </p:txBody>
      </p:sp>
    </p:spTree>
    <p:extLst>
      <p:ext uri="{BB962C8B-B14F-4D97-AF65-F5344CB8AC3E}">
        <p14:creationId xmlns:p14="http://schemas.microsoft.com/office/powerpoint/2010/main" val="398664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89527" y="6449517"/>
            <a:ext cx="1126490" cy="174407"/>
          </a:xfrm>
          <a:prstGeom prst="rect">
            <a:avLst/>
          </a:prstGeom>
        </p:spPr>
        <p:txBody>
          <a:bodyPr vert="horz" wrap="square" lIns="0" tIns="12700" rIns="0" bIns="0" rtlCol="0">
            <a:spAutoFit/>
          </a:bodyPr>
          <a:lstStyle/>
          <a:p>
            <a:pPr marL="12700">
              <a:lnSpc>
                <a:spcPct val="100000"/>
              </a:lnSpc>
              <a:spcBef>
                <a:spcPts val="100"/>
              </a:spcBef>
            </a:pPr>
            <a:r>
              <a:rPr lang="en-US" sz="1050">
                <a:latin typeface="Arial" panose="020B0604020202020204" pitchFamily="34" charset="0"/>
                <a:cs typeface="Arial" panose="020B0604020202020204" pitchFamily="34" charset="0"/>
              </a:rPr>
              <a:t>January 17</a:t>
            </a:r>
            <a:r>
              <a:rPr sz="1050">
                <a:latin typeface="Arial" panose="020B0604020202020204" pitchFamily="34" charset="0"/>
                <a:cs typeface="Arial" panose="020B0604020202020204" pitchFamily="34" charset="0"/>
              </a:rPr>
              <a:t>, </a:t>
            </a:r>
            <a:r>
              <a:rPr sz="1050" spc="-20">
                <a:latin typeface="Arial" panose="020B0604020202020204" pitchFamily="34" charset="0"/>
                <a:cs typeface="Arial" panose="020B0604020202020204" pitchFamily="34" charset="0"/>
              </a:rPr>
              <a:t>202</a:t>
            </a:r>
            <a:r>
              <a:rPr lang="en-US" sz="1050" spc="-20">
                <a:latin typeface="Arial" panose="020B0604020202020204" pitchFamily="34" charset="0"/>
                <a:cs typeface="Arial" panose="020B0604020202020204" pitchFamily="34" charset="0"/>
              </a:rPr>
              <a:t>3</a:t>
            </a:r>
            <a:endParaRPr sz="1050">
              <a:latin typeface="Arial" panose="020B0604020202020204" pitchFamily="34" charset="0"/>
              <a:cs typeface="Arial" panose="020B0604020202020204" pitchFamily="34" charset="0"/>
            </a:endParaRPr>
          </a:p>
        </p:txBody>
      </p:sp>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AGENDA</a:t>
            </a:r>
          </a:p>
        </p:txBody>
      </p:sp>
      <p:sp>
        <p:nvSpPr>
          <p:cNvPr id="14" name="object 3">
            <a:extLst>
              <a:ext uri="{FF2B5EF4-FFF2-40B4-BE49-F238E27FC236}">
                <a16:creationId xmlns:a16="http://schemas.microsoft.com/office/drawing/2014/main" id="{9474EE39-28E4-D8E8-3E09-BA08536F1E7C}"/>
              </a:ext>
            </a:extLst>
          </p:cNvPr>
          <p:cNvSpPr txBox="1"/>
          <p:nvPr/>
        </p:nvSpPr>
        <p:spPr>
          <a:xfrm>
            <a:off x="1024649" y="1163455"/>
            <a:ext cx="10774018" cy="5460469"/>
          </a:xfrm>
          <a:prstGeom prst="rect">
            <a:avLst/>
          </a:prstGeom>
        </p:spPr>
        <p:txBody>
          <a:bodyPr vert="horz" wrap="square" lIns="0" tIns="12700" rIns="0" bIns="0" rtlCol="0">
            <a:spAutoFit/>
          </a:bodyPr>
          <a:lstStyle/>
          <a:p>
            <a:pPr marL="12700">
              <a:lnSpc>
                <a:spcPct val="100000"/>
              </a:lnSpc>
              <a:spcBef>
                <a:spcPts val="100"/>
              </a:spcBef>
            </a:pPr>
            <a:r>
              <a:rPr lang="en-US" sz="2800" dirty="0">
                <a:cs typeface="Arial" panose="020B0604020202020204" pitchFamily="34" charset="0"/>
              </a:rPr>
              <a:t>1. </a:t>
            </a:r>
            <a:r>
              <a:rPr lang="en-US" sz="2800" dirty="0">
                <a:latin typeface="Lao UI" panose="020B0604020202020204"/>
                <a:cs typeface="Arial" panose="020B0604020202020204" pitchFamily="34" charset="0"/>
              </a:rPr>
              <a:t>Capital Readiness </a:t>
            </a:r>
            <a:r>
              <a:rPr sz="2800" dirty="0">
                <a:latin typeface="Lao UI" panose="020B0604020202020204"/>
                <a:cs typeface="Arial" panose="020B0604020202020204" pitchFamily="34" charset="0"/>
              </a:rPr>
              <a:t>Program</a:t>
            </a:r>
            <a:r>
              <a:rPr sz="2800" spc="-35" dirty="0">
                <a:latin typeface="Lao UI" panose="020B0604020202020204"/>
                <a:cs typeface="Arial" panose="020B0604020202020204" pitchFamily="34" charset="0"/>
              </a:rPr>
              <a:t> </a:t>
            </a:r>
            <a:r>
              <a:rPr lang="en-US" sz="2800" spc="-35" dirty="0">
                <a:latin typeface="Lao UI" panose="020B0604020202020204"/>
                <a:cs typeface="Arial" panose="020B0604020202020204" pitchFamily="34" charset="0"/>
              </a:rPr>
              <a:t>(CRP) </a:t>
            </a:r>
            <a:r>
              <a:rPr sz="2800" spc="-10" dirty="0">
                <a:latin typeface="Lao UI" panose="020B0604020202020204"/>
                <a:cs typeface="Arial" panose="020B0604020202020204" pitchFamily="34" charset="0"/>
              </a:rPr>
              <a:t>Overview</a:t>
            </a:r>
            <a:endParaRPr lang="en-US" sz="2800" spc="-10" dirty="0">
              <a:latin typeface="Lao UI" panose="020B0604020202020204"/>
              <a:cs typeface="Arial" panose="020B0604020202020204" pitchFamily="34" charset="0"/>
            </a:endParaRPr>
          </a:p>
          <a:p>
            <a:pPr marL="12700">
              <a:lnSpc>
                <a:spcPct val="100000"/>
              </a:lnSpc>
              <a:spcBef>
                <a:spcPts val="100"/>
              </a:spcBef>
            </a:pPr>
            <a:endParaRPr lang="en-US" sz="2800" spc="-10" dirty="0">
              <a:latin typeface="Lao UI" panose="020B0604020202020204"/>
              <a:cs typeface="Arial" panose="020B0604020202020204" pitchFamily="34" charset="0"/>
            </a:endParaRPr>
          </a:p>
          <a:p>
            <a:pPr marL="12700">
              <a:lnSpc>
                <a:spcPct val="100000"/>
              </a:lnSpc>
              <a:spcBef>
                <a:spcPts val="100"/>
              </a:spcBef>
            </a:pPr>
            <a:r>
              <a:rPr lang="en-US" sz="2800" spc="-10" dirty="0">
                <a:latin typeface="Lao UI" panose="020B0604020202020204"/>
                <a:cs typeface="Arial" panose="020B0604020202020204" pitchFamily="34" charset="0"/>
              </a:rPr>
              <a:t>2. Notice of Funding Opportunity</a:t>
            </a:r>
          </a:p>
          <a:p>
            <a:pPr marL="12700">
              <a:lnSpc>
                <a:spcPct val="100000"/>
              </a:lnSpc>
              <a:spcBef>
                <a:spcPts val="100"/>
              </a:spcBef>
            </a:pPr>
            <a:r>
              <a:rPr lang="en-US" sz="2800" spc="-10" dirty="0">
                <a:latin typeface="Lao UI" panose="020B0604020202020204"/>
                <a:cs typeface="Arial" panose="020B0604020202020204" pitchFamily="34" charset="0"/>
              </a:rPr>
              <a:t> </a:t>
            </a:r>
          </a:p>
          <a:p>
            <a:pPr marL="12700">
              <a:lnSpc>
                <a:spcPct val="100000"/>
              </a:lnSpc>
              <a:spcBef>
                <a:spcPts val="100"/>
              </a:spcBef>
            </a:pPr>
            <a:r>
              <a:rPr lang="en-US" sz="2800" spc="-10" dirty="0">
                <a:latin typeface="Lao UI" panose="020B0604020202020204"/>
                <a:cs typeface="Arial" panose="020B0604020202020204" pitchFamily="34" charset="0"/>
              </a:rPr>
              <a:t>3. Review and Selection Process</a:t>
            </a:r>
          </a:p>
          <a:p>
            <a:pPr marL="12700">
              <a:lnSpc>
                <a:spcPct val="100000"/>
              </a:lnSpc>
              <a:spcBef>
                <a:spcPts val="100"/>
              </a:spcBef>
            </a:pPr>
            <a:endParaRPr lang="en-US" sz="2800" spc="-10" dirty="0">
              <a:latin typeface="Lao UI" panose="020B0604020202020204"/>
              <a:cs typeface="Arial" panose="020B0604020202020204" pitchFamily="34" charset="0"/>
            </a:endParaRPr>
          </a:p>
          <a:p>
            <a:pPr marL="12700">
              <a:spcBef>
                <a:spcPts val="100"/>
              </a:spcBef>
            </a:pPr>
            <a:r>
              <a:rPr lang="en-US" sz="2800" spc="-10" dirty="0">
                <a:latin typeface="Lao UI" panose="020B0604020202020204"/>
                <a:cs typeface="Arial" panose="020B0604020202020204" pitchFamily="34" charset="0"/>
              </a:rPr>
              <a:t>4. Merit Evaluation Criteria</a:t>
            </a:r>
          </a:p>
          <a:p>
            <a:pPr marL="12700">
              <a:lnSpc>
                <a:spcPct val="100000"/>
              </a:lnSpc>
              <a:spcBef>
                <a:spcPts val="100"/>
              </a:spcBef>
            </a:pPr>
            <a:endParaRPr lang="en-US" sz="2800" spc="-10" dirty="0">
              <a:latin typeface="Lao UI" panose="020B0604020202020204"/>
              <a:cs typeface="Arial" panose="020B0604020202020204" pitchFamily="34" charset="0"/>
            </a:endParaRPr>
          </a:p>
          <a:p>
            <a:pPr marL="12700">
              <a:lnSpc>
                <a:spcPct val="100000"/>
              </a:lnSpc>
              <a:spcBef>
                <a:spcPts val="100"/>
              </a:spcBef>
            </a:pPr>
            <a:r>
              <a:rPr lang="en-US" sz="2800" spc="-10" dirty="0">
                <a:latin typeface="Lao UI" panose="020B0604020202020204"/>
                <a:cs typeface="Arial" panose="020B0604020202020204" pitchFamily="34" charset="0"/>
              </a:rPr>
              <a:t>5. Tips and Common Mistakes to Avoid</a:t>
            </a:r>
          </a:p>
          <a:p>
            <a:pPr marL="469900" lvl="1">
              <a:spcBef>
                <a:spcPts val="100"/>
              </a:spcBef>
            </a:pPr>
            <a:endParaRPr lang="en-US" sz="2800" spc="-10" dirty="0">
              <a:latin typeface="Lao UI" panose="020B0604020202020204"/>
              <a:cs typeface="Arial" panose="020B0604020202020204" pitchFamily="34" charset="0"/>
            </a:endParaRPr>
          </a:p>
          <a:p>
            <a:pPr marL="12700">
              <a:lnSpc>
                <a:spcPct val="100000"/>
              </a:lnSpc>
              <a:spcBef>
                <a:spcPts val="100"/>
              </a:spcBef>
            </a:pPr>
            <a:r>
              <a:rPr lang="en-US" sz="2800" spc="-10" dirty="0">
                <a:latin typeface="Lao UI" panose="020B0604020202020204"/>
                <a:cs typeface="Arial" panose="020B0604020202020204" pitchFamily="34" charset="0"/>
              </a:rPr>
              <a:t>6. Questions and Answers</a:t>
            </a:r>
          </a:p>
          <a:p>
            <a:pPr marL="12700">
              <a:lnSpc>
                <a:spcPct val="100000"/>
              </a:lnSpc>
              <a:spcBef>
                <a:spcPts val="100"/>
              </a:spcBef>
            </a:pPr>
            <a:endParaRPr lang="en-US" b="1" spc="-10" dirty="0">
              <a:latin typeface="Calibri"/>
              <a:cs typeface="Calibri"/>
            </a:endParaRPr>
          </a:p>
          <a:p>
            <a:pPr marL="12700">
              <a:lnSpc>
                <a:spcPct val="100000"/>
              </a:lnSpc>
              <a:spcBef>
                <a:spcPts val="100"/>
              </a:spcBef>
            </a:pPr>
            <a:endParaRPr sz="1800" dirty="0">
              <a:latin typeface="Calibri"/>
              <a:cs typeface="Calibri"/>
            </a:endParaRPr>
          </a:p>
        </p:txBody>
      </p:sp>
      <p:sp>
        <p:nvSpPr>
          <p:cNvPr id="28" name="Rectangle 27">
            <a:extLst>
              <a:ext uri="{FF2B5EF4-FFF2-40B4-BE49-F238E27FC236}">
                <a16:creationId xmlns:a16="http://schemas.microsoft.com/office/drawing/2014/main" id="{75BD1228-29DF-F07B-497D-D8C02FD2C5D9}"/>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7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ose&#10;&#10;Description automatically generated">
            <a:extLst>
              <a:ext uri="{FF2B5EF4-FFF2-40B4-BE49-F238E27FC236}">
                <a16:creationId xmlns:a16="http://schemas.microsoft.com/office/drawing/2014/main" id="{91D6F079-2D5F-4F9C-89E5-398EC21B1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1213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250e464-48a8-48d8-95e0-f63c462017d6" xsi:nil="true"/>
    <lcf76f155ced4ddcb4097134ff3c332f xmlns="4a73d008-ea26-4ca2-bf51-2104f238b274">
      <Terms xmlns="http://schemas.microsoft.com/office/infopath/2007/PartnerControls"/>
    </lcf76f155ced4ddcb4097134ff3c332f>
    <_ip_UnifiedCompliancePolicyProperties xmlns="http://schemas.microsoft.com/sharepoint/v3" xsi:nil="true"/>
    <SharedWithUsers xmlns="d250e464-48a8-48d8-95e0-f63c462017d6">
      <UserInfo>
        <DisplayName>Allen, Karla (Detailee)</DisplayName>
        <AccountId>15</AccountId>
        <AccountType/>
      </UserInfo>
      <UserInfo>
        <DisplayName>Lee, Carrie (Federal)</DisplayName>
        <AccountId>43</AccountId>
        <AccountType/>
      </UserInfo>
      <UserInfo>
        <DisplayName>Soderstrom, Sandra (Federal)</DisplayName>
        <AccountId>45</AccountId>
        <AccountType/>
      </UserInfo>
      <UserInfo>
        <DisplayName>Gonzalez, Efrain (Federal)</DisplayName>
        <AccountId>46</AccountId>
        <AccountType/>
      </UserInfo>
      <UserInfo>
        <DisplayName>Grimsley, Antavia (Federal)</DisplayName>
        <AccountId>35</AccountId>
        <AccountType/>
      </UserInfo>
      <UserInfo>
        <DisplayName>Bell, Angela (Federal)</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94601CE2A9084180BC0D25C91BDECA" ma:contentTypeVersion="13" ma:contentTypeDescription="Create a new document." ma:contentTypeScope="" ma:versionID="417a3968ded8f6d060d2c96aad23d6f6">
  <xsd:schema xmlns:xsd="http://www.w3.org/2001/XMLSchema" xmlns:xs="http://www.w3.org/2001/XMLSchema" xmlns:p="http://schemas.microsoft.com/office/2006/metadata/properties" xmlns:ns1="http://schemas.microsoft.com/sharepoint/v3" xmlns:ns2="4a73d008-ea26-4ca2-bf51-2104f238b274" xmlns:ns3="d250e464-48a8-48d8-95e0-f63c462017d6" targetNamespace="http://schemas.microsoft.com/office/2006/metadata/properties" ma:root="true" ma:fieldsID="8d31e5041033cdec269f2a939edf566b" ns1:_="" ns2:_="" ns3:_="">
    <xsd:import namespace="http://schemas.microsoft.com/sharepoint/v3"/>
    <xsd:import namespace="4a73d008-ea26-4ca2-bf51-2104f238b274"/>
    <xsd:import namespace="d250e464-48a8-48d8-95e0-f63c462017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73d008-ea26-4ca2-bf51-2104f238b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0d4ad75-a42b-4783-84ed-a698db182b0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50e464-48a8-48d8-95e0-f63c462017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2fe6fea-b6dc-416c-acbd-5ef372c5596b}" ma:internalName="TaxCatchAll" ma:showField="CatchAllData" ma:web="d250e464-48a8-48d8-95e0-f63c46201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73C3D-4D43-4717-B70B-24CB5DBE71DE}">
  <ds:schemaRefs>
    <ds:schemaRef ds:uri="http://schemas.microsoft.com/sharepoint/v3/contenttype/forms"/>
  </ds:schemaRefs>
</ds:datastoreItem>
</file>

<file path=customXml/itemProps2.xml><?xml version="1.0" encoding="utf-8"?>
<ds:datastoreItem xmlns:ds="http://schemas.openxmlformats.org/officeDocument/2006/customXml" ds:itemID="{4B9286EA-55AF-4346-84CC-5F610271F064}">
  <ds:schemaRefs>
    <ds:schemaRef ds:uri="4a73d008-ea26-4ca2-bf51-2104f238b274"/>
    <ds:schemaRef ds:uri="d250e464-48a8-48d8-95e0-f63c462017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C71706-816A-4FB6-AEA8-081CD68530D4}">
  <ds:schemaRefs>
    <ds:schemaRef ds:uri="4a73d008-ea26-4ca2-bf51-2104f238b274"/>
    <ds:schemaRef ds:uri="d250e464-48a8-48d8-95e0-f63c462017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3768</Words>
  <Application>Microsoft Office PowerPoint</Application>
  <PresentationFormat>Widescreen</PresentationFormat>
  <Paragraphs>347</Paragraphs>
  <Slides>41</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Arial</vt:lpstr>
      <vt:lpstr>Calibri</vt:lpstr>
      <vt:lpstr>Calibri Light</vt:lpstr>
      <vt:lpstr>Century Gothic</vt:lpstr>
      <vt:lpstr>Lao UI</vt:lpstr>
      <vt:lpstr>Source Sans Pro</vt:lpstr>
      <vt:lpstr>Source Sans Pro Black</vt:lpstr>
      <vt:lpstr>Symbol</vt:lpstr>
      <vt:lpstr>Times New Roman</vt:lpstr>
      <vt:lpstr>verdana</vt:lpstr>
      <vt:lpstr>Wingdings</vt:lpstr>
      <vt:lpstr>Office Theme</vt:lpstr>
      <vt:lpstr>1_Office Theme</vt:lpstr>
      <vt:lpstr>PowerPoint Presentation</vt:lpstr>
      <vt:lpstr>TECH TIPS FOR WEBINAR PLATFORM</vt:lpstr>
      <vt:lpstr>PowerPoint Presentation</vt:lpstr>
      <vt:lpstr>PRELIMINARY INFORMATION</vt:lpstr>
      <vt:lpstr>PRELIMINARY INFORMATION</vt:lpstr>
      <vt:lpstr>WEBINAR PROTOCOL</vt:lpstr>
      <vt:lpstr>PowerPoint Presentation</vt:lpstr>
      <vt:lpstr>AGENDA</vt:lpstr>
      <vt:lpstr>PowerPoint Presentation</vt:lpstr>
      <vt:lpstr>PowerPoint Presentation</vt:lpstr>
      <vt:lpstr>PowerPoint Presentation</vt:lpstr>
      <vt:lpstr>PowerPoint Presentation</vt:lpstr>
      <vt:lpstr>ELIGIBLE APPLICANTS</vt:lpstr>
      <vt:lpstr>PowerPoint Presentation</vt:lpstr>
      <vt:lpstr>WHAT IS A NOFO?</vt:lpstr>
      <vt:lpstr>WHERE DO I FIND THE NOFO?</vt:lpstr>
      <vt:lpstr>THE NOFO</vt:lpstr>
      <vt:lpstr>PowerPoint Presentation</vt:lpstr>
      <vt:lpstr>APPLICATION REVIEW AND SELECTION PROCESS</vt:lpstr>
      <vt:lpstr>APPLICATION REVIEW AND SELECTION PROCESS</vt:lpstr>
      <vt:lpstr>APPLICATION REVIEW AND SELECTION PROCESS</vt:lpstr>
      <vt:lpstr>APPLICATION REVIEW AND SELECTION PROCESS</vt:lpstr>
      <vt:lpstr>PowerPoint Presentation</vt:lpstr>
      <vt:lpstr>WHAT ARE THE EVALUATION CRITERIA?</vt:lpstr>
      <vt:lpstr>PROJECT GOALS AND PROPOSED SOLUTION</vt:lpstr>
      <vt:lpstr>PROJECT GOALS AND PROPOSED SOLUTION</vt:lpstr>
      <vt:lpstr>PROJECT GOALS AND PROPOSED SOLUTION</vt:lpstr>
      <vt:lpstr>PROJECT GOALS AND PROPOSED SOLUTION</vt:lpstr>
      <vt:lpstr>PROJECT GOALS AND PROPOSED SOLUTION</vt:lpstr>
      <vt:lpstr>PROJECT GOALS AND PROPOSED SOLUTION</vt:lpstr>
      <vt:lpstr>ORGANIZATIONAL CAPACITY</vt:lpstr>
      <vt:lpstr>ORGANIZATIONAL CAPACITY</vt:lpstr>
      <vt:lpstr>ORGANIZATIONAL CAPACITY</vt:lpstr>
      <vt:lpstr>BUDGET AND TIMELINE</vt:lpstr>
      <vt:lpstr>BONUS POINTS</vt:lpstr>
      <vt:lpstr>PowerPoint Presentation</vt:lpstr>
      <vt:lpstr>TIPS AND COMMON MISTAKES TO AVOID</vt:lpstr>
      <vt:lpstr>TIPS AND COMMON MISTAKES TO AVOID</vt:lpstr>
      <vt:lpstr>TIPS AND COMMON MISTAKES TO AVOID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Picture</dc:title>
  <dc:creator>Allen, Karla (Detailee)</dc:creator>
  <cp:lastModifiedBy>Soderstrom, Sandra (Federal)</cp:lastModifiedBy>
  <cp:revision>2</cp:revision>
  <dcterms:created xsi:type="dcterms:W3CDTF">2022-12-20T14:50:46Z</dcterms:created>
  <dcterms:modified xsi:type="dcterms:W3CDTF">2023-01-17T18:20:23Z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0x0101001F94601CE2A9084180BC0D25C91BDECA</vt:lpwstr>
  </property>
  <property fmtid="{D5CDD505-2E9C-101B-9397-08002B2CF9AE}" pid="3" name="MediaServiceImageTags">
    <vt:lpwstr/>
  </property>
</Properties>
</file>