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43"/>
  </p:notesMasterIdLst>
  <p:sldIdLst>
    <p:sldId id="319" r:id="rId6"/>
    <p:sldId id="333" r:id="rId7"/>
    <p:sldId id="334" r:id="rId8"/>
    <p:sldId id="286" r:id="rId9"/>
    <p:sldId id="320" r:id="rId10"/>
    <p:sldId id="261" r:id="rId11"/>
    <p:sldId id="321" r:id="rId12"/>
    <p:sldId id="327" r:id="rId13"/>
    <p:sldId id="335" r:id="rId14"/>
    <p:sldId id="278" r:id="rId15"/>
    <p:sldId id="314" r:id="rId16"/>
    <p:sldId id="264" r:id="rId17"/>
    <p:sldId id="284" r:id="rId18"/>
    <p:sldId id="329" r:id="rId19"/>
    <p:sldId id="338" r:id="rId20"/>
    <p:sldId id="270" r:id="rId21"/>
    <p:sldId id="273" r:id="rId22"/>
    <p:sldId id="274" r:id="rId23"/>
    <p:sldId id="279" r:id="rId24"/>
    <p:sldId id="324" r:id="rId25"/>
    <p:sldId id="322" r:id="rId26"/>
    <p:sldId id="276" r:id="rId27"/>
    <p:sldId id="271" r:id="rId28"/>
    <p:sldId id="267" r:id="rId29"/>
    <p:sldId id="323" r:id="rId30"/>
    <p:sldId id="289" r:id="rId31"/>
    <p:sldId id="290" r:id="rId32"/>
    <p:sldId id="291" r:id="rId33"/>
    <p:sldId id="292" r:id="rId34"/>
    <p:sldId id="336" r:id="rId35"/>
    <p:sldId id="293" r:id="rId36"/>
    <p:sldId id="294" r:id="rId37"/>
    <p:sldId id="295" r:id="rId38"/>
    <p:sldId id="296" r:id="rId39"/>
    <p:sldId id="297" r:id="rId40"/>
    <p:sldId id="325" r:id="rId41"/>
    <p:sldId id="32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F50C36-DADA-E861-1B33-6384CD3774B3}" name="Soderstrom, Sandra (Federal)" initials="S(" userId="S::ssoderstrom@doc.gov::169c9467-6ea6-49f3-80e8-d20a4b0304e2" providerId="AD"/>
  <p188:author id="{411DD050-D902-19D3-4A4F-4273145316E3}" name="Yohannes, Meron (Federal)" initials="YM(" userId="S::MYohannes@doc.gov::86894f88-6a86-4e39-9197-b0513faa1e60" providerId="AD"/>
  <p188:author id="{1F4A0ECA-A91F-D4E6-F6EE-7ED51BF9EBF3}" name="Derebe, Messay (Federal)" initials="D(" userId="S::mderebe@doc.gov::f4711c23-850e-4731-93cd-36d2c82e64bf" providerId="AD"/>
  <p188:author id="{7A2AB3DA-B17E-8A8E-FA2E-648F42B35156}" name="Sandra Soderstrom" initials="SS" userId="S::SSoderstrom@doc.gov::169c9467-6ea6-49f3-80e8-d20a4b0304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BE5108"/>
    <a:srgbClr val="2B549F"/>
    <a:srgbClr val="4A8522"/>
    <a:srgbClr val="3B75AA"/>
    <a:srgbClr val="0E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D7AAB-CA69-4AC7-AF7A-4D8CEF2DD034}" vWet="4" dt="2023-01-10T01:06:11.085"/>
    <p1510:client id="{7001A843-FF0C-4B7C-D8BD-80FB97E36E5D}" v="1" dt="2023-01-10T01:06:42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4" autoAdjust="0"/>
    <p:restoredTop sz="80699" autoAdjust="0"/>
  </p:normalViewPr>
  <p:slideViewPr>
    <p:cSldViewPr snapToGrid="0">
      <p:cViewPr varScale="1">
        <p:scale>
          <a:sx n="131" d="100"/>
          <a:sy n="131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2F60D-23B7-4A24-9A2C-1EB70F15404D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6A70-11B3-4CE1-8AB8-0846E26D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3AC7E-3D06-47F6-A777-32A5B4234B41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44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9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7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5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3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46A70-11B3-4CE1-8AB8-0846E26DF3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9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1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4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84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2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46A70-11B3-4CE1-8AB8-0846E26DF3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52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4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9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46A70-11B3-4CE1-8AB8-0846E26DF3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3A2B-8E5A-178C-680D-6435CB7A2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FBEE-0F57-390E-141E-BA0DA94EB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04F05-7B66-7F1D-FF00-C45D1780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6FAC-B89D-B4C4-1CB1-FACF1332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9DBB3-8CF9-BABC-4C76-B4215127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6FC1-D6DC-7986-972E-20289C04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F1DD0-AC91-64D3-A286-F2D2FD1FA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7D239-50C3-4713-3F26-41B6626A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CC4B-5E51-C982-CA1F-1EA3A328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A4DFC-30F3-610A-848F-D8318BBD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1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6C708-A98B-343C-C33B-E910ABB83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9DA64-2C36-46D4-8A74-508A70395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28EB0-15E8-09A0-C48D-A2A58DB5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F2CA-FBB6-7334-A50E-27D52DA3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E7F1-9CE3-7BA4-A6EE-16D65ED8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6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0936" y="262890"/>
            <a:ext cx="11561445" cy="609600"/>
          </a:xfrm>
          <a:custGeom>
            <a:avLst/>
            <a:gdLst/>
            <a:ahLst/>
            <a:cxnLst/>
            <a:rect l="l" t="t" r="r" b="b"/>
            <a:pathLst>
              <a:path w="11561445" h="609600">
                <a:moveTo>
                  <a:pt x="11561064" y="0"/>
                </a:moveTo>
                <a:lnTo>
                  <a:pt x="0" y="0"/>
                </a:lnTo>
                <a:lnTo>
                  <a:pt x="0" y="609599"/>
                </a:lnTo>
                <a:lnTo>
                  <a:pt x="11561064" y="609599"/>
                </a:lnTo>
                <a:lnTo>
                  <a:pt x="11561064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81485" y="1479109"/>
            <a:ext cx="4682490" cy="473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A4A4A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48029" y="1508400"/>
            <a:ext cx="4321809" cy="475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17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21944" y="493486"/>
            <a:ext cx="7170057" cy="2235200"/>
          </a:xfrm>
          <a:custGeom>
            <a:avLst/>
            <a:gdLst>
              <a:gd name="connsiteX0" fmla="*/ 0 w 7170057"/>
              <a:gd name="connsiteY0" fmla="*/ 0 h 2235200"/>
              <a:gd name="connsiteX1" fmla="*/ 7170057 w 7170057"/>
              <a:gd name="connsiteY1" fmla="*/ 0 h 2235200"/>
              <a:gd name="connsiteX2" fmla="*/ 7170057 w 7170057"/>
              <a:gd name="connsiteY2" fmla="*/ 2235200 h 2235200"/>
              <a:gd name="connsiteX3" fmla="*/ 0 w 7170057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7" h="2235200">
                <a:moveTo>
                  <a:pt x="0" y="0"/>
                </a:moveTo>
                <a:lnTo>
                  <a:pt x="7170057" y="0"/>
                </a:lnTo>
                <a:lnTo>
                  <a:pt x="7170057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641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597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99426" y="3541302"/>
            <a:ext cx="9892575" cy="3316698"/>
          </a:xfrm>
          <a:custGeom>
            <a:avLst/>
            <a:gdLst>
              <a:gd name="connsiteX0" fmla="*/ 0 w 9892575"/>
              <a:gd name="connsiteY0" fmla="*/ 0 h 3316698"/>
              <a:gd name="connsiteX1" fmla="*/ 9892575 w 9892575"/>
              <a:gd name="connsiteY1" fmla="*/ 0 h 3316698"/>
              <a:gd name="connsiteX2" fmla="*/ 9892575 w 9892575"/>
              <a:gd name="connsiteY2" fmla="*/ 3316698 h 3316698"/>
              <a:gd name="connsiteX3" fmla="*/ 0 w 9892575"/>
              <a:gd name="connsiteY3" fmla="*/ 3316698 h 331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2575" h="3316698">
                <a:moveTo>
                  <a:pt x="0" y="0"/>
                </a:moveTo>
                <a:lnTo>
                  <a:pt x="9892575" y="0"/>
                </a:lnTo>
                <a:lnTo>
                  <a:pt x="9892575" y="3316698"/>
                </a:lnTo>
                <a:lnTo>
                  <a:pt x="0" y="33166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76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134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8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27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177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5C8D-81C9-C035-2329-7D75FE3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FCF36-795D-F7EB-C1C1-27A998968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4C8E-1633-685D-19E4-AE6DE6FD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CA37-A80A-C740-A86D-5C6FDFF5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AA0CB-A1C6-1CCB-7F54-29A17E10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148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821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52750" cy="6858000"/>
          </a:xfrm>
          <a:custGeom>
            <a:avLst/>
            <a:gdLst>
              <a:gd name="connsiteX0" fmla="*/ 0 w 2952750"/>
              <a:gd name="connsiteY0" fmla="*/ 0 h 6858000"/>
              <a:gd name="connsiteX1" fmla="*/ 2952750 w 2952750"/>
              <a:gd name="connsiteY1" fmla="*/ 0 h 6858000"/>
              <a:gd name="connsiteX2" fmla="*/ 2952750 w 2952750"/>
              <a:gd name="connsiteY2" fmla="*/ 6858000 h 6858000"/>
              <a:gd name="connsiteX3" fmla="*/ 0 w 2952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6858000">
                <a:moveTo>
                  <a:pt x="0" y="0"/>
                </a:moveTo>
                <a:lnTo>
                  <a:pt x="2952750" y="0"/>
                </a:lnTo>
                <a:lnTo>
                  <a:pt x="2952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1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239250" y="0"/>
            <a:ext cx="2952750" cy="6858000"/>
          </a:xfrm>
          <a:custGeom>
            <a:avLst/>
            <a:gdLst>
              <a:gd name="connsiteX0" fmla="*/ 0 w 2952750"/>
              <a:gd name="connsiteY0" fmla="*/ 0 h 6858000"/>
              <a:gd name="connsiteX1" fmla="*/ 2952750 w 2952750"/>
              <a:gd name="connsiteY1" fmla="*/ 0 h 6858000"/>
              <a:gd name="connsiteX2" fmla="*/ 2952750 w 2952750"/>
              <a:gd name="connsiteY2" fmla="*/ 6858000 h 6858000"/>
              <a:gd name="connsiteX3" fmla="*/ 0 w 2952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6858000">
                <a:moveTo>
                  <a:pt x="0" y="0"/>
                </a:moveTo>
                <a:lnTo>
                  <a:pt x="2952750" y="0"/>
                </a:lnTo>
                <a:lnTo>
                  <a:pt x="2952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53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2350" cy="3371850"/>
          </a:xfrm>
          <a:custGeom>
            <a:avLst/>
            <a:gdLst>
              <a:gd name="connsiteX0" fmla="*/ 0 w 3562350"/>
              <a:gd name="connsiteY0" fmla="*/ 0 h 3371850"/>
              <a:gd name="connsiteX1" fmla="*/ 3562350 w 3562350"/>
              <a:gd name="connsiteY1" fmla="*/ 0 h 3371850"/>
              <a:gd name="connsiteX2" fmla="*/ 3562350 w 3562350"/>
              <a:gd name="connsiteY2" fmla="*/ 3371850 h 3371850"/>
              <a:gd name="connsiteX3" fmla="*/ 0 w 356235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3371850">
                <a:moveTo>
                  <a:pt x="0" y="0"/>
                </a:moveTo>
                <a:lnTo>
                  <a:pt x="3562350" y="0"/>
                </a:lnTo>
                <a:lnTo>
                  <a:pt x="3562350" y="3371850"/>
                </a:lnTo>
                <a:lnTo>
                  <a:pt x="0" y="3371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3371850"/>
            <a:ext cx="3562350" cy="3486150"/>
          </a:xfrm>
          <a:custGeom>
            <a:avLst/>
            <a:gdLst>
              <a:gd name="connsiteX0" fmla="*/ 0 w 3562350"/>
              <a:gd name="connsiteY0" fmla="*/ 0 h 3371850"/>
              <a:gd name="connsiteX1" fmla="*/ 3562350 w 3562350"/>
              <a:gd name="connsiteY1" fmla="*/ 0 h 3371850"/>
              <a:gd name="connsiteX2" fmla="*/ 3562350 w 3562350"/>
              <a:gd name="connsiteY2" fmla="*/ 3371850 h 3371850"/>
              <a:gd name="connsiteX3" fmla="*/ 0 w 356235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3371850">
                <a:moveTo>
                  <a:pt x="0" y="0"/>
                </a:moveTo>
                <a:lnTo>
                  <a:pt x="3562350" y="0"/>
                </a:lnTo>
                <a:lnTo>
                  <a:pt x="3562350" y="3371850"/>
                </a:lnTo>
                <a:lnTo>
                  <a:pt x="0" y="3371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62350" y="0"/>
            <a:ext cx="3562350" cy="3371850"/>
          </a:xfrm>
          <a:custGeom>
            <a:avLst/>
            <a:gdLst>
              <a:gd name="connsiteX0" fmla="*/ 0 w 3562350"/>
              <a:gd name="connsiteY0" fmla="*/ 0 h 3371850"/>
              <a:gd name="connsiteX1" fmla="*/ 3562350 w 3562350"/>
              <a:gd name="connsiteY1" fmla="*/ 0 h 3371850"/>
              <a:gd name="connsiteX2" fmla="*/ 3562350 w 3562350"/>
              <a:gd name="connsiteY2" fmla="*/ 3371850 h 3371850"/>
              <a:gd name="connsiteX3" fmla="*/ 0 w 356235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3371850">
                <a:moveTo>
                  <a:pt x="0" y="0"/>
                </a:moveTo>
                <a:lnTo>
                  <a:pt x="3562350" y="0"/>
                </a:lnTo>
                <a:lnTo>
                  <a:pt x="3562350" y="3371850"/>
                </a:lnTo>
                <a:lnTo>
                  <a:pt x="0" y="3371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6406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4286" cy="6858000"/>
          </a:xfrm>
          <a:custGeom>
            <a:avLst/>
            <a:gdLst>
              <a:gd name="connsiteX0" fmla="*/ 0 w 4354286"/>
              <a:gd name="connsiteY0" fmla="*/ 0 h 6858000"/>
              <a:gd name="connsiteX1" fmla="*/ 4354286 w 4354286"/>
              <a:gd name="connsiteY1" fmla="*/ 0 h 6858000"/>
              <a:gd name="connsiteX2" fmla="*/ 4354286 w 4354286"/>
              <a:gd name="connsiteY2" fmla="*/ 6858000 h 6858000"/>
              <a:gd name="connsiteX3" fmla="*/ 0 w 4354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86" h="6858000">
                <a:moveTo>
                  <a:pt x="0" y="0"/>
                </a:moveTo>
                <a:lnTo>
                  <a:pt x="4354286" y="0"/>
                </a:lnTo>
                <a:lnTo>
                  <a:pt x="43542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557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648700" y="0"/>
            <a:ext cx="3543300" cy="3429000"/>
          </a:xfrm>
          <a:custGeom>
            <a:avLst/>
            <a:gdLst>
              <a:gd name="connsiteX0" fmla="*/ 0 w 3543300"/>
              <a:gd name="connsiteY0" fmla="*/ 0 h 3429000"/>
              <a:gd name="connsiteX1" fmla="*/ 3543300 w 3543300"/>
              <a:gd name="connsiteY1" fmla="*/ 0 h 3429000"/>
              <a:gd name="connsiteX2" fmla="*/ 3543300 w 3543300"/>
              <a:gd name="connsiteY2" fmla="*/ 3429000 h 3429000"/>
              <a:gd name="connsiteX3" fmla="*/ 0 w 3543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3429000">
                <a:moveTo>
                  <a:pt x="0" y="0"/>
                </a:moveTo>
                <a:lnTo>
                  <a:pt x="3543300" y="0"/>
                </a:lnTo>
                <a:lnTo>
                  <a:pt x="35433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648700" y="3409950"/>
            <a:ext cx="3543300" cy="3429000"/>
          </a:xfrm>
          <a:custGeom>
            <a:avLst/>
            <a:gdLst>
              <a:gd name="connsiteX0" fmla="*/ 0 w 3543300"/>
              <a:gd name="connsiteY0" fmla="*/ 0 h 3429000"/>
              <a:gd name="connsiteX1" fmla="*/ 3543300 w 3543300"/>
              <a:gd name="connsiteY1" fmla="*/ 0 h 3429000"/>
              <a:gd name="connsiteX2" fmla="*/ 3543300 w 3543300"/>
              <a:gd name="connsiteY2" fmla="*/ 3429000 h 3429000"/>
              <a:gd name="connsiteX3" fmla="*/ 0 w 3543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3429000">
                <a:moveTo>
                  <a:pt x="0" y="0"/>
                </a:moveTo>
                <a:lnTo>
                  <a:pt x="3543300" y="0"/>
                </a:lnTo>
                <a:lnTo>
                  <a:pt x="35433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2144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9144" y="569687"/>
            <a:ext cx="5573485" cy="5718629"/>
          </a:xfrm>
          <a:custGeom>
            <a:avLst/>
            <a:gdLst>
              <a:gd name="connsiteX0" fmla="*/ 0 w 5573485"/>
              <a:gd name="connsiteY0" fmla="*/ 0 h 5718629"/>
              <a:gd name="connsiteX1" fmla="*/ 5573485 w 5573485"/>
              <a:gd name="connsiteY1" fmla="*/ 0 h 5718629"/>
              <a:gd name="connsiteX2" fmla="*/ 5573485 w 5573485"/>
              <a:gd name="connsiteY2" fmla="*/ 5718629 h 5718629"/>
              <a:gd name="connsiteX3" fmla="*/ 0 w 5573485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485" h="5718629">
                <a:moveTo>
                  <a:pt x="0" y="0"/>
                </a:moveTo>
                <a:lnTo>
                  <a:pt x="5573485" y="0"/>
                </a:lnTo>
                <a:lnTo>
                  <a:pt x="5573485" y="5718629"/>
                </a:lnTo>
                <a:lnTo>
                  <a:pt x="0" y="5718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1849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8610600" y="1601146"/>
            <a:ext cx="2097885" cy="3670300"/>
          </a:xfrm>
        </p:spPr>
      </p:sp>
    </p:spTree>
    <p:extLst>
      <p:ext uri="{BB962C8B-B14F-4D97-AF65-F5344CB8AC3E}">
        <p14:creationId xmlns:p14="http://schemas.microsoft.com/office/powerpoint/2010/main" val="1214097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6300" y="1571625"/>
            <a:ext cx="2085975" cy="3676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118A-CC84-212A-2A3C-4C30BDE6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2990-AE51-AD4B-E4E9-BAA133A80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D1CFC-1F95-81D3-2EC3-51D7DA87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25A2-111B-BEE4-552B-B158973A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63F3A-3189-E599-9B89-5622EB52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69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35600" y="1955800"/>
            <a:ext cx="3987800" cy="5346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642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14703" y="1990204"/>
            <a:ext cx="4230401" cy="2698763"/>
          </a:xfrm>
          <a:custGeom>
            <a:avLst/>
            <a:gdLst>
              <a:gd name="connsiteX0" fmla="*/ 0 w 4230401"/>
              <a:gd name="connsiteY0" fmla="*/ 0 h 2698763"/>
              <a:gd name="connsiteX1" fmla="*/ 4230401 w 4230401"/>
              <a:gd name="connsiteY1" fmla="*/ 0 h 2698763"/>
              <a:gd name="connsiteX2" fmla="*/ 4230401 w 4230401"/>
              <a:gd name="connsiteY2" fmla="*/ 2698763 h 2698763"/>
              <a:gd name="connsiteX3" fmla="*/ 0 w 4230401"/>
              <a:gd name="connsiteY3" fmla="*/ 2698763 h 26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0401" h="2698763">
                <a:moveTo>
                  <a:pt x="0" y="0"/>
                </a:moveTo>
                <a:lnTo>
                  <a:pt x="4230401" y="0"/>
                </a:lnTo>
                <a:lnTo>
                  <a:pt x="4230401" y="2698763"/>
                </a:lnTo>
                <a:lnTo>
                  <a:pt x="0" y="26987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6075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52177" y="2065335"/>
            <a:ext cx="2231763" cy="2678116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44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24250" cy="4286250"/>
          </a:xfrm>
          <a:custGeom>
            <a:avLst/>
            <a:gdLst>
              <a:gd name="connsiteX0" fmla="*/ 0 w 3524250"/>
              <a:gd name="connsiteY0" fmla="*/ 0 h 4286250"/>
              <a:gd name="connsiteX1" fmla="*/ 3524250 w 3524250"/>
              <a:gd name="connsiteY1" fmla="*/ 0 h 4286250"/>
              <a:gd name="connsiteX2" fmla="*/ 3524250 w 3524250"/>
              <a:gd name="connsiteY2" fmla="*/ 4286250 h 4286250"/>
              <a:gd name="connsiteX3" fmla="*/ 0 w 3524250"/>
              <a:gd name="connsiteY3" fmla="*/ 428625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0" h="4286250">
                <a:moveTo>
                  <a:pt x="0" y="0"/>
                </a:moveTo>
                <a:lnTo>
                  <a:pt x="3524250" y="0"/>
                </a:lnTo>
                <a:lnTo>
                  <a:pt x="3524250" y="4286250"/>
                </a:lnTo>
                <a:lnTo>
                  <a:pt x="0" y="4286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24250" y="4286250"/>
            <a:ext cx="4476750" cy="2571750"/>
          </a:xfrm>
          <a:custGeom>
            <a:avLst/>
            <a:gdLst>
              <a:gd name="connsiteX0" fmla="*/ 0 w 4476750"/>
              <a:gd name="connsiteY0" fmla="*/ 0 h 2571750"/>
              <a:gd name="connsiteX1" fmla="*/ 4476750 w 4476750"/>
              <a:gd name="connsiteY1" fmla="*/ 0 h 2571750"/>
              <a:gd name="connsiteX2" fmla="*/ 4476750 w 4476750"/>
              <a:gd name="connsiteY2" fmla="*/ 2571750 h 2571750"/>
              <a:gd name="connsiteX3" fmla="*/ 0 w 447675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0" h="2571750">
                <a:moveTo>
                  <a:pt x="0" y="0"/>
                </a:moveTo>
                <a:lnTo>
                  <a:pt x="4476750" y="0"/>
                </a:lnTo>
                <a:lnTo>
                  <a:pt x="447675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4792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53150" y="1162050"/>
            <a:ext cx="6038850" cy="4457700"/>
          </a:xfrm>
          <a:custGeom>
            <a:avLst/>
            <a:gdLst>
              <a:gd name="connsiteX0" fmla="*/ 0 w 6038850"/>
              <a:gd name="connsiteY0" fmla="*/ 0 h 4457700"/>
              <a:gd name="connsiteX1" fmla="*/ 6038850 w 6038850"/>
              <a:gd name="connsiteY1" fmla="*/ 0 h 4457700"/>
              <a:gd name="connsiteX2" fmla="*/ 6038850 w 6038850"/>
              <a:gd name="connsiteY2" fmla="*/ 4457700 h 4457700"/>
              <a:gd name="connsiteX3" fmla="*/ 0 w 6038850"/>
              <a:gd name="connsiteY3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4457700">
                <a:moveTo>
                  <a:pt x="0" y="0"/>
                </a:moveTo>
                <a:lnTo>
                  <a:pt x="6038850" y="0"/>
                </a:lnTo>
                <a:lnTo>
                  <a:pt x="6038850" y="4457700"/>
                </a:lnTo>
                <a:lnTo>
                  <a:pt x="0" y="4457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8217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3375" y="276225"/>
            <a:ext cx="11525250" cy="6305550"/>
          </a:xfrm>
          <a:custGeom>
            <a:avLst/>
            <a:gdLst>
              <a:gd name="connsiteX0" fmla="*/ 0 w 11525250"/>
              <a:gd name="connsiteY0" fmla="*/ 0 h 6305550"/>
              <a:gd name="connsiteX1" fmla="*/ 11525250 w 11525250"/>
              <a:gd name="connsiteY1" fmla="*/ 0 h 6305550"/>
              <a:gd name="connsiteX2" fmla="*/ 11525250 w 11525250"/>
              <a:gd name="connsiteY2" fmla="*/ 6305550 h 6305550"/>
              <a:gd name="connsiteX3" fmla="*/ 0 w 11525250"/>
              <a:gd name="connsiteY3" fmla="*/ 6305550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5250" h="6305550">
                <a:moveTo>
                  <a:pt x="0" y="0"/>
                </a:moveTo>
                <a:lnTo>
                  <a:pt x="11525250" y="0"/>
                </a:lnTo>
                <a:lnTo>
                  <a:pt x="11525250" y="6305550"/>
                </a:lnTo>
                <a:lnTo>
                  <a:pt x="0" y="6305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4676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03408" y="1152986"/>
            <a:ext cx="7188592" cy="4667250"/>
          </a:xfrm>
          <a:custGeom>
            <a:avLst/>
            <a:gdLst>
              <a:gd name="connsiteX0" fmla="*/ 0 w 7188592"/>
              <a:gd name="connsiteY0" fmla="*/ 0 h 4667250"/>
              <a:gd name="connsiteX1" fmla="*/ 7188592 w 7188592"/>
              <a:gd name="connsiteY1" fmla="*/ 0 h 4667250"/>
              <a:gd name="connsiteX2" fmla="*/ 7188592 w 7188592"/>
              <a:gd name="connsiteY2" fmla="*/ 4667250 h 4667250"/>
              <a:gd name="connsiteX3" fmla="*/ 0 w 7188592"/>
              <a:gd name="connsiteY3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8592" h="4667250">
                <a:moveTo>
                  <a:pt x="0" y="0"/>
                </a:moveTo>
                <a:lnTo>
                  <a:pt x="7188592" y="0"/>
                </a:lnTo>
                <a:lnTo>
                  <a:pt x="7188592" y="4667250"/>
                </a:lnTo>
                <a:lnTo>
                  <a:pt x="0" y="4667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3965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1999" cy="2411335"/>
          </a:xfrm>
          <a:custGeom>
            <a:avLst/>
            <a:gdLst>
              <a:gd name="connsiteX0" fmla="*/ 5557631 w 12191999"/>
              <a:gd name="connsiteY0" fmla="*/ 0 h 2411335"/>
              <a:gd name="connsiteX1" fmla="*/ 12191999 w 12191999"/>
              <a:gd name="connsiteY1" fmla="*/ 0 h 2411335"/>
              <a:gd name="connsiteX2" fmla="*/ 12191999 w 12191999"/>
              <a:gd name="connsiteY2" fmla="*/ 2411335 h 2411335"/>
              <a:gd name="connsiteX3" fmla="*/ 5557631 w 12191999"/>
              <a:gd name="connsiteY3" fmla="*/ 2411335 h 2411335"/>
              <a:gd name="connsiteX4" fmla="*/ 5557631 w 12191999"/>
              <a:gd name="connsiteY4" fmla="*/ 1667956 h 2411335"/>
              <a:gd name="connsiteX5" fmla="*/ 0 w 12191999"/>
              <a:gd name="connsiteY5" fmla="*/ 1667956 h 2411335"/>
              <a:gd name="connsiteX6" fmla="*/ 0 w 12191999"/>
              <a:gd name="connsiteY6" fmla="*/ 1 h 2411335"/>
              <a:gd name="connsiteX7" fmla="*/ 5557631 w 12191999"/>
              <a:gd name="connsiteY7" fmla="*/ 1 h 24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2411335">
                <a:moveTo>
                  <a:pt x="5557631" y="0"/>
                </a:moveTo>
                <a:lnTo>
                  <a:pt x="12191999" y="0"/>
                </a:lnTo>
                <a:lnTo>
                  <a:pt x="12191999" y="2411335"/>
                </a:lnTo>
                <a:lnTo>
                  <a:pt x="5557631" y="2411335"/>
                </a:lnTo>
                <a:lnTo>
                  <a:pt x="5557631" y="1667956"/>
                </a:lnTo>
                <a:lnTo>
                  <a:pt x="0" y="1667956"/>
                </a:lnTo>
                <a:lnTo>
                  <a:pt x="0" y="1"/>
                </a:lnTo>
                <a:lnTo>
                  <a:pt x="555763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5566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8200" y="885825"/>
            <a:ext cx="5353050" cy="5086350"/>
          </a:xfrm>
          <a:custGeom>
            <a:avLst/>
            <a:gdLst>
              <a:gd name="connsiteX0" fmla="*/ 0 w 5353050"/>
              <a:gd name="connsiteY0" fmla="*/ 0 h 5086350"/>
              <a:gd name="connsiteX1" fmla="*/ 5353050 w 5353050"/>
              <a:gd name="connsiteY1" fmla="*/ 0 h 5086350"/>
              <a:gd name="connsiteX2" fmla="*/ 5353050 w 5353050"/>
              <a:gd name="connsiteY2" fmla="*/ 5086350 h 5086350"/>
              <a:gd name="connsiteX3" fmla="*/ 0 w 5353050"/>
              <a:gd name="connsiteY3" fmla="*/ 508635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5086350">
                <a:moveTo>
                  <a:pt x="0" y="0"/>
                </a:moveTo>
                <a:lnTo>
                  <a:pt x="5353050" y="0"/>
                </a:lnTo>
                <a:lnTo>
                  <a:pt x="5353050" y="5086350"/>
                </a:lnTo>
                <a:lnTo>
                  <a:pt x="0" y="5086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720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90900" cy="6858000"/>
          </a:xfrm>
          <a:custGeom>
            <a:avLst/>
            <a:gdLst>
              <a:gd name="connsiteX0" fmla="*/ 0 w 3390900"/>
              <a:gd name="connsiteY0" fmla="*/ 0 h 6858000"/>
              <a:gd name="connsiteX1" fmla="*/ 3390900 w 3390900"/>
              <a:gd name="connsiteY1" fmla="*/ 0 h 6858000"/>
              <a:gd name="connsiteX2" fmla="*/ 3390900 w 3390900"/>
              <a:gd name="connsiteY2" fmla="*/ 6858000 h 6858000"/>
              <a:gd name="connsiteX3" fmla="*/ 0 w 3390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6858000">
                <a:moveTo>
                  <a:pt x="0" y="0"/>
                </a:moveTo>
                <a:lnTo>
                  <a:pt x="3390900" y="0"/>
                </a:lnTo>
                <a:lnTo>
                  <a:pt x="33909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77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55D8-B741-575C-C9F9-8B2A0DD8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0CAC-5699-3A4A-5461-314BD04D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E032-EDF7-F705-101C-FE1E303E5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86869-D543-EA08-2017-B22DF1A5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C5DEB-874C-EA9A-0F5A-C11CFA22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6D00F-55C1-68F8-4812-D60CFDF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7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805714" y="228600"/>
            <a:ext cx="6386286" cy="6400800"/>
          </a:xfrm>
          <a:custGeom>
            <a:avLst/>
            <a:gdLst>
              <a:gd name="connsiteX0" fmla="*/ 0 w 6386286"/>
              <a:gd name="connsiteY0" fmla="*/ 0 h 6400800"/>
              <a:gd name="connsiteX1" fmla="*/ 6386286 w 6386286"/>
              <a:gd name="connsiteY1" fmla="*/ 0 h 6400800"/>
              <a:gd name="connsiteX2" fmla="*/ 6386286 w 6386286"/>
              <a:gd name="connsiteY2" fmla="*/ 6400800 h 6400800"/>
              <a:gd name="connsiteX3" fmla="*/ 0 w 6386286"/>
              <a:gd name="connsiteY3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86" h="6400800">
                <a:moveTo>
                  <a:pt x="0" y="0"/>
                </a:moveTo>
                <a:lnTo>
                  <a:pt x="6386286" y="0"/>
                </a:lnTo>
                <a:lnTo>
                  <a:pt x="6386286" y="6400800"/>
                </a:lnTo>
                <a:lnTo>
                  <a:pt x="0" y="6400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5793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2514" y="551543"/>
            <a:ext cx="6328229" cy="3120572"/>
          </a:xfrm>
          <a:custGeom>
            <a:avLst/>
            <a:gdLst>
              <a:gd name="connsiteX0" fmla="*/ 0 w 6328229"/>
              <a:gd name="connsiteY0" fmla="*/ 0 h 3120572"/>
              <a:gd name="connsiteX1" fmla="*/ 6328229 w 6328229"/>
              <a:gd name="connsiteY1" fmla="*/ 0 h 3120572"/>
              <a:gd name="connsiteX2" fmla="*/ 6328229 w 6328229"/>
              <a:gd name="connsiteY2" fmla="*/ 3120572 h 3120572"/>
              <a:gd name="connsiteX3" fmla="*/ 0 w 6328229"/>
              <a:gd name="connsiteY3" fmla="*/ 3120572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229" h="3120572">
                <a:moveTo>
                  <a:pt x="0" y="0"/>
                </a:moveTo>
                <a:lnTo>
                  <a:pt x="6328229" y="0"/>
                </a:lnTo>
                <a:lnTo>
                  <a:pt x="6328229" y="3120572"/>
                </a:lnTo>
                <a:lnTo>
                  <a:pt x="0" y="3120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7442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301544" y="890688"/>
            <a:ext cx="6423606" cy="5304051"/>
          </a:xfrm>
          <a:custGeom>
            <a:avLst/>
            <a:gdLst>
              <a:gd name="connsiteX0" fmla="*/ 0 w 6423606"/>
              <a:gd name="connsiteY0" fmla="*/ 0 h 5304051"/>
              <a:gd name="connsiteX1" fmla="*/ 6423606 w 6423606"/>
              <a:gd name="connsiteY1" fmla="*/ 0 h 5304051"/>
              <a:gd name="connsiteX2" fmla="*/ 6423606 w 6423606"/>
              <a:gd name="connsiteY2" fmla="*/ 5304051 h 5304051"/>
              <a:gd name="connsiteX3" fmla="*/ 0 w 6423606"/>
              <a:gd name="connsiteY3" fmla="*/ 5304051 h 530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606" h="5304051">
                <a:moveTo>
                  <a:pt x="0" y="0"/>
                </a:moveTo>
                <a:lnTo>
                  <a:pt x="6423606" y="0"/>
                </a:lnTo>
                <a:lnTo>
                  <a:pt x="6423606" y="5304051"/>
                </a:lnTo>
                <a:lnTo>
                  <a:pt x="0" y="53040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0434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40972" y="1161143"/>
            <a:ext cx="3106057" cy="2554514"/>
          </a:xfrm>
          <a:custGeom>
            <a:avLst/>
            <a:gdLst>
              <a:gd name="connsiteX0" fmla="*/ 0 w 3106057"/>
              <a:gd name="connsiteY0" fmla="*/ 0 h 2554514"/>
              <a:gd name="connsiteX1" fmla="*/ 3106057 w 3106057"/>
              <a:gd name="connsiteY1" fmla="*/ 0 h 2554514"/>
              <a:gd name="connsiteX2" fmla="*/ 3106057 w 3106057"/>
              <a:gd name="connsiteY2" fmla="*/ 2554514 h 2554514"/>
              <a:gd name="connsiteX3" fmla="*/ 0 w 3106057"/>
              <a:gd name="connsiteY3" fmla="*/ 2554514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2554514">
                <a:moveTo>
                  <a:pt x="0" y="0"/>
                </a:moveTo>
                <a:lnTo>
                  <a:pt x="3106057" y="0"/>
                </a:lnTo>
                <a:lnTo>
                  <a:pt x="3106057" y="2554514"/>
                </a:lnTo>
                <a:lnTo>
                  <a:pt x="0" y="2554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014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21944" y="493486"/>
            <a:ext cx="7170057" cy="2235200"/>
          </a:xfrm>
          <a:custGeom>
            <a:avLst/>
            <a:gdLst>
              <a:gd name="connsiteX0" fmla="*/ 0 w 7170057"/>
              <a:gd name="connsiteY0" fmla="*/ 0 h 2235200"/>
              <a:gd name="connsiteX1" fmla="*/ 7170057 w 7170057"/>
              <a:gd name="connsiteY1" fmla="*/ 0 h 2235200"/>
              <a:gd name="connsiteX2" fmla="*/ 7170057 w 7170057"/>
              <a:gd name="connsiteY2" fmla="*/ 2235200 h 2235200"/>
              <a:gd name="connsiteX3" fmla="*/ 0 w 7170057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7" h="2235200">
                <a:moveTo>
                  <a:pt x="0" y="0"/>
                </a:moveTo>
                <a:lnTo>
                  <a:pt x="7170057" y="0"/>
                </a:lnTo>
                <a:lnTo>
                  <a:pt x="7170057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409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1829" y="827314"/>
            <a:ext cx="4034971" cy="6030686"/>
          </a:xfrm>
          <a:custGeom>
            <a:avLst/>
            <a:gdLst>
              <a:gd name="connsiteX0" fmla="*/ 0 w 4034971"/>
              <a:gd name="connsiteY0" fmla="*/ 0 h 6030686"/>
              <a:gd name="connsiteX1" fmla="*/ 4034971 w 4034971"/>
              <a:gd name="connsiteY1" fmla="*/ 0 h 6030686"/>
              <a:gd name="connsiteX2" fmla="*/ 4034971 w 4034971"/>
              <a:gd name="connsiteY2" fmla="*/ 6030686 h 6030686"/>
              <a:gd name="connsiteX3" fmla="*/ 0 w 4034971"/>
              <a:gd name="connsiteY3" fmla="*/ 6030686 h 60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4971" h="6030686">
                <a:moveTo>
                  <a:pt x="0" y="0"/>
                </a:moveTo>
                <a:lnTo>
                  <a:pt x="4034971" y="0"/>
                </a:lnTo>
                <a:lnTo>
                  <a:pt x="4034971" y="6030686"/>
                </a:lnTo>
                <a:lnTo>
                  <a:pt x="0" y="6030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696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00550" y="1447800"/>
            <a:ext cx="6324600" cy="2876550"/>
          </a:xfrm>
          <a:custGeom>
            <a:avLst/>
            <a:gdLst>
              <a:gd name="connsiteX0" fmla="*/ 0 w 7677150"/>
              <a:gd name="connsiteY0" fmla="*/ 0 h 2876550"/>
              <a:gd name="connsiteX1" fmla="*/ 7677150 w 7677150"/>
              <a:gd name="connsiteY1" fmla="*/ 0 h 2876550"/>
              <a:gd name="connsiteX2" fmla="*/ 7677150 w 7677150"/>
              <a:gd name="connsiteY2" fmla="*/ 2876550 h 2876550"/>
              <a:gd name="connsiteX3" fmla="*/ 0 w 76771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7150" h="2876550">
                <a:moveTo>
                  <a:pt x="0" y="0"/>
                </a:moveTo>
                <a:lnTo>
                  <a:pt x="7677150" y="0"/>
                </a:lnTo>
                <a:lnTo>
                  <a:pt x="7677150" y="2876550"/>
                </a:lnTo>
                <a:lnTo>
                  <a:pt x="0" y="2876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323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4850" y="666750"/>
            <a:ext cx="3086100" cy="2971800"/>
          </a:xfrm>
          <a:custGeom>
            <a:avLst/>
            <a:gdLst>
              <a:gd name="connsiteX0" fmla="*/ 0 w 3086100"/>
              <a:gd name="connsiteY0" fmla="*/ 0 h 2971800"/>
              <a:gd name="connsiteX1" fmla="*/ 3086100 w 3086100"/>
              <a:gd name="connsiteY1" fmla="*/ 0 h 2971800"/>
              <a:gd name="connsiteX2" fmla="*/ 3086100 w 3086100"/>
              <a:gd name="connsiteY2" fmla="*/ 2971800 h 2971800"/>
              <a:gd name="connsiteX3" fmla="*/ 0 w 3086100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00" h="2971800">
                <a:moveTo>
                  <a:pt x="0" y="0"/>
                </a:moveTo>
                <a:lnTo>
                  <a:pt x="3086100" y="0"/>
                </a:lnTo>
                <a:lnTo>
                  <a:pt x="3086100" y="2971800"/>
                </a:lnTo>
                <a:lnTo>
                  <a:pt x="0" y="2971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017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762750" y="428625"/>
            <a:ext cx="4972050" cy="6000750"/>
          </a:xfrm>
          <a:custGeom>
            <a:avLst/>
            <a:gdLst>
              <a:gd name="connsiteX0" fmla="*/ 0 w 4972050"/>
              <a:gd name="connsiteY0" fmla="*/ 0 h 6000750"/>
              <a:gd name="connsiteX1" fmla="*/ 4972050 w 4972050"/>
              <a:gd name="connsiteY1" fmla="*/ 0 h 6000750"/>
              <a:gd name="connsiteX2" fmla="*/ 4972050 w 4972050"/>
              <a:gd name="connsiteY2" fmla="*/ 6000750 h 6000750"/>
              <a:gd name="connsiteX3" fmla="*/ 0 w 4972050"/>
              <a:gd name="connsiteY3" fmla="*/ 6000750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50" h="6000750">
                <a:moveTo>
                  <a:pt x="0" y="0"/>
                </a:moveTo>
                <a:lnTo>
                  <a:pt x="4972050" y="0"/>
                </a:lnTo>
                <a:lnTo>
                  <a:pt x="4972050" y="6000750"/>
                </a:lnTo>
                <a:lnTo>
                  <a:pt x="0" y="6000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0832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8150" y="428625"/>
            <a:ext cx="4972050" cy="6000750"/>
          </a:xfrm>
          <a:custGeom>
            <a:avLst/>
            <a:gdLst>
              <a:gd name="connsiteX0" fmla="*/ 0 w 4972050"/>
              <a:gd name="connsiteY0" fmla="*/ 0 h 6000750"/>
              <a:gd name="connsiteX1" fmla="*/ 4972050 w 4972050"/>
              <a:gd name="connsiteY1" fmla="*/ 0 h 6000750"/>
              <a:gd name="connsiteX2" fmla="*/ 4972050 w 4972050"/>
              <a:gd name="connsiteY2" fmla="*/ 6000750 h 6000750"/>
              <a:gd name="connsiteX3" fmla="*/ 0 w 4972050"/>
              <a:gd name="connsiteY3" fmla="*/ 6000750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50" h="6000750">
                <a:moveTo>
                  <a:pt x="0" y="0"/>
                </a:moveTo>
                <a:lnTo>
                  <a:pt x="4972050" y="0"/>
                </a:lnTo>
                <a:lnTo>
                  <a:pt x="4972050" y="6000750"/>
                </a:lnTo>
                <a:lnTo>
                  <a:pt x="0" y="6000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516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DF2E-EFA6-31E5-36CD-9B033FA5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A79BA-6932-D3B2-619E-E7D1AA9CA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2BCE3-0759-4DF3-3E7B-42A2EB81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34B03-CC84-EA38-62F6-F1DD455E3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835A3-7623-0DC1-6DA1-AB60217E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92C08-8938-9FC2-3E5D-7948C85B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0E587-A31F-6458-DED1-0104D088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3545A-412B-B18E-5B7E-3C43CACC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1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0594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5865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622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08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2AB5-B79F-F6F6-1012-8502B55D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A107F-7D88-4E51-D8D6-F8071C40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BE69-E381-F4F9-D042-BD093E70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39380-C36E-F03F-EF9E-3BBEBE12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D02A8-EA39-7A6C-D1E6-E4768E89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19FF7-B61C-09D3-0489-E5D78E0C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95B9-9150-43EA-CACF-C2CDC87E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0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A68E-8C21-DCD1-631B-A7E50347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A79E-C6B0-60D8-8E04-5D443115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0D7F6-2D78-6EFA-C5CE-CB20C134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20575-5123-7251-DDE2-609BDC3F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4DAC5-0CB7-FD79-4F5F-F98D2C91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787B6-D9B1-2D4C-9828-04DA28F0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3D87-0082-B00E-4B78-7250DAC6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0ADC6-E14A-797C-9ABC-D68C5C96B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6DD82-BA58-FE12-5751-3607C857D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AE9AC-8782-6F21-A73A-1487760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8550E-C052-5966-FF09-7CADFE5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0F7EB-0DF6-7FB0-E895-1012FF7F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17B6E-09E6-E6B8-2FF8-00800622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20CBC-85E5-6376-E310-D58DB188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1BC8-7699-B250-C086-33FEB0CE6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70FD-2B95-4276-B091-7DA699D2BFBE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5685-7CC3-5456-10B6-A1ED4FB48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68BEB-464A-2BBD-BF2D-44469A917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1693-E4F8-4F3D-A252-0F3FBADD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BB9D-8394-4487-BC2A-32D9F264570A}" type="datetimeFigureOut">
              <a:rPr lang="id-ID" smtClean="0"/>
              <a:t>11/01/23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9700-E581-48B1-AAD8-56F435FE8A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5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www.grant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d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CA94CB-8E0D-A1EF-16A6-5E8F9F7F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7010" y="4441457"/>
            <a:ext cx="788759" cy="788619"/>
          </a:xfrm>
          <a:prstGeom prst="rect">
            <a:avLst/>
          </a:prstGeom>
          <a:solidFill>
            <a:srgbClr val="D1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F3F4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5241" y="2006979"/>
            <a:ext cx="788759" cy="788619"/>
          </a:xfrm>
          <a:prstGeom prst="rect">
            <a:avLst/>
          </a:prstGeom>
          <a:solidFill>
            <a:srgbClr val="D1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F3F4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076" y="4449240"/>
            <a:ext cx="788759" cy="788619"/>
          </a:xfrm>
          <a:prstGeom prst="rect">
            <a:avLst/>
          </a:prstGeom>
          <a:solidFill>
            <a:srgbClr val="D1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F3F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141" y="1981768"/>
            <a:ext cx="788759" cy="788619"/>
          </a:xfrm>
          <a:prstGeom prst="rect">
            <a:avLst/>
          </a:prstGeom>
          <a:solidFill>
            <a:srgbClr val="D1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F3F4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620" y="214583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9858" y="1872410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300" dirty="0">
                <a:latin typeface="Lao UI"/>
                <a:ea typeface="Lato Black" panose="020F0502020204030203" pitchFamily="34" charset="0"/>
                <a:cs typeface="Lato Black" panose="020F0502020204030203" pitchFamily="34" charset="0"/>
              </a:rPr>
              <a:t>THE GAP</a:t>
            </a:r>
            <a:endParaRPr lang="id-ID" sz="2000" b="1" spc="300" dirty="0">
              <a:latin typeface="Lao UI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9858" y="2141367"/>
            <a:ext cx="536890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Only 2% of businesses are black-owned.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Men own 3x the number of small businesses as women.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Black and </a:t>
            </a:r>
            <a:r>
              <a:rPr lang="en-US" sz="1600" dirty="0" err="1">
                <a:latin typeface="Lao UI"/>
                <a:ea typeface="Lato"/>
                <a:cs typeface="Lato"/>
              </a:rPr>
              <a:t>LatinX</a:t>
            </a:r>
            <a:r>
              <a:rPr lang="en-US" sz="1600" dirty="0">
                <a:latin typeface="Lao UI"/>
                <a:ea typeface="Lato"/>
                <a:cs typeface="Lato"/>
              </a:rPr>
              <a:t> founders receive only 2.4% of total venture funder funding.  Black women less than .05%.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Black businesses pay a $250,000 premium to start the same business as a non-SEDI.</a:t>
            </a:r>
            <a:endParaRPr lang="id-ID" sz="1600" dirty="0">
              <a:latin typeface="Lao UI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556" y="4610032"/>
            <a:ext cx="6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9858" y="4347380"/>
            <a:ext cx="501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Lao UI"/>
                <a:ea typeface="Lato Black" panose="020F0502020204030203" pitchFamily="34" charset="0"/>
                <a:cs typeface="Lato Black" panose="020F0502020204030203" pitchFamily="34" charset="0"/>
              </a:rPr>
              <a:t>IMPACT TO THE COMMUNITY</a:t>
            </a:r>
            <a:endParaRPr lang="id-ID" sz="2000" b="1" spc="300" dirty="0">
              <a:solidFill>
                <a:schemeClr val="tx1">
                  <a:lumMod val="95000"/>
                  <a:lumOff val="5000"/>
                </a:schemeClr>
              </a:solidFill>
              <a:latin typeface="Lao UI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6421" y="4679095"/>
            <a:ext cx="5266247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Entrepreneurship creates quality jobs specific to the needs of the community.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Without these jobs, family structures are stressed, crimes rise and neighborhoods decline.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o UI"/>
                <a:ea typeface="Lato"/>
                <a:cs typeface="Lato"/>
              </a:rPr>
              <a:t>Conversely, entrepreneurship can unleash a new era of business growth, job creation, and wealth.</a:t>
            </a:r>
            <a:endParaRPr lang="id-ID" sz="1600" dirty="0">
              <a:latin typeface="Lao UI"/>
              <a:ea typeface="Lato"/>
              <a:cs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7168" y="2184839"/>
            <a:ext cx="68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2280" y="1912449"/>
            <a:ext cx="233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spc="300" dirty="0">
                <a:latin typeface="Lao UI"/>
                <a:ea typeface="Lato Black" panose="020F0502020204030203" pitchFamily="34" charset="0"/>
                <a:cs typeface="Lato Black" panose="020F0502020204030203" pitchFamily="34" charset="0"/>
              </a:rPr>
              <a:t>T</a:t>
            </a:r>
            <a:r>
              <a:rPr lang="en-US" sz="2000" b="1" spc="300" dirty="0">
                <a:latin typeface="Lao UI"/>
                <a:ea typeface="Lato Black" panose="020F0502020204030203" pitchFamily="34" charset="0"/>
                <a:cs typeface="Lato Black" panose="020F0502020204030203" pitchFamily="34" charset="0"/>
              </a:rPr>
              <a:t>HE POTENTIAL</a:t>
            </a:r>
            <a:endParaRPr lang="id-ID" sz="2000" b="1" spc="300" dirty="0">
              <a:latin typeface="Lao UI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280" y="2210617"/>
            <a:ext cx="3957413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latin typeface="Lao UI"/>
                <a:ea typeface="Lato"/>
                <a:cs typeface="Lato"/>
              </a:rPr>
              <a:t>If Black-owned businesses were proportionate to the population, the US would see 738,000 more Black-owned businesses, 7 million more jobs, and $733 billion more in annual receipts.</a:t>
            </a:r>
            <a:endParaRPr lang="id-ID" sz="1600" dirty="0">
              <a:latin typeface="Lao UI"/>
              <a:ea typeface="Lato"/>
              <a:cs typeface="La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1719" y="4606603"/>
            <a:ext cx="61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0111" y="4360810"/>
            <a:ext cx="302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Lao UI"/>
                <a:ea typeface="Lato Black" panose="020F0502020204030203" pitchFamily="34" charset="0"/>
                <a:cs typeface="Lato Black" panose="020F0502020204030203" pitchFamily="34" charset="0"/>
              </a:rPr>
              <a:t>THE POTENTIAL</a:t>
            </a:r>
            <a:endParaRPr lang="id-ID" sz="2000" b="1" spc="300" dirty="0">
              <a:solidFill>
                <a:schemeClr val="tx1">
                  <a:lumMod val="95000"/>
                  <a:lumOff val="5000"/>
                </a:schemeClr>
              </a:solidFill>
              <a:latin typeface="Lao UI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6798" y="4690879"/>
            <a:ext cx="410309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latin typeface="Lao UI"/>
                <a:ea typeface="Lato"/>
                <a:cs typeface="Lato"/>
              </a:rPr>
              <a:t>If </a:t>
            </a:r>
            <a:r>
              <a:rPr lang="en-US" sz="1600" dirty="0" err="1">
                <a:latin typeface="Lao UI"/>
                <a:ea typeface="Lato"/>
                <a:cs typeface="Lato"/>
              </a:rPr>
              <a:t>LatinX</a:t>
            </a:r>
            <a:r>
              <a:rPr lang="en-US" sz="1600" dirty="0">
                <a:latin typeface="Lao UI"/>
                <a:ea typeface="Lato"/>
                <a:cs typeface="Lato"/>
              </a:rPr>
              <a:t> businesses were proportionate to the population, the US would see 884,500 more </a:t>
            </a:r>
            <a:r>
              <a:rPr lang="en-US" sz="1600" dirty="0" err="1">
                <a:latin typeface="Lao UI"/>
                <a:ea typeface="Lato"/>
                <a:cs typeface="Lato"/>
              </a:rPr>
              <a:t>LatinX</a:t>
            </a:r>
            <a:r>
              <a:rPr lang="en-US" sz="1600" dirty="0">
                <a:latin typeface="Lao UI"/>
                <a:ea typeface="Lato"/>
                <a:cs typeface="Lato"/>
              </a:rPr>
              <a:t> businesses, 7.5 million more jobs, and $1.2 trillion more in annual receipts.</a:t>
            </a:r>
            <a:endParaRPr lang="id-ID" sz="1600" dirty="0">
              <a:latin typeface="Lao UI"/>
              <a:ea typeface="Lato"/>
              <a:cs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2901" y="29231"/>
            <a:ext cx="4846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  <a:ea typeface="Source Sans Pro Black" panose="020B0803030403020204" pitchFamily="34" charset="0"/>
                <a:cs typeface="Lato Black" panose="020F0502020204030203" pitchFamily="34" charset="0"/>
              </a:rPr>
              <a:t>LANDSCAPE</a:t>
            </a:r>
            <a:endParaRPr lang="id-ID" sz="6000" dirty="0">
              <a:solidFill>
                <a:srgbClr val="002060"/>
              </a:solidFill>
              <a:latin typeface="Century Gothic" panose="020B0502020202020204" pitchFamily="34" charset="0"/>
              <a:ea typeface="Source Sans Pro Black" panose="020B0803030403020204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739" y="962339"/>
            <a:ext cx="1176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o UI"/>
                <a:ea typeface="Lato" panose="020F0502020204030203" pitchFamily="34" charset="0"/>
                <a:cs typeface="Lato" panose="020F0502020204030203" pitchFamily="34" charset="0"/>
              </a:rPr>
              <a:t>The fastest and broadest path to wealth is through entrepreneurship.  </a:t>
            </a:r>
          </a:p>
          <a:p>
            <a:pPr algn="ctr"/>
            <a:r>
              <a:rPr lang="en-US" b="1" dirty="0">
                <a:latin typeface="Lao UI"/>
                <a:ea typeface="Lato" panose="020F0502020204030203" pitchFamily="34" charset="0"/>
                <a:cs typeface="Lato" panose="020F0502020204030203" pitchFamily="34" charset="0"/>
              </a:rPr>
              <a:t>However, minority and underserved entrepreneurs lack resources for business formation and expansion.</a:t>
            </a:r>
            <a:endParaRPr lang="id-ID" b="1" dirty="0">
              <a:latin typeface="Lao UI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65392A-6076-9C0A-09AC-5D1B10A01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211739" y="5981367"/>
            <a:ext cx="962722" cy="7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4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841" y="2842351"/>
            <a:ext cx="2395403" cy="231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SEDI businesses start with half as much capital as non-SEDI firms and rely heavily on expensive personal debt.  This disparity hinders equity fundraising and growth.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1756" y="2842351"/>
            <a:ext cx="2395403" cy="26375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Lato"/>
                <a:ea typeface="Lato"/>
                <a:cs typeface="Lato"/>
              </a:rPr>
              <a:t>Business networks are often built informally among investors, and SEDI have not been able to easily tap into these networks of mentors, subject matter experts, vendors, peers and investors.</a:t>
            </a:r>
            <a:endParaRPr lang="id-ID" sz="1400" dirty="0">
              <a:latin typeface="Lato"/>
              <a:ea typeface="Lato"/>
              <a:cs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42103" y="2833073"/>
            <a:ext cx="2395403" cy="134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SEDI often have fewer tools and resources necessary to grow a start-up from pre-seed to exit.</a:t>
            </a:r>
            <a:endParaRPr lang="id-ID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22723" y="2003495"/>
            <a:ext cx="0" cy="38027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852895" y="2003495"/>
            <a:ext cx="0" cy="38027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2842" y="1912208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D322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Capital</a:t>
            </a:r>
            <a:endParaRPr lang="id-ID" sz="3200" b="1">
              <a:solidFill>
                <a:srgbClr val="D322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2029" y="1912208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D322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Networks</a:t>
            </a:r>
            <a:endParaRPr lang="id-ID" sz="3200" b="1">
              <a:solidFill>
                <a:srgbClr val="D322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1928" y="1912208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D322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Capacity</a:t>
            </a:r>
            <a:endParaRPr lang="id-ID" sz="3200" b="1">
              <a:solidFill>
                <a:srgbClr val="D322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2842" y="2387511"/>
            <a:ext cx="2286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CAPITAL</a:t>
            </a:r>
            <a:endParaRPr lang="id-ID" sz="1200" b="1" spc="3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6002" y="2387511"/>
            <a:ext cx="2566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NETWORKS</a:t>
            </a:r>
            <a:endParaRPr lang="id-ID" sz="1200" b="1" spc="3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1216" y="2387511"/>
            <a:ext cx="2337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BUILDING</a:t>
            </a:r>
            <a:endParaRPr lang="id-ID" sz="1200" b="1" spc="3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201" y="216030"/>
            <a:ext cx="1032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002060"/>
                </a:solidFill>
                <a:latin typeface="Century Gothic" panose="020B0502020202020204" pitchFamily="34" charset="0"/>
                <a:ea typeface="Source Sans Pro Black" panose="020B0803030403020204" pitchFamily="34" charset="0"/>
                <a:cs typeface="Lato Black" panose="020F0502020204030203" pitchFamily="34" charset="0"/>
              </a:rPr>
              <a:t>CHALLENGES</a:t>
            </a:r>
            <a:endParaRPr lang="id-ID" sz="6000" spc="600" dirty="0">
              <a:solidFill>
                <a:srgbClr val="002060"/>
              </a:solidFill>
              <a:latin typeface="Century Gothic" panose="020B0502020202020204" pitchFamily="34" charset="0"/>
              <a:ea typeface="Source Sans Pro Black" panose="020B0803030403020204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9892" y="1111538"/>
            <a:ext cx="10192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Lao UI"/>
                <a:ea typeface="Lato" panose="020F0502020204030203" pitchFamily="34" charset="0"/>
                <a:cs typeface="Lato" panose="020F0502020204030203" pitchFamily="34" charset="0"/>
              </a:rPr>
              <a:t>Entrepreneurial inequity is a driving contributor to the racial wealth gap in the United States.  Barriers are rampant throughout the entrepreneurial ecosystem.</a:t>
            </a:r>
            <a:endParaRPr lang="id-ID" sz="2000" dirty="0">
              <a:solidFill>
                <a:schemeClr val="bg2">
                  <a:lumMod val="10000"/>
                </a:schemeClr>
              </a:solidFill>
              <a:latin typeface="Lao UI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AB6EA-41B8-2F4A-4A64-AB05204EA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313" y="2622484"/>
            <a:ext cx="3389092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Assisting entrepreneurs with identifying government capital programs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Technical assistance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Facilitating investor meetings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Pitches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Demo days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Crowdfunding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Etc.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087" y="2626368"/>
            <a:ext cx="3389092" cy="30617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Facilitating strategic alliances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Mentorship relationships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Peer support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Attracting/training qualified workforce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Creating an advisory board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Cultivating stakeholders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Corporate partnerships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/>
                <a:cs typeface="Lato"/>
              </a:rPr>
              <a:t>Etc.</a:t>
            </a:r>
            <a:endParaRPr lang="id-ID" dirty="0">
              <a:latin typeface="Lao UI" panose="020B0604020202020204"/>
              <a:ea typeface="Lato"/>
              <a:cs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3980" y="2622484"/>
            <a:ext cx="3167369" cy="3394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Management training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Marketing training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Financial literacy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Financial planning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Accounting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Legal assistance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Startup bootcamps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Workforce development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Pre-accelerator workshops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o UI" panose="020B0604020202020204"/>
                <a:ea typeface="Lato" panose="020F0502020204030203" pitchFamily="34" charset="0"/>
                <a:cs typeface="Lato" panose="020F0502020204030203" pitchFamily="34" charset="0"/>
              </a:rPr>
              <a:t>Etc.</a:t>
            </a:r>
            <a:endParaRPr lang="id-ID" dirty="0">
              <a:latin typeface="Lao UI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4209964" y="1783736"/>
            <a:ext cx="0" cy="423288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7940136" y="1783736"/>
            <a:ext cx="0" cy="423288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0083" y="1692449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322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Capital</a:t>
            </a:r>
            <a:endParaRPr lang="id-ID" sz="3200" b="1" dirty="0">
              <a:solidFill>
                <a:srgbClr val="D322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270" y="1692449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322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Networks</a:t>
            </a:r>
            <a:endParaRPr lang="id-ID" sz="3200" b="1" dirty="0">
              <a:solidFill>
                <a:srgbClr val="D322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9169" y="1692449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D322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Capacity</a:t>
            </a:r>
            <a:endParaRPr lang="id-ID" sz="3200" b="1">
              <a:solidFill>
                <a:srgbClr val="D3222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0083" y="2167752"/>
            <a:ext cx="2432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latin typeface="Source Sans Pro Black" panose="020B0803030403020204"/>
                <a:ea typeface="Lato" panose="020F0502020204030203" pitchFamily="34" charset="0"/>
                <a:cs typeface="Lato" panose="020F0502020204030203" pitchFamily="34" charset="0"/>
              </a:rPr>
              <a:t>ACCESS TO CAPITAL</a:t>
            </a:r>
            <a:endParaRPr lang="id-ID" sz="1200" b="1" spc="300" dirty="0">
              <a:latin typeface="Source Sans Pro Black" panose="020B0803030403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3243" y="2167752"/>
            <a:ext cx="271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latin typeface="Source Sans Pro Black" panose="020B0803030403020204"/>
                <a:ea typeface="Lato" panose="020F0502020204030203" pitchFamily="34" charset="0"/>
                <a:cs typeface="Lato" panose="020F0502020204030203" pitchFamily="34" charset="0"/>
              </a:rPr>
              <a:t>ACCESS TO NETWORKS</a:t>
            </a:r>
            <a:endParaRPr lang="id-ID" sz="1200" b="1" spc="300" dirty="0">
              <a:latin typeface="Source Sans Pro Black" panose="020B0803030403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8457" y="2167752"/>
            <a:ext cx="2397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latin typeface="Source Sans Pro Black" panose="020B0803030403020204"/>
                <a:ea typeface="Lato" panose="020F0502020204030203" pitchFamily="34" charset="0"/>
                <a:cs typeface="Lato" panose="020F0502020204030203" pitchFamily="34" charset="0"/>
              </a:rPr>
              <a:t>CAPACITY BUILDING</a:t>
            </a:r>
            <a:endParaRPr lang="id-ID" sz="1200" b="1" spc="300" dirty="0">
              <a:latin typeface="Source Sans Pro Black" panose="020B0803030403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555" y="182288"/>
            <a:ext cx="1185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solidFill>
                  <a:srgbClr val="002060"/>
                </a:solidFill>
                <a:latin typeface="Century Gothic" panose="020B0502020202020204" pitchFamily="34" charset="0"/>
                <a:ea typeface="Source Sans Pro Black" panose="020B0803030403020204" pitchFamily="34" charset="0"/>
                <a:cs typeface="Lato Black" panose="020F0502020204030203" pitchFamily="34" charset="0"/>
              </a:rPr>
              <a:t>OPPORTUNITIES</a:t>
            </a:r>
            <a:endParaRPr lang="id-ID" sz="6000" spc="600" dirty="0">
              <a:solidFill>
                <a:srgbClr val="002060"/>
              </a:solidFill>
              <a:latin typeface="Century Gothic" panose="020B0502020202020204" pitchFamily="34" charset="0"/>
              <a:ea typeface="Source Sans Pro Black" panose="020B0803030403020204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328" y="1117767"/>
            <a:ext cx="11247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Lao UI"/>
                <a:ea typeface="Lato" panose="020F0502020204030203" pitchFamily="34" charset="0"/>
                <a:cs typeface="Lato" panose="020F0502020204030203" pitchFamily="34" charset="0"/>
              </a:rPr>
              <a:t>The Capital Readiness Program aims to provide services to close entrepreneurial  gaps. Examples include: </a:t>
            </a:r>
            <a:endParaRPr lang="id-ID" sz="2000" dirty="0">
              <a:solidFill>
                <a:schemeClr val="bg2">
                  <a:lumMod val="10000"/>
                </a:schemeClr>
              </a:solidFill>
              <a:latin typeface="Lao UI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0AE82-6114-12B3-56B8-B1C098B00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3271" y="5853145"/>
            <a:ext cx="1132114" cy="8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5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6F05CB2-870D-5640-68A4-6E6CA1F63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963" y="1164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11AF0-2FF1-C3FA-3559-CFBD7681E26C}"/>
              </a:ext>
            </a:extLst>
          </p:cNvPr>
          <p:cNvSpPr/>
          <p:nvPr/>
        </p:nvSpPr>
        <p:spPr>
          <a:xfrm>
            <a:off x="2102847" y="2615229"/>
            <a:ext cx="3157729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 panose="020B0803030403020204"/>
                <a:ea typeface="Lato" panose="020F0502020204030203" pitchFamily="34" charset="0"/>
                <a:cs typeface="Lato" panose="020F0502020204030203" pitchFamily="34" charset="0"/>
              </a:rPr>
              <a:t>Helping startups and early-stage entrepreneurs launch their businesses, products, and services.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0F613-9498-45D5-D3F7-D1E5C02038CC}"/>
              </a:ext>
            </a:extLst>
          </p:cNvPr>
          <p:cNvSpPr/>
          <p:nvPr/>
        </p:nvSpPr>
        <p:spPr>
          <a:xfrm>
            <a:off x="6789541" y="2481477"/>
            <a:ext cx="3876424" cy="2343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 panose="020B0803030403020204"/>
                <a:ea typeface="Lato"/>
                <a:cs typeface="Lato"/>
              </a:rPr>
              <a:t>Helping emerging businesses that have moved beyond the earliest stages and need more sophisticated guidance and peer support to scale their business.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Black" panose="020B0803030403020204"/>
              <a:ea typeface="Lato"/>
              <a:cs typeface="Lato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E305F-AFE6-6328-136A-0A465C9D66EF}"/>
              </a:ext>
            </a:extLst>
          </p:cNvPr>
          <p:cNvCxnSpPr>
            <a:cxnSpLocks/>
          </p:cNvCxnSpPr>
          <p:nvPr/>
        </p:nvCxnSpPr>
        <p:spPr>
          <a:xfrm flipV="1">
            <a:off x="5879980" y="1829360"/>
            <a:ext cx="0" cy="311809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329E7C-6F12-3CCB-4E3B-ABA49B51C730}"/>
              </a:ext>
            </a:extLst>
          </p:cNvPr>
          <p:cNvSpPr txBox="1"/>
          <p:nvPr/>
        </p:nvSpPr>
        <p:spPr>
          <a:xfrm>
            <a:off x="2338883" y="1791825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222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Incubators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D322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AEE75-7759-BAA2-C967-21CB93BA6605}"/>
              </a:ext>
            </a:extLst>
          </p:cNvPr>
          <p:cNvSpPr txBox="1"/>
          <p:nvPr/>
        </p:nvSpPr>
        <p:spPr>
          <a:xfrm>
            <a:off x="7305602" y="174635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3222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Accelerators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D322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5750E-D7D3-3A76-3C7B-B33CCCE4F8E4}"/>
              </a:ext>
            </a:extLst>
          </p:cNvPr>
          <p:cNvSpPr txBox="1"/>
          <p:nvPr/>
        </p:nvSpPr>
        <p:spPr>
          <a:xfrm>
            <a:off x="3172445" y="2270087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 panose="020B0803030403020204"/>
                <a:ea typeface="Lato" panose="020F0502020204030203" pitchFamily="34" charset="0"/>
                <a:cs typeface="Lato" panose="020F0502020204030203" pitchFamily="34" charset="0"/>
              </a:rPr>
              <a:t>Early Stage</a:t>
            </a:r>
            <a:endParaRPr kumimoji="0" lang="id-ID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Black" panose="020B0803030403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9DC9F-638A-8D52-A27E-9503BA6E2CB1}"/>
              </a:ext>
            </a:extLst>
          </p:cNvPr>
          <p:cNvSpPr txBox="1"/>
          <p:nvPr/>
        </p:nvSpPr>
        <p:spPr>
          <a:xfrm>
            <a:off x="8078249" y="2257620"/>
            <a:ext cx="189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 panose="020B0803030403020204"/>
                <a:ea typeface="Lato" panose="020F0502020204030203" pitchFamily="34" charset="0"/>
                <a:cs typeface="Lato" panose="020F0502020204030203" pitchFamily="34" charset="0"/>
              </a:rPr>
              <a:t>Emerging Stage</a:t>
            </a:r>
            <a:endParaRPr kumimoji="0" lang="id-ID" sz="12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Black" panose="020B0803030403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72CE-7B8A-4B19-D151-91DC2AAB804C}"/>
              </a:ext>
            </a:extLst>
          </p:cNvPr>
          <p:cNvSpPr txBox="1"/>
          <p:nvPr/>
        </p:nvSpPr>
        <p:spPr>
          <a:xfrm>
            <a:off x="192089" y="123219"/>
            <a:ext cx="1179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 Black" panose="020B0803030403020204" pitchFamily="34" charset="0"/>
                <a:cs typeface="Lato Black" panose="020F0502020204030203" pitchFamily="34" charset="0"/>
              </a:rPr>
              <a:t>PROGRAM DESIGN</a:t>
            </a:r>
            <a:endParaRPr kumimoji="0" lang="id-ID" sz="6000" b="0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Source Sans Pro Black" panose="020B0803030403020204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CB6161-FDF5-2247-C017-D41AD7EDFA8A}"/>
              </a:ext>
            </a:extLst>
          </p:cNvPr>
          <p:cNvSpPr/>
          <p:nvPr/>
        </p:nvSpPr>
        <p:spPr>
          <a:xfrm>
            <a:off x="253683" y="933378"/>
            <a:ext cx="11542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ea typeface="Lato" panose="020F0502020204030203" pitchFamily="34" charset="0"/>
                <a:cs typeface="Lato" panose="020F0502020204030203" pitchFamily="34" charset="0"/>
              </a:rPr>
              <a:t>Proposals must demonstrate activities that resemble service models of incubators or accelerators or provide a combination of both.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1E95C7-608D-4C5F-C3D3-EDE5A16E1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92089" y="5932170"/>
            <a:ext cx="1021716" cy="794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61ECC-E3A0-EFEA-3F1A-0808AD9DE85F}"/>
              </a:ext>
            </a:extLst>
          </p:cNvPr>
          <p:cNvSpPr txBox="1"/>
          <p:nvPr/>
        </p:nvSpPr>
        <p:spPr>
          <a:xfrm>
            <a:off x="430229" y="5093626"/>
            <a:ext cx="11099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 panose="020B0604020202020204"/>
                <a:cs typeface="Arial" panose="020B0604020202020204" pitchFamily="34" charset="0"/>
              </a:rPr>
              <a:t>MBDA strongly encourages applicants to include technical assistance for new entrepreneurs and/or businesses in the early stages of the business lifecycle as part of its offerings.</a:t>
            </a:r>
          </a:p>
        </p:txBody>
      </p:sp>
    </p:spTree>
    <p:extLst>
      <p:ext uri="{BB962C8B-B14F-4D97-AF65-F5344CB8AC3E}">
        <p14:creationId xmlns:p14="http://schemas.microsoft.com/office/powerpoint/2010/main" val="187134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168" y="896820"/>
            <a:ext cx="11656979" cy="4645118"/>
          </a:xfrm>
          <a:prstGeom prst="rect">
            <a:avLst/>
          </a:prstGeom>
        </p:spPr>
        <p:txBody>
          <a:bodyPr vert="horz" wrap="square" lIns="0" tIns="88900" rIns="0" bIns="0" rtlCol="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200" b="1" dirty="0">
                <a:latin typeface="Lao UI"/>
                <a:cs typeface="Arial"/>
              </a:rPr>
              <a:t>Non-profit organizations;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200" b="1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Private sector entities </a:t>
            </a:r>
            <a:r>
              <a:rPr lang="en-US" sz="2200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(defined as entities that are not public sector entities); 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This includes, for example, for-profit entities of any type, including sole-proprietorships, partnerships, limited liability companies, and corporations; but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000" dirty="0"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oes </a:t>
            </a:r>
            <a:r>
              <a:rPr lang="en-US" sz="2000" b="1" u="sng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2000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 include public sector entities, such as Federal, State, Local, or Tribal Governments, agencies, or any of their instrumentalities;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200" b="1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Institutions of higher education</a:t>
            </a:r>
            <a:r>
              <a:rPr lang="en-US" sz="2200" b="1" dirty="0"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2200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 and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200" b="1" dirty="0">
                <a:effectLst/>
                <a:latin typeface="Lao UI"/>
                <a:ea typeface="Arial Narrow" panose="020B0606020202030204" pitchFamily="34" charset="0"/>
                <a:cs typeface="Arial" panose="020B0604020202020204" pitchFamily="34" charset="0"/>
              </a:rPr>
              <a:t>A consortium of two or more of any of the above-mentioned eligible applicants</a:t>
            </a:r>
            <a:r>
              <a:rPr lang="en-US" sz="2200" dirty="0">
                <a:effectLst/>
                <a:latin typeface="Lao UI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Lao UI"/>
                <a:ea typeface="Arial Narrow" panose="020B0606020202030204" pitchFamily="34" charset="0"/>
                <a:cs typeface="Arial" panose="020B0604020202020204" pitchFamily="34" charset="0"/>
              </a:rPr>
              <a:t>In a consortium application, there must be a designated lead applicant; and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200" dirty="0">
                <a:latin typeface="Lao UI"/>
                <a:ea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effectLst/>
                <a:latin typeface="Lao UI"/>
                <a:ea typeface="Arial Narrow" panose="020B0606020202030204" pitchFamily="34" charset="0"/>
                <a:cs typeface="Arial" panose="020B0604020202020204" pitchFamily="34" charset="0"/>
              </a:rPr>
              <a:t>he lead applicant would assume primary operational and financial responsibility for the project.</a:t>
            </a:r>
            <a:endParaRPr lang="en-US" sz="2200" dirty="0">
              <a:effectLst/>
              <a:latin typeface="Lao U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ELIGIBLE APPLICANTS</a:t>
            </a:r>
            <a:endParaRPr spc="-1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14</a:t>
            </a:fld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E375428-EDC4-21FE-0C2A-040EDFD6D10D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11C0A-1F89-032D-A34F-0CA736F89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7FA48B-8DAF-B42D-F986-DE659E93809F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B60047-83D4-BA32-7E59-BE0B68CA8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187458"/>
            <a:ext cx="11561445" cy="76046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255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50"/>
              </a:spcBef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WHAT</a:t>
            </a:r>
            <a:r>
              <a:rPr lang="en-US" spc="-3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IS</a:t>
            </a:r>
            <a:r>
              <a:rPr lang="en-US" spc="-4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en-US" spc="-4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NOFO?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16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885695" y="1716724"/>
            <a:ext cx="10753027" cy="2549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Lao UI"/>
                <a:cs typeface="Arial" panose="020B0604020202020204" pitchFamily="34" charset="0"/>
              </a:rPr>
              <a:t>A</a:t>
            </a:r>
            <a:r>
              <a:rPr sz="3200" spc="-30" dirty="0">
                <a:latin typeface="Lao UI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Notice</a:t>
            </a:r>
            <a:r>
              <a:rPr sz="3200" b="1" spc="-1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of</a:t>
            </a:r>
            <a:r>
              <a:rPr sz="3200" b="1" spc="-2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Funding</a:t>
            </a:r>
            <a:r>
              <a:rPr sz="3200" b="1" spc="-3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Opportunity</a:t>
            </a:r>
            <a:r>
              <a:rPr sz="3200" b="1" spc="-2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(NOFO):</a:t>
            </a:r>
            <a:endParaRPr lang="en-US" sz="3200" b="1" spc="-10" dirty="0">
              <a:solidFill>
                <a:srgbClr val="002060"/>
              </a:solidFill>
              <a:latin typeface="Lao UI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solidFill>
                <a:srgbClr val="002060"/>
              </a:solidFill>
              <a:latin typeface="Lao UI"/>
              <a:cs typeface="Arial" panose="020B0604020202020204" pitchFamily="34" charset="0"/>
            </a:endParaRPr>
          </a:p>
          <a:p>
            <a:pPr marL="755015" indent="-285750">
              <a:lnSpc>
                <a:spcPct val="10000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800" dirty="0">
                <a:latin typeface="Lao UI"/>
                <a:cs typeface="Arial" panose="020B0604020202020204" pitchFamily="34" charset="0"/>
              </a:rPr>
              <a:t>Announces</a:t>
            </a:r>
            <a:r>
              <a:rPr sz="2800" spc="-50" dirty="0">
                <a:latin typeface="Lao UI"/>
                <a:cs typeface="Arial" panose="020B0604020202020204" pitchFamily="34" charset="0"/>
              </a:rPr>
              <a:t> </a:t>
            </a:r>
            <a:r>
              <a:rPr sz="2800" dirty="0">
                <a:latin typeface="Lao UI"/>
                <a:cs typeface="Arial" panose="020B0604020202020204" pitchFamily="34" charset="0"/>
              </a:rPr>
              <a:t>the</a:t>
            </a:r>
            <a:r>
              <a:rPr sz="28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grant</a:t>
            </a:r>
            <a:r>
              <a:rPr sz="2800" b="1" spc="-5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opportunity</a:t>
            </a:r>
            <a:endParaRPr sz="2800" b="1" dirty="0">
              <a:solidFill>
                <a:srgbClr val="002060"/>
              </a:solidFill>
              <a:latin typeface="Lao U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 dirty="0">
              <a:latin typeface="Lao UI"/>
              <a:cs typeface="Arial" panose="020B0604020202020204" pitchFamily="34" charset="0"/>
            </a:endParaRPr>
          </a:p>
          <a:p>
            <a:pPr marL="755015" marR="5080" indent="-285750">
              <a:lnSpc>
                <a:spcPct val="10000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800" dirty="0">
                <a:latin typeface="Lao UI"/>
                <a:cs typeface="Arial" panose="020B0604020202020204" pitchFamily="34" charset="0"/>
              </a:rPr>
              <a:t>Contains</a:t>
            </a:r>
            <a:r>
              <a:rPr sz="2800" spc="-80" dirty="0"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details</a:t>
            </a:r>
            <a:r>
              <a:rPr sz="2800" b="1" spc="-7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about</a:t>
            </a:r>
            <a:r>
              <a:rPr sz="2800" b="1" spc="-7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the</a:t>
            </a:r>
            <a:r>
              <a:rPr sz="2800" b="1" spc="-6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application</a:t>
            </a:r>
            <a:r>
              <a:rPr sz="2800" b="1" spc="-7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requirements</a:t>
            </a:r>
            <a:r>
              <a:rPr sz="2800" b="1" spc="-4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and</a:t>
            </a:r>
            <a:r>
              <a:rPr sz="2800" b="1" spc="-6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procedures</a:t>
            </a:r>
            <a:r>
              <a:rPr sz="2800" b="1" spc="-5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800" spc="-25" dirty="0">
                <a:latin typeface="Lao UI"/>
                <a:cs typeface="Arial" panose="020B0604020202020204" pitchFamily="34" charset="0"/>
              </a:rPr>
              <a:t>to </a:t>
            </a:r>
            <a:r>
              <a:rPr sz="2800" dirty="0">
                <a:latin typeface="Lao UI"/>
                <a:cs typeface="Arial" panose="020B0604020202020204" pitchFamily="34" charset="0"/>
              </a:rPr>
              <a:t>request</a:t>
            </a:r>
            <a:r>
              <a:rPr sz="2800" spc="-55" dirty="0">
                <a:latin typeface="Lao UI"/>
                <a:cs typeface="Arial" panose="020B0604020202020204" pitchFamily="34" charset="0"/>
              </a:rPr>
              <a:t> </a:t>
            </a:r>
            <a:r>
              <a:rPr sz="2800" dirty="0">
                <a:latin typeface="Lao UI"/>
                <a:cs typeface="Arial" panose="020B0604020202020204" pitchFamily="34" charset="0"/>
              </a:rPr>
              <a:t>Federal</a:t>
            </a:r>
            <a:r>
              <a:rPr sz="2800" spc="-60" dirty="0">
                <a:latin typeface="Lao UI"/>
                <a:cs typeface="Arial" panose="020B0604020202020204" pitchFamily="34" charset="0"/>
              </a:rPr>
              <a:t> </a:t>
            </a:r>
            <a:r>
              <a:rPr sz="2800" dirty="0">
                <a:latin typeface="Lao UI"/>
                <a:cs typeface="Arial" panose="020B0604020202020204" pitchFamily="34" charset="0"/>
              </a:rPr>
              <a:t>funding</a:t>
            </a:r>
            <a:r>
              <a:rPr sz="2800" spc="-60" dirty="0">
                <a:latin typeface="Lao UI"/>
                <a:cs typeface="Arial" panose="020B0604020202020204" pitchFamily="34" charset="0"/>
              </a:rPr>
              <a:t> </a:t>
            </a:r>
            <a:r>
              <a:rPr sz="2800" dirty="0">
                <a:latin typeface="Lao UI"/>
                <a:cs typeface="Arial" panose="020B0604020202020204" pitchFamily="34" charset="0"/>
              </a:rPr>
              <a:t>for</a:t>
            </a:r>
            <a:r>
              <a:rPr sz="2800" spc="-60" dirty="0">
                <a:latin typeface="Lao UI"/>
                <a:cs typeface="Arial" panose="020B0604020202020204" pitchFamily="34" charset="0"/>
              </a:rPr>
              <a:t> </a:t>
            </a:r>
            <a:r>
              <a:rPr sz="2800" dirty="0">
                <a:latin typeface="Lao UI"/>
                <a:cs typeface="Arial" panose="020B0604020202020204" pitchFamily="34" charset="0"/>
              </a:rPr>
              <a:t>eligible</a:t>
            </a:r>
            <a:r>
              <a:rPr sz="2800" spc="-60" dirty="0">
                <a:latin typeface="Lao UI"/>
                <a:cs typeface="Arial" panose="020B0604020202020204" pitchFamily="34" charset="0"/>
              </a:rPr>
              <a:t> </a:t>
            </a:r>
            <a:r>
              <a:rPr sz="2800" spc="-10" dirty="0">
                <a:latin typeface="Lao UI"/>
                <a:cs typeface="Arial" panose="020B0604020202020204" pitchFamily="34" charset="0"/>
              </a:rPr>
              <a:t>projects</a:t>
            </a:r>
            <a:endParaRPr sz="2800" dirty="0">
              <a:latin typeface="Lao UI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27F4E76-3D26-28D9-7BF8-15DEBEA855F7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9EC14-21D4-FAD3-083A-4CB343393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8AD6B5-3B2D-9B74-4888-619DEA47EEA1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WHERE</a:t>
            </a:r>
            <a:r>
              <a:rPr lang="en-US" spc="-8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IS</a:t>
            </a:r>
            <a:r>
              <a:rPr lang="en-US" spc="-7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spc="-8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NOFO?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42307" y="2637705"/>
            <a:ext cx="3949693" cy="1931652"/>
            <a:chOff x="7362735" y="3109721"/>
            <a:chExt cx="3547919" cy="1577340"/>
          </a:xfrm>
        </p:grpSpPr>
        <p:sp>
          <p:nvSpPr>
            <p:cNvPr id="10" name="object 10"/>
            <p:cNvSpPr/>
            <p:nvPr/>
          </p:nvSpPr>
          <p:spPr>
            <a:xfrm>
              <a:off x="7362736" y="3109721"/>
              <a:ext cx="3233420" cy="1577340"/>
            </a:xfrm>
            <a:custGeom>
              <a:avLst/>
              <a:gdLst/>
              <a:ahLst/>
              <a:cxnLst/>
              <a:rect l="l" t="t" r="r" b="b"/>
              <a:pathLst>
                <a:path w="3233420" h="1577339">
                  <a:moveTo>
                    <a:pt x="3232873" y="0"/>
                  </a:moveTo>
                  <a:lnTo>
                    <a:pt x="851623" y="0"/>
                  </a:lnTo>
                  <a:lnTo>
                    <a:pt x="851623" y="920115"/>
                  </a:lnTo>
                  <a:lnTo>
                    <a:pt x="0" y="1360424"/>
                  </a:lnTo>
                  <a:lnTo>
                    <a:pt x="851623" y="1314450"/>
                  </a:lnTo>
                  <a:lnTo>
                    <a:pt x="851623" y="1577340"/>
                  </a:lnTo>
                  <a:lnTo>
                    <a:pt x="3232873" y="1577340"/>
                  </a:lnTo>
                  <a:lnTo>
                    <a:pt x="3232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62735" y="3109721"/>
              <a:ext cx="3547919" cy="1577340"/>
            </a:xfrm>
            <a:custGeom>
              <a:avLst/>
              <a:gdLst/>
              <a:ahLst/>
              <a:cxnLst/>
              <a:rect l="l" t="t" r="r" b="b"/>
              <a:pathLst>
                <a:path w="3233420" h="1577339">
                  <a:moveTo>
                    <a:pt x="851623" y="0"/>
                  </a:moveTo>
                  <a:lnTo>
                    <a:pt x="1248498" y="0"/>
                  </a:lnTo>
                  <a:lnTo>
                    <a:pt x="1843811" y="0"/>
                  </a:lnTo>
                  <a:lnTo>
                    <a:pt x="3232873" y="0"/>
                  </a:lnTo>
                  <a:lnTo>
                    <a:pt x="3232873" y="920115"/>
                  </a:lnTo>
                  <a:lnTo>
                    <a:pt x="3232873" y="1314450"/>
                  </a:lnTo>
                  <a:lnTo>
                    <a:pt x="3232873" y="1577340"/>
                  </a:lnTo>
                  <a:lnTo>
                    <a:pt x="1843811" y="1577340"/>
                  </a:lnTo>
                  <a:lnTo>
                    <a:pt x="1248498" y="1577340"/>
                  </a:lnTo>
                  <a:lnTo>
                    <a:pt x="851623" y="1577340"/>
                  </a:lnTo>
                  <a:lnTo>
                    <a:pt x="851623" y="1314450"/>
                  </a:lnTo>
                  <a:lnTo>
                    <a:pt x="0" y="1360424"/>
                  </a:lnTo>
                  <a:lnTo>
                    <a:pt x="851623" y="920115"/>
                  </a:lnTo>
                  <a:lnTo>
                    <a:pt x="851623" y="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21907" y="2990951"/>
            <a:ext cx="2632120" cy="1258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035">
              <a:lnSpc>
                <a:spcPct val="113100"/>
              </a:lnSpc>
              <a:spcBef>
                <a:spcPts val="100"/>
              </a:spcBef>
            </a:pPr>
            <a:r>
              <a:rPr sz="1900" b="1" i="1" dirty="0">
                <a:cs typeface="Arial" panose="020B0604020202020204" pitchFamily="34" charset="0"/>
              </a:rPr>
              <a:t>NOTE:</a:t>
            </a:r>
            <a:r>
              <a:rPr sz="1900" b="1" i="1" spc="-65" dirty="0">
                <a:cs typeface="Arial" panose="020B0604020202020204" pitchFamily="34" charset="0"/>
              </a:rPr>
              <a:t> </a:t>
            </a:r>
            <a:r>
              <a:rPr sz="1900" spc="-10" dirty="0">
                <a:cs typeface="Arial" panose="020B0604020202020204" pitchFamily="34" charset="0"/>
              </a:rPr>
              <a:t>Application </a:t>
            </a:r>
            <a:r>
              <a:rPr sz="1900" dirty="0">
                <a:cs typeface="Arial" panose="020B0604020202020204" pitchFamily="34" charset="0"/>
              </a:rPr>
              <a:t>deadline</a:t>
            </a:r>
            <a:r>
              <a:rPr sz="1900" spc="-10" dirty="0">
                <a:cs typeface="Arial" panose="020B0604020202020204" pitchFamily="34" charset="0"/>
              </a:rPr>
              <a:t> </a:t>
            </a:r>
            <a:r>
              <a:rPr sz="1900" spc="-25" dirty="0">
                <a:cs typeface="Arial" panose="020B0604020202020204" pitchFamily="34" charset="0"/>
              </a:rPr>
              <a:t>is</a:t>
            </a:r>
            <a:endParaRPr sz="1900" dirty="0"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11:59:59 PM </a:t>
            </a:r>
            <a:r>
              <a:rPr sz="1900" spc="-50" dirty="0">
                <a:cs typeface="Arial" panose="020B0604020202020204" pitchFamily="34" charset="0"/>
              </a:rPr>
              <a:t>EST,</a:t>
            </a:r>
            <a:r>
              <a:rPr sz="1900" spc="-15" dirty="0">
                <a:cs typeface="Arial" panose="020B0604020202020204" pitchFamily="34" charset="0"/>
              </a:rPr>
              <a:t> </a:t>
            </a:r>
            <a:r>
              <a:rPr lang="en-US" sz="1900" spc="-30" dirty="0">
                <a:cs typeface="Arial" panose="020B0604020202020204" pitchFamily="34" charset="0"/>
              </a:rPr>
              <a:t>Tuesday</a:t>
            </a:r>
            <a:r>
              <a:rPr sz="1900" spc="-30" dirty="0">
                <a:cs typeface="Arial" panose="020B0604020202020204" pitchFamily="34" charset="0"/>
              </a:rPr>
              <a:t>, </a:t>
            </a:r>
            <a:r>
              <a:rPr lang="en-US" sz="1900" spc="-30" dirty="0">
                <a:cs typeface="Arial" panose="020B0604020202020204" pitchFamily="34" charset="0"/>
              </a:rPr>
              <a:t>February 28</a:t>
            </a:r>
            <a:r>
              <a:rPr sz="1900" dirty="0">
                <a:cs typeface="Arial" panose="020B0604020202020204" pitchFamily="34" charset="0"/>
              </a:rPr>
              <a:t>,</a:t>
            </a:r>
            <a:r>
              <a:rPr sz="1900" spc="-10" dirty="0">
                <a:cs typeface="Arial" panose="020B0604020202020204" pitchFamily="34" charset="0"/>
              </a:rPr>
              <a:t> </a:t>
            </a:r>
            <a:r>
              <a:rPr sz="1900" spc="-20" dirty="0">
                <a:cs typeface="Arial" panose="020B0604020202020204" pitchFamily="34" charset="0"/>
              </a:rPr>
              <a:t>202</a:t>
            </a:r>
            <a:r>
              <a:rPr lang="en-US" sz="1900" spc="-20" dirty="0">
                <a:cs typeface="Arial" panose="020B0604020202020204" pitchFamily="34" charset="0"/>
              </a:rPr>
              <a:t>3</a:t>
            </a:r>
            <a:endParaRPr sz="1900"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17</a:t>
            </a:fld>
            <a:endParaRPr spc="-25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9465028-E615-4F43-43A3-A16152DFF81C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009434-44E2-E1AF-213F-5589699F4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A2A2D7-1536-421A-7033-F30561E4C567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C0911-F968-8B14-1EA4-48444EB7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9" y="551668"/>
            <a:ext cx="7707286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68B4A7B-F3C3-AF9A-D945-9110041C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53" y="1980060"/>
            <a:ext cx="9518293" cy="35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900395" y="1177687"/>
            <a:ext cx="59118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Lao UI" panose="020B0604020202020204"/>
                <a:cs typeface="Arial" panose="020B0604020202020204" pitchFamily="34" charset="0"/>
              </a:rPr>
              <a:t>Search</a:t>
            </a:r>
            <a:r>
              <a:rPr sz="2800" spc="-60" dirty="0">
                <a:latin typeface="Lao UI" panose="020B0604020202020204"/>
                <a:cs typeface="Arial" panose="020B0604020202020204" pitchFamily="34" charset="0"/>
              </a:rPr>
              <a:t> </a:t>
            </a:r>
            <a:r>
              <a:rPr sz="2800" dirty="0">
                <a:latin typeface="Lao UI" panose="020B0604020202020204"/>
                <a:cs typeface="Arial" panose="020B0604020202020204" pitchFamily="34" charset="0"/>
              </a:rPr>
              <a:t>grants</a:t>
            </a:r>
            <a:r>
              <a:rPr sz="2800" spc="-70" dirty="0">
                <a:latin typeface="Lao UI" panose="020B0604020202020204"/>
                <a:cs typeface="Arial" panose="020B0604020202020204" pitchFamily="34" charset="0"/>
              </a:rPr>
              <a:t> </a:t>
            </a:r>
            <a:r>
              <a:rPr sz="2800" dirty="0">
                <a:latin typeface="Lao UI" panose="020B0604020202020204"/>
                <a:cs typeface="Arial" panose="020B0604020202020204" pitchFamily="34" charset="0"/>
              </a:rPr>
              <a:t>on</a:t>
            </a:r>
            <a:r>
              <a:rPr sz="2800" spc="-80" dirty="0">
                <a:latin typeface="Lao UI" panose="020B0604020202020204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Lao UI" panose="020B0604020202020204"/>
                <a:cs typeface="Arial" panose="020B0604020202020204" pitchFamily="34" charset="0"/>
                <a:hlinkClick r:id="rId4"/>
              </a:rPr>
              <a:t>GRANTS.GOV</a:t>
            </a:r>
            <a:r>
              <a:rPr sz="2800" b="1" spc="-10" dirty="0">
                <a:latin typeface="Lao UI" panose="020B0604020202020204"/>
                <a:cs typeface="Arial" panose="020B0604020202020204" pitchFamily="34" charset="0"/>
              </a:rPr>
              <a:t>:</a:t>
            </a:r>
            <a:endParaRPr sz="2800" dirty="0">
              <a:latin typeface="Lao UI" panose="020B0604020202020204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249976"/>
            <a:ext cx="11561445" cy="63543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WHERE</a:t>
            </a:r>
            <a:r>
              <a:rPr lang="en-US" sz="3600" spc="-5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r>
              <a:rPr lang="en-US" sz="3600" spc="-5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sz="3600" spc="-5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FIND</a:t>
            </a:r>
            <a:r>
              <a:rPr lang="en-US" sz="3600" spc="-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“HOW</a:t>
            </a:r>
            <a:r>
              <a:rPr lang="en-US" sz="3600" spc="-3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TO</a:t>
            </a:r>
            <a:r>
              <a:rPr lang="en-US" sz="3600" spc="-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APPLY”</a:t>
            </a:r>
            <a:r>
              <a:rPr lang="en-US" sz="3600" spc="-5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INFORMATION?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18751" y="5036668"/>
            <a:ext cx="6148565" cy="1709531"/>
            <a:chOff x="5047348" y="4919598"/>
            <a:chExt cx="5538470" cy="1229360"/>
          </a:xfrm>
        </p:grpSpPr>
        <p:sp>
          <p:nvSpPr>
            <p:cNvPr id="12" name="object 12"/>
            <p:cNvSpPr/>
            <p:nvPr/>
          </p:nvSpPr>
          <p:spPr>
            <a:xfrm>
              <a:off x="5047348" y="4919598"/>
              <a:ext cx="5538470" cy="1229360"/>
            </a:xfrm>
            <a:custGeom>
              <a:avLst/>
              <a:gdLst/>
              <a:ahLst/>
              <a:cxnLst/>
              <a:rect l="l" t="t" r="r" b="b"/>
              <a:pathLst>
                <a:path w="5538470" h="1229360">
                  <a:moveTo>
                    <a:pt x="0" y="0"/>
                  </a:moveTo>
                  <a:lnTo>
                    <a:pt x="1867801" y="722248"/>
                  </a:lnTo>
                  <a:lnTo>
                    <a:pt x="1867801" y="1228979"/>
                  </a:lnTo>
                  <a:lnTo>
                    <a:pt x="5538355" y="1228979"/>
                  </a:lnTo>
                  <a:lnTo>
                    <a:pt x="5538355" y="360298"/>
                  </a:lnTo>
                  <a:lnTo>
                    <a:pt x="1867801" y="360298"/>
                  </a:lnTo>
                  <a:lnTo>
                    <a:pt x="1867801" y="505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7348" y="4919598"/>
              <a:ext cx="5538470" cy="1229360"/>
            </a:xfrm>
            <a:custGeom>
              <a:avLst/>
              <a:gdLst/>
              <a:ahLst/>
              <a:cxnLst/>
              <a:rect l="l" t="t" r="r" b="b"/>
              <a:pathLst>
                <a:path w="5538470" h="1229360">
                  <a:moveTo>
                    <a:pt x="1867801" y="360298"/>
                  </a:moveTo>
                  <a:lnTo>
                    <a:pt x="2479560" y="360298"/>
                  </a:lnTo>
                  <a:lnTo>
                    <a:pt x="3397199" y="360298"/>
                  </a:lnTo>
                  <a:lnTo>
                    <a:pt x="5538355" y="360298"/>
                  </a:lnTo>
                  <a:lnTo>
                    <a:pt x="5538355" y="505078"/>
                  </a:lnTo>
                  <a:lnTo>
                    <a:pt x="5538355" y="722248"/>
                  </a:lnTo>
                  <a:lnTo>
                    <a:pt x="5538355" y="1228979"/>
                  </a:lnTo>
                  <a:lnTo>
                    <a:pt x="3397199" y="1228979"/>
                  </a:lnTo>
                  <a:lnTo>
                    <a:pt x="2479560" y="1228979"/>
                  </a:lnTo>
                  <a:lnTo>
                    <a:pt x="1867801" y="1228979"/>
                  </a:lnTo>
                  <a:lnTo>
                    <a:pt x="1867801" y="722248"/>
                  </a:lnTo>
                  <a:lnTo>
                    <a:pt x="0" y="0"/>
                  </a:lnTo>
                  <a:lnTo>
                    <a:pt x="1867801" y="505078"/>
                  </a:lnTo>
                  <a:lnTo>
                    <a:pt x="1867801" y="360298"/>
                  </a:lnTo>
                  <a:close/>
                </a:path>
              </a:pathLst>
            </a:custGeom>
            <a:ln w="380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18</a:t>
            </a:fld>
            <a:endParaRPr spc="-25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926D9B-CB5C-7AFC-0BDA-90EB570C5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3C3B2D-6DEA-DC96-4147-E7884A59F3DE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7166038" y="5502911"/>
            <a:ext cx="318643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Click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Opportunity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Number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Synopsis</a:t>
            </a:r>
            <a:r>
              <a:rPr lang="en-US" sz="2000" spc="-10" dirty="0">
                <a:latin typeface="Calibri"/>
                <a:cs typeface="Calibri"/>
              </a:rPr>
              <a:t> and the full NOFO text (under “Related Documents” tab)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89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936" y="1099670"/>
            <a:ext cx="11130798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Lao UI"/>
                <a:cs typeface="Arial" panose="020B0604020202020204" pitchFamily="34" charset="0"/>
              </a:rPr>
              <a:t>To download the full PDF text of the NOFO, click on the </a:t>
            </a:r>
            <a:r>
              <a:rPr lang="en-US" sz="2400" b="1" dirty="0">
                <a:latin typeface="Lao UI"/>
                <a:cs typeface="Arial" panose="020B0604020202020204" pitchFamily="34" charset="0"/>
              </a:rPr>
              <a:t>“Related Documents” tab 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at the top </a:t>
            </a:r>
            <a:r>
              <a:rPr lang="en-US" sz="2400" b="1" u="sng" dirty="0">
                <a:latin typeface="Lao UI"/>
                <a:cs typeface="Arial" panose="020B0604020202020204" pitchFamily="34" charset="0"/>
              </a:rPr>
              <a:t>or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 click on the “</a:t>
            </a:r>
            <a:r>
              <a:rPr lang="en-US" sz="2400" b="1" dirty="0">
                <a:latin typeface="Lao UI"/>
                <a:cs typeface="Arial" panose="020B0604020202020204" pitchFamily="34" charset="0"/>
              </a:rPr>
              <a:t>See Related Documents” 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link </a:t>
            </a:r>
            <a:r>
              <a:rPr lang="en-US" sz="2400" spc="-50" dirty="0">
                <a:latin typeface="Lao UI"/>
                <a:cs typeface="Arial" panose="020B0604020202020204" pitchFamily="34" charset="0"/>
              </a:rPr>
              <a:t>at </a:t>
            </a:r>
            <a:r>
              <a:rPr lang="en-US" sz="2400" spc="-25" dirty="0">
                <a:latin typeface="Lao UI"/>
                <a:cs typeface="Arial" panose="020B0604020202020204" pitchFamily="34" charset="0"/>
              </a:rPr>
              <a:t>the </a:t>
            </a:r>
            <a:r>
              <a:rPr lang="en-US" sz="2400" spc="-10" dirty="0">
                <a:latin typeface="Lao UI"/>
                <a:cs typeface="Arial" panose="020B0604020202020204" pitchFamily="34" charset="0"/>
              </a:rPr>
              <a:t>bottom</a:t>
            </a:r>
            <a:r>
              <a:rPr lang="en-US" sz="2400" spc="-60" dirty="0">
                <a:latin typeface="Lao UI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of</a:t>
            </a:r>
            <a:r>
              <a:rPr lang="en-US" sz="2400" spc="-65" dirty="0">
                <a:latin typeface="Lao UI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the</a:t>
            </a:r>
            <a:r>
              <a:rPr lang="en-US"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Synopsis</a:t>
            </a:r>
            <a:r>
              <a:rPr lang="en-US"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lang="en-US" sz="2400" spc="-20" dirty="0">
                <a:latin typeface="Lao UI"/>
                <a:cs typeface="Arial" panose="020B0604020202020204" pitchFamily="34" charset="0"/>
              </a:rPr>
              <a:t>page on </a:t>
            </a:r>
            <a:r>
              <a:rPr lang="en-US" sz="2400" dirty="0">
                <a:latin typeface="Lao UI"/>
                <a:cs typeface="Arial" panose="020B0604020202020204" pitchFamily="34" charset="0"/>
                <a:hlinkClick r:id="rId3"/>
              </a:rPr>
              <a:t>GRANTS.GOV</a:t>
            </a:r>
            <a:r>
              <a:rPr lang="en-US" sz="2400" dirty="0">
                <a:latin typeface="Lao UI"/>
                <a:cs typeface="Arial" panose="020B0604020202020204" pitchFamily="34" charset="0"/>
              </a:rPr>
              <a:t>.</a:t>
            </a:r>
            <a:endParaRPr sz="2400" dirty="0">
              <a:latin typeface="Lao UI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234587"/>
            <a:ext cx="11561445" cy="666208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WHERE</a:t>
            </a:r>
            <a:r>
              <a:rPr lang="en-US" sz="3800" spc="-8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r>
              <a:rPr lang="en-US" sz="3800" spc="-8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sz="380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FIND</a:t>
            </a:r>
            <a:r>
              <a:rPr lang="en-US" sz="3800" spc="-8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THE FULL TEXT OF THE NOFO</a:t>
            </a:r>
            <a:r>
              <a:rPr lang="en-US" sz="3800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28119" y="2308692"/>
            <a:ext cx="11130798" cy="3733955"/>
            <a:chOff x="865632" y="2269235"/>
            <a:chExt cx="10811256" cy="2713482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632" y="2269235"/>
              <a:ext cx="10811256" cy="27134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9828" y="2313431"/>
              <a:ext cx="10669905" cy="2571750"/>
            </a:xfrm>
            <a:custGeom>
              <a:avLst/>
              <a:gdLst/>
              <a:ahLst/>
              <a:cxnLst/>
              <a:rect l="l" t="t" r="r" b="b"/>
              <a:pathLst>
                <a:path w="10669905" h="2571750">
                  <a:moveTo>
                    <a:pt x="0" y="0"/>
                  </a:moveTo>
                  <a:lnTo>
                    <a:pt x="10669524" y="0"/>
                  </a:lnTo>
                  <a:lnTo>
                    <a:pt x="10669524" y="25717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19</a:t>
            </a:fld>
            <a:endParaRPr spc="-25"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28C8473-3070-E739-657F-6A6DA8AC59FC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457F26-FEAF-5452-5721-E57570FDC8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DE23F3-B350-522B-D8FB-CA945C6F836D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97A8AE-6283-2133-5A4D-01BA1302C88C}"/>
              </a:ext>
            </a:extLst>
          </p:cNvPr>
          <p:cNvGrpSpPr/>
          <p:nvPr/>
        </p:nvGrpSpPr>
        <p:grpSpPr>
          <a:xfrm>
            <a:off x="2123987" y="2478335"/>
            <a:ext cx="8339061" cy="3321267"/>
            <a:chOff x="1795257" y="929276"/>
            <a:chExt cx="7918133" cy="3201040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A50EF66-BA6D-820A-8791-CF6EDC821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63"/>
            <a:stretch/>
          </p:blipFill>
          <p:spPr bwMode="auto">
            <a:xfrm>
              <a:off x="1795257" y="929276"/>
              <a:ext cx="7918133" cy="320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C5E762-D8E6-774B-80A3-4CA923739ABB}"/>
                </a:ext>
              </a:extLst>
            </p:cNvPr>
            <p:cNvSpPr/>
            <p:nvPr/>
          </p:nvSpPr>
          <p:spPr>
            <a:xfrm>
              <a:off x="1950720" y="2963572"/>
              <a:ext cx="868680" cy="2215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46B496-824C-BEA5-E47A-7EB4F70976D0}"/>
                </a:ext>
              </a:extLst>
            </p:cNvPr>
            <p:cNvSpPr/>
            <p:nvPr/>
          </p:nvSpPr>
          <p:spPr>
            <a:xfrm>
              <a:off x="3569980" y="2963572"/>
              <a:ext cx="1002020" cy="2215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09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06" y="1046284"/>
            <a:ext cx="10937331" cy="50184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This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webinar is for informational purposes only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and is intended solely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to assist potential applicants in better understanding the MBDA Capital Readiness Program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and the application requirements set forth in the Notice of Funding Opportunity (NOFO) for this program.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The information in this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webinar does not and is not intended to supersede, modify, or otherwise alter applicable statutory or regulatory requirements or the specific application requirements set forth in the NOFO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o UI"/>
                <a:cs typeface="Times New Roman" panose="02020603050405020304" pitchFamily="18" charset="0"/>
              </a:rPr>
              <a:t>.  In all cases, applicable statutory and regulatory mandates and the requirements set forth in the NOFO shall prevail over any inconsistencies presented in this Webinar.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PRELIMINARY INFORMATION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50" b="0" i="0" u="none" strike="noStrike" kern="1200" cap="none" spc="-2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050" b="0" i="0" u="none" strike="noStrike" kern="1200" cap="none" spc="-2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E375428-EDC4-21FE-0C2A-040EDFD6D10D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11C0A-1F89-032D-A34F-0CA736F89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EC6-629F-B973-416A-8024C388FC28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14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789527" y="6449517"/>
            <a:ext cx="112649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January 10</a:t>
            </a:r>
            <a:r>
              <a:rPr sz="105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50" spc="-2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050" spc="-2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D7FF0B-B006-C2C9-2B50-09CBE4283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D514F435-F37F-60DB-D5FA-EAFB59935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SAMPLE NOFO</a:t>
            </a:r>
            <a:endParaRPr lang="en-US" spc="-1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D81D7C-240D-2D9E-4F7E-394D884AEEAC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9CAE88-ECD3-1A67-2B3C-9E365A8CD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0" y="1225491"/>
            <a:ext cx="5010756" cy="143015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DEF81FF-B0A9-8B2F-3AEF-FD743E481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051" y="1780686"/>
            <a:ext cx="3189392" cy="4137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1AE323A-02FE-83D8-DBFC-742EEBDBC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366" y="1780685"/>
            <a:ext cx="3196234" cy="41375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object 4">
            <a:extLst>
              <a:ext uri="{FF2B5EF4-FFF2-40B4-BE49-F238E27FC236}">
                <a16:creationId xmlns:a16="http://schemas.microsoft.com/office/drawing/2014/main" id="{76762513-9184-1B10-8A37-19F865C0C654}"/>
              </a:ext>
            </a:extLst>
          </p:cNvPr>
          <p:cNvGrpSpPr/>
          <p:nvPr/>
        </p:nvGrpSpPr>
        <p:grpSpPr>
          <a:xfrm>
            <a:off x="120116" y="1069158"/>
            <a:ext cx="5363223" cy="1742818"/>
            <a:chOff x="865632" y="2269235"/>
            <a:chExt cx="10811256" cy="2713482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03F59F9A-C425-A543-E0C2-41376976AA1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632" y="2269235"/>
              <a:ext cx="10811256" cy="2713482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615B8FE5-7448-8AC6-BEBF-FB54DE0946C5}"/>
                </a:ext>
              </a:extLst>
            </p:cNvPr>
            <p:cNvSpPr/>
            <p:nvPr/>
          </p:nvSpPr>
          <p:spPr>
            <a:xfrm>
              <a:off x="909828" y="2313431"/>
              <a:ext cx="10669905" cy="2571750"/>
            </a:xfrm>
            <a:custGeom>
              <a:avLst/>
              <a:gdLst/>
              <a:ahLst/>
              <a:cxnLst/>
              <a:rect l="l" t="t" r="r" b="b"/>
              <a:pathLst>
                <a:path w="10669905" h="2571750">
                  <a:moveTo>
                    <a:pt x="0" y="0"/>
                  </a:moveTo>
                  <a:lnTo>
                    <a:pt x="10669524" y="0"/>
                  </a:lnTo>
                  <a:lnTo>
                    <a:pt x="10669524" y="25717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A641718-0E98-4B7A-BC0E-2743FC22ABD2}"/>
              </a:ext>
            </a:extLst>
          </p:cNvPr>
          <p:cNvSpPr/>
          <p:nvPr/>
        </p:nvSpPr>
        <p:spPr>
          <a:xfrm>
            <a:off x="1315844" y="1131804"/>
            <a:ext cx="791736" cy="329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C10EB8-E89D-33EF-F602-9FAD061057AB}"/>
              </a:ext>
            </a:extLst>
          </p:cNvPr>
          <p:cNvSpPr/>
          <p:nvPr/>
        </p:nvSpPr>
        <p:spPr>
          <a:xfrm>
            <a:off x="1742176" y="2217435"/>
            <a:ext cx="2216507" cy="329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620588-E211-18C9-FDBA-8C42F0A16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</a:t>
            </a:r>
            <a:r>
              <a:rPr lang="en-US" spc="-15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</a:t>
            </a:r>
            <a:r>
              <a:rPr lang="en-US" spc="-4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spc="-4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APPLY?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6512" y="1706987"/>
            <a:ext cx="10372725" cy="369267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Lao UI"/>
                <a:cs typeface="Arial" panose="020B0604020202020204" pitchFamily="34" charset="0"/>
              </a:rPr>
              <a:t>Obtain</a:t>
            </a:r>
            <a:r>
              <a:rPr sz="2400" spc="-5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a</a:t>
            </a:r>
            <a:r>
              <a:rPr sz="2400" spc="-35" dirty="0"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Unique</a:t>
            </a:r>
            <a:r>
              <a:rPr sz="2400" b="1" spc="-2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Entity</a:t>
            </a:r>
            <a:r>
              <a:rPr sz="2400" b="1" spc="-3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Identifier</a:t>
            </a:r>
            <a:r>
              <a:rPr sz="2400" b="1" spc="-2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(UEI)</a:t>
            </a:r>
            <a:r>
              <a:rPr lang="en-US" sz="24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Lao UI"/>
                <a:cs typeface="Arial" panose="020B0604020202020204" pitchFamily="34" charset="0"/>
              </a:rPr>
              <a:t>through SAM.gov</a:t>
            </a:r>
          </a:p>
          <a:p>
            <a:pPr marL="12065">
              <a:lnSpc>
                <a:spcPct val="100000"/>
              </a:lnSpc>
              <a:tabLst>
                <a:tab pos="241935" algn="l"/>
              </a:tabLst>
            </a:pPr>
            <a:endParaRPr dirty="0">
              <a:latin typeface="Lao UI"/>
              <a:cs typeface="Arial" panose="020B060402020202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Register</a:t>
            </a:r>
            <a:r>
              <a:rPr sz="2400" b="1" spc="-6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early</a:t>
            </a:r>
            <a:r>
              <a:rPr sz="2400" b="1" spc="-6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in</a:t>
            </a:r>
            <a:r>
              <a:rPr sz="2400" spc="-7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the</a:t>
            </a:r>
            <a:r>
              <a:rPr sz="2400" spc="-7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Federal</a:t>
            </a:r>
            <a:r>
              <a:rPr sz="2400" spc="-6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government's</a:t>
            </a:r>
            <a:r>
              <a:rPr sz="2400" spc="-6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System</a:t>
            </a:r>
            <a:r>
              <a:rPr sz="2400" spc="-7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for</a:t>
            </a:r>
            <a:r>
              <a:rPr sz="2400" spc="-7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Award</a:t>
            </a:r>
            <a:r>
              <a:rPr sz="2400" spc="-7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Management</a:t>
            </a:r>
            <a:r>
              <a:rPr sz="2400" spc="-75" dirty="0">
                <a:latin typeface="Lao UI"/>
                <a:cs typeface="Arial" panose="020B0604020202020204" pitchFamily="34" charset="0"/>
              </a:rPr>
              <a:t> </a:t>
            </a:r>
            <a:r>
              <a:rPr sz="2400" spc="-10" dirty="0">
                <a:latin typeface="Lao UI"/>
                <a:cs typeface="Arial" panose="020B0604020202020204" pitchFamily="34" charset="0"/>
              </a:rPr>
              <a:t>(SAM)</a:t>
            </a:r>
            <a:endParaRPr sz="2400" dirty="0">
              <a:latin typeface="Lao UI"/>
              <a:cs typeface="Arial" panose="020B0604020202020204" pitchFamily="34" charset="0"/>
            </a:endParaRPr>
          </a:p>
          <a:p>
            <a:pPr marL="751205" marR="5080" lvl="1" indent="-281305">
              <a:lnSpc>
                <a:spcPts val="2590"/>
              </a:lnSpc>
              <a:spcBef>
                <a:spcPts val="535"/>
              </a:spcBef>
              <a:buSzPct val="75000"/>
              <a:buFont typeface="Courier New"/>
              <a:buChar char="o"/>
              <a:tabLst>
                <a:tab pos="751840" algn="l"/>
              </a:tabLst>
            </a:pP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NOTE:</a:t>
            </a:r>
            <a:r>
              <a:rPr sz="2400" b="1" spc="-4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SAM</a:t>
            </a:r>
            <a:r>
              <a:rPr sz="2400" b="1" spc="-4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registration</a:t>
            </a:r>
            <a:r>
              <a:rPr sz="2400" b="1" spc="-2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can</a:t>
            </a:r>
            <a:r>
              <a:rPr sz="2400" b="1" spc="-4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take</a:t>
            </a:r>
            <a:r>
              <a:rPr sz="2400" b="1" spc="-3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up</a:t>
            </a:r>
            <a:r>
              <a:rPr sz="2400" b="1" spc="-4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to</a:t>
            </a:r>
            <a:r>
              <a:rPr sz="2400" b="1" spc="-4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2</a:t>
            </a:r>
            <a:r>
              <a:rPr sz="2400" b="1" spc="-4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weeks</a:t>
            </a:r>
            <a:r>
              <a:rPr sz="2400" b="1" spc="-3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(longer</a:t>
            </a:r>
            <a:r>
              <a:rPr sz="2400" spc="-5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if</a:t>
            </a:r>
            <a:r>
              <a:rPr sz="2400" spc="-4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you</a:t>
            </a:r>
            <a:r>
              <a:rPr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do</a:t>
            </a:r>
            <a:r>
              <a:rPr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not</a:t>
            </a:r>
            <a:r>
              <a:rPr sz="2400" spc="-4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have</a:t>
            </a:r>
            <a:r>
              <a:rPr sz="2400" spc="-30" dirty="0">
                <a:latin typeface="Lao UI"/>
                <a:cs typeface="Arial" panose="020B0604020202020204" pitchFamily="34" charset="0"/>
              </a:rPr>
              <a:t> </a:t>
            </a:r>
            <a:r>
              <a:rPr sz="2400" spc="-25" dirty="0">
                <a:latin typeface="Lao UI"/>
                <a:cs typeface="Arial" panose="020B0604020202020204" pitchFamily="34" charset="0"/>
              </a:rPr>
              <a:t>an </a:t>
            </a:r>
            <a:r>
              <a:rPr sz="2400" dirty="0">
                <a:latin typeface="Lao UI"/>
                <a:cs typeface="Arial" panose="020B0604020202020204" pitchFamily="34" charset="0"/>
              </a:rPr>
              <a:t>Employer</a:t>
            </a:r>
            <a:r>
              <a:rPr sz="2400" spc="-9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Identification</a:t>
            </a:r>
            <a:r>
              <a:rPr sz="2400" spc="-80" dirty="0">
                <a:latin typeface="Lao UI"/>
                <a:cs typeface="Arial" panose="020B0604020202020204" pitchFamily="34" charset="0"/>
              </a:rPr>
              <a:t> </a:t>
            </a:r>
            <a:r>
              <a:rPr sz="2400" spc="-10" dirty="0">
                <a:latin typeface="Lao UI"/>
                <a:cs typeface="Arial" panose="020B0604020202020204" pitchFamily="34" charset="0"/>
              </a:rPr>
              <a:t>Number)</a:t>
            </a:r>
            <a:endParaRPr sz="2400" dirty="0">
              <a:latin typeface="Lao UI"/>
              <a:cs typeface="Arial" panose="020B0604020202020204" pitchFamily="34" charset="0"/>
            </a:endParaRPr>
          </a:p>
          <a:p>
            <a:pPr marL="12065" marR="132080">
              <a:tabLst>
                <a:tab pos="241300" algn="l"/>
              </a:tabLst>
            </a:pPr>
            <a:endParaRPr lang="en-US" dirty="0">
              <a:latin typeface="Lao UI"/>
              <a:cs typeface="Arial" panose="020B0604020202020204" pitchFamily="34" charset="0"/>
            </a:endParaRPr>
          </a:p>
          <a:p>
            <a:pPr marL="241300" marR="132080" indent="-229235"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Lao UI"/>
                <a:cs typeface="Arial" panose="020B0604020202020204" pitchFamily="34" charset="0"/>
              </a:rPr>
              <a:t>For</a:t>
            </a:r>
            <a:r>
              <a:rPr sz="2400" spc="-65" dirty="0">
                <a:latin typeface="Lao UI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Lao UI"/>
                <a:cs typeface="Arial" panose="020B0604020202020204" pitchFamily="34" charset="0"/>
                <a:hlinkClick r:id="rId3"/>
              </a:rPr>
              <a:t>GRANTS.GOV</a:t>
            </a:r>
            <a:r>
              <a:rPr sz="2400" spc="-20" dirty="0">
                <a:latin typeface="Lao UI"/>
                <a:cs typeface="Arial" panose="020B0604020202020204" pitchFamily="34" charset="0"/>
              </a:rPr>
              <a:t>,</a:t>
            </a:r>
            <a:r>
              <a:rPr sz="2400" spc="-6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complete</a:t>
            </a:r>
            <a:r>
              <a:rPr sz="2400" spc="-6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an</a:t>
            </a:r>
            <a:r>
              <a:rPr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Authorized</a:t>
            </a:r>
            <a:r>
              <a:rPr sz="2400" b="1" spc="-6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Organization</a:t>
            </a:r>
            <a:r>
              <a:rPr sz="2400" b="1" spc="-5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Representative</a:t>
            </a:r>
            <a:r>
              <a:rPr sz="2400" b="1" spc="-3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profile</a:t>
            </a:r>
            <a:r>
              <a:rPr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400" spc="-25" dirty="0">
                <a:latin typeface="Lao UI"/>
                <a:cs typeface="Arial" panose="020B0604020202020204" pitchFamily="34" charset="0"/>
              </a:rPr>
              <a:t>and </a:t>
            </a:r>
            <a:r>
              <a:rPr sz="2400" dirty="0">
                <a:latin typeface="Lao UI"/>
                <a:cs typeface="Arial" panose="020B0604020202020204" pitchFamily="34" charset="0"/>
              </a:rPr>
              <a:t>create</a:t>
            </a:r>
            <a:r>
              <a:rPr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a</a:t>
            </a:r>
            <a:r>
              <a:rPr sz="2400" spc="-40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username</a:t>
            </a:r>
            <a:r>
              <a:rPr sz="2400" spc="-2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and</a:t>
            </a:r>
            <a:r>
              <a:rPr sz="2400" spc="-35" dirty="0">
                <a:latin typeface="Lao UI"/>
                <a:cs typeface="Arial" panose="020B0604020202020204" pitchFamily="34" charset="0"/>
              </a:rPr>
              <a:t> </a:t>
            </a:r>
            <a:r>
              <a:rPr sz="2400" spc="-10" dirty="0">
                <a:latin typeface="Lao UI"/>
                <a:cs typeface="Arial" panose="020B0604020202020204" pitchFamily="34" charset="0"/>
              </a:rPr>
              <a:t>password</a:t>
            </a:r>
            <a:endParaRPr sz="2400" dirty="0">
              <a:latin typeface="Lao UI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tabLst>
                <a:tab pos="241935" algn="l"/>
              </a:tabLst>
            </a:pPr>
            <a:endParaRPr lang="en-US" dirty="0">
              <a:latin typeface="Lao UI"/>
              <a:cs typeface="Arial" panose="020B060402020202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Submit</a:t>
            </a:r>
            <a:r>
              <a:rPr sz="2400" b="1" spc="-5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an</a:t>
            </a:r>
            <a:r>
              <a:rPr sz="2400" b="1" spc="-4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application</a:t>
            </a:r>
            <a:r>
              <a:rPr sz="2400" b="1" spc="-5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addressing</a:t>
            </a:r>
            <a:r>
              <a:rPr sz="2400" b="1" spc="-3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all</a:t>
            </a:r>
            <a:r>
              <a:rPr sz="2400" b="1" spc="-40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requirements</a:t>
            </a:r>
            <a:r>
              <a:rPr sz="2400" b="1" spc="-25" dirty="0">
                <a:solidFill>
                  <a:srgbClr val="002060"/>
                </a:solidFill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outlined</a:t>
            </a:r>
            <a:r>
              <a:rPr sz="2400" spc="-3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in</a:t>
            </a:r>
            <a:r>
              <a:rPr sz="2400" spc="-45" dirty="0">
                <a:latin typeface="Lao UI"/>
                <a:cs typeface="Arial" panose="020B0604020202020204" pitchFamily="34" charset="0"/>
              </a:rPr>
              <a:t> </a:t>
            </a:r>
            <a:r>
              <a:rPr sz="2400" dirty="0">
                <a:latin typeface="Lao UI"/>
                <a:cs typeface="Arial" panose="020B0604020202020204" pitchFamily="34" charset="0"/>
              </a:rPr>
              <a:t>the</a:t>
            </a:r>
            <a:r>
              <a:rPr sz="2400" spc="-30" dirty="0">
                <a:latin typeface="Lao UI"/>
                <a:cs typeface="Arial" panose="020B0604020202020204" pitchFamily="34" charset="0"/>
              </a:rPr>
              <a:t> </a:t>
            </a:r>
            <a:r>
              <a:rPr sz="2400" spc="-20" dirty="0">
                <a:latin typeface="Lao UI"/>
                <a:cs typeface="Arial" panose="020B0604020202020204" pitchFamily="34" charset="0"/>
              </a:rPr>
              <a:t>NOFO</a:t>
            </a:r>
            <a:endParaRPr sz="2400" dirty="0">
              <a:latin typeface="Lao UI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641" y="1192102"/>
            <a:ext cx="3657600" cy="514885"/>
          </a:xfrm>
          <a:prstGeom prst="rect">
            <a:avLst/>
          </a:prstGeom>
          <a:noFill/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3200" dirty="0">
                <a:latin typeface="Lao UI"/>
                <a:cs typeface="Calibri"/>
              </a:rPr>
              <a:t>KEY</a:t>
            </a:r>
            <a:r>
              <a:rPr sz="3200" spc="-15" dirty="0">
                <a:latin typeface="Lao UI"/>
                <a:cs typeface="Calibri"/>
              </a:rPr>
              <a:t> </a:t>
            </a:r>
            <a:r>
              <a:rPr sz="3200" spc="-10" dirty="0">
                <a:latin typeface="Lao UI"/>
                <a:cs typeface="Calibri"/>
              </a:rPr>
              <a:t>STEPS</a:t>
            </a:r>
            <a:endParaRPr sz="3200" dirty="0">
              <a:latin typeface="Lao U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22</a:t>
            </a:fld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F8A6C54-AD0C-CF62-7974-DDEA4B0999B6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301F4D-B113-9C44-65D2-7506D5816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2ADF66-1B48-19E4-9C50-3626BA047840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19197"/>
            <a:ext cx="11561445" cy="69698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WHAT</a:t>
            </a:r>
            <a:r>
              <a:rPr lang="en-US" sz="4000" spc="-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r>
              <a:rPr lang="en-US" sz="4000" spc="-5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sz="4000" spc="-6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INCLUDE</a:t>
            </a:r>
            <a:r>
              <a:rPr lang="en-US" sz="4000" spc="-6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IN</a:t>
            </a:r>
            <a:r>
              <a:rPr lang="en-US" sz="4000" spc="-5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MY</a:t>
            </a:r>
            <a:r>
              <a:rPr lang="en-US" sz="4000" spc="-6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APPLICATION?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23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755374" y="1076190"/>
            <a:ext cx="11086258" cy="4754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Project Abstract </a:t>
            </a:r>
            <a:r>
              <a:rPr lang="en-US" sz="2200" dirty="0">
                <a:latin typeface="Lao UI"/>
                <a:cs typeface="Arial" panose="020B0604020202020204" pitchFamily="34" charset="0"/>
              </a:rPr>
              <a:t>(one page limit)</a:t>
            </a:r>
            <a:endParaRPr sz="2200" dirty="0">
              <a:latin typeface="Lao UI"/>
              <a:cs typeface="Arial" panose="020B0604020202020204" pitchFamily="34" charset="0"/>
            </a:endParaRPr>
          </a:p>
          <a:p>
            <a:pPr marL="297815" indent="-285750"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Project Narrative </a:t>
            </a:r>
            <a:r>
              <a:rPr lang="en-US" sz="2200" dirty="0">
                <a:latin typeface="Lao UI"/>
                <a:cs typeface="Arial" panose="020B0604020202020204" pitchFamily="34" charset="0"/>
              </a:rPr>
              <a:t>(20-page limit)</a:t>
            </a:r>
            <a:endParaRPr sz="2200" dirty="0">
              <a:latin typeface="Lao UI"/>
              <a:cs typeface="Arial" panose="020B0604020202020204" pitchFamily="34" charset="0"/>
            </a:endParaRPr>
          </a:p>
          <a:p>
            <a:pPr marL="297815" indent="-285750"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Supporting Documents </a:t>
            </a:r>
            <a:r>
              <a:rPr lang="en-US" sz="2200" dirty="0">
                <a:effectLst/>
                <a:latin typeface="Lao UI"/>
                <a:ea typeface="Calibri" panose="020F0502020204030204" pitchFamily="34" charset="0"/>
                <a:cs typeface="Arial" panose="020B0604020202020204" pitchFamily="34" charset="0"/>
              </a:rPr>
              <a:t>(i.e., letters of commitment, resumes)</a:t>
            </a:r>
            <a:endParaRPr sz="2200" dirty="0">
              <a:latin typeface="Lao UI"/>
              <a:cs typeface="Arial" panose="020B0604020202020204" pitchFamily="34" charset="0"/>
            </a:endParaRPr>
          </a:p>
          <a:p>
            <a:pPr marL="297815" indent="-2857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Standard Forms</a:t>
            </a:r>
          </a:p>
          <a:p>
            <a:pPr marL="755015" lvl="1" indent="-28575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000" dirty="0">
                <a:latin typeface="Lao UI"/>
                <a:cs typeface="Arial" panose="020B0604020202020204" pitchFamily="34" charset="0"/>
              </a:rPr>
              <a:t>SF-424 (Application for Federal Assistance)</a:t>
            </a:r>
          </a:p>
          <a:p>
            <a:pPr marL="755015" lvl="1" indent="-28575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000" dirty="0">
                <a:latin typeface="Lao UI"/>
                <a:cs typeface="Arial" panose="020B0604020202020204" pitchFamily="34" charset="0"/>
              </a:rPr>
              <a:t>SF-424A (Budget Information Non-Construction Programs)</a:t>
            </a:r>
          </a:p>
          <a:p>
            <a:pPr marL="755015" lvl="1" indent="-28575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000" dirty="0">
                <a:latin typeface="Lao UI"/>
                <a:cs typeface="Arial" panose="020B0604020202020204" pitchFamily="34" charset="0"/>
              </a:rPr>
              <a:t>SF-424B (Assurances for Non-Construction Programs)</a:t>
            </a:r>
          </a:p>
          <a:p>
            <a:pPr marL="755015" lvl="1" indent="-28575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000" dirty="0">
                <a:latin typeface="Lao UI"/>
                <a:cs typeface="Arial" panose="020B0604020202020204" pitchFamily="34" charset="0"/>
              </a:rPr>
              <a:t>CD-511 (Certification Regarding Lobbying)</a:t>
            </a:r>
          </a:p>
          <a:p>
            <a:pPr marL="755015" lvl="1" indent="-28575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000" dirty="0">
                <a:latin typeface="Lao UI"/>
                <a:cs typeface="Arial" panose="020B0604020202020204" pitchFamily="34" charset="0"/>
              </a:rPr>
              <a:t>SF-LLL (Disclosure of Lobbying Activities)</a:t>
            </a:r>
          </a:p>
          <a:p>
            <a:pPr marL="297815" indent="-285750"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Budget Narrative</a:t>
            </a:r>
          </a:p>
          <a:p>
            <a:pPr marL="297815" indent="-285750">
              <a:spcBef>
                <a:spcPts val="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Letters of Commitment</a:t>
            </a:r>
            <a:r>
              <a:rPr lang="en-US" sz="2600" dirty="0">
                <a:latin typeface="Lao UI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Lao UI"/>
                <a:cs typeface="Arial" panose="020B0604020202020204" pitchFamily="34" charset="0"/>
              </a:rPr>
              <a:t>(from applicants who are working with other organizations with strong track records of working with SEDI)</a:t>
            </a:r>
          </a:p>
          <a:p>
            <a:pPr marL="297815" indent="-285750"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600" b="1" dirty="0">
                <a:latin typeface="Lao UI"/>
                <a:cs typeface="Arial" panose="020B0604020202020204" pitchFamily="34" charset="0"/>
              </a:rPr>
              <a:t>Indirect Cost Rate (ICR) Agreement Documentation </a:t>
            </a:r>
            <a:r>
              <a:rPr lang="en-US" sz="2200" dirty="0">
                <a:latin typeface="Lao UI"/>
                <a:cs typeface="Arial" panose="020B0604020202020204" pitchFamily="34" charset="0"/>
              </a:rPr>
              <a:t>(if applicable)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44F87A9-8C80-45C7-26ED-763B25B4D6D7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8EC836-D4E1-54EA-B9D1-EDAC60FCB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7B36C6-1F37-C087-9068-4EFCF1216C36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021" y="1309317"/>
            <a:ext cx="11561445" cy="211968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o UI"/>
                <a:ea typeface="Arial Narrow" panose="020B0606020202030204" pitchFamily="34" charset="0"/>
                <a:cs typeface="Arial"/>
              </a:rPr>
              <a:t>Non-federal </a:t>
            </a:r>
            <a:r>
              <a:rPr lang="en-US" sz="2800" dirty="0">
                <a:effectLst/>
                <a:latin typeface="Lao UI"/>
                <a:ea typeface="Arial Narrow" panose="020B0606020202030204" pitchFamily="34" charset="0"/>
                <a:cs typeface="Arial"/>
              </a:rPr>
              <a:t>match ranging from 10% to 25% depending on the award amount</a:t>
            </a:r>
            <a:endParaRPr lang="en-US" sz="2800" dirty="0">
              <a:latin typeface="Lao UI"/>
              <a:ea typeface="Arial Narrow" panose="020B0606020202030204" pitchFamily="34" charset="0"/>
              <a:cs typeface="Arial"/>
            </a:endParaRPr>
          </a:p>
          <a:p>
            <a:pPr marL="457200" indent="-4572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o UI"/>
                <a:ea typeface="Arial Narrow" panose="020B0606020202030204" pitchFamily="34" charset="0"/>
                <a:cs typeface="Arial"/>
              </a:rPr>
              <a:t>Reference </a:t>
            </a:r>
            <a:r>
              <a:rPr lang="en-US" sz="2800" dirty="0">
                <a:effectLst/>
                <a:latin typeface="Lao UI"/>
                <a:ea typeface="Arial Narrow" panose="020B0606020202030204" pitchFamily="34" charset="0"/>
                <a:cs typeface="Arial"/>
              </a:rPr>
              <a:t>Sections II.A and III.B of the NOFO for important rules governing non-federal cost share/matching requirement</a:t>
            </a:r>
            <a:endParaRPr lang="en-US" sz="2800" dirty="0">
              <a:effectLst/>
              <a:latin typeface="Lao UI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183990"/>
            <a:ext cx="11561445" cy="1189428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z="2800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Other Important Program Requirements</a:t>
            </a:r>
            <a:b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NON-FEDERAL MATCH REQUIREMENTS</a:t>
            </a:r>
            <a:endParaRPr spc="-1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24</a:t>
            </a:fld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A2B4C1F-ACEE-2BA5-62F5-6590968B8B86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C51CB6-2534-AFC7-FAA6-7379279A7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2773ED-5949-6C1D-E237-3B4CE3576BFB}"/>
              </a:ext>
            </a:extLst>
          </p:cNvPr>
          <p:cNvSpPr/>
          <p:nvPr/>
        </p:nvSpPr>
        <p:spPr>
          <a:xfrm>
            <a:off x="437746" y="156888"/>
            <a:ext cx="97275" cy="12509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1BA37DFF-B809-3B87-891F-D649D9AE6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89228"/>
              </p:ext>
            </p:extLst>
          </p:nvPr>
        </p:nvGraphicFramePr>
        <p:xfrm>
          <a:off x="1320611" y="3552096"/>
          <a:ext cx="1018133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628">
                  <a:extLst>
                    <a:ext uri="{9D8B030D-6E8A-4147-A177-3AD203B41FA5}">
                      <a16:colId xmlns:a16="http://schemas.microsoft.com/office/drawing/2014/main" val="2915620354"/>
                    </a:ext>
                  </a:extLst>
                </a:gridCol>
                <a:gridCol w="1969628">
                  <a:extLst>
                    <a:ext uri="{9D8B030D-6E8A-4147-A177-3AD203B41FA5}">
                      <a16:colId xmlns:a16="http://schemas.microsoft.com/office/drawing/2014/main" val="1457420684"/>
                    </a:ext>
                  </a:extLst>
                </a:gridCol>
                <a:gridCol w="1969628">
                  <a:extLst>
                    <a:ext uri="{9D8B030D-6E8A-4147-A177-3AD203B41FA5}">
                      <a16:colId xmlns:a16="http://schemas.microsoft.com/office/drawing/2014/main" val="2601031918"/>
                    </a:ext>
                  </a:extLst>
                </a:gridCol>
                <a:gridCol w="2100219">
                  <a:extLst>
                    <a:ext uri="{9D8B030D-6E8A-4147-A177-3AD203B41FA5}">
                      <a16:colId xmlns:a16="http://schemas.microsoft.com/office/drawing/2014/main" val="3590644626"/>
                    </a:ext>
                  </a:extLst>
                </a:gridCol>
                <a:gridCol w="2172229">
                  <a:extLst>
                    <a:ext uri="{9D8B030D-6E8A-4147-A177-3AD203B41FA5}">
                      <a16:colId xmlns:a16="http://schemas.microsoft.com/office/drawing/2014/main" val="1593720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Tier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Yearly Budget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Required Non-Federal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Estimated Total Federal Funding (Over Four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Estimate Total Non-Federal Share </a:t>
                      </a:r>
                    </a:p>
                    <a:p>
                      <a:r>
                        <a:rPr lang="en-US" dirty="0">
                          <a:latin typeface="Lao UI"/>
                        </a:rPr>
                        <a:t>(Over Four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5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Tier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Up to 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Up to 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Up to 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1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Tier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From $500,001 to $625,000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From $2,000,001 to $2,500,000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From $300,001 to $375,000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5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Tier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From $625,001 to $750,000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From $2,500,001 to $3,000,000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o UI"/>
                        </a:rPr>
                        <a:t>From $625,001 to $750,000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493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E437BC7-32C1-EED7-E7E2-730ECC835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2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6018" y="1582863"/>
            <a:ext cx="4641850" cy="3501390"/>
            <a:chOff x="7006018" y="1582863"/>
            <a:chExt cx="4641850" cy="3501390"/>
          </a:xfrm>
        </p:grpSpPr>
        <p:sp>
          <p:nvSpPr>
            <p:cNvPr id="3" name="object 3"/>
            <p:cNvSpPr/>
            <p:nvPr/>
          </p:nvSpPr>
          <p:spPr>
            <a:xfrm>
              <a:off x="7020306" y="1597152"/>
              <a:ext cx="4613275" cy="3472815"/>
            </a:xfrm>
            <a:custGeom>
              <a:avLst/>
              <a:gdLst/>
              <a:ahLst/>
              <a:cxnLst/>
              <a:rect l="l" t="t" r="r" b="b"/>
              <a:pathLst>
                <a:path w="4613275" h="3472815">
                  <a:moveTo>
                    <a:pt x="4398759" y="0"/>
                  </a:moveTo>
                  <a:lnTo>
                    <a:pt x="214388" y="0"/>
                  </a:lnTo>
                  <a:lnTo>
                    <a:pt x="165231" y="5662"/>
                  </a:lnTo>
                  <a:lnTo>
                    <a:pt x="120106" y="21790"/>
                  </a:lnTo>
                  <a:lnTo>
                    <a:pt x="80300" y="47099"/>
                  </a:lnTo>
                  <a:lnTo>
                    <a:pt x="47099" y="80300"/>
                  </a:lnTo>
                  <a:lnTo>
                    <a:pt x="21790" y="120106"/>
                  </a:lnTo>
                  <a:lnTo>
                    <a:pt x="5662" y="165231"/>
                  </a:lnTo>
                  <a:lnTo>
                    <a:pt x="0" y="214388"/>
                  </a:lnTo>
                  <a:lnTo>
                    <a:pt x="0" y="3258045"/>
                  </a:lnTo>
                  <a:lnTo>
                    <a:pt x="5662" y="3307202"/>
                  </a:lnTo>
                  <a:lnTo>
                    <a:pt x="21790" y="3352327"/>
                  </a:lnTo>
                  <a:lnTo>
                    <a:pt x="47099" y="3392133"/>
                  </a:lnTo>
                  <a:lnTo>
                    <a:pt x="80300" y="3425334"/>
                  </a:lnTo>
                  <a:lnTo>
                    <a:pt x="120106" y="3450643"/>
                  </a:lnTo>
                  <a:lnTo>
                    <a:pt x="165231" y="3466771"/>
                  </a:lnTo>
                  <a:lnTo>
                    <a:pt x="214388" y="3472434"/>
                  </a:lnTo>
                  <a:lnTo>
                    <a:pt x="4398759" y="3472434"/>
                  </a:lnTo>
                  <a:lnTo>
                    <a:pt x="4447916" y="3466771"/>
                  </a:lnTo>
                  <a:lnTo>
                    <a:pt x="4493041" y="3450643"/>
                  </a:lnTo>
                  <a:lnTo>
                    <a:pt x="4532847" y="3425334"/>
                  </a:lnTo>
                  <a:lnTo>
                    <a:pt x="4566048" y="3392133"/>
                  </a:lnTo>
                  <a:lnTo>
                    <a:pt x="4591357" y="3352327"/>
                  </a:lnTo>
                  <a:lnTo>
                    <a:pt x="4607485" y="3307202"/>
                  </a:lnTo>
                  <a:lnTo>
                    <a:pt x="4613148" y="3258045"/>
                  </a:lnTo>
                  <a:lnTo>
                    <a:pt x="4613148" y="214388"/>
                  </a:lnTo>
                  <a:lnTo>
                    <a:pt x="4607485" y="165231"/>
                  </a:lnTo>
                  <a:lnTo>
                    <a:pt x="4591357" y="120106"/>
                  </a:lnTo>
                  <a:lnTo>
                    <a:pt x="4566048" y="80300"/>
                  </a:lnTo>
                  <a:lnTo>
                    <a:pt x="4532847" y="47099"/>
                  </a:lnTo>
                  <a:lnTo>
                    <a:pt x="4493041" y="21790"/>
                  </a:lnTo>
                  <a:lnTo>
                    <a:pt x="4447916" y="5662"/>
                  </a:lnTo>
                  <a:lnTo>
                    <a:pt x="4398759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0306" y="1597150"/>
              <a:ext cx="4613275" cy="3472815"/>
            </a:xfrm>
            <a:custGeom>
              <a:avLst/>
              <a:gdLst/>
              <a:ahLst/>
              <a:cxnLst/>
              <a:rect l="l" t="t" r="r" b="b"/>
              <a:pathLst>
                <a:path w="4613275" h="3472815">
                  <a:moveTo>
                    <a:pt x="0" y="214388"/>
                  </a:moveTo>
                  <a:lnTo>
                    <a:pt x="5662" y="165231"/>
                  </a:lnTo>
                  <a:lnTo>
                    <a:pt x="21790" y="120106"/>
                  </a:lnTo>
                  <a:lnTo>
                    <a:pt x="47099" y="80300"/>
                  </a:lnTo>
                  <a:lnTo>
                    <a:pt x="80300" y="47099"/>
                  </a:lnTo>
                  <a:lnTo>
                    <a:pt x="120106" y="21790"/>
                  </a:lnTo>
                  <a:lnTo>
                    <a:pt x="165231" y="5662"/>
                  </a:lnTo>
                  <a:lnTo>
                    <a:pt x="214388" y="0"/>
                  </a:lnTo>
                  <a:lnTo>
                    <a:pt x="4398759" y="0"/>
                  </a:lnTo>
                  <a:lnTo>
                    <a:pt x="4447916" y="5662"/>
                  </a:lnTo>
                  <a:lnTo>
                    <a:pt x="4493041" y="21790"/>
                  </a:lnTo>
                  <a:lnTo>
                    <a:pt x="4532847" y="47099"/>
                  </a:lnTo>
                  <a:lnTo>
                    <a:pt x="4566048" y="80300"/>
                  </a:lnTo>
                  <a:lnTo>
                    <a:pt x="4591357" y="120106"/>
                  </a:lnTo>
                  <a:lnTo>
                    <a:pt x="4607485" y="165231"/>
                  </a:lnTo>
                  <a:lnTo>
                    <a:pt x="4613148" y="214388"/>
                  </a:lnTo>
                  <a:lnTo>
                    <a:pt x="4613148" y="3258045"/>
                  </a:lnTo>
                  <a:lnTo>
                    <a:pt x="4607485" y="3307202"/>
                  </a:lnTo>
                  <a:lnTo>
                    <a:pt x="4591357" y="3352327"/>
                  </a:lnTo>
                  <a:lnTo>
                    <a:pt x="4566048" y="3392133"/>
                  </a:lnTo>
                  <a:lnTo>
                    <a:pt x="4532847" y="3425334"/>
                  </a:lnTo>
                  <a:lnTo>
                    <a:pt x="4493041" y="3450643"/>
                  </a:lnTo>
                  <a:lnTo>
                    <a:pt x="4447916" y="3466771"/>
                  </a:lnTo>
                  <a:lnTo>
                    <a:pt x="4398759" y="3472433"/>
                  </a:lnTo>
                  <a:lnTo>
                    <a:pt x="214388" y="3472433"/>
                  </a:lnTo>
                  <a:lnTo>
                    <a:pt x="165231" y="3466771"/>
                  </a:lnTo>
                  <a:lnTo>
                    <a:pt x="120106" y="3450643"/>
                  </a:lnTo>
                  <a:lnTo>
                    <a:pt x="80300" y="3425334"/>
                  </a:lnTo>
                  <a:lnTo>
                    <a:pt x="47099" y="3392133"/>
                  </a:lnTo>
                  <a:lnTo>
                    <a:pt x="21790" y="3352327"/>
                  </a:lnTo>
                  <a:lnTo>
                    <a:pt x="5662" y="3307202"/>
                  </a:lnTo>
                  <a:lnTo>
                    <a:pt x="0" y="3258045"/>
                  </a:lnTo>
                  <a:lnTo>
                    <a:pt x="0" y="214388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33983" y="1059941"/>
            <a:ext cx="8693227" cy="537464"/>
            <a:chOff x="633983" y="1059941"/>
            <a:chExt cx="8693227" cy="537464"/>
          </a:xfrm>
        </p:grpSpPr>
        <p:sp>
          <p:nvSpPr>
            <p:cNvPr id="6" name="object 6"/>
            <p:cNvSpPr/>
            <p:nvPr/>
          </p:nvSpPr>
          <p:spPr>
            <a:xfrm>
              <a:off x="633983" y="1059941"/>
              <a:ext cx="5905500" cy="400050"/>
            </a:xfrm>
            <a:custGeom>
              <a:avLst/>
              <a:gdLst/>
              <a:ahLst/>
              <a:cxnLst/>
              <a:rect l="l" t="t" r="r" b="b"/>
              <a:pathLst>
                <a:path w="5905500" h="400050">
                  <a:moveTo>
                    <a:pt x="570547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705475" y="400050"/>
                  </a:lnTo>
                  <a:lnTo>
                    <a:pt x="5905500" y="200025"/>
                  </a:lnTo>
                  <a:lnTo>
                    <a:pt x="57054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9560" y="1259585"/>
              <a:ext cx="2787650" cy="337820"/>
            </a:xfrm>
            <a:custGeom>
              <a:avLst/>
              <a:gdLst/>
              <a:ahLst/>
              <a:cxnLst/>
              <a:rect l="l" t="t" r="r" b="b"/>
              <a:pathLst>
                <a:path w="2787650" h="337819">
                  <a:moveTo>
                    <a:pt x="2787319" y="0"/>
                  </a:moveTo>
                  <a:lnTo>
                    <a:pt x="2787319" y="337591"/>
                  </a:lnTo>
                </a:path>
                <a:path w="2787650" h="337819">
                  <a:moveTo>
                    <a:pt x="278731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34840" y="1848614"/>
            <a:ext cx="3734435" cy="292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07314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Structure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project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narrative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accordance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outline </a:t>
            </a:r>
            <a:r>
              <a:rPr sz="2000" dirty="0">
                <a:latin typeface="Calibri"/>
                <a:cs typeface="Calibri"/>
              </a:rPr>
              <a:t>specified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NOFO</a:t>
            </a: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elements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identified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outline</a:t>
            </a:r>
            <a:endParaRPr sz="2000" dirty="0">
              <a:latin typeface="Calibri"/>
              <a:cs typeface="Calibri"/>
            </a:endParaRPr>
          </a:p>
          <a:p>
            <a:pPr marL="354965" marR="66484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Follow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instructions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element</a:t>
            </a:r>
            <a:endParaRPr sz="20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Adhere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</a:t>
            </a:r>
            <a:r>
              <a:rPr lang="en-US" sz="2000" spc="-20" dirty="0">
                <a:latin typeface="Calibri"/>
                <a:cs typeface="Calibri"/>
              </a:rPr>
              <a:t>0</a:t>
            </a:r>
            <a:r>
              <a:rPr sz="2000" spc="-2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page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311542"/>
            <a:ext cx="999796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6420EE-EC44-0CDC-FB2A-DD52CD678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123005" y="5959104"/>
            <a:ext cx="1021955" cy="7944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F0B1EB-51AB-B01B-6A8A-DA25982628A5}"/>
              </a:ext>
            </a:extLst>
          </p:cNvPr>
          <p:cNvSpPr txBox="1"/>
          <p:nvPr/>
        </p:nvSpPr>
        <p:spPr>
          <a:xfrm>
            <a:off x="633906" y="10749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504">
              <a:lnSpc>
                <a:spcPct val="100000"/>
              </a:lnSpc>
              <a:spcBef>
                <a:spcPts val="229"/>
              </a:spcBef>
            </a:pPr>
            <a:r>
              <a:rPr lang="en-US" sz="1800" b="1" dirty="0">
                <a:latin typeface="Calibri"/>
                <a:cs typeface="Calibri"/>
              </a:rPr>
              <a:t>Project</a:t>
            </a:r>
            <a:r>
              <a:rPr lang="en-US" sz="1800" b="1" spc="-100" dirty="0">
                <a:latin typeface="Calibri"/>
                <a:cs typeface="Calibri"/>
              </a:rPr>
              <a:t> </a:t>
            </a:r>
            <a:r>
              <a:rPr lang="en-US" sz="1800" b="1" spc="-10" dirty="0">
                <a:latin typeface="Calibri"/>
                <a:cs typeface="Calibri"/>
              </a:rPr>
              <a:t>Narrative</a:t>
            </a:r>
            <a:r>
              <a:rPr lang="en-US" sz="1800" b="1" spc="-90" dirty="0">
                <a:latin typeface="Calibri"/>
                <a:cs typeface="Calibri"/>
              </a:rPr>
              <a:t> </a:t>
            </a:r>
            <a:r>
              <a:rPr lang="en-US" sz="1800" b="1" spc="-10" dirty="0">
                <a:latin typeface="Calibri"/>
                <a:cs typeface="Calibri"/>
              </a:rPr>
              <a:t>Outline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36E8C4E-E8B6-7035-CD56-897E7CB9479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6017" y="2122363"/>
            <a:ext cx="4727039" cy="1668795"/>
            <a:chOff x="7006018" y="2122363"/>
            <a:chExt cx="4641850" cy="1938655"/>
          </a:xfrm>
        </p:grpSpPr>
        <p:sp>
          <p:nvSpPr>
            <p:cNvPr id="3" name="object 3"/>
            <p:cNvSpPr/>
            <p:nvPr/>
          </p:nvSpPr>
          <p:spPr>
            <a:xfrm>
              <a:off x="7020305" y="2136650"/>
              <a:ext cx="4613275" cy="1910080"/>
            </a:xfrm>
            <a:custGeom>
              <a:avLst/>
              <a:gdLst/>
              <a:ahLst/>
              <a:cxnLst/>
              <a:rect l="l" t="t" r="r" b="b"/>
              <a:pathLst>
                <a:path w="4613275" h="1910079">
                  <a:moveTo>
                    <a:pt x="4495253" y="0"/>
                  </a:moveTo>
                  <a:lnTo>
                    <a:pt x="117894" y="0"/>
                  </a:lnTo>
                  <a:lnTo>
                    <a:pt x="72003" y="9264"/>
                  </a:lnTo>
                  <a:lnTo>
                    <a:pt x="34529" y="34529"/>
                  </a:lnTo>
                  <a:lnTo>
                    <a:pt x="9264" y="72003"/>
                  </a:lnTo>
                  <a:lnTo>
                    <a:pt x="0" y="117894"/>
                  </a:lnTo>
                  <a:lnTo>
                    <a:pt x="0" y="1791677"/>
                  </a:lnTo>
                  <a:lnTo>
                    <a:pt x="9264" y="1837568"/>
                  </a:lnTo>
                  <a:lnTo>
                    <a:pt x="34529" y="1875042"/>
                  </a:lnTo>
                  <a:lnTo>
                    <a:pt x="72003" y="1900307"/>
                  </a:lnTo>
                  <a:lnTo>
                    <a:pt x="117894" y="1909572"/>
                  </a:lnTo>
                  <a:lnTo>
                    <a:pt x="4495253" y="1909572"/>
                  </a:lnTo>
                  <a:lnTo>
                    <a:pt x="4541144" y="1900307"/>
                  </a:lnTo>
                  <a:lnTo>
                    <a:pt x="4578618" y="1875042"/>
                  </a:lnTo>
                  <a:lnTo>
                    <a:pt x="4603883" y="1837568"/>
                  </a:lnTo>
                  <a:lnTo>
                    <a:pt x="4613148" y="1791677"/>
                  </a:lnTo>
                  <a:lnTo>
                    <a:pt x="4613148" y="117894"/>
                  </a:lnTo>
                  <a:lnTo>
                    <a:pt x="4603883" y="72003"/>
                  </a:lnTo>
                  <a:lnTo>
                    <a:pt x="4578618" y="34529"/>
                  </a:lnTo>
                  <a:lnTo>
                    <a:pt x="4541144" y="9264"/>
                  </a:lnTo>
                  <a:lnTo>
                    <a:pt x="4495253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0306" y="2136650"/>
              <a:ext cx="4613275" cy="1910080"/>
            </a:xfrm>
            <a:custGeom>
              <a:avLst/>
              <a:gdLst/>
              <a:ahLst/>
              <a:cxnLst/>
              <a:rect l="l" t="t" r="r" b="b"/>
              <a:pathLst>
                <a:path w="4613275" h="1910079">
                  <a:moveTo>
                    <a:pt x="0" y="117894"/>
                  </a:moveTo>
                  <a:lnTo>
                    <a:pt x="9264" y="72003"/>
                  </a:lnTo>
                  <a:lnTo>
                    <a:pt x="34529" y="34529"/>
                  </a:lnTo>
                  <a:lnTo>
                    <a:pt x="72003" y="9264"/>
                  </a:lnTo>
                  <a:lnTo>
                    <a:pt x="117894" y="0"/>
                  </a:lnTo>
                  <a:lnTo>
                    <a:pt x="4495253" y="0"/>
                  </a:lnTo>
                  <a:lnTo>
                    <a:pt x="4541144" y="9264"/>
                  </a:lnTo>
                  <a:lnTo>
                    <a:pt x="4578618" y="34529"/>
                  </a:lnTo>
                  <a:lnTo>
                    <a:pt x="4603883" y="72003"/>
                  </a:lnTo>
                  <a:lnTo>
                    <a:pt x="4613148" y="117894"/>
                  </a:lnTo>
                  <a:lnTo>
                    <a:pt x="4613148" y="1791677"/>
                  </a:lnTo>
                  <a:lnTo>
                    <a:pt x="4603883" y="1837568"/>
                  </a:lnTo>
                  <a:lnTo>
                    <a:pt x="4578618" y="1875042"/>
                  </a:lnTo>
                  <a:lnTo>
                    <a:pt x="4541144" y="1900307"/>
                  </a:lnTo>
                  <a:lnTo>
                    <a:pt x="4495253" y="1909572"/>
                  </a:lnTo>
                  <a:lnTo>
                    <a:pt x="117894" y="1909572"/>
                  </a:lnTo>
                  <a:lnTo>
                    <a:pt x="72003" y="1900307"/>
                  </a:lnTo>
                  <a:lnTo>
                    <a:pt x="34529" y="1875042"/>
                  </a:lnTo>
                  <a:lnTo>
                    <a:pt x="9264" y="1837568"/>
                  </a:lnTo>
                  <a:lnTo>
                    <a:pt x="0" y="1791677"/>
                  </a:lnTo>
                  <a:lnTo>
                    <a:pt x="0" y="117894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12839"/>
            <a:ext cx="954601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4840" y="2308899"/>
            <a:ext cx="3653154" cy="14100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  "/>
                <a:ea typeface="Calibri" panose="020F0502020204030204" pitchFamily="34" charset="0"/>
              </a:rPr>
              <a:t>Fully describe and explain what is being proposed 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  "/>
                <a:ea typeface="Calibri" panose="020F0502020204030204" pitchFamily="34" charset="0"/>
              </a:rPr>
              <a:t>Provide an executive summary of the program of no more than 250 words</a:t>
            </a:r>
            <a:endParaRPr sz="2000" dirty="0">
              <a:latin typeface="Arial  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4869" y="1588008"/>
            <a:ext cx="8462265" cy="535178"/>
            <a:chOff x="864869" y="1588008"/>
            <a:chExt cx="8462265" cy="535178"/>
          </a:xfrm>
        </p:grpSpPr>
        <p:sp>
          <p:nvSpPr>
            <p:cNvPr id="9" name="object 9"/>
            <p:cNvSpPr/>
            <p:nvPr/>
          </p:nvSpPr>
          <p:spPr>
            <a:xfrm>
              <a:off x="9326879" y="1785366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19">
                  <a:moveTo>
                    <a:pt x="0" y="0"/>
                  </a:moveTo>
                  <a:lnTo>
                    <a:pt x="0" y="337591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869" y="1588008"/>
              <a:ext cx="5684520" cy="400050"/>
            </a:xfrm>
            <a:custGeom>
              <a:avLst/>
              <a:gdLst/>
              <a:ahLst/>
              <a:cxnLst/>
              <a:rect l="l" t="t" r="r" b="b"/>
              <a:pathLst>
                <a:path w="5684520" h="400050">
                  <a:moveTo>
                    <a:pt x="548449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484495" y="400050"/>
                  </a:lnTo>
                  <a:lnTo>
                    <a:pt x="5684520" y="200025"/>
                  </a:lnTo>
                  <a:lnTo>
                    <a:pt x="5484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9484" y="1785366"/>
              <a:ext cx="2787650" cy="0"/>
            </a:xfrm>
            <a:custGeom>
              <a:avLst/>
              <a:gdLst/>
              <a:ahLst/>
              <a:cxnLst/>
              <a:rect l="l" t="t" r="r" b="b"/>
              <a:pathLst>
                <a:path w="2787650">
                  <a:moveTo>
                    <a:pt x="278731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130554-6514-D17F-C128-8A68D5DEF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152400" y="6158877"/>
            <a:ext cx="712469" cy="5538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81724"/>
            <a:ext cx="1000847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4869" y="1978178"/>
            <a:ext cx="10758932" cy="4406106"/>
            <a:chOff x="864869" y="1998726"/>
            <a:chExt cx="10758932" cy="3747516"/>
          </a:xfrm>
        </p:grpSpPr>
        <p:sp>
          <p:nvSpPr>
            <p:cNvPr id="5" name="object 5"/>
            <p:cNvSpPr/>
            <p:nvPr/>
          </p:nvSpPr>
          <p:spPr>
            <a:xfrm>
              <a:off x="864869" y="1998726"/>
              <a:ext cx="5684520" cy="680056"/>
            </a:xfrm>
            <a:custGeom>
              <a:avLst/>
              <a:gdLst/>
              <a:ahLst/>
              <a:cxnLst/>
              <a:rect l="l" t="t" r="r" b="b"/>
              <a:pathLst>
                <a:path w="5684520" h="400050">
                  <a:moveTo>
                    <a:pt x="548449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484495" y="400050"/>
                  </a:lnTo>
                  <a:lnTo>
                    <a:pt x="5684520" y="200025"/>
                  </a:lnTo>
                  <a:lnTo>
                    <a:pt x="5484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1161" y="2549650"/>
              <a:ext cx="4612640" cy="3196590"/>
            </a:xfrm>
            <a:custGeom>
              <a:avLst/>
              <a:gdLst/>
              <a:ahLst/>
              <a:cxnLst/>
              <a:rect l="l" t="t" r="r" b="b"/>
              <a:pathLst>
                <a:path w="4612640" h="3196590">
                  <a:moveTo>
                    <a:pt x="4415028" y="0"/>
                  </a:moveTo>
                  <a:lnTo>
                    <a:pt x="197357" y="0"/>
                  </a:lnTo>
                  <a:lnTo>
                    <a:pt x="152107" y="5212"/>
                  </a:lnTo>
                  <a:lnTo>
                    <a:pt x="110567" y="20058"/>
                  </a:lnTo>
                  <a:lnTo>
                    <a:pt x="73923" y="43355"/>
                  </a:lnTo>
                  <a:lnTo>
                    <a:pt x="43359" y="73917"/>
                  </a:lnTo>
                  <a:lnTo>
                    <a:pt x="20060" y="110562"/>
                  </a:lnTo>
                  <a:lnTo>
                    <a:pt x="5212" y="152103"/>
                  </a:lnTo>
                  <a:lnTo>
                    <a:pt x="0" y="197358"/>
                  </a:lnTo>
                  <a:lnTo>
                    <a:pt x="0" y="2999232"/>
                  </a:lnTo>
                  <a:lnTo>
                    <a:pt x="5212" y="3044482"/>
                  </a:lnTo>
                  <a:lnTo>
                    <a:pt x="20060" y="3086022"/>
                  </a:lnTo>
                  <a:lnTo>
                    <a:pt x="43359" y="3122666"/>
                  </a:lnTo>
                  <a:lnTo>
                    <a:pt x="73923" y="3153230"/>
                  </a:lnTo>
                  <a:lnTo>
                    <a:pt x="110567" y="3176529"/>
                  </a:lnTo>
                  <a:lnTo>
                    <a:pt x="152107" y="3191377"/>
                  </a:lnTo>
                  <a:lnTo>
                    <a:pt x="197357" y="3196590"/>
                  </a:lnTo>
                  <a:lnTo>
                    <a:pt x="4415028" y="3196590"/>
                  </a:lnTo>
                  <a:lnTo>
                    <a:pt x="4460278" y="3191377"/>
                  </a:lnTo>
                  <a:lnTo>
                    <a:pt x="4501818" y="3176529"/>
                  </a:lnTo>
                  <a:lnTo>
                    <a:pt x="4538462" y="3153230"/>
                  </a:lnTo>
                  <a:lnTo>
                    <a:pt x="4569026" y="3122666"/>
                  </a:lnTo>
                  <a:lnTo>
                    <a:pt x="4592325" y="3086022"/>
                  </a:lnTo>
                  <a:lnTo>
                    <a:pt x="4607173" y="3044482"/>
                  </a:lnTo>
                  <a:lnTo>
                    <a:pt x="4612386" y="2999232"/>
                  </a:lnTo>
                  <a:lnTo>
                    <a:pt x="4612386" y="197358"/>
                  </a:lnTo>
                  <a:lnTo>
                    <a:pt x="4607173" y="152103"/>
                  </a:lnTo>
                  <a:lnTo>
                    <a:pt x="4592325" y="110562"/>
                  </a:lnTo>
                  <a:lnTo>
                    <a:pt x="4569026" y="73917"/>
                  </a:lnTo>
                  <a:lnTo>
                    <a:pt x="4538462" y="43355"/>
                  </a:lnTo>
                  <a:lnTo>
                    <a:pt x="4501818" y="20058"/>
                  </a:lnTo>
                  <a:lnTo>
                    <a:pt x="4460278" y="5212"/>
                  </a:lnTo>
                  <a:lnTo>
                    <a:pt x="4415028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1161" y="2549652"/>
              <a:ext cx="4612640" cy="3196590"/>
            </a:xfrm>
            <a:custGeom>
              <a:avLst/>
              <a:gdLst/>
              <a:ahLst/>
              <a:cxnLst/>
              <a:rect l="l" t="t" r="r" b="b"/>
              <a:pathLst>
                <a:path w="4612640" h="3196590">
                  <a:moveTo>
                    <a:pt x="0" y="197358"/>
                  </a:moveTo>
                  <a:lnTo>
                    <a:pt x="5212" y="152103"/>
                  </a:lnTo>
                  <a:lnTo>
                    <a:pt x="20060" y="110562"/>
                  </a:lnTo>
                  <a:lnTo>
                    <a:pt x="43359" y="73917"/>
                  </a:lnTo>
                  <a:lnTo>
                    <a:pt x="73923" y="43355"/>
                  </a:lnTo>
                  <a:lnTo>
                    <a:pt x="110567" y="20058"/>
                  </a:lnTo>
                  <a:lnTo>
                    <a:pt x="152107" y="5212"/>
                  </a:lnTo>
                  <a:lnTo>
                    <a:pt x="197358" y="0"/>
                  </a:lnTo>
                  <a:lnTo>
                    <a:pt x="4415028" y="0"/>
                  </a:lnTo>
                  <a:lnTo>
                    <a:pt x="4460278" y="5212"/>
                  </a:lnTo>
                  <a:lnTo>
                    <a:pt x="4501818" y="20058"/>
                  </a:lnTo>
                  <a:lnTo>
                    <a:pt x="4538462" y="43355"/>
                  </a:lnTo>
                  <a:lnTo>
                    <a:pt x="4569026" y="73917"/>
                  </a:lnTo>
                  <a:lnTo>
                    <a:pt x="4592325" y="110562"/>
                  </a:lnTo>
                  <a:lnTo>
                    <a:pt x="4607173" y="152103"/>
                  </a:lnTo>
                  <a:lnTo>
                    <a:pt x="4612386" y="197358"/>
                  </a:lnTo>
                  <a:lnTo>
                    <a:pt x="4612386" y="2999232"/>
                  </a:lnTo>
                  <a:lnTo>
                    <a:pt x="4607173" y="3044482"/>
                  </a:lnTo>
                  <a:lnTo>
                    <a:pt x="4592325" y="3086022"/>
                  </a:lnTo>
                  <a:lnTo>
                    <a:pt x="4569026" y="3122666"/>
                  </a:lnTo>
                  <a:lnTo>
                    <a:pt x="4538462" y="3153230"/>
                  </a:lnTo>
                  <a:lnTo>
                    <a:pt x="4501818" y="3176529"/>
                  </a:lnTo>
                  <a:lnTo>
                    <a:pt x="4460278" y="3191377"/>
                  </a:lnTo>
                  <a:lnTo>
                    <a:pt x="4415028" y="3196590"/>
                  </a:lnTo>
                  <a:lnTo>
                    <a:pt x="197358" y="3196590"/>
                  </a:lnTo>
                  <a:lnTo>
                    <a:pt x="152107" y="3191377"/>
                  </a:lnTo>
                  <a:lnTo>
                    <a:pt x="110567" y="3176529"/>
                  </a:lnTo>
                  <a:lnTo>
                    <a:pt x="73923" y="3153230"/>
                  </a:lnTo>
                  <a:lnTo>
                    <a:pt x="43359" y="3122666"/>
                  </a:lnTo>
                  <a:lnTo>
                    <a:pt x="20060" y="3086022"/>
                  </a:lnTo>
                  <a:lnTo>
                    <a:pt x="5212" y="3044482"/>
                  </a:lnTo>
                  <a:lnTo>
                    <a:pt x="0" y="2999232"/>
                  </a:lnTo>
                  <a:lnTo>
                    <a:pt x="0" y="197358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9654" y="2198370"/>
              <a:ext cx="2787650" cy="337820"/>
            </a:xfrm>
            <a:custGeom>
              <a:avLst/>
              <a:gdLst/>
              <a:ahLst/>
              <a:cxnLst/>
              <a:rect l="l" t="t" r="r" b="b"/>
              <a:pathLst>
                <a:path w="2787650" h="337819">
                  <a:moveTo>
                    <a:pt x="2787319" y="0"/>
                  </a:moveTo>
                  <a:lnTo>
                    <a:pt x="2787319" y="337591"/>
                  </a:lnTo>
                </a:path>
                <a:path w="2787650" h="337819">
                  <a:moveTo>
                    <a:pt x="278731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25193" y="2678782"/>
            <a:ext cx="4298607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Indicate the specific geographic service area and region where project activities will be implemented</a:t>
            </a: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Provide a clearly defined explanation of the area’s demographics, assets and needs</a:t>
            </a: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If you plan to focus on a particular industry or market segment that spans multiple geographic areas, you must demonstrate a plan to serve multiple geographic areas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452CE-B131-7839-F2D8-E07AC7C42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1" y="6120318"/>
            <a:ext cx="762068" cy="5924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90896" y="1459991"/>
            <a:ext cx="5240600" cy="4896358"/>
            <a:chOff x="6490896" y="1595995"/>
            <a:chExt cx="5240600" cy="2040584"/>
          </a:xfrm>
        </p:grpSpPr>
        <p:sp>
          <p:nvSpPr>
            <p:cNvPr id="3" name="object 3"/>
            <p:cNvSpPr/>
            <p:nvPr/>
          </p:nvSpPr>
          <p:spPr>
            <a:xfrm>
              <a:off x="6933436" y="1595995"/>
              <a:ext cx="4798060" cy="2040584"/>
            </a:xfrm>
            <a:custGeom>
              <a:avLst/>
              <a:gdLst/>
              <a:ahLst/>
              <a:cxnLst/>
              <a:rect l="l" t="t" r="r" b="b"/>
              <a:pathLst>
                <a:path w="4798059" h="4826000">
                  <a:moveTo>
                    <a:pt x="4501349" y="0"/>
                  </a:moveTo>
                  <a:lnTo>
                    <a:pt x="296202" y="0"/>
                  </a:lnTo>
                  <a:lnTo>
                    <a:pt x="248156" y="3876"/>
                  </a:lnTo>
                  <a:lnTo>
                    <a:pt x="202579" y="15100"/>
                  </a:lnTo>
                  <a:lnTo>
                    <a:pt x="160079" y="33061"/>
                  </a:lnTo>
                  <a:lnTo>
                    <a:pt x="121268" y="57149"/>
                  </a:lnTo>
                  <a:lnTo>
                    <a:pt x="86755" y="86755"/>
                  </a:lnTo>
                  <a:lnTo>
                    <a:pt x="57149" y="121268"/>
                  </a:lnTo>
                  <a:lnTo>
                    <a:pt x="33061" y="160079"/>
                  </a:lnTo>
                  <a:lnTo>
                    <a:pt x="15100" y="202579"/>
                  </a:lnTo>
                  <a:lnTo>
                    <a:pt x="3876" y="248156"/>
                  </a:lnTo>
                  <a:lnTo>
                    <a:pt x="0" y="296202"/>
                  </a:lnTo>
                  <a:lnTo>
                    <a:pt x="0" y="4529543"/>
                  </a:lnTo>
                  <a:lnTo>
                    <a:pt x="3876" y="4577589"/>
                  </a:lnTo>
                  <a:lnTo>
                    <a:pt x="15100" y="4623166"/>
                  </a:lnTo>
                  <a:lnTo>
                    <a:pt x="33061" y="4665666"/>
                  </a:lnTo>
                  <a:lnTo>
                    <a:pt x="57149" y="4704477"/>
                  </a:lnTo>
                  <a:lnTo>
                    <a:pt x="86755" y="4738990"/>
                  </a:lnTo>
                  <a:lnTo>
                    <a:pt x="121268" y="4768596"/>
                  </a:lnTo>
                  <a:lnTo>
                    <a:pt x="160079" y="4792684"/>
                  </a:lnTo>
                  <a:lnTo>
                    <a:pt x="202579" y="4810645"/>
                  </a:lnTo>
                  <a:lnTo>
                    <a:pt x="248156" y="4821869"/>
                  </a:lnTo>
                  <a:lnTo>
                    <a:pt x="296202" y="4825746"/>
                  </a:lnTo>
                  <a:lnTo>
                    <a:pt x="4501349" y="4825746"/>
                  </a:lnTo>
                  <a:lnTo>
                    <a:pt x="4549395" y="4821869"/>
                  </a:lnTo>
                  <a:lnTo>
                    <a:pt x="4594972" y="4810645"/>
                  </a:lnTo>
                  <a:lnTo>
                    <a:pt x="4637472" y="4792684"/>
                  </a:lnTo>
                  <a:lnTo>
                    <a:pt x="4676283" y="4768596"/>
                  </a:lnTo>
                  <a:lnTo>
                    <a:pt x="4710796" y="4738990"/>
                  </a:lnTo>
                  <a:lnTo>
                    <a:pt x="4740402" y="4704477"/>
                  </a:lnTo>
                  <a:lnTo>
                    <a:pt x="4764490" y="4665666"/>
                  </a:lnTo>
                  <a:lnTo>
                    <a:pt x="4782451" y="4623166"/>
                  </a:lnTo>
                  <a:lnTo>
                    <a:pt x="4793675" y="4577589"/>
                  </a:lnTo>
                  <a:lnTo>
                    <a:pt x="4797552" y="4529543"/>
                  </a:lnTo>
                  <a:lnTo>
                    <a:pt x="4797552" y="296202"/>
                  </a:lnTo>
                  <a:lnTo>
                    <a:pt x="4793675" y="248156"/>
                  </a:lnTo>
                  <a:lnTo>
                    <a:pt x="4782451" y="202579"/>
                  </a:lnTo>
                  <a:lnTo>
                    <a:pt x="4764490" y="160079"/>
                  </a:lnTo>
                  <a:lnTo>
                    <a:pt x="4740402" y="121268"/>
                  </a:lnTo>
                  <a:lnTo>
                    <a:pt x="4710796" y="86755"/>
                  </a:lnTo>
                  <a:lnTo>
                    <a:pt x="4676283" y="57149"/>
                  </a:lnTo>
                  <a:lnTo>
                    <a:pt x="4637472" y="33061"/>
                  </a:lnTo>
                  <a:lnTo>
                    <a:pt x="4594972" y="15100"/>
                  </a:lnTo>
                  <a:lnTo>
                    <a:pt x="4549395" y="3876"/>
                  </a:lnTo>
                  <a:lnTo>
                    <a:pt x="4501349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24804" y="1620189"/>
              <a:ext cx="4798060" cy="2016390"/>
            </a:xfrm>
            <a:custGeom>
              <a:avLst/>
              <a:gdLst/>
              <a:ahLst/>
              <a:cxnLst/>
              <a:rect l="l" t="t" r="r" b="b"/>
              <a:pathLst>
                <a:path w="4798059" h="4826000">
                  <a:moveTo>
                    <a:pt x="0" y="296202"/>
                  </a:moveTo>
                  <a:lnTo>
                    <a:pt x="3876" y="248156"/>
                  </a:lnTo>
                  <a:lnTo>
                    <a:pt x="15100" y="202579"/>
                  </a:lnTo>
                  <a:lnTo>
                    <a:pt x="33061" y="160079"/>
                  </a:lnTo>
                  <a:lnTo>
                    <a:pt x="57149" y="121268"/>
                  </a:lnTo>
                  <a:lnTo>
                    <a:pt x="86755" y="86755"/>
                  </a:lnTo>
                  <a:lnTo>
                    <a:pt x="121268" y="57149"/>
                  </a:lnTo>
                  <a:lnTo>
                    <a:pt x="160079" y="33061"/>
                  </a:lnTo>
                  <a:lnTo>
                    <a:pt x="202579" y="15100"/>
                  </a:lnTo>
                  <a:lnTo>
                    <a:pt x="248156" y="3876"/>
                  </a:lnTo>
                  <a:lnTo>
                    <a:pt x="296202" y="0"/>
                  </a:lnTo>
                  <a:lnTo>
                    <a:pt x="4501349" y="0"/>
                  </a:lnTo>
                  <a:lnTo>
                    <a:pt x="4549395" y="3876"/>
                  </a:lnTo>
                  <a:lnTo>
                    <a:pt x="4594972" y="15100"/>
                  </a:lnTo>
                  <a:lnTo>
                    <a:pt x="4637472" y="33061"/>
                  </a:lnTo>
                  <a:lnTo>
                    <a:pt x="4676283" y="57149"/>
                  </a:lnTo>
                  <a:lnTo>
                    <a:pt x="4710796" y="86755"/>
                  </a:lnTo>
                  <a:lnTo>
                    <a:pt x="4740402" y="121268"/>
                  </a:lnTo>
                  <a:lnTo>
                    <a:pt x="4764490" y="160079"/>
                  </a:lnTo>
                  <a:lnTo>
                    <a:pt x="4782451" y="202579"/>
                  </a:lnTo>
                  <a:lnTo>
                    <a:pt x="4793675" y="248156"/>
                  </a:lnTo>
                  <a:lnTo>
                    <a:pt x="4797552" y="296202"/>
                  </a:lnTo>
                  <a:lnTo>
                    <a:pt x="4797552" y="4529543"/>
                  </a:lnTo>
                  <a:lnTo>
                    <a:pt x="4793675" y="4577589"/>
                  </a:lnTo>
                  <a:lnTo>
                    <a:pt x="4782451" y="4623166"/>
                  </a:lnTo>
                  <a:lnTo>
                    <a:pt x="4764490" y="4665666"/>
                  </a:lnTo>
                  <a:lnTo>
                    <a:pt x="4740402" y="4704477"/>
                  </a:lnTo>
                  <a:lnTo>
                    <a:pt x="4710796" y="4738990"/>
                  </a:lnTo>
                  <a:lnTo>
                    <a:pt x="4676283" y="4768596"/>
                  </a:lnTo>
                  <a:lnTo>
                    <a:pt x="4637472" y="4792684"/>
                  </a:lnTo>
                  <a:lnTo>
                    <a:pt x="4594972" y="4810645"/>
                  </a:lnTo>
                  <a:lnTo>
                    <a:pt x="4549395" y="4821869"/>
                  </a:lnTo>
                  <a:lnTo>
                    <a:pt x="4501349" y="4825745"/>
                  </a:lnTo>
                  <a:lnTo>
                    <a:pt x="296202" y="4825745"/>
                  </a:lnTo>
                  <a:lnTo>
                    <a:pt x="248156" y="4821869"/>
                  </a:lnTo>
                  <a:lnTo>
                    <a:pt x="202579" y="4810645"/>
                  </a:lnTo>
                  <a:lnTo>
                    <a:pt x="160079" y="4792684"/>
                  </a:lnTo>
                  <a:lnTo>
                    <a:pt x="121268" y="4768596"/>
                  </a:lnTo>
                  <a:lnTo>
                    <a:pt x="86755" y="4738990"/>
                  </a:lnTo>
                  <a:lnTo>
                    <a:pt x="57149" y="4704477"/>
                  </a:lnTo>
                  <a:lnTo>
                    <a:pt x="33061" y="4665666"/>
                  </a:lnTo>
                  <a:lnTo>
                    <a:pt x="15100" y="4623166"/>
                  </a:lnTo>
                  <a:lnTo>
                    <a:pt x="3876" y="4577589"/>
                  </a:lnTo>
                  <a:lnTo>
                    <a:pt x="0" y="4529543"/>
                  </a:lnTo>
                  <a:lnTo>
                    <a:pt x="0" y="296202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90896" y="2212089"/>
              <a:ext cx="481330" cy="384175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48099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304902"/>
            <a:ext cx="1010306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7248029" y="1508400"/>
            <a:ext cx="4321809" cy="4834657"/>
          </a:xfrm>
          <a:prstGeom prst="rect">
            <a:avLst/>
          </a:prstGeom>
        </p:spPr>
        <p:txBody>
          <a:bodyPr vert="horz" wrap="square" lIns="0" tIns="165100" rIns="0" bIns="0" rtlCol="0" anchor="t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/>
              <a:t>Clearly identify the target participants, including: </a:t>
            </a:r>
          </a:p>
          <a:p>
            <a:pPr marL="812165" lvl="1" indent="-342900">
              <a:lnSpc>
                <a:spcPct val="100000"/>
              </a:lnSpc>
              <a:spcBef>
                <a:spcPts val="13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/>
              <a:t>what SEDI group(s) needs are being targeted,</a:t>
            </a:r>
          </a:p>
          <a:p>
            <a:pPr marL="812165" lvl="1" indent="-342900">
              <a:lnSpc>
                <a:spcPct val="100000"/>
              </a:lnSpc>
              <a:spcBef>
                <a:spcPts val="13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/>
              <a:t>industry or market segment focus, </a:t>
            </a:r>
          </a:p>
          <a:p>
            <a:pPr marL="812165" lvl="1" indent="-342900">
              <a:lnSpc>
                <a:spcPct val="100000"/>
              </a:lnSpc>
              <a:spcBef>
                <a:spcPts val="13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/>
              <a:t>maturity of entrepreneur/businesses served (i.e., “incubator” and/or “accelerator” model), and </a:t>
            </a:r>
          </a:p>
          <a:p>
            <a:pPr marL="812165" lvl="1" indent="-342900">
              <a:lnSpc>
                <a:spcPct val="100000"/>
              </a:lnSpc>
              <a:spcBef>
                <a:spcPts val="13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/>
              <a:t>method of technical assistance delivery (i.e., in-person, virtual, or hybrid)</a:t>
            </a:r>
            <a:endParaRPr sz="2000"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200" y="2738994"/>
            <a:ext cx="5684520" cy="384175"/>
          </a:xfrm>
          <a:custGeom>
            <a:avLst/>
            <a:gdLst/>
            <a:ahLst/>
            <a:cxnLst/>
            <a:rect l="l" t="t" r="r" b="b"/>
            <a:pathLst>
              <a:path w="5684520" h="384175">
                <a:moveTo>
                  <a:pt x="5492496" y="0"/>
                </a:moveTo>
                <a:lnTo>
                  <a:pt x="0" y="0"/>
                </a:lnTo>
                <a:lnTo>
                  <a:pt x="0" y="384048"/>
                </a:lnTo>
                <a:lnTo>
                  <a:pt x="5492496" y="384048"/>
                </a:lnTo>
                <a:lnTo>
                  <a:pt x="5684520" y="192024"/>
                </a:lnTo>
                <a:lnTo>
                  <a:pt x="54924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911796-B31C-8F31-2699-E5337C2A1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152401" y="6179611"/>
            <a:ext cx="685800" cy="533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021" y="1106968"/>
            <a:ext cx="10811207" cy="4388061"/>
          </a:xfrm>
          <a:prstGeom prst="rect">
            <a:avLst/>
          </a:prstGeom>
        </p:spPr>
        <p:txBody>
          <a:bodyPr vert="horz" wrap="square" lIns="0" tIns="88900" rIns="0" bIns="0" rtlCol="0" anchor="t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ao UI"/>
                <a:cs typeface="Times New Roman"/>
              </a:rPr>
              <a:t>This is a funding competition for </a:t>
            </a:r>
            <a:r>
              <a:rPr lang="en-US" sz="2700" b="1" dirty="0">
                <a:solidFill>
                  <a:srgbClr val="002060"/>
                </a:solidFill>
                <a:latin typeface="Lao UI"/>
                <a:cs typeface="Times New Roman"/>
              </a:rPr>
              <a:t>technical assistance providers </a:t>
            </a:r>
            <a:r>
              <a:rPr lang="en-US" sz="2700" dirty="0">
                <a:latin typeface="Lao UI"/>
                <a:cs typeface="Times New Roman"/>
              </a:rPr>
              <a:t>to provide services under the MBDA Capital Readiness Program</a:t>
            </a:r>
            <a:endParaRPr lang="en-US" sz="2700" u="sng" dirty="0">
              <a:latin typeface="Lao UI"/>
              <a:cs typeface="Times New Roman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ao UI"/>
                <a:cs typeface="Times New Roman"/>
              </a:rPr>
              <a:t>This competition is </a:t>
            </a:r>
            <a:r>
              <a:rPr lang="en-US" sz="2700" b="1" dirty="0">
                <a:solidFill>
                  <a:srgbClr val="002060"/>
                </a:solidFill>
                <a:latin typeface="Lao UI"/>
                <a:cs typeface="Times New Roman"/>
              </a:rPr>
              <a:t>not for individual entrepreneurs </a:t>
            </a:r>
            <a:r>
              <a:rPr lang="en-US" sz="2700" dirty="0">
                <a:latin typeface="Lao UI"/>
                <a:cs typeface="Times New Roman"/>
              </a:rPr>
              <a:t>or small business owners to use the funds to grow their own businesses.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ao UI"/>
                <a:cs typeface="Times New Roman"/>
              </a:rPr>
              <a:t>If you are an entrepreneur or small business owner who needs help, please visit </a:t>
            </a:r>
            <a:r>
              <a:rPr lang="en-US" sz="2700" b="1" dirty="0">
                <a:solidFill>
                  <a:srgbClr val="002060"/>
                </a:solidFill>
                <a:latin typeface="Lao UI"/>
                <a:cs typeface="Times New Roman"/>
              </a:rPr>
              <a:t>MBDA.gov </a:t>
            </a:r>
            <a:r>
              <a:rPr lang="en-US" sz="2700" dirty="0">
                <a:latin typeface="Lao UI"/>
                <a:cs typeface="Times New Roman"/>
              </a:rPr>
              <a:t>to explore what current MBDA programs may fit your needs.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PRELIMINARY INFORMATION</a:t>
            </a:r>
            <a:endParaRPr lang="en-US" spc="-1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3</a:t>
            </a:fld>
            <a:endParaRPr spc="-25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E375428-EDC4-21FE-0C2A-040EDFD6D10D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11C0A-1F89-032D-A34F-0CA736F89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EC6-629F-B973-416A-8024C388FC28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7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E11C4A-1608-DCEE-083E-54EF3AF2E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8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6018" y="1725358"/>
            <a:ext cx="4641850" cy="4370070"/>
            <a:chOff x="7006018" y="1725358"/>
            <a:chExt cx="4641850" cy="4370070"/>
          </a:xfrm>
        </p:grpSpPr>
        <p:sp>
          <p:nvSpPr>
            <p:cNvPr id="3" name="object 3"/>
            <p:cNvSpPr/>
            <p:nvPr/>
          </p:nvSpPr>
          <p:spPr>
            <a:xfrm>
              <a:off x="7020306" y="1739647"/>
              <a:ext cx="4613275" cy="4341495"/>
            </a:xfrm>
            <a:custGeom>
              <a:avLst/>
              <a:gdLst/>
              <a:ahLst/>
              <a:cxnLst/>
              <a:rect l="l" t="t" r="r" b="b"/>
              <a:pathLst>
                <a:path w="4613275" h="4341495">
                  <a:moveTo>
                    <a:pt x="4345127" y="0"/>
                  </a:moveTo>
                  <a:lnTo>
                    <a:pt x="268020" y="0"/>
                  </a:lnTo>
                  <a:lnTo>
                    <a:pt x="219845" y="4318"/>
                  </a:lnTo>
                  <a:lnTo>
                    <a:pt x="174501" y="16768"/>
                  </a:lnTo>
                  <a:lnTo>
                    <a:pt x="132747" y="36593"/>
                  </a:lnTo>
                  <a:lnTo>
                    <a:pt x="95340" y="63036"/>
                  </a:lnTo>
                  <a:lnTo>
                    <a:pt x="63036" y="95340"/>
                  </a:lnTo>
                  <a:lnTo>
                    <a:pt x="36593" y="132747"/>
                  </a:lnTo>
                  <a:lnTo>
                    <a:pt x="16768" y="174501"/>
                  </a:lnTo>
                  <a:lnTo>
                    <a:pt x="4318" y="219845"/>
                  </a:lnTo>
                  <a:lnTo>
                    <a:pt x="0" y="268020"/>
                  </a:lnTo>
                  <a:lnTo>
                    <a:pt x="0" y="4073093"/>
                  </a:lnTo>
                  <a:lnTo>
                    <a:pt x="4318" y="4121268"/>
                  </a:lnTo>
                  <a:lnTo>
                    <a:pt x="16768" y="4166612"/>
                  </a:lnTo>
                  <a:lnTo>
                    <a:pt x="36593" y="4208366"/>
                  </a:lnTo>
                  <a:lnTo>
                    <a:pt x="63036" y="4245773"/>
                  </a:lnTo>
                  <a:lnTo>
                    <a:pt x="95340" y="4278077"/>
                  </a:lnTo>
                  <a:lnTo>
                    <a:pt x="132747" y="4304520"/>
                  </a:lnTo>
                  <a:lnTo>
                    <a:pt x="174501" y="4324345"/>
                  </a:lnTo>
                  <a:lnTo>
                    <a:pt x="219845" y="4336795"/>
                  </a:lnTo>
                  <a:lnTo>
                    <a:pt x="268020" y="4341114"/>
                  </a:lnTo>
                  <a:lnTo>
                    <a:pt x="4345127" y="4341114"/>
                  </a:lnTo>
                  <a:lnTo>
                    <a:pt x="4393302" y="4336795"/>
                  </a:lnTo>
                  <a:lnTo>
                    <a:pt x="4438646" y="4324345"/>
                  </a:lnTo>
                  <a:lnTo>
                    <a:pt x="4480400" y="4304520"/>
                  </a:lnTo>
                  <a:lnTo>
                    <a:pt x="4517807" y="4278077"/>
                  </a:lnTo>
                  <a:lnTo>
                    <a:pt x="4550111" y="4245773"/>
                  </a:lnTo>
                  <a:lnTo>
                    <a:pt x="4576554" y="4208366"/>
                  </a:lnTo>
                  <a:lnTo>
                    <a:pt x="4596379" y="4166612"/>
                  </a:lnTo>
                  <a:lnTo>
                    <a:pt x="4608829" y="4121268"/>
                  </a:lnTo>
                  <a:lnTo>
                    <a:pt x="4613148" y="4073093"/>
                  </a:lnTo>
                  <a:lnTo>
                    <a:pt x="4613148" y="268020"/>
                  </a:lnTo>
                  <a:lnTo>
                    <a:pt x="4608829" y="219845"/>
                  </a:lnTo>
                  <a:lnTo>
                    <a:pt x="4596379" y="174501"/>
                  </a:lnTo>
                  <a:lnTo>
                    <a:pt x="4576554" y="132747"/>
                  </a:lnTo>
                  <a:lnTo>
                    <a:pt x="4550111" y="95340"/>
                  </a:lnTo>
                  <a:lnTo>
                    <a:pt x="4517807" y="63036"/>
                  </a:lnTo>
                  <a:lnTo>
                    <a:pt x="4480400" y="36593"/>
                  </a:lnTo>
                  <a:lnTo>
                    <a:pt x="4438646" y="16768"/>
                  </a:lnTo>
                  <a:lnTo>
                    <a:pt x="4393302" y="4318"/>
                  </a:lnTo>
                  <a:lnTo>
                    <a:pt x="4345127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0306" y="1739645"/>
              <a:ext cx="4613275" cy="4341495"/>
            </a:xfrm>
            <a:custGeom>
              <a:avLst/>
              <a:gdLst/>
              <a:ahLst/>
              <a:cxnLst/>
              <a:rect l="l" t="t" r="r" b="b"/>
              <a:pathLst>
                <a:path w="4613275" h="4341495">
                  <a:moveTo>
                    <a:pt x="0" y="268020"/>
                  </a:moveTo>
                  <a:lnTo>
                    <a:pt x="4318" y="219845"/>
                  </a:lnTo>
                  <a:lnTo>
                    <a:pt x="16768" y="174501"/>
                  </a:lnTo>
                  <a:lnTo>
                    <a:pt x="36593" y="132747"/>
                  </a:lnTo>
                  <a:lnTo>
                    <a:pt x="63036" y="95340"/>
                  </a:lnTo>
                  <a:lnTo>
                    <a:pt x="95340" y="63036"/>
                  </a:lnTo>
                  <a:lnTo>
                    <a:pt x="132747" y="36593"/>
                  </a:lnTo>
                  <a:lnTo>
                    <a:pt x="174501" y="16768"/>
                  </a:lnTo>
                  <a:lnTo>
                    <a:pt x="219845" y="4318"/>
                  </a:lnTo>
                  <a:lnTo>
                    <a:pt x="268020" y="0"/>
                  </a:lnTo>
                  <a:lnTo>
                    <a:pt x="4345127" y="0"/>
                  </a:lnTo>
                  <a:lnTo>
                    <a:pt x="4393302" y="4318"/>
                  </a:lnTo>
                  <a:lnTo>
                    <a:pt x="4438646" y="16768"/>
                  </a:lnTo>
                  <a:lnTo>
                    <a:pt x="4480400" y="36593"/>
                  </a:lnTo>
                  <a:lnTo>
                    <a:pt x="4517807" y="63036"/>
                  </a:lnTo>
                  <a:lnTo>
                    <a:pt x="4550111" y="95340"/>
                  </a:lnTo>
                  <a:lnTo>
                    <a:pt x="4576554" y="132747"/>
                  </a:lnTo>
                  <a:lnTo>
                    <a:pt x="4596379" y="174501"/>
                  </a:lnTo>
                  <a:lnTo>
                    <a:pt x="4608829" y="219845"/>
                  </a:lnTo>
                  <a:lnTo>
                    <a:pt x="4613148" y="268020"/>
                  </a:lnTo>
                  <a:lnTo>
                    <a:pt x="4613148" y="4073093"/>
                  </a:lnTo>
                  <a:lnTo>
                    <a:pt x="4608829" y="4121268"/>
                  </a:lnTo>
                  <a:lnTo>
                    <a:pt x="4596379" y="4166612"/>
                  </a:lnTo>
                  <a:lnTo>
                    <a:pt x="4576554" y="4208366"/>
                  </a:lnTo>
                  <a:lnTo>
                    <a:pt x="4550111" y="4245773"/>
                  </a:lnTo>
                  <a:lnTo>
                    <a:pt x="4517807" y="4278077"/>
                  </a:lnTo>
                  <a:lnTo>
                    <a:pt x="4480400" y="4304520"/>
                  </a:lnTo>
                  <a:lnTo>
                    <a:pt x="4438646" y="4324345"/>
                  </a:lnTo>
                  <a:lnTo>
                    <a:pt x="4393302" y="4336795"/>
                  </a:lnTo>
                  <a:lnTo>
                    <a:pt x="4345127" y="4341114"/>
                  </a:lnTo>
                  <a:lnTo>
                    <a:pt x="268020" y="4341114"/>
                  </a:lnTo>
                  <a:lnTo>
                    <a:pt x="219845" y="4336795"/>
                  </a:lnTo>
                  <a:lnTo>
                    <a:pt x="174501" y="4324345"/>
                  </a:lnTo>
                  <a:lnTo>
                    <a:pt x="132747" y="4304520"/>
                  </a:lnTo>
                  <a:lnTo>
                    <a:pt x="95340" y="4278077"/>
                  </a:lnTo>
                  <a:lnTo>
                    <a:pt x="63036" y="4245773"/>
                  </a:lnTo>
                  <a:lnTo>
                    <a:pt x="36593" y="4208366"/>
                  </a:lnTo>
                  <a:lnTo>
                    <a:pt x="16768" y="4166612"/>
                  </a:lnTo>
                  <a:lnTo>
                    <a:pt x="4318" y="4121268"/>
                  </a:lnTo>
                  <a:lnTo>
                    <a:pt x="0" y="4073093"/>
                  </a:lnTo>
                  <a:lnTo>
                    <a:pt x="0" y="268020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02678"/>
            <a:ext cx="1008204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4840" y="1848614"/>
            <a:ext cx="3766185" cy="29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20675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spc="-10" dirty="0">
                <a:latin typeface="Calibri"/>
                <a:cs typeface="Calibri"/>
              </a:rPr>
              <a:t>Provide a timeline over the period of performance (four years) with progressive annual milestones describing how the applicant will accomplish the project.</a:t>
            </a:r>
            <a:endParaRPr sz="2000" dirty="0">
              <a:latin typeface="Calibri"/>
              <a:cs typeface="Calibri"/>
            </a:endParaRPr>
          </a:p>
          <a:p>
            <a:pPr marL="354965" marR="203200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Include a detailed plan for the first 120 days describing the program ramp-up activities.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5883" y="3171958"/>
            <a:ext cx="6154423" cy="400050"/>
            <a:chOff x="866393" y="3294125"/>
            <a:chExt cx="6154423" cy="400050"/>
          </a:xfrm>
        </p:grpSpPr>
        <p:sp>
          <p:nvSpPr>
            <p:cNvPr id="9" name="object 9"/>
            <p:cNvSpPr/>
            <p:nvPr/>
          </p:nvSpPr>
          <p:spPr>
            <a:xfrm>
              <a:off x="866393" y="3294125"/>
              <a:ext cx="5684520" cy="400050"/>
            </a:xfrm>
            <a:custGeom>
              <a:avLst/>
              <a:gdLst/>
              <a:ahLst/>
              <a:cxnLst/>
              <a:rect l="l" t="t" r="r" b="b"/>
              <a:pathLst>
                <a:path w="5684520" h="400050">
                  <a:moveTo>
                    <a:pt x="548449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484495" y="400050"/>
                  </a:lnTo>
                  <a:lnTo>
                    <a:pt x="5684520" y="200025"/>
                  </a:lnTo>
                  <a:lnTo>
                    <a:pt x="5484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9486" y="3505200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48099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0B4E3E-5196-B907-0FAA-688B8FEE5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-27532" y="6084075"/>
            <a:ext cx="880584" cy="6845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54575" y="972187"/>
            <a:ext cx="5081998" cy="5812306"/>
            <a:chOff x="7009636" y="2241047"/>
            <a:chExt cx="4612642" cy="3167380"/>
          </a:xfrm>
        </p:grpSpPr>
        <p:sp>
          <p:nvSpPr>
            <p:cNvPr id="3" name="object 3"/>
            <p:cNvSpPr/>
            <p:nvPr/>
          </p:nvSpPr>
          <p:spPr>
            <a:xfrm>
              <a:off x="7009636" y="2241047"/>
              <a:ext cx="4612640" cy="3124718"/>
            </a:xfrm>
            <a:custGeom>
              <a:avLst/>
              <a:gdLst/>
              <a:ahLst/>
              <a:cxnLst/>
              <a:rect l="l" t="t" r="r" b="b"/>
              <a:pathLst>
                <a:path w="4612640" h="3167379">
                  <a:moveTo>
                    <a:pt x="4416869" y="0"/>
                  </a:moveTo>
                  <a:lnTo>
                    <a:pt x="195516" y="0"/>
                  </a:lnTo>
                  <a:lnTo>
                    <a:pt x="150688" y="5163"/>
                  </a:lnTo>
                  <a:lnTo>
                    <a:pt x="109535" y="19871"/>
                  </a:lnTo>
                  <a:lnTo>
                    <a:pt x="73233" y="42950"/>
                  </a:lnTo>
                  <a:lnTo>
                    <a:pt x="42954" y="73227"/>
                  </a:lnTo>
                  <a:lnTo>
                    <a:pt x="19873" y="109530"/>
                  </a:lnTo>
                  <a:lnTo>
                    <a:pt x="5164" y="150684"/>
                  </a:lnTo>
                  <a:lnTo>
                    <a:pt x="0" y="195516"/>
                  </a:lnTo>
                  <a:lnTo>
                    <a:pt x="0" y="2971342"/>
                  </a:lnTo>
                  <a:lnTo>
                    <a:pt x="5164" y="3016175"/>
                  </a:lnTo>
                  <a:lnTo>
                    <a:pt x="19873" y="3057331"/>
                  </a:lnTo>
                  <a:lnTo>
                    <a:pt x="42954" y="3093636"/>
                  </a:lnTo>
                  <a:lnTo>
                    <a:pt x="73233" y="3123916"/>
                  </a:lnTo>
                  <a:lnTo>
                    <a:pt x="109535" y="3146998"/>
                  </a:lnTo>
                  <a:lnTo>
                    <a:pt x="150688" y="3161707"/>
                  </a:lnTo>
                  <a:lnTo>
                    <a:pt x="195516" y="3166872"/>
                  </a:lnTo>
                  <a:lnTo>
                    <a:pt x="4416869" y="3166872"/>
                  </a:lnTo>
                  <a:lnTo>
                    <a:pt x="4461697" y="3161707"/>
                  </a:lnTo>
                  <a:lnTo>
                    <a:pt x="4502850" y="3146998"/>
                  </a:lnTo>
                  <a:lnTo>
                    <a:pt x="4539152" y="3123916"/>
                  </a:lnTo>
                  <a:lnTo>
                    <a:pt x="4569431" y="3093636"/>
                  </a:lnTo>
                  <a:lnTo>
                    <a:pt x="4592512" y="3057331"/>
                  </a:lnTo>
                  <a:lnTo>
                    <a:pt x="4607221" y="3016175"/>
                  </a:lnTo>
                  <a:lnTo>
                    <a:pt x="4612385" y="2971342"/>
                  </a:lnTo>
                  <a:lnTo>
                    <a:pt x="4612385" y="195516"/>
                  </a:lnTo>
                  <a:lnTo>
                    <a:pt x="4607221" y="150684"/>
                  </a:lnTo>
                  <a:lnTo>
                    <a:pt x="4592512" y="109530"/>
                  </a:lnTo>
                  <a:lnTo>
                    <a:pt x="4569431" y="73227"/>
                  </a:lnTo>
                  <a:lnTo>
                    <a:pt x="4539152" y="42950"/>
                  </a:lnTo>
                  <a:lnTo>
                    <a:pt x="4502850" y="19871"/>
                  </a:lnTo>
                  <a:lnTo>
                    <a:pt x="4461697" y="5163"/>
                  </a:lnTo>
                  <a:lnTo>
                    <a:pt x="4416869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09638" y="2241047"/>
              <a:ext cx="4612640" cy="3167380"/>
            </a:xfrm>
            <a:custGeom>
              <a:avLst/>
              <a:gdLst/>
              <a:ahLst/>
              <a:cxnLst/>
              <a:rect l="l" t="t" r="r" b="b"/>
              <a:pathLst>
                <a:path w="4612640" h="3167379">
                  <a:moveTo>
                    <a:pt x="0" y="195516"/>
                  </a:moveTo>
                  <a:lnTo>
                    <a:pt x="5164" y="150684"/>
                  </a:lnTo>
                  <a:lnTo>
                    <a:pt x="19873" y="109530"/>
                  </a:lnTo>
                  <a:lnTo>
                    <a:pt x="42954" y="73227"/>
                  </a:lnTo>
                  <a:lnTo>
                    <a:pt x="73233" y="42950"/>
                  </a:lnTo>
                  <a:lnTo>
                    <a:pt x="109535" y="19871"/>
                  </a:lnTo>
                  <a:lnTo>
                    <a:pt x="150688" y="5163"/>
                  </a:lnTo>
                  <a:lnTo>
                    <a:pt x="195516" y="0"/>
                  </a:lnTo>
                  <a:lnTo>
                    <a:pt x="4416869" y="0"/>
                  </a:lnTo>
                  <a:lnTo>
                    <a:pt x="4461697" y="5163"/>
                  </a:lnTo>
                  <a:lnTo>
                    <a:pt x="4502850" y="19871"/>
                  </a:lnTo>
                  <a:lnTo>
                    <a:pt x="4539152" y="42950"/>
                  </a:lnTo>
                  <a:lnTo>
                    <a:pt x="4569431" y="73227"/>
                  </a:lnTo>
                  <a:lnTo>
                    <a:pt x="4592512" y="109530"/>
                  </a:lnTo>
                  <a:lnTo>
                    <a:pt x="4607221" y="150684"/>
                  </a:lnTo>
                  <a:lnTo>
                    <a:pt x="4612386" y="195516"/>
                  </a:lnTo>
                  <a:lnTo>
                    <a:pt x="4612386" y="2971342"/>
                  </a:lnTo>
                  <a:lnTo>
                    <a:pt x="4607221" y="3016175"/>
                  </a:lnTo>
                  <a:lnTo>
                    <a:pt x="4592512" y="3057331"/>
                  </a:lnTo>
                  <a:lnTo>
                    <a:pt x="4569431" y="3093636"/>
                  </a:lnTo>
                  <a:lnTo>
                    <a:pt x="4539152" y="3123916"/>
                  </a:lnTo>
                  <a:lnTo>
                    <a:pt x="4502850" y="3146998"/>
                  </a:lnTo>
                  <a:lnTo>
                    <a:pt x="4461697" y="3161707"/>
                  </a:lnTo>
                  <a:lnTo>
                    <a:pt x="4416869" y="3166872"/>
                  </a:lnTo>
                  <a:lnTo>
                    <a:pt x="195516" y="3166872"/>
                  </a:lnTo>
                  <a:lnTo>
                    <a:pt x="150688" y="3161707"/>
                  </a:lnTo>
                  <a:lnTo>
                    <a:pt x="109535" y="3146998"/>
                  </a:lnTo>
                  <a:lnTo>
                    <a:pt x="73233" y="3123916"/>
                  </a:lnTo>
                  <a:lnTo>
                    <a:pt x="42954" y="3093636"/>
                  </a:lnTo>
                  <a:lnTo>
                    <a:pt x="19873" y="3057331"/>
                  </a:lnTo>
                  <a:lnTo>
                    <a:pt x="5164" y="3016175"/>
                  </a:lnTo>
                  <a:lnTo>
                    <a:pt x="0" y="2971342"/>
                  </a:lnTo>
                  <a:lnTo>
                    <a:pt x="0" y="195516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6393" y="328707"/>
            <a:ext cx="986133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29278" y="1157953"/>
            <a:ext cx="4907293" cy="5626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4605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Provide the proposed numeric project goals in the categories that will be tracked (see Appendix B of the NOFO for required categories)</a:t>
            </a:r>
          </a:p>
          <a:p>
            <a:pPr marL="354965" marR="14605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For each proposed goal, include a description of the methodology or evidence and key assumptions that were used to construct and propose the goals.</a:t>
            </a:r>
            <a:endParaRPr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Describe in detail the activities and services it will undertake to address each of the three Program Pillars.</a:t>
            </a:r>
            <a:endParaRPr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Describe in detail what economic and investment opportunities are available</a:t>
            </a:r>
            <a:endParaRPr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Describe in detail the specific outreach strategies the applicants and/or its partners will use</a:t>
            </a: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Describe in detail how the project is aligned with the needs of the target participants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6393" y="3588322"/>
            <a:ext cx="6142993" cy="699899"/>
            <a:chOff x="866393" y="3724655"/>
            <a:chExt cx="6142993" cy="400050"/>
          </a:xfrm>
        </p:grpSpPr>
        <p:sp>
          <p:nvSpPr>
            <p:cNvPr id="9" name="object 9"/>
            <p:cNvSpPr/>
            <p:nvPr/>
          </p:nvSpPr>
          <p:spPr>
            <a:xfrm>
              <a:off x="866393" y="3724655"/>
              <a:ext cx="5684520" cy="400050"/>
            </a:xfrm>
            <a:custGeom>
              <a:avLst/>
              <a:gdLst/>
              <a:ahLst/>
              <a:cxnLst/>
              <a:rect l="l" t="t" r="r" b="b"/>
              <a:pathLst>
                <a:path w="5684520" h="400050">
                  <a:moveTo>
                    <a:pt x="548449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484495" y="400050"/>
                  </a:lnTo>
                  <a:lnTo>
                    <a:pt x="5684520" y="200025"/>
                  </a:lnTo>
                  <a:lnTo>
                    <a:pt x="5484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28056" y="3927348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48099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782395" y="6470207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C16542-B12D-9259-7DC0-B0CCD3B4E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5427" y="5959104"/>
            <a:ext cx="1021955" cy="7944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54303" y="1172127"/>
            <a:ext cx="4641215" cy="4787240"/>
            <a:chOff x="6995350" y="2226759"/>
            <a:chExt cx="4641215" cy="3195955"/>
          </a:xfrm>
        </p:grpSpPr>
        <p:sp>
          <p:nvSpPr>
            <p:cNvPr id="3" name="object 3"/>
            <p:cNvSpPr/>
            <p:nvPr/>
          </p:nvSpPr>
          <p:spPr>
            <a:xfrm>
              <a:off x="7009636" y="2241047"/>
              <a:ext cx="4612640" cy="3167380"/>
            </a:xfrm>
            <a:custGeom>
              <a:avLst/>
              <a:gdLst/>
              <a:ahLst/>
              <a:cxnLst/>
              <a:rect l="l" t="t" r="r" b="b"/>
              <a:pathLst>
                <a:path w="4612640" h="3167379">
                  <a:moveTo>
                    <a:pt x="4416869" y="0"/>
                  </a:moveTo>
                  <a:lnTo>
                    <a:pt x="195516" y="0"/>
                  </a:lnTo>
                  <a:lnTo>
                    <a:pt x="150688" y="5163"/>
                  </a:lnTo>
                  <a:lnTo>
                    <a:pt x="109535" y="19871"/>
                  </a:lnTo>
                  <a:lnTo>
                    <a:pt x="73233" y="42950"/>
                  </a:lnTo>
                  <a:lnTo>
                    <a:pt x="42954" y="73227"/>
                  </a:lnTo>
                  <a:lnTo>
                    <a:pt x="19873" y="109530"/>
                  </a:lnTo>
                  <a:lnTo>
                    <a:pt x="5164" y="150684"/>
                  </a:lnTo>
                  <a:lnTo>
                    <a:pt x="0" y="195516"/>
                  </a:lnTo>
                  <a:lnTo>
                    <a:pt x="0" y="2971342"/>
                  </a:lnTo>
                  <a:lnTo>
                    <a:pt x="5164" y="3016175"/>
                  </a:lnTo>
                  <a:lnTo>
                    <a:pt x="19873" y="3057331"/>
                  </a:lnTo>
                  <a:lnTo>
                    <a:pt x="42954" y="3093636"/>
                  </a:lnTo>
                  <a:lnTo>
                    <a:pt x="73233" y="3123916"/>
                  </a:lnTo>
                  <a:lnTo>
                    <a:pt x="109535" y="3146998"/>
                  </a:lnTo>
                  <a:lnTo>
                    <a:pt x="150688" y="3161707"/>
                  </a:lnTo>
                  <a:lnTo>
                    <a:pt x="195516" y="3166872"/>
                  </a:lnTo>
                  <a:lnTo>
                    <a:pt x="4416869" y="3166872"/>
                  </a:lnTo>
                  <a:lnTo>
                    <a:pt x="4461697" y="3161707"/>
                  </a:lnTo>
                  <a:lnTo>
                    <a:pt x="4502850" y="3146998"/>
                  </a:lnTo>
                  <a:lnTo>
                    <a:pt x="4539152" y="3123916"/>
                  </a:lnTo>
                  <a:lnTo>
                    <a:pt x="4569431" y="3093636"/>
                  </a:lnTo>
                  <a:lnTo>
                    <a:pt x="4592512" y="3057331"/>
                  </a:lnTo>
                  <a:lnTo>
                    <a:pt x="4607221" y="3016175"/>
                  </a:lnTo>
                  <a:lnTo>
                    <a:pt x="4612385" y="2971342"/>
                  </a:lnTo>
                  <a:lnTo>
                    <a:pt x="4612385" y="195516"/>
                  </a:lnTo>
                  <a:lnTo>
                    <a:pt x="4607221" y="150684"/>
                  </a:lnTo>
                  <a:lnTo>
                    <a:pt x="4592512" y="109530"/>
                  </a:lnTo>
                  <a:lnTo>
                    <a:pt x="4569431" y="73227"/>
                  </a:lnTo>
                  <a:lnTo>
                    <a:pt x="4539152" y="42950"/>
                  </a:lnTo>
                  <a:lnTo>
                    <a:pt x="4502850" y="19871"/>
                  </a:lnTo>
                  <a:lnTo>
                    <a:pt x="4461697" y="5163"/>
                  </a:lnTo>
                  <a:lnTo>
                    <a:pt x="4416869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09638" y="2241047"/>
              <a:ext cx="4612640" cy="3167380"/>
            </a:xfrm>
            <a:custGeom>
              <a:avLst/>
              <a:gdLst/>
              <a:ahLst/>
              <a:cxnLst/>
              <a:rect l="l" t="t" r="r" b="b"/>
              <a:pathLst>
                <a:path w="4612640" h="3167379">
                  <a:moveTo>
                    <a:pt x="0" y="195516"/>
                  </a:moveTo>
                  <a:lnTo>
                    <a:pt x="5164" y="150684"/>
                  </a:lnTo>
                  <a:lnTo>
                    <a:pt x="19873" y="109530"/>
                  </a:lnTo>
                  <a:lnTo>
                    <a:pt x="42954" y="73227"/>
                  </a:lnTo>
                  <a:lnTo>
                    <a:pt x="73233" y="42950"/>
                  </a:lnTo>
                  <a:lnTo>
                    <a:pt x="109535" y="19871"/>
                  </a:lnTo>
                  <a:lnTo>
                    <a:pt x="150688" y="5163"/>
                  </a:lnTo>
                  <a:lnTo>
                    <a:pt x="195516" y="0"/>
                  </a:lnTo>
                  <a:lnTo>
                    <a:pt x="4416869" y="0"/>
                  </a:lnTo>
                  <a:lnTo>
                    <a:pt x="4461697" y="5163"/>
                  </a:lnTo>
                  <a:lnTo>
                    <a:pt x="4502850" y="19871"/>
                  </a:lnTo>
                  <a:lnTo>
                    <a:pt x="4539152" y="42950"/>
                  </a:lnTo>
                  <a:lnTo>
                    <a:pt x="4569431" y="73227"/>
                  </a:lnTo>
                  <a:lnTo>
                    <a:pt x="4592512" y="109530"/>
                  </a:lnTo>
                  <a:lnTo>
                    <a:pt x="4607221" y="150684"/>
                  </a:lnTo>
                  <a:lnTo>
                    <a:pt x="4612386" y="195516"/>
                  </a:lnTo>
                  <a:lnTo>
                    <a:pt x="4612386" y="2971342"/>
                  </a:lnTo>
                  <a:lnTo>
                    <a:pt x="4607221" y="3016175"/>
                  </a:lnTo>
                  <a:lnTo>
                    <a:pt x="4592512" y="3057331"/>
                  </a:lnTo>
                  <a:lnTo>
                    <a:pt x="4569431" y="3093636"/>
                  </a:lnTo>
                  <a:lnTo>
                    <a:pt x="4539152" y="3123916"/>
                  </a:lnTo>
                  <a:lnTo>
                    <a:pt x="4502850" y="3146998"/>
                  </a:lnTo>
                  <a:lnTo>
                    <a:pt x="4461697" y="3161707"/>
                  </a:lnTo>
                  <a:lnTo>
                    <a:pt x="4416869" y="3166872"/>
                  </a:lnTo>
                  <a:lnTo>
                    <a:pt x="195516" y="3166872"/>
                  </a:lnTo>
                  <a:lnTo>
                    <a:pt x="150688" y="3161707"/>
                  </a:lnTo>
                  <a:lnTo>
                    <a:pt x="109535" y="3146998"/>
                  </a:lnTo>
                  <a:lnTo>
                    <a:pt x="73233" y="3123916"/>
                  </a:lnTo>
                  <a:lnTo>
                    <a:pt x="42954" y="3093636"/>
                  </a:lnTo>
                  <a:lnTo>
                    <a:pt x="19873" y="3057331"/>
                  </a:lnTo>
                  <a:lnTo>
                    <a:pt x="5164" y="3016175"/>
                  </a:lnTo>
                  <a:lnTo>
                    <a:pt x="0" y="2971342"/>
                  </a:lnTo>
                  <a:lnTo>
                    <a:pt x="0" y="195516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12839"/>
            <a:ext cx="979826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77873" y="1380364"/>
            <a:ext cx="3777615" cy="4474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69215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The applicant should present information that describes its networks in the target geographic region, industry, and/or market segment</a:t>
            </a:r>
            <a:endParaRPr sz="2000" dirty="0">
              <a:latin typeface="Calibri"/>
              <a:cs typeface="Calibri"/>
            </a:endParaRPr>
          </a:p>
          <a:p>
            <a:pPr marL="354965" marR="69215" indent="-342900"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The applicant should include a detailed plan as to how the applicant will collaborate or connect with participating jurisdiction(s), and/or government programs supporting small businesses and build a referral system for program participants.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8739" y="4296837"/>
            <a:ext cx="6120895" cy="664045"/>
            <a:chOff x="866393" y="4139183"/>
            <a:chExt cx="6120895" cy="400050"/>
          </a:xfrm>
        </p:grpSpPr>
        <p:sp>
          <p:nvSpPr>
            <p:cNvPr id="9" name="object 9"/>
            <p:cNvSpPr/>
            <p:nvPr/>
          </p:nvSpPr>
          <p:spPr>
            <a:xfrm>
              <a:off x="866393" y="4139183"/>
              <a:ext cx="5684520" cy="400050"/>
            </a:xfrm>
            <a:custGeom>
              <a:avLst/>
              <a:gdLst/>
              <a:ahLst/>
              <a:cxnLst/>
              <a:rect l="l" t="t" r="r" b="b"/>
              <a:pathLst>
                <a:path w="5684520" h="400050">
                  <a:moveTo>
                    <a:pt x="548449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484495" y="400050"/>
                  </a:lnTo>
                  <a:lnTo>
                    <a:pt x="5684520" y="200025"/>
                  </a:lnTo>
                  <a:lnTo>
                    <a:pt x="5484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5958" y="4341876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48099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9C923C-7BE5-978C-7E50-48428E5E3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-60041" y="6051178"/>
            <a:ext cx="1021955" cy="79449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2495" y="935421"/>
            <a:ext cx="4641850" cy="5420929"/>
            <a:chOff x="7006018" y="1750503"/>
            <a:chExt cx="4641850" cy="3921760"/>
          </a:xfrm>
        </p:grpSpPr>
        <p:sp>
          <p:nvSpPr>
            <p:cNvPr id="3" name="object 3"/>
            <p:cNvSpPr/>
            <p:nvPr/>
          </p:nvSpPr>
          <p:spPr>
            <a:xfrm>
              <a:off x="7020307" y="1764790"/>
              <a:ext cx="4613275" cy="3893185"/>
            </a:xfrm>
            <a:custGeom>
              <a:avLst/>
              <a:gdLst/>
              <a:ahLst/>
              <a:cxnLst/>
              <a:rect l="l" t="t" r="r" b="b"/>
              <a:pathLst>
                <a:path w="4613275" h="3893185">
                  <a:moveTo>
                    <a:pt x="4372787" y="0"/>
                  </a:moveTo>
                  <a:lnTo>
                    <a:pt x="240360" y="0"/>
                  </a:lnTo>
                  <a:lnTo>
                    <a:pt x="191917" y="4883"/>
                  </a:lnTo>
                  <a:lnTo>
                    <a:pt x="146798" y="18889"/>
                  </a:lnTo>
                  <a:lnTo>
                    <a:pt x="105969" y="41051"/>
                  </a:lnTo>
                  <a:lnTo>
                    <a:pt x="70397" y="70402"/>
                  </a:lnTo>
                  <a:lnTo>
                    <a:pt x="41048" y="105975"/>
                  </a:lnTo>
                  <a:lnTo>
                    <a:pt x="18887" y="146804"/>
                  </a:lnTo>
                  <a:lnTo>
                    <a:pt x="4883" y="191921"/>
                  </a:lnTo>
                  <a:lnTo>
                    <a:pt x="0" y="240360"/>
                  </a:lnTo>
                  <a:lnTo>
                    <a:pt x="0" y="3652697"/>
                  </a:lnTo>
                  <a:lnTo>
                    <a:pt x="4883" y="3701140"/>
                  </a:lnTo>
                  <a:lnTo>
                    <a:pt x="18887" y="3746259"/>
                  </a:lnTo>
                  <a:lnTo>
                    <a:pt x="41048" y="3787088"/>
                  </a:lnTo>
                  <a:lnTo>
                    <a:pt x="70397" y="3822660"/>
                  </a:lnTo>
                  <a:lnTo>
                    <a:pt x="105969" y="3852009"/>
                  </a:lnTo>
                  <a:lnTo>
                    <a:pt x="146798" y="3874170"/>
                  </a:lnTo>
                  <a:lnTo>
                    <a:pt x="191917" y="3888174"/>
                  </a:lnTo>
                  <a:lnTo>
                    <a:pt x="240360" y="3893058"/>
                  </a:lnTo>
                  <a:lnTo>
                    <a:pt x="4372787" y="3893058"/>
                  </a:lnTo>
                  <a:lnTo>
                    <a:pt x="4421230" y="3888174"/>
                  </a:lnTo>
                  <a:lnTo>
                    <a:pt x="4466349" y="3874170"/>
                  </a:lnTo>
                  <a:lnTo>
                    <a:pt x="4507178" y="3852009"/>
                  </a:lnTo>
                  <a:lnTo>
                    <a:pt x="4542750" y="3822660"/>
                  </a:lnTo>
                  <a:lnTo>
                    <a:pt x="4572099" y="3787088"/>
                  </a:lnTo>
                  <a:lnTo>
                    <a:pt x="4594260" y="3746259"/>
                  </a:lnTo>
                  <a:lnTo>
                    <a:pt x="4608264" y="3701140"/>
                  </a:lnTo>
                  <a:lnTo>
                    <a:pt x="4613148" y="3652697"/>
                  </a:lnTo>
                  <a:lnTo>
                    <a:pt x="4613148" y="240360"/>
                  </a:lnTo>
                  <a:lnTo>
                    <a:pt x="4608264" y="191921"/>
                  </a:lnTo>
                  <a:lnTo>
                    <a:pt x="4594260" y="146804"/>
                  </a:lnTo>
                  <a:lnTo>
                    <a:pt x="4572099" y="105975"/>
                  </a:lnTo>
                  <a:lnTo>
                    <a:pt x="4542750" y="70402"/>
                  </a:lnTo>
                  <a:lnTo>
                    <a:pt x="4507178" y="41051"/>
                  </a:lnTo>
                  <a:lnTo>
                    <a:pt x="4466349" y="18889"/>
                  </a:lnTo>
                  <a:lnTo>
                    <a:pt x="4421230" y="4883"/>
                  </a:lnTo>
                  <a:lnTo>
                    <a:pt x="4372787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0306" y="1764790"/>
              <a:ext cx="4613275" cy="3893185"/>
            </a:xfrm>
            <a:custGeom>
              <a:avLst/>
              <a:gdLst/>
              <a:ahLst/>
              <a:cxnLst/>
              <a:rect l="l" t="t" r="r" b="b"/>
              <a:pathLst>
                <a:path w="4613275" h="3893185">
                  <a:moveTo>
                    <a:pt x="0" y="240360"/>
                  </a:moveTo>
                  <a:lnTo>
                    <a:pt x="4883" y="191921"/>
                  </a:lnTo>
                  <a:lnTo>
                    <a:pt x="18887" y="146804"/>
                  </a:lnTo>
                  <a:lnTo>
                    <a:pt x="41048" y="105975"/>
                  </a:lnTo>
                  <a:lnTo>
                    <a:pt x="70397" y="70402"/>
                  </a:lnTo>
                  <a:lnTo>
                    <a:pt x="105969" y="41051"/>
                  </a:lnTo>
                  <a:lnTo>
                    <a:pt x="146798" y="18889"/>
                  </a:lnTo>
                  <a:lnTo>
                    <a:pt x="191917" y="4883"/>
                  </a:lnTo>
                  <a:lnTo>
                    <a:pt x="240360" y="0"/>
                  </a:lnTo>
                  <a:lnTo>
                    <a:pt x="4372787" y="0"/>
                  </a:lnTo>
                  <a:lnTo>
                    <a:pt x="4421230" y="4883"/>
                  </a:lnTo>
                  <a:lnTo>
                    <a:pt x="4466349" y="18889"/>
                  </a:lnTo>
                  <a:lnTo>
                    <a:pt x="4507178" y="41051"/>
                  </a:lnTo>
                  <a:lnTo>
                    <a:pt x="4542750" y="70402"/>
                  </a:lnTo>
                  <a:lnTo>
                    <a:pt x="4572099" y="105975"/>
                  </a:lnTo>
                  <a:lnTo>
                    <a:pt x="4594260" y="146804"/>
                  </a:lnTo>
                  <a:lnTo>
                    <a:pt x="4608264" y="191921"/>
                  </a:lnTo>
                  <a:lnTo>
                    <a:pt x="4613148" y="240360"/>
                  </a:lnTo>
                  <a:lnTo>
                    <a:pt x="4613148" y="3652697"/>
                  </a:lnTo>
                  <a:lnTo>
                    <a:pt x="4608264" y="3701140"/>
                  </a:lnTo>
                  <a:lnTo>
                    <a:pt x="4594260" y="3746259"/>
                  </a:lnTo>
                  <a:lnTo>
                    <a:pt x="4572099" y="3787088"/>
                  </a:lnTo>
                  <a:lnTo>
                    <a:pt x="4542750" y="3822660"/>
                  </a:lnTo>
                  <a:lnTo>
                    <a:pt x="4507178" y="3852009"/>
                  </a:lnTo>
                  <a:lnTo>
                    <a:pt x="4466349" y="3874170"/>
                  </a:lnTo>
                  <a:lnTo>
                    <a:pt x="4421230" y="3888174"/>
                  </a:lnTo>
                  <a:lnTo>
                    <a:pt x="4372787" y="3893057"/>
                  </a:lnTo>
                  <a:lnTo>
                    <a:pt x="240360" y="3893057"/>
                  </a:lnTo>
                  <a:lnTo>
                    <a:pt x="191917" y="3888174"/>
                  </a:lnTo>
                  <a:lnTo>
                    <a:pt x="146798" y="3874170"/>
                  </a:lnTo>
                  <a:lnTo>
                    <a:pt x="105969" y="3852009"/>
                  </a:lnTo>
                  <a:lnTo>
                    <a:pt x="70397" y="3822660"/>
                  </a:lnTo>
                  <a:lnTo>
                    <a:pt x="41048" y="3787088"/>
                  </a:lnTo>
                  <a:lnTo>
                    <a:pt x="18887" y="3746259"/>
                  </a:lnTo>
                  <a:lnTo>
                    <a:pt x="4883" y="3701140"/>
                  </a:lnTo>
                  <a:lnTo>
                    <a:pt x="0" y="3652697"/>
                  </a:lnTo>
                  <a:lnTo>
                    <a:pt x="0" y="240360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20618"/>
            <a:ext cx="10134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24330" y="1094601"/>
            <a:ext cx="4435728" cy="516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79375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1900" dirty="0">
                <a:latin typeface="Calibri"/>
                <a:cs typeface="Calibri"/>
              </a:rPr>
              <a:t>The applicant must present information demonstrating its experience and qualifications to leverage national or regional assets. The application should include the following information:</a:t>
            </a:r>
            <a:endParaRPr sz="19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900" dirty="0">
                <a:latin typeface="Calibri"/>
                <a:cs typeface="Calibri"/>
              </a:rPr>
              <a:t>Applicant Profile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900" dirty="0">
                <a:latin typeface="Calibri"/>
                <a:cs typeface="Calibri"/>
              </a:rPr>
              <a:t>Applicant Track Record working with SEDI entrepreneurs (or strategic alliance organization’s track record)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900" dirty="0">
                <a:latin typeface="Calibri"/>
                <a:cs typeface="Calibri"/>
              </a:rPr>
              <a:t>Applicant Background working with Businesses and/or Entrepreneurs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900" spc="-20" dirty="0">
                <a:latin typeface="Calibri"/>
                <a:cs typeface="Calibri"/>
              </a:rPr>
              <a:t>Organizational Structure, Biographies or Resumes for Key Personnel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900" spc="-20" dirty="0">
                <a:latin typeface="Calibri"/>
                <a:cs typeface="Calibri"/>
              </a:rPr>
              <a:t>Disclosure of Pending or Completed Investigations, Lawsuits or Findings</a:t>
            </a:r>
            <a:endParaRPr lang="en-US"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00170" y="5057761"/>
            <a:ext cx="6132325" cy="400050"/>
            <a:chOff x="854963" y="4574286"/>
            <a:chExt cx="6132325" cy="400050"/>
          </a:xfrm>
        </p:grpSpPr>
        <p:sp>
          <p:nvSpPr>
            <p:cNvPr id="9" name="object 9"/>
            <p:cNvSpPr/>
            <p:nvPr/>
          </p:nvSpPr>
          <p:spPr>
            <a:xfrm>
              <a:off x="854963" y="4574286"/>
              <a:ext cx="5684520" cy="400050"/>
            </a:xfrm>
            <a:custGeom>
              <a:avLst/>
              <a:gdLst/>
              <a:ahLst/>
              <a:cxnLst/>
              <a:rect l="l" t="t" r="r" b="b"/>
              <a:pathLst>
                <a:path w="5684520" h="400050">
                  <a:moveTo>
                    <a:pt x="548449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484495" y="400050"/>
                  </a:lnTo>
                  <a:lnTo>
                    <a:pt x="5684520" y="200025"/>
                  </a:lnTo>
                  <a:lnTo>
                    <a:pt x="5484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5958" y="4776216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48099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25525" indent="-584835">
              <a:lnSpc>
                <a:spcPct val="100000"/>
              </a:lnSpc>
              <a:spcBef>
                <a:spcPts val="1700"/>
              </a:spcBef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spcBef>
                <a:spcPts val="1000"/>
              </a:spcBef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78884-B3A6-6E94-EA3B-1D49EB738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7883" y="6032844"/>
            <a:ext cx="1021955" cy="7944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262890"/>
            <a:ext cx="11561445" cy="609600"/>
          </a:xfrm>
          <a:custGeom>
            <a:avLst/>
            <a:gdLst/>
            <a:ahLst/>
            <a:cxnLst/>
            <a:rect l="l" t="t" r="r" b="b"/>
            <a:pathLst>
              <a:path w="11561445" h="609600">
                <a:moveTo>
                  <a:pt x="11561064" y="0"/>
                </a:moveTo>
                <a:lnTo>
                  <a:pt x="0" y="0"/>
                </a:lnTo>
                <a:lnTo>
                  <a:pt x="0" y="609599"/>
                </a:lnTo>
                <a:lnTo>
                  <a:pt x="11561064" y="609599"/>
                </a:lnTo>
                <a:lnTo>
                  <a:pt x="11561064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998647" y="1919964"/>
            <a:ext cx="4730584" cy="2685674"/>
            <a:chOff x="6860476" y="2940752"/>
            <a:chExt cx="4641215" cy="1502410"/>
          </a:xfrm>
        </p:grpSpPr>
        <p:sp>
          <p:nvSpPr>
            <p:cNvPr id="7" name="object 7"/>
            <p:cNvSpPr/>
            <p:nvPr/>
          </p:nvSpPr>
          <p:spPr>
            <a:xfrm>
              <a:off x="6874765" y="2955039"/>
              <a:ext cx="4612640" cy="1473835"/>
            </a:xfrm>
            <a:custGeom>
              <a:avLst/>
              <a:gdLst/>
              <a:ahLst/>
              <a:cxnLst/>
              <a:rect l="l" t="t" r="r" b="b"/>
              <a:pathLst>
                <a:path w="4612640" h="1473835">
                  <a:moveTo>
                    <a:pt x="4521403" y="0"/>
                  </a:moveTo>
                  <a:lnTo>
                    <a:pt x="90982" y="0"/>
                  </a:lnTo>
                  <a:lnTo>
                    <a:pt x="55571" y="7149"/>
                  </a:lnTo>
                  <a:lnTo>
                    <a:pt x="26650" y="26646"/>
                  </a:lnTo>
                  <a:lnTo>
                    <a:pt x="7150" y="55565"/>
                  </a:lnTo>
                  <a:lnTo>
                    <a:pt x="0" y="90982"/>
                  </a:lnTo>
                  <a:lnTo>
                    <a:pt x="0" y="1382712"/>
                  </a:lnTo>
                  <a:lnTo>
                    <a:pt x="7150" y="1418131"/>
                  </a:lnTo>
                  <a:lnTo>
                    <a:pt x="26650" y="1447055"/>
                  </a:lnTo>
                  <a:lnTo>
                    <a:pt x="55571" y="1466556"/>
                  </a:lnTo>
                  <a:lnTo>
                    <a:pt x="90982" y="1473708"/>
                  </a:lnTo>
                  <a:lnTo>
                    <a:pt x="4521403" y="1473708"/>
                  </a:lnTo>
                  <a:lnTo>
                    <a:pt x="4556814" y="1466556"/>
                  </a:lnTo>
                  <a:lnTo>
                    <a:pt x="4585735" y="1447055"/>
                  </a:lnTo>
                  <a:lnTo>
                    <a:pt x="4605235" y="1418131"/>
                  </a:lnTo>
                  <a:lnTo>
                    <a:pt x="4612386" y="1382712"/>
                  </a:lnTo>
                  <a:lnTo>
                    <a:pt x="4612386" y="90982"/>
                  </a:lnTo>
                  <a:lnTo>
                    <a:pt x="4605235" y="55565"/>
                  </a:lnTo>
                  <a:lnTo>
                    <a:pt x="4585735" y="26646"/>
                  </a:lnTo>
                  <a:lnTo>
                    <a:pt x="4556814" y="7149"/>
                  </a:lnTo>
                  <a:lnTo>
                    <a:pt x="4521403" y="0"/>
                  </a:lnTo>
                  <a:close/>
                </a:path>
              </a:pathLst>
            </a:custGeom>
            <a:solidFill>
              <a:srgbClr val="FCF4E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874764" y="2955039"/>
              <a:ext cx="4612640" cy="1473835"/>
            </a:xfrm>
            <a:custGeom>
              <a:avLst/>
              <a:gdLst/>
              <a:ahLst/>
              <a:cxnLst/>
              <a:rect l="l" t="t" r="r" b="b"/>
              <a:pathLst>
                <a:path w="4612640" h="1473835">
                  <a:moveTo>
                    <a:pt x="0" y="90982"/>
                  </a:moveTo>
                  <a:lnTo>
                    <a:pt x="7150" y="55565"/>
                  </a:lnTo>
                  <a:lnTo>
                    <a:pt x="26650" y="26646"/>
                  </a:lnTo>
                  <a:lnTo>
                    <a:pt x="55571" y="7149"/>
                  </a:lnTo>
                  <a:lnTo>
                    <a:pt x="90982" y="0"/>
                  </a:lnTo>
                  <a:lnTo>
                    <a:pt x="4521403" y="0"/>
                  </a:lnTo>
                  <a:lnTo>
                    <a:pt x="4556814" y="7149"/>
                  </a:lnTo>
                  <a:lnTo>
                    <a:pt x="4585735" y="26646"/>
                  </a:lnTo>
                  <a:lnTo>
                    <a:pt x="4605235" y="55565"/>
                  </a:lnTo>
                  <a:lnTo>
                    <a:pt x="4612386" y="90982"/>
                  </a:lnTo>
                  <a:lnTo>
                    <a:pt x="4612386" y="1382712"/>
                  </a:lnTo>
                  <a:lnTo>
                    <a:pt x="4605235" y="1418131"/>
                  </a:lnTo>
                  <a:lnTo>
                    <a:pt x="4585735" y="1447055"/>
                  </a:lnTo>
                  <a:lnTo>
                    <a:pt x="4556814" y="1466556"/>
                  </a:lnTo>
                  <a:lnTo>
                    <a:pt x="4521403" y="1473708"/>
                  </a:lnTo>
                  <a:lnTo>
                    <a:pt x="90982" y="1473708"/>
                  </a:lnTo>
                  <a:lnTo>
                    <a:pt x="55571" y="1466556"/>
                  </a:lnTo>
                  <a:lnTo>
                    <a:pt x="26650" y="1447055"/>
                  </a:lnTo>
                  <a:lnTo>
                    <a:pt x="7150" y="1418131"/>
                  </a:lnTo>
                  <a:lnTo>
                    <a:pt x="0" y="1382712"/>
                  </a:lnTo>
                  <a:lnTo>
                    <a:pt x="0" y="90982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327415"/>
            <a:ext cx="987184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BEST</a:t>
            </a:r>
            <a:r>
              <a:rPr lang="en-US" sz="320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PRACTICES</a:t>
            </a:r>
            <a:r>
              <a:rPr lang="en-US" sz="3200" spc="-7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en-US" sz="3200" spc="-8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PROJECT</a:t>
            </a:r>
            <a:r>
              <a:rPr lang="en-US" sz="3200" spc="-7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spc="-10" dirty="0">
                <a:solidFill>
                  <a:schemeClr val="bg1"/>
                </a:solidFill>
                <a:latin typeface="Century Gothic" panose="020B0502020202020204" pitchFamily="34" charset="0"/>
              </a:rPr>
              <a:t>NARRATIVE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25050" y="2173078"/>
            <a:ext cx="3788410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The applicant should describe the lasting impact of the proposed solution and its long-term benefits.</a:t>
            </a:r>
          </a:p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Wingdings"/>
              <a:buChar char=""/>
              <a:tabLst>
                <a:tab pos="355600" algn="l"/>
              </a:tabLst>
            </a:pPr>
            <a:r>
              <a:rPr lang="en-US" sz="2000" dirty="0">
                <a:latin typeface="Calibri"/>
                <a:cs typeface="Calibri"/>
              </a:rPr>
              <a:t>See the NOFO for a non-exhaustive list of possible examples of lasting impact.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983" y="1059941"/>
            <a:ext cx="5905500" cy="40005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229"/>
              </a:spcBef>
            </a:pPr>
            <a:r>
              <a:rPr sz="2000" b="1" dirty="0">
                <a:latin typeface="Calibri"/>
                <a:cs typeface="Calibri"/>
              </a:rPr>
              <a:t>Project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Narrative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Outline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963" y="5474375"/>
            <a:ext cx="5684520" cy="400050"/>
          </a:xfrm>
          <a:custGeom>
            <a:avLst/>
            <a:gdLst/>
            <a:ahLst/>
            <a:cxnLst/>
            <a:rect l="l" t="t" r="r" b="b"/>
            <a:pathLst>
              <a:path w="5684520" h="400050">
                <a:moveTo>
                  <a:pt x="5484495" y="0"/>
                </a:moveTo>
                <a:lnTo>
                  <a:pt x="0" y="0"/>
                </a:lnTo>
                <a:lnTo>
                  <a:pt x="0" y="400050"/>
                </a:lnTo>
                <a:lnTo>
                  <a:pt x="5484495" y="400050"/>
                </a:lnTo>
                <a:lnTo>
                  <a:pt x="5684520" y="200025"/>
                </a:lnTo>
                <a:lnTo>
                  <a:pt x="54844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539483" y="4580095"/>
            <a:ext cx="2799726" cy="1014279"/>
            <a:chOff x="6396229" y="4425696"/>
            <a:chExt cx="2790825" cy="784860"/>
          </a:xfrm>
        </p:grpSpPr>
        <p:sp>
          <p:nvSpPr>
            <p:cNvPr id="27" name="object 27"/>
            <p:cNvSpPr/>
            <p:nvPr/>
          </p:nvSpPr>
          <p:spPr>
            <a:xfrm>
              <a:off x="9183624" y="4425696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27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6229" y="5205984"/>
              <a:ext cx="2787650" cy="0"/>
            </a:xfrm>
            <a:custGeom>
              <a:avLst/>
              <a:gdLst/>
              <a:ahLst/>
              <a:cxnLst/>
              <a:rect l="l" t="t" r="r" b="b"/>
              <a:pathLst>
                <a:path w="2787650">
                  <a:moveTo>
                    <a:pt x="278731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35</a:t>
            </a:fld>
            <a:endParaRPr spc="-25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F7D3D7-244D-411B-AAB2-2188760E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9" t="72574" r="3729" b="4858"/>
          <a:stretch/>
        </p:blipFill>
        <p:spPr>
          <a:xfrm>
            <a:off x="-46920" y="6028540"/>
            <a:ext cx="1021955" cy="794491"/>
          </a:xfrm>
          <a:prstGeom prst="rect">
            <a:avLst/>
          </a:prstGeom>
        </p:spPr>
      </p:pic>
      <p:sp>
        <p:nvSpPr>
          <p:cNvPr id="31" name="object 13">
            <a:extLst>
              <a:ext uri="{FF2B5EF4-FFF2-40B4-BE49-F238E27FC236}">
                <a16:creationId xmlns:a16="http://schemas.microsoft.com/office/drawing/2014/main" id="{897BC39C-E6E6-0A4D-F87C-627050043A33}"/>
              </a:ext>
            </a:extLst>
          </p:cNvPr>
          <p:cNvSpPr txBox="1">
            <a:spLocks/>
          </p:cNvSpPr>
          <p:nvPr/>
        </p:nvSpPr>
        <p:spPr>
          <a:xfrm>
            <a:off x="1281485" y="1479109"/>
            <a:ext cx="4682490" cy="4376198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5525" indent="-584835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AutoNum type="romanUcPeriod"/>
              <a:tabLst>
                <a:tab pos="1025525" algn="l"/>
                <a:tab pos="1026160" algn="l"/>
              </a:tabLst>
            </a:pPr>
            <a:r>
              <a:rPr lang="en-US" sz="2000" dirty="0">
                <a:latin typeface="Calibri"/>
                <a:cs typeface="Calibri"/>
              </a:rPr>
              <a:t>Project Description</a:t>
            </a:r>
          </a:p>
          <a:p>
            <a:pPr marL="1031875" indent="-591185">
              <a:lnSpc>
                <a:spcPct val="100000"/>
              </a:lnSpc>
              <a:spcBef>
                <a:spcPts val="925"/>
              </a:spcBef>
              <a:buFont typeface="Arial" panose="020B0604020202020204" pitchFamily="34" charset="0"/>
              <a:buAutoNum type="romanUcPeriod"/>
              <a:tabLst>
                <a:tab pos="1031875" algn="l"/>
                <a:tab pos="1032510" algn="l"/>
              </a:tabLst>
            </a:pPr>
            <a:r>
              <a:rPr lang="en-US" sz="2000" dirty="0">
                <a:latin typeface="Calibri"/>
                <a:cs typeface="Calibri"/>
              </a:rPr>
              <a:t>Location, Industry and/or Market Segment</a:t>
            </a:r>
          </a:p>
          <a:p>
            <a:pPr marL="1037590" indent="-596900">
              <a:lnSpc>
                <a:spcPct val="100000"/>
              </a:lnSpc>
              <a:spcBef>
                <a:spcPts val="1005"/>
              </a:spcBef>
              <a:buFont typeface="Arial" panose="020B0604020202020204" pitchFamily="34" charset="0"/>
              <a:buAutoNum type="romanUcPeriod"/>
              <a:tabLst>
                <a:tab pos="1037590" algn="l"/>
                <a:tab pos="1038225" algn="l"/>
              </a:tabLst>
            </a:pPr>
            <a:r>
              <a:rPr lang="en-US" sz="2000" dirty="0">
                <a:latin typeface="Calibri"/>
                <a:cs typeface="Calibri"/>
              </a:rPr>
              <a:t>Target Participants</a:t>
            </a:r>
          </a:p>
          <a:p>
            <a:pPr marL="1029969" indent="-589280">
              <a:lnSpc>
                <a:spcPct val="100000"/>
              </a:lnSpc>
              <a:buFont typeface="Arial" panose="020B0604020202020204" pitchFamily="34" charset="0"/>
              <a:buAutoNum type="romanUcPeriod"/>
              <a:tabLst>
                <a:tab pos="1029969" algn="l"/>
                <a:tab pos="1030605" algn="l"/>
              </a:tabLst>
            </a:pPr>
            <a:r>
              <a:rPr lang="en-US" sz="2000" dirty="0">
                <a:latin typeface="Calibri"/>
                <a:cs typeface="Calibri"/>
              </a:rPr>
              <a:t>Project Implementation Timeline</a:t>
            </a:r>
          </a:p>
          <a:p>
            <a:pPr marL="1024255" indent="-583565">
              <a:lnSpc>
                <a:spcPct val="100000"/>
              </a:lnSpc>
              <a:spcBef>
                <a:spcPts val="1005"/>
              </a:spcBef>
              <a:buFont typeface="Arial" panose="020B0604020202020204" pitchFamily="34" charset="0"/>
              <a:buAutoNum type="romanUcPeriod"/>
              <a:tabLst>
                <a:tab pos="1024255" algn="l"/>
                <a:tab pos="1024890" algn="l"/>
              </a:tabLst>
            </a:pPr>
            <a:r>
              <a:rPr lang="en-US" sz="2000" dirty="0">
                <a:latin typeface="Calibri"/>
                <a:cs typeface="Calibri"/>
              </a:rPr>
              <a:t>Project Activities, Goals and Objectives</a:t>
            </a:r>
          </a:p>
          <a:p>
            <a:pPr marL="998219" indent="-557530">
              <a:lnSpc>
                <a:spcPct val="100000"/>
              </a:lnSpc>
              <a:spcBef>
                <a:spcPts val="925"/>
              </a:spcBef>
              <a:buFont typeface="Arial" panose="020B0604020202020204" pitchFamily="34" charset="0"/>
              <a:buAutoNum type="romanUcPeriod"/>
              <a:tabLst>
                <a:tab pos="998219" algn="l"/>
                <a:tab pos="998855" algn="l"/>
              </a:tabLst>
            </a:pPr>
            <a:r>
              <a:rPr lang="en-US" sz="2000" dirty="0">
                <a:latin typeface="Calibri"/>
                <a:cs typeface="Calibri"/>
              </a:rPr>
              <a:t>Networks and Collaboration with the Capital Ecosystem</a:t>
            </a:r>
          </a:p>
          <a:p>
            <a:pPr marL="1005205" indent="-564515">
              <a:lnSpc>
                <a:spcPct val="100000"/>
              </a:lnSpc>
              <a:spcBef>
                <a:spcPts val="925"/>
              </a:spcBef>
              <a:buFont typeface="Arial" panose="020B0604020202020204" pitchFamily="34" charset="0"/>
              <a:buAutoNum type="romanUcPeriod"/>
              <a:tabLst>
                <a:tab pos="1005205" algn="l"/>
                <a:tab pos="1005840" algn="l"/>
              </a:tabLst>
            </a:pPr>
            <a:r>
              <a:rPr lang="en-US" sz="2000" dirty="0">
                <a:latin typeface="Calibri"/>
                <a:cs typeface="Calibri"/>
              </a:rPr>
              <a:t>Applicant Capability</a:t>
            </a:r>
          </a:p>
          <a:p>
            <a:pPr marL="1010919" indent="-570230">
              <a:lnSpc>
                <a:spcPct val="100000"/>
              </a:lnSpc>
              <a:spcBef>
                <a:spcPts val="1005"/>
              </a:spcBef>
              <a:buFont typeface="Arial" panose="020B0604020202020204" pitchFamily="34" charset="0"/>
              <a:buAutoNum type="romanUcPeriod"/>
              <a:tabLst>
                <a:tab pos="1010919" algn="l"/>
                <a:tab pos="1012190" algn="l"/>
              </a:tabLst>
            </a:pPr>
            <a:r>
              <a:rPr lang="en-US" sz="2000" spc="-10" dirty="0">
                <a:latin typeface="Calibri"/>
                <a:cs typeface="Calibri"/>
              </a:rPr>
              <a:t>Sustainability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466A58F-2DF6-7AE9-C3AD-84D8A5D9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6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121608-9077-29EE-A17E-B773C5DBF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698" y="1380803"/>
            <a:ext cx="11345302" cy="3775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o UI" panose="020B0604020202020204" pitchFamily="34" charset="0"/>
                <a:cs typeface="Lao UI" panose="020B0604020202020204" pitchFamily="34" charset="0"/>
              </a:rPr>
              <a:t>Submit all </a:t>
            </a:r>
            <a:r>
              <a:rPr lang="en-US" sz="2800" b="1" dirty="0">
                <a:latin typeface="Lao UI" panose="020B0604020202020204" pitchFamily="34" charset="0"/>
                <a:cs typeface="Lao UI" panose="020B0604020202020204" pitchFamily="34" charset="0"/>
              </a:rPr>
              <a:t>questions via the question </a:t>
            </a:r>
            <a:r>
              <a:rPr lang="en-US" sz="2800" dirty="0">
                <a:latin typeface="Lao UI" panose="020B0604020202020204" pitchFamily="34" charset="0"/>
                <a:cs typeface="Lao UI" panose="020B0604020202020204" pitchFamily="34" charset="0"/>
              </a:rPr>
              <a:t>prompt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o UI" panose="020B0604020202020204"/>
                <a:cs typeface="Times New Roman" panose="02020603050405020304" pitchFamily="18" charset="0"/>
              </a:rPr>
              <a:t>Questions will be </a:t>
            </a: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</a:rPr>
              <a:t>answered at end </a:t>
            </a:r>
            <a:r>
              <a:rPr lang="en-US" sz="2800" dirty="0">
                <a:latin typeface="Lao UI" panose="020B0604020202020204"/>
                <a:cs typeface="Times New Roman" panose="02020603050405020304" pitchFamily="18" charset="0"/>
              </a:rPr>
              <a:t>of</a:t>
            </a: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Lao UI" panose="020B0604020202020204"/>
                <a:cs typeface="Times New Roman" panose="02020603050405020304" pitchFamily="18" charset="0"/>
              </a:rPr>
              <a:t>the webinar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o UI" panose="020B0604020202020204"/>
                <a:cs typeface="Times New Roman" panose="02020603050405020304" pitchFamily="18" charset="0"/>
              </a:rPr>
              <a:t>Answers to questions will also be </a:t>
            </a: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</a:rPr>
              <a:t>published at </a:t>
            </a: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  <a:hlinkClick r:id="rId3"/>
              </a:rPr>
              <a:t>www.MBDA.gov</a:t>
            </a: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Lao UI" panose="020B0604020202020204"/>
                <a:cs typeface="Times New Roman" panose="02020603050405020304" pitchFamily="18" charset="0"/>
              </a:rPr>
              <a:t>on the Capital Readiness Program </a:t>
            </a: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</a:rPr>
              <a:t>Frequently Asked Questions (FAQs) page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Lao UI" panose="020B0604020202020204"/>
                <a:cs typeface="Times New Roman" panose="02020603050405020304" pitchFamily="18" charset="0"/>
              </a:rPr>
              <a:t>Keep questions relevant </a:t>
            </a:r>
            <a:r>
              <a:rPr lang="en-US" sz="2800" dirty="0">
                <a:latin typeface="Lao UI" panose="020B0604020202020204"/>
                <a:cs typeface="Times New Roman" panose="02020603050405020304" pitchFamily="18" charset="0"/>
              </a:rPr>
              <a:t>to the topic at hand 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WEBINAR PROTOCOL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237" y="6482854"/>
            <a:ext cx="2247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100"/>
                </a:lnSpc>
              </a:pPr>
              <a:t>4</a:t>
            </a:fld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E375428-EDC4-21FE-0C2A-040EDFD6D10D}"/>
              </a:ext>
            </a:extLst>
          </p:cNvPr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11C0A-1F89-032D-A34F-0CA736F89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EC6-629F-B973-416A-8024C388FC28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9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C809901-C9F3-B597-83C8-CB7EA195E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789527" y="6449517"/>
            <a:ext cx="112649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January 10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050" spc="-2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D7FF0B-B006-C2C9-2B50-09CBE4283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9" t="72574" r="3729" b="4858"/>
          <a:stretch/>
        </p:blipFill>
        <p:spPr>
          <a:xfrm>
            <a:off x="152400" y="5918276"/>
            <a:ext cx="1021955" cy="79449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D514F435-F37F-60DB-D5FA-EAFB59935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936" y="188420"/>
            <a:ext cx="11561445" cy="7585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lang="en-US" spc="-1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474EE39-28E4-D8E8-3E09-BA08536F1E7C}"/>
              </a:ext>
            </a:extLst>
          </p:cNvPr>
          <p:cNvSpPr txBox="1"/>
          <p:nvPr/>
        </p:nvSpPr>
        <p:spPr>
          <a:xfrm>
            <a:off x="830912" y="1233628"/>
            <a:ext cx="10774018" cy="51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cs typeface="Arial" panose="020B0604020202020204" pitchFamily="34" charset="0"/>
              </a:rPr>
              <a:t>1. </a:t>
            </a:r>
            <a:r>
              <a:rPr lang="en-US" sz="3200" dirty="0">
                <a:latin typeface="Lao UI" panose="020B0604020202020204"/>
                <a:cs typeface="Arial" panose="020B0604020202020204" pitchFamily="34" charset="0"/>
              </a:rPr>
              <a:t>Capital Readiness </a:t>
            </a:r>
            <a:r>
              <a:rPr sz="3200" dirty="0">
                <a:latin typeface="Lao UI" panose="020B0604020202020204"/>
                <a:cs typeface="Arial" panose="020B0604020202020204" pitchFamily="34" charset="0"/>
              </a:rPr>
              <a:t>Program</a:t>
            </a:r>
            <a:r>
              <a:rPr sz="3200" spc="-35" dirty="0">
                <a:latin typeface="Lao UI" panose="020B0604020202020204"/>
                <a:cs typeface="Arial" panose="020B0604020202020204" pitchFamily="34" charset="0"/>
              </a:rPr>
              <a:t> </a:t>
            </a:r>
            <a:r>
              <a:rPr lang="en-US" sz="3200" spc="-35" dirty="0">
                <a:latin typeface="Lao UI" panose="020B0604020202020204"/>
                <a:cs typeface="Arial" panose="020B0604020202020204" pitchFamily="34" charset="0"/>
              </a:rPr>
              <a:t>(CRP) </a:t>
            </a:r>
            <a:r>
              <a:rPr sz="3200" spc="-10" dirty="0">
                <a:latin typeface="Lao UI" panose="020B0604020202020204"/>
                <a:cs typeface="Arial" panose="020B0604020202020204" pitchFamily="34" charset="0"/>
              </a:rPr>
              <a:t>Overview</a:t>
            </a:r>
            <a:endParaRPr lang="en-US" sz="3200" spc="-10" dirty="0">
              <a:latin typeface="Lao UI" panose="020B0604020202020204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spc="-10" dirty="0">
              <a:latin typeface="Lao UI" panose="020B0604020202020204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Lao UI" panose="020B0604020202020204"/>
                <a:cs typeface="Arial" panose="020B0604020202020204" pitchFamily="34" charset="0"/>
              </a:rPr>
              <a:t>2. Notice of Funding Opportunity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Lao UI" panose="020B0604020202020204"/>
                <a:cs typeface="Arial" panose="020B060402020202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Lao UI" panose="020B0604020202020204"/>
                <a:cs typeface="Arial" panose="020B0604020202020204" pitchFamily="34" charset="0"/>
              </a:rPr>
              <a:t>3. How to Apply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spc="-10" dirty="0">
              <a:latin typeface="Lao UI" panose="020B0604020202020204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Lao UI" panose="020B0604020202020204"/>
                <a:cs typeface="Arial" panose="020B0604020202020204" pitchFamily="34" charset="0"/>
              </a:rPr>
              <a:t>4. Project Narrative Guidance</a:t>
            </a:r>
          </a:p>
          <a:p>
            <a:pPr marL="469900" lvl="1">
              <a:spcBef>
                <a:spcPts val="100"/>
              </a:spcBef>
            </a:pPr>
            <a:endParaRPr lang="en-US" sz="3200" spc="-10" dirty="0">
              <a:latin typeface="Lao UI" panose="020B0604020202020204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Lao UI" panose="020B0604020202020204"/>
                <a:cs typeface="Arial" panose="020B0604020202020204" pitchFamily="34" charset="0"/>
              </a:rPr>
              <a:t>5. Questions and Answers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BD1228-29DF-F07B-497D-D8C02FD2C5D9}"/>
              </a:ext>
            </a:extLst>
          </p:cNvPr>
          <p:cNvSpPr/>
          <p:nvPr/>
        </p:nvSpPr>
        <p:spPr>
          <a:xfrm>
            <a:off x="437746" y="188421"/>
            <a:ext cx="97275" cy="75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22EE3A-3876-2712-9787-3D60E4B9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D2F6C1-63BA-4768-965E-F265A695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BAECFC-0B23-98F3-6962-F9E069167CE6}"/>
              </a:ext>
            </a:extLst>
          </p:cNvPr>
          <p:cNvSpPr/>
          <p:nvPr/>
        </p:nvSpPr>
        <p:spPr>
          <a:xfrm>
            <a:off x="294518" y="1364284"/>
            <a:ext cx="8936418" cy="4431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MBDA Capital Readiness Program (Program) is designed to help close the entrepreneurship gap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 between socially and economically disadvantaged individuals (SEDI) and non-SEDI.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The Program seeks applications from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qualified organizations that have the expertise to provide technical assistance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 for entrepreneurs starting or scaling their businesses who are seeking various forms of capital.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The competition seeks applicants that: 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help SEDI entrepreneurs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build capacity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;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attract and provide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access to capital opportunities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;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and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attract and provide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access to network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Times New Roman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o UI" panose="020B060402020202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The services provided through MBDA’s Capital Readiness Program are intended to serve entrepreneurs and businesses that are applying to the </a:t>
            </a: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Department of Treasury’s State Small Business Credit Initiative (SSBCI)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 or other government programs that support small businesses.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E0996-0880-BAD1-14E1-A915A4AEE25A}"/>
              </a:ext>
            </a:extLst>
          </p:cNvPr>
          <p:cNvSpPr txBox="1"/>
          <p:nvPr/>
        </p:nvSpPr>
        <p:spPr>
          <a:xfrm>
            <a:off x="294518" y="117045"/>
            <a:ext cx="878852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/>
                <a:cs typeface="Lato Black"/>
              </a:rPr>
              <a:t>WHAT IS THE CAPITAL READINESS PROGRAM?</a:t>
            </a:r>
            <a:endParaRPr kumimoji="0" lang="id-ID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Source Sans Pro"/>
              <a:cs typeface="Lato Black"/>
            </a:endParaRPr>
          </a:p>
        </p:txBody>
      </p:sp>
      <p:pic>
        <p:nvPicPr>
          <p:cNvPr id="9" name="Picture Placeholder 7" descr="A few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746BF59D-ACE3-10D7-C8BB-65CD8F244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r="17725"/>
          <a:stretch>
            <a:fillRect/>
          </a:stretch>
        </p:blipFill>
        <p:spPr>
          <a:xfrm>
            <a:off x="9310548" y="0"/>
            <a:ext cx="2952750" cy="6858000"/>
          </a:xfrm>
          <a:custGeom>
            <a:avLst/>
            <a:gdLst>
              <a:gd name="connsiteX0" fmla="*/ 0 w 7170057"/>
              <a:gd name="connsiteY0" fmla="*/ 0 h 2235200"/>
              <a:gd name="connsiteX1" fmla="*/ 7170057 w 7170057"/>
              <a:gd name="connsiteY1" fmla="*/ 0 h 2235200"/>
              <a:gd name="connsiteX2" fmla="*/ 7170057 w 7170057"/>
              <a:gd name="connsiteY2" fmla="*/ 2235200 h 2235200"/>
              <a:gd name="connsiteX3" fmla="*/ 0 w 7170057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7" h="2235200">
                <a:moveTo>
                  <a:pt x="0" y="0"/>
                </a:moveTo>
                <a:lnTo>
                  <a:pt x="7170057" y="0"/>
                </a:lnTo>
                <a:lnTo>
                  <a:pt x="7170057" y="2235200"/>
                </a:lnTo>
                <a:lnTo>
                  <a:pt x="0" y="2235200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A6A28A-4E47-59A0-6637-FD7E7FDD3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39" t="72574" r="3729" b="4858"/>
          <a:stretch/>
        </p:blipFill>
        <p:spPr>
          <a:xfrm>
            <a:off x="152400" y="6046832"/>
            <a:ext cx="856593" cy="66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A52EB-FB6A-26BE-AD7E-16075E64E811}"/>
              </a:ext>
            </a:extLst>
          </p:cNvPr>
          <p:cNvSpPr txBox="1"/>
          <p:nvPr/>
        </p:nvSpPr>
        <p:spPr>
          <a:xfrm>
            <a:off x="1466089" y="5872467"/>
            <a:ext cx="10797209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o UI" panose="020B0604020202020204"/>
                <a:cs typeface="Arial"/>
              </a:rPr>
              <a:t>The Capital Readiness Program is funded by SSBCI, which provides $10 billion to states, territories, and Tribal Governments to promote entrepreneurship and increase access to capital. </a:t>
            </a:r>
          </a:p>
        </p:txBody>
      </p:sp>
    </p:spTree>
    <p:extLst>
      <p:ext uri="{BB962C8B-B14F-4D97-AF65-F5344CB8AC3E}">
        <p14:creationId xmlns:p14="http://schemas.microsoft.com/office/powerpoint/2010/main" val="291807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250e464-48a8-48d8-95e0-f63c462017d6" xsi:nil="true"/>
    <lcf76f155ced4ddcb4097134ff3c332f xmlns="4a73d008-ea26-4ca2-bf51-2104f238b274">
      <Terms xmlns="http://schemas.microsoft.com/office/infopath/2007/PartnerControls"/>
    </lcf76f155ced4ddcb4097134ff3c332f>
    <_ip_UnifiedCompliancePolicyProperties xmlns="http://schemas.microsoft.com/sharepoint/v3" xsi:nil="true"/>
    <SharedWithUsers xmlns="d250e464-48a8-48d8-95e0-f63c462017d6">
      <UserInfo>
        <DisplayName>Allen, Karla (Detailee)</DisplayName>
        <AccountId>15</AccountId>
        <AccountType/>
      </UserInfo>
      <UserInfo>
        <DisplayName>Lee, Carrie (Federal)</DisplayName>
        <AccountId>43</AccountId>
        <AccountType/>
      </UserInfo>
      <UserInfo>
        <DisplayName>Soderstrom, Sandra (Federal)</DisplayName>
        <AccountId>45</AccountId>
        <AccountType/>
      </UserInfo>
      <UserInfo>
        <DisplayName>Gonzalez, Efrain (Federal)</DisplayName>
        <AccountId>46</AccountId>
        <AccountType/>
      </UserInfo>
      <UserInfo>
        <DisplayName>Grimsley, Antavia (Federal)</DisplayName>
        <AccountId>35</AccountId>
        <AccountType/>
      </UserInfo>
      <UserInfo>
        <DisplayName>Bell, Angela (Federal)</DisplayName>
        <AccountId>34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4601CE2A9084180BC0D25C91BDECA" ma:contentTypeVersion="13" ma:contentTypeDescription="Create a new document." ma:contentTypeScope="" ma:versionID="417a3968ded8f6d060d2c96aad23d6f6">
  <xsd:schema xmlns:xsd="http://www.w3.org/2001/XMLSchema" xmlns:xs="http://www.w3.org/2001/XMLSchema" xmlns:p="http://schemas.microsoft.com/office/2006/metadata/properties" xmlns:ns1="http://schemas.microsoft.com/sharepoint/v3" xmlns:ns2="4a73d008-ea26-4ca2-bf51-2104f238b274" xmlns:ns3="d250e464-48a8-48d8-95e0-f63c462017d6" targetNamespace="http://schemas.microsoft.com/office/2006/metadata/properties" ma:root="true" ma:fieldsID="8d31e5041033cdec269f2a939edf566b" ns1:_="" ns2:_="" ns3:_="">
    <xsd:import namespace="http://schemas.microsoft.com/sharepoint/v3"/>
    <xsd:import namespace="4a73d008-ea26-4ca2-bf51-2104f238b274"/>
    <xsd:import namespace="d250e464-48a8-48d8-95e0-f63c46201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3d008-ea26-4ca2-bf51-2104f238b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0d4ad75-a42b-4783-84ed-a698db182b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0e464-48a8-48d8-95e0-f63c46201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2fe6fea-b6dc-416c-acbd-5ef372c5596b}" ma:internalName="TaxCatchAll" ma:showField="CatchAllData" ma:web="d250e464-48a8-48d8-95e0-f63c46201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073C3D-4D43-4717-B70B-24CB5DBE71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286EA-55AF-4346-84CC-5F610271F064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d250e464-48a8-48d8-95e0-f63c462017d6"/>
    <ds:schemaRef ds:uri="4a73d008-ea26-4ca2-bf51-2104f238b274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C71706-816A-4FB6-AEA8-081CD6853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73d008-ea26-4ca2-bf51-2104f238b274"/>
    <ds:schemaRef ds:uri="d250e464-48a8-48d8-95e0-f63c46201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2400</Words>
  <Application>Microsoft Macintosh PowerPoint</Application>
  <PresentationFormat>Widescreen</PresentationFormat>
  <Paragraphs>356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Arial  </vt:lpstr>
      <vt:lpstr>Calibri</vt:lpstr>
      <vt:lpstr>Calibri Light</vt:lpstr>
      <vt:lpstr>Century Gothic</vt:lpstr>
      <vt:lpstr>Courier New</vt:lpstr>
      <vt:lpstr>Lao UI</vt:lpstr>
      <vt:lpstr>Lato</vt:lpstr>
      <vt:lpstr>Source Sans Pro</vt:lpstr>
      <vt:lpstr>Source Sans Pro Black</vt:lpstr>
      <vt:lpstr>Source Sans Pro Semibold</vt:lpstr>
      <vt:lpstr>Symbol</vt:lpstr>
      <vt:lpstr>Wingdings</vt:lpstr>
      <vt:lpstr>Office Theme</vt:lpstr>
      <vt:lpstr>1_Office Theme</vt:lpstr>
      <vt:lpstr>PowerPoint Presentation</vt:lpstr>
      <vt:lpstr>PRELIMINARY INFORMATION</vt:lpstr>
      <vt:lpstr>PRELIMINARY INFORMATION</vt:lpstr>
      <vt:lpstr>WEBINAR PROTOCOL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ELIGIBLE APPLICANTS</vt:lpstr>
      <vt:lpstr>PowerPoint Presentation</vt:lpstr>
      <vt:lpstr>WHAT IS A NOFO?</vt:lpstr>
      <vt:lpstr>WHERE IS THE NOFO?</vt:lpstr>
      <vt:lpstr>WHERE DO I FIND “HOW TO APPLY” INFORMATION?</vt:lpstr>
      <vt:lpstr>WHERE DO I FIND THE FULL TEXT OF THE NOFO?</vt:lpstr>
      <vt:lpstr>SAMPLE NOFO</vt:lpstr>
      <vt:lpstr>PowerPoint Presentation</vt:lpstr>
      <vt:lpstr>HOW DO I APPLY?</vt:lpstr>
      <vt:lpstr>WHAT DO I INCLUDE IN MY APPLICATION?</vt:lpstr>
      <vt:lpstr>Other Important Program Requirements NON-FEDERAL MATCH REQUIREMENTS</vt:lpstr>
      <vt:lpstr>PowerPoint Presentation</vt:lpstr>
      <vt:lpstr>BEST PRACTICES – PROJECT NARRATIVE</vt:lpstr>
      <vt:lpstr>BEST PRACTICES – PROJECT NARRATIVE</vt:lpstr>
      <vt:lpstr>BEST PRACTICES – PROJECT NARRATIVE</vt:lpstr>
      <vt:lpstr>BEST PRACTICES – PROJECT NARRATIVE</vt:lpstr>
      <vt:lpstr>PowerPoint Presentation</vt:lpstr>
      <vt:lpstr>BEST PRACTICES – PROJECT NARRATIVE</vt:lpstr>
      <vt:lpstr>BEST PRACTICES – PROJECT NARRATIVE</vt:lpstr>
      <vt:lpstr>BEST PRACTICES – PROJECT NARRATIVE</vt:lpstr>
      <vt:lpstr>BEST PRACTICES – PROJECT NARRATIVE</vt:lpstr>
      <vt:lpstr>BEST PRACTICES – PROJECT NARRATIVE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Picture</dc:title>
  <dc:creator>Allen, Karla (Detailee)</dc:creator>
  <cp:lastModifiedBy>Modeste, Denneson (Contractor)</cp:lastModifiedBy>
  <cp:revision>46</cp:revision>
  <dcterms:created xsi:type="dcterms:W3CDTF">2022-12-20T14:50:46Z</dcterms:created>
  <dcterms:modified xsi:type="dcterms:W3CDTF">2023-01-11T21:29:23Z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0x0101001F94601CE2A9084180BC0D25C91BDECA</vt:lpwstr>
  </property>
  <property fmtid="{D5CDD505-2E9C-101B-9397-08002B2CF9AE}" pid="3" name="MediaServiceImageTags">
    <vt:lpwstr/>
  </property>
</Properties>
</file>